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642745"/>
            <a:ext cx="787400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499" y="2311399"/>
            <a:ext cx="16554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375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06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0000"/>
                </a:solidFill>
              </a:rPr>
              <a:t>Псевдоклассы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a:visited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7061" y="1749425"/>
            <a:ext cx="253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solidFill>
                  <a:srgbClr val="FF0000"/>
                </a:solidFill>
                <a:latin typeface="Comic Sans MS"/>
                <a:cs typeface="Comic Sans MS"/>
              </a:rPr>
              <a:t>—</a:t>
            </a:r>
            <a:r>
              <a:rPr sz="18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800" spc="60" dirty="0">
                <a:solidFill>
                  <a:srgbClr val="FF0000"/>
                </a:solidFill>
                <a:latin typeface="Microsoft Sans Serif"/>
                <a:cs typeface="Microsoft Sans Serif"/>
              </a:rPr>
              <a:t>посещенная</a:t>
            </a:r>
            <a:r>
              <a:rPr sz="1800" spc="-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ссылка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a:link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551" y="2206625"/>
            <a:ext cx="281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непосещенная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ссылка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div:hover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7061" y="2663824"/>
            <a:ext cx="3754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наведении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мыши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2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input:focus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500" y="3121024"/>
            <a:ext cx="383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получении</a:t>
            </a:r>
            <a:r>
              <a:rPr sz="1800" spc="-20" dirty="0">
                <a:latin typeface="Microsoft Sans Serif"/>
                <a:cs typeface="Microsoft Sans Serif"/>
              </a:rPr>
              <a:t> фокуса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2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li:first-child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3010" y="3578225"/>
            <a:ext cx="535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выбирает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первого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потомка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среди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множества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800" y="4035425"/>
            <a:ext cx="1210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Microsoft Sans Serif"/>
                <a:cs typeface="Microsoft Sans Serif"/>
              </a:rPr>
              <a:t>элемен</a:t>
            </a:r>
            <a:r>
              <a:rPr sz="1800" dirty="0">
                <a:latin typeface="Microsoft Sans Serif"/>
                <a:cs typeface="Microsoft Sans Serif"/>
              </a:rPr>
              <a:t>т</a:t>
            </a:r>
            <a:r>
              <a:rPr sz="1800" spc="75" dirty="0">
                <a:latin typeface="Microsoft Sans Serif"/>
                <a:cs typeface="Microsoft Sans Serif"/>
              </a:rPr>
              <a:t>ов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694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000000"/>
                </a:solidFill>
              </a:rPr>
              <a:t>Псевдоэлементы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#el::after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4281" y="1749425"/>
            <a:ext cx="349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виртуальный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после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8849" y="1743072"/>
            <a:ext cx="5524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200272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#el::before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500" y="2206625"/>
            <a:ext cx="351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виртуальный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перед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774" y="2200272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2785744"/>
            <a:ext cx="400367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340" marR="690880" indent="-549275">
              <a:lnSpc>
                <a:spcPct val="114599"/>
              </a:lnSpc>
              <a:spcBef>
                <a:spcPts val="100"/>
              </a:spcBef>
              <a:tabLst>
                <a:tab pos="3030220" algn="l"/>
              </a:tabLst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.jack-sparrow</a:t>
            </a:r>
            <a:r>
              <a:rPr sz="1800" spc="-5" dirty="0">
                <a:latin typeface="Courier New"/>
                <a:cs typeface="Courier New"/>
              </a:rPr>
              <a:t>::before	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content: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"Captain	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; 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display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inline;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 marR="5080" indent="-549275">
              <a:lnSpc>
                <a:spcPct val="114599"/>
              </a:lnSpc>
              <a:tabLst>
                <a:tab pos="1521460" algn="l"/>
                <a:tab pos="3853179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.jack-sparro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dirty="0">
                <a:latin typeface="Courier New"/>
                <a:cs typeface="Courier New"/>
              </a:rPr>
              <a:t>hover::before	{  color:	</a:t>
            </a:r>
            <a:r>
              <a:rPr sz="1800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130" dirty="0"/>
              <a:t>Наследование</a:t>
            </a:r>
            <a:r>
              <a:rPr spc="-405" dirty="0"/>
              <a:t> </a:t>
            </a:r>
            <a:r>
              <a:rPr spc="210" dirty="0"/>
              <a:t>и </a:t>
            </a:r>
            <a:r>
              <a:rPr spc="-2245" dirty="0"/>
              <a:t> </a:t>
            </a:r>
            <a:r>
              <a:rPr spc="185" dirty="0"/>
              <a:t>приоритеты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72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0000"/>
                </a:solidFill>
              </a:rPr>
              <a:t>Наследование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стилей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295515" cy="35782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&lt;style&gt;</a:t>
            </a:r>
            <a:endParaRPr sz="1800">
              <a:latin typeface="Courier New"/>
              <a:cs typeface="Courier New"/>
            </a:endParaRPr>
          </a:p>
          <a:p>
            <a:pPr marL="1109980" marR="5080">
              <a:lnSpc>
                <a:spcPct val="114599"/>
              </a:lnSpc>
              <a:tabLst>
                <a:tab pos="3852545" algn="l"/>
                <a:tab pos="7145020" algn="l"/>
              </a:tabLst>
            </a:pP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body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colo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darkgra</a:t>
            </a:r>
            <a:r>
              <a:rPr sz="1800" spc="-5" dirty="0"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font-famil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Aria</a:t>
            </a:r>
            <a:r>
              <a:rPr sz="1800" spc="-5" dirty="0">
                <a:latin typeface="Courier New"/>
                <a:cs typeface="Courier New"/>
              </a:rPr>
              <a:t>l</a:t>
            </a:r>
            <a:r>
              <a:rPr sz="1800" dirty="0">
                <a:latin typeface="Courier New"/>
                <a:cs typeface="Courier New"/>
              </a:rPr>
              <a:t>;	}  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font-size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110%	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&lt;p&gt;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Привет,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&lt;a</a:t>
            </a:r>
            <a:r>
              <a:rPr sz="1800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/”&gt;</a:t>
            </a:r>
            <a:r>
              <a:rPr sz="1800" spc="-5" dirty="0">
                <a:latin typeface="Courier New"/>
                <a:cs typeface="Courier New"/>
              </a:rPr>
              <a:t>Мир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&lt;/a&gt;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&lt;/p&gt;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latin typeface="Microsoft Sans Serif"/>
                <a:cs typeface="Microsoft Sans Serif"/>
              </a:rPr>
              <a:t>Не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все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стили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наследуются.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286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000000"/>
                </a:solidFill>
              </a:rPr>
              <a:t>Приоритеты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стилей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3342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случае,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два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разных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стиля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конфликтуют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между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собой,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45" dirty="0">
                <a:latin typeface="Microsoft Sans Serif"/>
                <a:cs typeface="Microsoft Sans Serif"/>
              </a:rPr>
              <a:t>применяется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тот,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что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обладает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большей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spc="15" dirty="0">
                <a:latin typeface="Tahoma"/>
                <a:cs typeface="Tahoma"/>
              </a:rPr>
              <a:t>специфичностью</a:t>
            </a:r>
            <a:r>
              <a:rPr sz="1800" spc="15" dirty="0">
                <a:latin typeface="Microsoft Sans Serif"/>
                <a:cs typeface="Microsoft Sans Serif"/>
              </a:rPr>
              <a:t>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Если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специфичность </a:t>
            </a:r>
            <a:r>
              <a:rPr sz="1800" spc="20" dirty="0">
                <a:latin typeface="Microsoft Sans Serif"/>
                <a:cs typeface="Microsoft Sans Serif"/>
              </a:rPr>
              <a:t>двух </a:t>
            </a:r>
            <a:r>
              <a:rPr sz="1800" spc="40" dirty="0">
                <a:latin typeface="Microsoft Sans Serif"/>
                <a:cs typeface="Microsoft Sans Serif"/>
              </a:rPr>
              <a:t>стилей </a:t>
            </a:r>
            <a:r>
              <a:rPr sz="1800" spc="5" dirty="0">
                <a:latin typeface="Microsoft Sans Serif"/>
                <a:cs typeface="Microsoft Sans Serif"/>
              </a:rPr>
              <a:t>совпадает, </a:t>
            </a:r>
            <a:r>
              <a:rPr sz="1800" spc="45" dirty="0">
                <a:latin typeface="Microsoft Sans Serif"/>
                <a:cs typeface="Microsoft Sans Serif"/>
              </a:rPr>
              <a:t>применяется </a:t>
            </a:r>
            <a:r>
              <a:rPr sz="1800" spc="-20" dirty="0">
                <a:latin typeface="Microsoft Sans Serif"/>
                <a:cs typeface="Microsoft Sans Serif"/>
              </a:rPr>
              <a:t>тот, </a:t>
            </a:r>
            <a:r>
              <a:rPr sz="1800" spc="70" dirty="0">
                <a:latin typeface="Microsoft Sans Serif"/>
                <a:cs typeface="Microsoft Sans Serif"/>
              </a:rPr>
              <a:t>что 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расположен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15" dirty="0">
                <a:latin typeface="Tahoma"/>
                <a:cs typeface="Tahoma"/>
              </a:rPr>
              <a:t>ниже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HTML/CSS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коде.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4035425"/>
            <a:ext cx="376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Указание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значение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стиля</a:t>
            </a:r>
            <a:r>
              <a:rPr sz="1800" spc="-25" dirty="0">
                <a:latin typeface="Microsoft Sans Serif"/>
                <a:cs typeface="Microsoft Sans Serif"/>
              </a:rPr>
              <a:t> флага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974" y="4029071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!important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095" y="4035425"/>
            <a:ext cx="117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позволяет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4492625"/>
            <a:ext cx="423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Sans Serif"/>
                <a:cs typeface="Microsoft Sans Serif"/>
              </a:rPr>
              <a:t>перекрыть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проверку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специфичности.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200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000000"/>
                </a:solidFill>
              </a:rPr>
              <a:t>Правила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расчета</a:t>
            </a:r>
            <a:r>
              <a:rPr sz="3600" spc="-14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специфичности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3521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id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100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классы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псевдоклассы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тэги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псевдоэлементы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3349625"/>
            <a:ext cx="2760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Так,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например,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селектор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3324" y="3343271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  <a:tabLst>
                <a:tab pos="1167765" algn="l"/>
                <a:tab pos="1579245" algn="l"/>
                <a:tab pos="1853564" algn="l"/>
              </a:tabLst>
            </a:pPr>
            <a:r>
              <a:rPr sz="1800" dirty="0">
                <a:latin typeface="Courier New"/>
                <a:cs typeface="Courier New"/>
              </a:rPr>
              <a:t>ul.info	ol	+	li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5073" y="3349625"/>
            <a:ext cx="1050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обладает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3806825"/>
            <a:ext cx="35833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специфичностью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13,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селектор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5" dirty="0">
                <a:latin typeface="Microsoft Sans Serif"/>
                <a:cs typeface="Microsoft Sans Serif"/>
              </a:rPr>
              <a:t>21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балл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1999" y="3800471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li.red.level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987" y="3806825"/>
            <a:ext cx="196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специфичностью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15886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370" dirty="0"/>
              <a:t>О</a:t>
            </a:r>
            <a:r>
              <a:rPr spc="175" dirty="0"/>
              <a:t>т</a:t>
            </a:r>
            <a:r>
              <a:rPr spc="235" dirty="0"/>
              <a:t>обра</a:t>
            </a:r>
            <a:r>
              <a:rPr spc="-695" dirty="0"/>
              <a:t>ж</a:t>
            </a:r>
            <a:r>
              <a:rPr spc="130" dirty="0"/>
              <a:t>ение  </a:t>
            </a:r>
            <a:r>
              <a:rPr spc="85" dirty="0"/>
              <a:t>элементов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13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Режимы</a:t>
            </a:r>
            <a:r>
              <a:rPr sz="3600" spc="-17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отображения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элементов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301115" algn="l"/>
              </a:tabLst>
            </a:pPr>
            <a:r>
              <a:rPr sz="1800" dirty="0">
                <a:latin typeface="Courier New"/>
                <a:cs typeface="Courier New"/>
              </a:rPr>
              <a:t>display:	none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5790" y="1749425"/>
            <a:ext cx="448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невидим,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занимает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места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301115" algn="l"/>
              </a:tabLst>
            </a:pPr>
            <a:r>
              <a:rPr sz="1800" dirty="0">
                <a:latin typeface="Courier New"/>
                <a:cs typeface="Courier New"/>
              </a:rPr>
              <a:t>display:	block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010" y="2206625"/>
            <a:ext cx="5082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занимает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максимальную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ширину,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663824"/>
            <a:ext cx="579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начинается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новой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строки,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учитывает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width,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height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1210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1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301115" algn="l"/>
              </a:tabLst>
            </a:pPr>
            <a:r>
              <a:rPr sz="1800" dirty="0">
                <a:latin typeface="Courier New"/>
                <a:cs typeface="Courier New"/>
              </a:rPr>
              <a:t>display:	inline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229" y="3121024"/>
            <a:ext cx="522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занимает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минимальную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ширину,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3578225"/>
            <a:ext cx="521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прерывает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строку,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игнорирует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width,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height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471" y="4035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1"/>
            <a:ext cx="3009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301115" algn="l"/>
              </a:tabLst>
            </a:pPr>
            <a:r>
              <a:rPr sz="1800" dirty="0">
                <a:latin typeface="Courier New"/>
                <a:cs typeface="Courier New"/>
              </a:rPr>
              <a:t>display:	inline-block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249" y="4035425"/>
            <a:ext cx="426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блочный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элемент,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но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разрывает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800" y="4492625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Microsoft Sans Serif"/>
                <a:cs typeface="Microsoft Sans Serif"/>
              </a:rPr>
              <a:t>строку,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примерно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как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9474" y="44862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img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1642745"/>
            <a:ext cx="4689475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ONE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&lt;span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ONE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&lt;/span&gt;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&lt;span</a:t>
            </a:r>
            <a:r>
              <a:rPr sz="1800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&lt;/span&gt;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&lt;style&gt;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.t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width</a:t>
            </a:r>
            <a:r>
              <a:rPr sz="1800" spc="-5" dirty="0">
                <a:latin typeface="Courier New"/>
                <a:cs typeface="Courier New"/>
              </a:rPr>
              <a:t>: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150px</a:t>
            </a:r>
            <a:r>
              <a:rPr sz="1800" spc="-5" dirty="0">
                <a:latin typeface="Courier New"/>
                <a:cs typeface="Courier New"/>
              </a:rPr>
              <a:t>;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height</a:t>
            </a:r>
            <a:r>
              <a:rPr sz="1800" spc="-5" dirty="0">
                <a:latin typeface="Courier New"/>
                <a:cs typeface="Courier New"/>
              </a:rPr>
              <a:t>: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100px</a:t>
            </a:r>
            <a:r>
              <a:rPr sz="1800" spc="-5" dirty="0"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background</a:t>
            </a:r>
            <a:r>
              <a:rPr sz="1800" spc="-5" dirty="0">
                <a:latin typeface="Courier New"/>
                <a:cs typeface="Courier New"/>
              </a:rPr>
              <a:t>: </a:t>
            </a:r>
            <a:r>
              <a:rPr sz="1800" dirty="0">
                <a:latin typeface="Courier New"/>
                <a:cs typeface="Courier New"/>
              </a:rPr>
              <a:t>red;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color</a:t>
            </a:r>
            <a:r>
              <a:rPr sz="1800" spc="-5" dirty="0">
                <a:latin typeface="Courier New"/>
                <a:cs typeface="Courier New"/>
              </a:rPr>
              <a:t>: white;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30px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padding</a:t>
            </a:r>
            <a:r>
              <a:rPr sz="1800" spc="-5" dirty="0">
                <a:latin typeface="Courier New"/>
                <a:cs typeface="Courier New"/>
              </a:rPr>
              <a:t>: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4px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6024" y="1685920"/>
            <a:ext cx="2266950" cy="3390900"/>
          </a:xfrm>
          <a:custGeom>
            <a:avLst/>
            <a:gdLst/>
            <a:ahLst/>
            <a:cxnLst/>
            <a:rect l="l" t="t" r="r" b="b"/>
            <a:pathLst>
              <a:path w="2266950" h="3390900">
                <a:moveTo>
                  <a:pt x="0" y="0"/>
                </a:moveTo>
                <a:lnTo>
                  <a:pt x="2266949" y="0"/>
                </a:lnTo>
                <a:lnTo>
                  <a:pt x="2266949" y="3390899"/>
                </a:lnTo>
                <a:lnTo>
                  <a:pt x="0" y="3390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91299" y="1981195"/>
            <a:ext cx="1504950" cy="1028700"/>
          </a:xfrm>
          <a:prstGeom prst="rect">
            <a:avLst/>
          </a:prstGeom>
          <a:solidFill>
            <a:srgbClr val="B8534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6591299" y="3295645"/>
            <a:ext cx="1504950" cy="1028700"/>
          </a:xfrm>
          <a:prstGeom prst="rect">
            <a:avLst/>
          </a:prstGeom>
          <a:solidFill>
            <a:srgbClr val="B8534F"/>
          </a:solidFill>
        </p:spPr>
        <p:txBody>
          <a:bodyPr vert="horz" wrap="square" lIns="0" tIns="1238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1299" y="4638670"/>
            <a:ext cx="552450" cy="390525"/>
          </a:xfrm>
          <a:prstGeom prst="rect">
            <a:avLst/>
          </a:prstGeom>
          <a:solidFill>
            <a:srgbClr val="B8534F"/>
          </a:solidFill>
        </p:spPr>
        <p:txBody>
          <a:bodyPr vert="horz" wrap="square" lIns="0" tIns="571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2399" y="4638670"/>
            <a:ext cx="209550" cy="390525"/>
          </a:xfrm>
          <a:prstGeom prst="rect">
            <a:avLst/>
          </a:prstGeom>
          <a:solidFill>
            <a:srgbClr val="B8534F"/>
          </a:solidFill>
        </p:spPr>
        <p:txBody>
          <a:bodyPr vert="horz" wrap="square" lIns="0" tIns="571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50"/>
              </a:spcBef>
            </a:pP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59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000000"/>
                </a:solidFill>
              </a:rPr>
              <a:t>DIV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20" dirty="0">
                <a:solidFill>
                  <a:srgbClr val="000000"/>
                </a:solidFill>
              </a:rPr>
              <a:t>vs.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229" dirty="0">
                <a:solidFill>
                  <a:srgbClr val="000000"/>
                </a:solidFill>
              </a:rPr>
              <a:t>S</a:t>
            </a:r>
            <a:r>
              <a:rPr sz="3600" spc="-85" dirty="0">
                <a:solidFill>
                  <a:srgbClr val="000000"/>
                </a:solidFill>
              </a:rPr>
              <a:t>P</a:t>
            </a:r>
            <a:r>
              <a:rPr sz="3600" spc="165" dirty="0">
                <a:solidFill>
                  <a:srgbClr val="000000"/>
                </a:solidFill>
              </a:rPr>
              <a:t>AN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76400"/>
            <a:ext cx="1428749" cy="1238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0000"/>
                </a:solidFill>
              </a:rPr>
              <a:t>float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&amp;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clear</a:t>
            </a:r>
            <a:endParaRPr sz="36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4" name="object 4"/>
          <p:cNvSpPr txBox="1"/>
          <p:nvPr/>
        </p:nvSpPr>
        <p:spPr>
          <a:xfrm>
            <a:off x="939800" y="1749425"/>
            <a:ext cx="76282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6564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Lorem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ipsum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dolor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sit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amet,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consectetur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adipiscing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elit.</a:t>
            </a:r>
            <a:endParaRPr sz="1800">
              <a:latin typeface="Microsoft Sans Serif"/>
              <a:cs typeface="Microsoft Sans Serif"/>
            </a:endParaRPr>
          </a:p>
          <a:p>
            <a:pPr marL="1726564" marR="401955">
              <a:lnSpc>
                <a:spcPct val="166700"/>
              </a:lnSpc>
            </a:pPr>
            <a:r>
              <a:rPr sz="1800" spc="40" dirty="0">
                <a:latin typeface="Microsoft Sans Serif"/>
                <a:cs typeface="Microsoft Sans Serif"/>
              </a:rPr>
              <a:t>Proin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tempor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iaculis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massa.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Fusce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sollicitudin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purus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viverra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erat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sollicitudin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placerat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sit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amet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ut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diam.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Microsoft Sans Serif"/>
                <a:cs typeface="Microsoft Sans Serif"/>
              </a:rPr>
              <a:t>Vivamus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malesuada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tristique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elit.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Proin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nec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eros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tempor.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4029070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026794" algn="l"/>
              </a:tabLst>
            </a:pPr>
            <a:r>
              <a:rPr sz="1800" dirty="0">
                <a:latin typeface="Courier New"/>
                <a:cs typeface="Courier New"/>
              </a:rPr>
              <a:t>float:	left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500" y="4035425"/>
            <a:ext cx="2293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всплывание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влево,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1574" y="4029070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  <a:tabLst>
                <a:tab pos="1026160" algn="l"/>
              </a:tabLst>
            </a:pPr>
            <a:r>
              <a:rPr sz="1800" dirty="0">
                <a:latin typeface="Courier New"/>
                <a:cs typeface="Courier New"/>
              </a:rPr>
              <a:t>float:	right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7497" y="4035425"/>
            <a:ext cx="152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всплывание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4492625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вправо,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6424" y="4486270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  <a:tabLst>
                <a:tab pos="1025525" algn="l"/>
              </a:tabLst>
            </a:pPr>
            <a:r>
              <a:rPr sz="1800" dirty="0">
                <a:latin typeface="Courier New"/>
                <a:cs typeface="Courier New"/>
              </a:rPr>
              <a:t>clear:	both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235" y="4492625"/>
            <a:ext cx="472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отменяет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всплывание,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«проводит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черту»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63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000000"/>
                </a:solidFill>
              </a:rPr>
              <a:t>Как</a:t>
            </a:r>
            <a:r>
              <a:rPr sz="3600" spc="-16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задать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оформление</a:t>
            </a:r>
            <a:r>
              <a:rPr sz="3600" spc="-165" dirty="0">
                <a:solidFill>
                  <a:srgbClr val="000000"/>
                </a:solidFill>
              </a:rPr>
              <a:t> </a:t>
            </a:r>
            <a:r>
              <a:rPr sz="3600" spc="85" dirty="0">
                <a:solidFill>
                  <a:srgbClr val="000000"/>
                </a:solidFill>
              </a:rPr>
              <a:t>страницы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190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31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HTML,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отличие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XML,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обладает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семантикой,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т.е.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браузер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знает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Microsoft Sans Serif"/>
                <a:cs typeface="Microsoft Sans Serif"/>
              </a:rPr>
              <a:t>как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отображать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тот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20" dirty="0">
                <a:latin typeface="Microsoft Sans Serif"/>
                <a:cs typeface="Microsoft Sans Serif"/>
              </a:rPr>
              <a:t>иной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тэг. </a:t>
            </a: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тэги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2663824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управления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внешним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видом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(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5299" y="2657474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color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708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749" y="2657474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font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8128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8849" y="2657474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big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8330" y="2663824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40" dirty="0">
                <a:latin typeface="Microsoft Sans Serif"/>
                <a:cs typeface="Microsoft Sans Serif"/>
              </a:rPr>
              <a:t> ...), </a:t>
            </a:r>
            <a:r>
              <a:rPr sz="1800" spc="110" dirty="0">
                <a:latin typeface="Microsoft Sans Serif"/>
                <a:cs typeface="Microsoft Sans Serif"/>
              </a:rPr>
              <a:t>но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их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3121024"/>
            <a:ext cx="65976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возможности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явно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недостаточны.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45" dirty="0">
                <a:latin typeface="Microsoft Sans Serif"/>
                <a:cs typeface="Microsoft Sans Serif"/>
              </a:rPr>
              <a:t>Решение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описывать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внешний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вид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отдельно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структуры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документа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c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помощью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языка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-20" dirty="0">
                <a:latin typeface="Tahoma"/>
                <a:cs typeface="Tahoma"/>
              </a:rPr>
              <a:t>Cascading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Style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Sheets</a:t>
            </a:r>
            <a:r>
              <a:rPr sz="1800" spc="-2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1682750"/>
            <a:ext cx="263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"outer"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750" y="2040247"/>
          <a:ext cx="4452620" cy="12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782"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  <a:tabLst>
                          <a:tab pos="1576705" algn="l"/>
                        </a:tabLst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"sqr	fl"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&gt;&lt;/div&gt;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R="60325" algn="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"clr"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&gt;&lt;/div&gt;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4">
                <a:tc>
                  <a:txBody>
                    <a:bodyPr/>
                    <a:lstStyle/>
                    <a:p>
                      <a:pPr marR="60325" algn="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&lt;div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  <a:tabLst>
                          <a:tab pos="1576705" algn="l"/>
                        </a:tabLst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5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"sqr	fr"</a:t>
                      </a: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&gt;&lt;/div&gt;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82">
                <a:tc>
                  <a:txBody>
                    <a:bodyPr/>
                    <a:lstStyle/>
                    <a:p>
                      <a:pPr marR="60325" algn="r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000080"/>
                          </a:solidFill>
                          <a:latin typeface="Courier New"/>
                          <a:cs typeface="Courier New"/>
                        </a:rPr>
                        <a:t>&lt;/div&gt;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39800" y="3214369"/>
            <a:ext cx="4826000" cy="2225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&lt;style&gt;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.outer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float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left;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width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300px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98500" algn="l"/>
                <a:tab pos="972819" algn="l"/>
                <a:tab pos="4538980" algn="l"/>
              </a:tabLst>
            </a:pPr>
            <a:r>
              <a:rPr sz="1800" dirty="0">
                <a:latin typeface="Courier New"/>
                <a:cs typeface="Courier New"/>
              </a:rPr>
              <a:t>.sqr	{	width: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70px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height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70px	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61340" algn="l"/>
                <a:tab pos="835660" algn="l"/>
                <a:tab pos="179578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.fl	{	float:	</a:t>
            </a:r>
            <a:r>
              <a:rPr sz="1800" spc="-5" dirty="0">
                <a:latin typeface="Courier New"/>
                <a:cs typeface="Courier New"/>
              </a:rPr>
              <a:t>left;	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755265" algn="l"/>
              </a:tabLst>
            </a:pPr>
            <a:r>
              <a:rPr sz="1800" dirty="0">
                <a:latin typeface="Courier New"/>
                <a:cs typeface="Courier New"/>
              </a:rPr>
              <a:t>.fr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float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right;	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755265" algn="l"/>
              </a:tabLst>
            </a:pPr>
            <a:r>
              <a:rPr sz="1800" dirty="0">
                <a:latin typeface="Courier New"/>
                <a:cs typeface="Courier New"/>
              </a:rPr>
              <a:t>.clr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clear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both;	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6499" y="1676395"/>
            <a:ext cx="2895600" cy="3467100"/>
            <a:chOff x="6286499" y="1676395"/>
            <a:chExt cx="2895600" cy="3467100"/>
          </a:xfrm>
        </p:grpSpPr>
        <p:sp>
          <p:nvSpPr>
            <p:cNvPr id="6" name="object 6"/>
            <p:cNvSpPr/>
            <p:nvPr/>
          </p:nvSpPr>
          <p:spPr>
            <a:xfrm>
              <a:off x="6296024" y="1685920"/>
              <a:ext cx="2876550" cy="3448050"/>
            </a:xfrm>
            <a:custGeom>
              <a:avLst/>
              <a:gdLst/>
              <a:ahLst/>
              <a:cxnLst/>
              <a:rect l="l" t="t" r="r" b="b"/>
              <a:pathLst>
                <a:path w="2876550" h="3448050">
                  <a:moveTo>
                    <a:pt x="0" y="0"/>
                  </a:moveTo>
                  <a:lnTo>
                    <a:pt x="2876549" y="0"/>
                  </a:lnTo>
                  <a:lnTo>
                    <a:pt x="2876549" y="3448049"/>
                  </a:lnTo>
                  <a:lnTo>
                    <a:pt x="0" y="34480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0787" y="1790699"/>
              <a:ext cx="2667000" cy="3238500"/>
            </a:xfrm>
            <a:custGeom>
              <a:avLst/>
              <a:gdLst/>
              <a:ahLst/>
              <a:cxnLst/>
              <a:rect l="l" t="t" r="r" b="b"/>
              <a:pathLst>
                <a:path w="2667000" h="3238500">
                  <a:moveTo>
                    <a:pt x="666750" y="857250"/>
                  </a:moveTo>
                  <a:lnTo>
                    <a:pt x="0" y="857250"/>
                  </a:lnTo>
                  <a:lnTo>
                    <a:pt x="0" y="1524000"/>
                  </a:lnTo>
                  <a:lnTo>
                    <a:pt x="666750" y="1524000"/>
                  </a:lnTo>
                  <a:lnTo>
                    <a:pt x="666750" y="857250"/>
                  </a:lnTo>
                  <a:close/>
                </a:path>
                <a:path w="2667000" h="3238500">
                  <a:moveTo>
                    <a:pt x="666750" y="0"/>
                  </a:moveTo>
                  <a:lnTo>
                    <a:pt x="0" y="0"/>
                  </a:lnTo>
                  <a:lnTo>
                    <a:pt x="0" y="666750"/>
                  </a:lnTo>
                  <a:lnTo>
                    <a:pt x="666750" y="666750"/>
                  </a:lnTo>
                  <a:lnTo>
                    <a:pt x="666750" y="0"/>
                  </a:lnTo>
                  <a:close/>
                </a:path>
                <a:path w="2667000" h="3238500">
                  <a:moveTo>
                    <a:pt x="952500" y="1714500"/>
                  </a:moveTo>
                  <a:lnTo>
                    <a:pt x="285750" y="1714500"/>
                  </a:lnTo>
                  <a:lnTo>
                    <a:pt x="285750" y="2381250"/>
                  </a:lnTo>
                  <a:lnTo>
                    <a:pt x="952500" y="2381250"/>
                  </a:lnTo>
                  <a:lnTo>
                    <a:pt x="952500" y="1714500"/>
                  </a:lnTo>
                  <a:close/>
                </a:path>
                <a:path w="2667000" h="3238500">
                  <a:moveTo>
                    <a:pt x="1524000" y="0"/>
                  </a:moveTo>
                  <a:lnTo>
                    <a:pt x="857250" y="0"/>
                  </a:lnTo>
                  <a:lnTo>
                    <a:pt x="857250" y="666750"/>
                  </a:lnTo>
                  <a:lnTo>
                    <a:pt x="1524000" y="666750"/>
                  </a:lnTo>
                  <a:lnTo>
                    <a:pt x="1524000" y="0"/>
                  </a:lnTo>
                  <a:close/>
                </a:path>
                <a:path w="2667000" h="3238500">
                  <a:moveTo>
                    <a:pt x="1809750" y="1714500"/>
                  </a:moveTo>
                  <a:lnTo>
                    <a:pt x="1143000" y="1714500"/>
                  </a:lnTo>
                  <a:lnTo>
                    <a:pt x="1143000" y="2381250"/>
                  </a:lnTo>
                  <a:lnTo>
                    <a:pt x="1809750" y="2381250"/>
                  </a:lnTo>
                  <a:lnTo>
                    <a:pt x="1809750" y="1714500"/>
                  </a:lnTo>
                  <a:close/>
                </a:path>
                <a:path w="2667000" h="3238500">
                  <a:moveTo>
                    <a:pt x="2381250" y="0"/>
                  </a:moveTo>
                  <a:lnTo>
                    <a:pt x="1714500" y="0"/>
                  </a:lnTo>
                  <a:lnTo>
                    <a:pt x="1714500" y="666750"/>
                  </a:lnTo>
                  <a:lnTo>
                    <a:pt x="2381250" y="666750"/>
                  </a:lnTo>
                  <a:lnTo>
                    <a:pt x="2381250" y="0"/>
                  </a:lnTo>
                  <a:close/>
                </a:path>
                <a:path w="2667000" h="3238500">
                  <a:moveTo>
                    <a:pt x="2667000" y="2571750"/>
                  </a:moveTo>
                  <a:lnTo>
                    <a:pt x="2000250" y="2571750"/>
                  </a:lnTo>
                  <a:lnTo>
                    <a:pt x="2000250" y="3238500"/>
                  </a:lnTo>
                  <a:lnTo>
                    <a:pt x="2667000" y="3238500"/>
                  </a:lnTo>
                  <a:lnTo>
                    <a:pt x="2667000" y="2571750"/>
                  </a:lnTo>
                  <a:close/>
                </a:path>
                <a:path w="2667000" h="3238500">
                  <a:moveTo>
                    <a:pt x="2667000" y="1714500"/>
                  </a:moveTo>
                  <a:lnTo>
                    <a:pt x="2000250" y="1714500"/>
                  </a:lnTo>
                  <a:lnTo>
                    <a:pt x="2000250" y="2381250"/>
                  </a:lnTo>
                  <a:lnTo>
                    <a:pt x="2667000" y="2381250"/>
                  </a:lnTo>
                  <a:lnTo>
                    <a:pt x="2667000" y="1714500"/>
                  </a:lnTo>
                  <a:close/>
                </a:path>
              </a:pathLst>
            </a:custGeom>
            <a:solidFill>
              <a:srgbClr val="B85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484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000000"/>
                </a:solidFill>
              </a:rPr>
              <a:t>float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&amp;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clear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15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000000"/>
                </a:solidFill>
              </a:rPr>
              <a:t>Позиционирование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0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position:	static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49" y="1749425"/>
            <a:ext cx="300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обычное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расположение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0"/>
            <a:ext cx="2600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position:	relative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1739" y="2206625"/>
            <a:ext cx="447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смещение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относительно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начального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663824"/>
            <a:ext cx="336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местоположения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1210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0"/>
            <a:ext cx="2600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position:	absolute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1739" y="3121024"/>
            <a:ext cx="487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родитель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relative,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absolute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fixed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3578225"/>
            <a:ext cx="750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относительно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родителя,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иначе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относительно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начала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документа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471" y="4035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69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position:	fixed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0229" y="4035425"/>
            <a:ext cx="3546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относительно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окна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браузера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486269"/>
            <a:ext cx="3009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top/right/bottom/left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3249" y="4492625"/>
            <a:ext cx="439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отступы,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могут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отрицательными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105" dirty="0"/>
              <a:t>Отступы</a:t>
            </a:r>
            <a:r>
              <a:rPr spc="-355" dirty="0"/>
              <a:t> </a:t>
            </a:r>
            <a:r>
              <a:rPr spc="210" dirty="0"/>
              <a:t>и</a:t>
            </a:r>
            <a:r>
              <a:rPr spc="-350" dirty="0"/>
              <a:t> </a:t>
            </a:r>
            <a:r>
              <a:rPr spc="30" dirty="0"/>
              <a:t>box- </a:t>
            </a:r>
            <a:r>
              <a:rPr spc="-2245" dirty="0"/>
              <a:t> </a:t>
            </a:r>
            <a:r>
              <a:rPr spc="110" dirty="0"/>
              <a:t>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76400"/>
            <a:ext cx="3181349" cy="3543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99471" y="1633220"/>
            <a:ext cx="3567429" cy="406400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15"/>
              </a:spcBef>
            </a:pPr>
            <a:r>
              <a:rPr sz="1800" spc="30" dirty="0">
                <a:latin typeface="Microsoft Sans Serif"/>
                <a:cs typeface="Microsoft Sans Serif"/>
              </a:rPr>
              <a:t>Способы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задания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отступов:</a:t>
            </a:r>
            <a:endParaRPr sz="1800">
              <a:latin typeface="Microsoft Sans Serif"/>
              <a:cs typeface="Microsoft Sans Serif"/>
            </a:endParaRPr>
          </a:p>
          <a:p>
            <a:pPr marL="262890" marR="415925">
              <a:lnSpc>
                <a:spcPct val="114599"/>
              </a:lnSpc>
              <a:spcBef>
                <a:spcPts val="600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11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10px</a:t>
            </a:r>
            <a:r>
              <a:rPr sz="1800" dirty="0">
                <a:latin typeface="Courier New"/>
                <a:cs typeface="Courier New"/>
              </a:rPr>
              <a:t>;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</a:t>
            </a:r>
            <a:r>
              <a:rPr sz="1800" spc="-5" dirty="0">
                <a:latin typeface="Courier New"/>
                <a:cs typeface="Courier New"/>
              </a:rPr>
              <a:t>: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10px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5px</a:t>
            </a:r>
            <a:r>
              <a:rPr sz="1800" spc="-5" dirty="0">
                <a:latin typeface="Courier New"/>
                <a:cs typeface="Courier New"/>
              </a:rPr>
              <a:t>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10px</a:t>
            </a:r>
            <a:r>
              <a:rPr sz="1800" spc="-2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2px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5px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62890" marR="5080">
              <a:lnSpc>
                <a:spcPct val="114599"/>
              </a:lnSpc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2px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3px</a:t>
            </a:r>
            <a:r>
              <a:rPr sz="1800" spc="-1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4px</a:t>
            </a:r>
            <a:r>
              <a:rPr sz="1800" spc="-5" dirty="0">
                <a:latin typeface="Courier New"/>
                <a:cs typeface="Courier New"/>
              </a:rPr>
              <a:t>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margin-left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10px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262890">
              <a:lnSpc>
                <a:spcPct val="100000"/>
              </a:lnSpc>
            </a:pPr>
            <a:r>
              <a:rPr sz="1800" spc="55" dirty="0">
                <a:latin typeface="Microsoft Sans Serif"/>
                <a:cs typeface="Microsoft Sans Serif"/>
              </a:rPr>
              <a:t>Варианты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box-sizing: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content-box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(default)</a:t>
            </a:r>
            <a:endParaRPr sz="1800">
              <a:latin typeface="Microsoft Sans Serif"/>
              <a:cs typeface="Microsoft Sans Serif"/>
            </a:endParaRPr>
          </a:p>
          <a:p>
            <a:pPr marL="246379" marR="2101850" indent="-234315">
              <a:lnSpc>
                <a:spcPct val="131900"/>
              </a:lnSpc>
              <a:spcBef>
                <a:spcPts val="75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20" dirty="0">
                <a:latin typeface="Microsoft Sans Serif"/>
                <a:cs typeface="Microsoft Sans Serif"/>
              </a:rPr>
              <a:t>bo</a:t>
            </a:r>
            <a:r>
              <a:rPr sz="1800" spc="30" dirty="0">
                <a:latin typeface="Microsoft Sans Serif"/>
                <a:cs typeface="Microsoft Sans Serif"/>
              </a:rPr>
              <a:t>r</a:t>
            </a:r>
            <a:r>
              <a:rPr sz="1800" spc="65" dirty="0">
                <a:latin typeface="Microsoft Sans Serif"/>
                <a:cs typeface="Microsoft Sans Serif"/>
              </a:rPr>
              <a:t>der-b</a:t>
            </a:r>
            <a:r>
              <a:rPr sz="1800" spc="35" dirty="0">
                <a:latin typeface="Microsoft Sans Serif"/>
                <a:cs typeface="Microsoft Sans Serif"/>
              </a:rPr>
              <a:t>o</a:t>
            </a:r>
            <a:r>
              <a:rPr sz="1800" spc="25" dirty="0">
                <a:latin typeface="Microsoft Sans Serif"/>
                <a:cs typeface="Microsoft Sans Serif"/>
              </a:rPr>
              <a:t>x  </a:t>
            </a:r>
            <a:r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811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5" dirty="0">
                <a:solidFill>
                  <a:srgbClr val="000000"/>
                </a:solidFill>
              </a:rPr>
              <a:t>О</a:t>
            </a:r>
            <a:r>
              <a:rPr sz="3600" spc="80" dirty="0">
                <a:solidFill>
                  <a:srgbClr val="000000"/>
                </a:solidFill>
              </a:rPr>
              <a:t>т</a:t>
            </a:r>
            <a:r>
              <a:rPr sz="3600" spc="15" dirty="0">
                <a:solidFill>
                  <a:srgbClr val="000000"/>
                </a:solidFill>
              </a:rPr>
              <a:t>ступы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24434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Bootst</a:t>
            </a:r>
            <a:r>
              <a:rPr spc="-155" dirty="0"/>
              <a:t>r</a:t>
            </a:r>
            <a:r>
              <a:rPr spc="155" dirty="0"/>
              <a:t>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  <p:sp>
        <p:nvSpPr>
          <p:cNvPr id="2" name="object 2"/>
          <p:cNvSpPr txBox="1"/>
          <p:nvPr/>
        </p:nvSpPr>
        <p:spPr>
          <a:xfrm>
            <a:off x="939800" y="596900"/>
            <a:ext cx="441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latin typeface="Trebuchet MS"/>
                <a:cs typeface="Trebuchet MS"/>
              </a:rPr>
              <a:t>Что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-15" dirty="0">
                <a:latin typeface="Trebuchet MS"/>
                <a:cs typeface="Trebuchet MS"/>
              </a:rPr>
              <a:t>такое</a:t>
            </a:r>
            <a:r>
              <a:rPr sz="3600" spc="-175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Bootstrap?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995159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Bootstrap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это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готовая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библиотека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стилей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(CSS-фреймворк)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45" dirty="0">
                <a:latin typeface="Microsoft Sans Serif"/>
                <a:cs typeface="Microsoft Sans Serif"/>
              </a:rPr>
              <a:t>Twitter.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Bootstrap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позволяет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быстро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разработать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приемлемый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дизайн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даже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базовых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знаниях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55" dirty="0">
                <a:latin typeface="Microsoft Sans Serif"/>
                <a:cs typeface="Microsoft Sans Serif"/>
              </a:rPr>
              <a:t>CSS.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76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000000"/>
                </a:solidFill>
              </a:rPr>
              <a:t>Что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включает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175" dirty="0">
                <a:solidFill>
                  <a:srgbClr val="000000"/>
                </a:solidFill>
              </a:rPr>
              <a:t>в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себя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Bootstrap?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53822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95" dirty="0">
                <a:latin typeface="Microsoft Sans Serif"/>
                <a:cs typeface="Microsoft Sans Serif"/>
              </a:rPr>
              <a:t>Шаблон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страниц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Сетка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Современные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«стили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умолчанию»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Верстка: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таблицы,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формы,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списки,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кнопки,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80" dirty="0">
                <a:latin typeface="Comic Sans MS"/>
                <a:cs typeface="Comic Sans MS"/>
              </a:rPr>
              <a:t>…</a:t>
            </a:r>
            <a:endParaRPr sz="1800">
              <a:latin typeface="Comic Sans MS"/>
              <a:cs typeface="Comic Sans MS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Компоненты: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навигация,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меню,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пагинатор,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80" dirty="0">
                <a:latin typeface="Comic Sans MS"/>
                <a:cs typeface="Comic Sans MS"/>
              </a:rPr>
              <a:t>…</a:t>
            </a:r>
            <a:endParaRPr sz="1800">
              <a:latin typeface="Comic Sans MS"/>
              <a:cs typeface="Comic Sans MS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JavaScript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плагины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35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Сетка</a:t>
            </a:r>
            <a:r>
              <a:rPr sz="3600" spc="-22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Bootstrap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19823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"row"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9242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"col-md-4	col-lg-2"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LEFT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9242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"col-md-8	col-lg-10"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CONTENT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57" y="3319815"/>
            <a:ext cx="7517141" cy="3630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27</a:t>
            </a:fld>
            <a:endParaRPr spc="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11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Синтаксис</a:t>
            </a:r>
            <a:r>
              <a:rPr sz="3600" spc="-229" dirty="0">
                <a:solidFill>
                  <a:srgbClr val="000000"/>
                </a:solidFill>
              </a:rPr>
              <a:t> </a:t>
            </a:r>
            <a:r>
              <a:rPr sz="3600" spc="180" dirty="0">
                <a:solidFill>
                  <a:srgbClr val="000000"/>
                </a:solidFill>
              </a:rPr>
              <a:t>CSS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433309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Courier New"/>
                <a:cs typeface="Courier New"/>
              </a:rPr>
              <a:t>.mid-play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padding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13px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0px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0px</a:t>
            </a:r>
            <a:r>
              <a:rPr sz="1800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13px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 marR="4943475" indent="-549275">
              <a:lnSpc>
                <a:spcPct val="114599"/>
              </a:lnSpc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.inner-play 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a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colo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#3c3c3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text-decoration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underline;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.big-top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background-image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url(/img/pc/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220</a:t>
            </a:r>
            <a:r>
              <a:rPr sz="1800" spc="-5" dirty="0">
                <a:latin typeface="Courier New"/>
                <a:cs typeface="Courier New"/>
              </a:rPr>
              <a:t>_130_top.gif);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4180" algn="l"/>
                <a:tab pos="2207260" algn="l"/>
                <a:tab pos="3441700" algn="l"/>
                <a:tab pos="3716020" algn="l"/>
                <a:tab pos="5362575" algn="l"/>
                <a:tab pos="6871334" algn="l"/>
                <a:tab pos="714565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/*	комментарии:	cелектор	{	имя_стиля1:	значение1;	}	*/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0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>
                <a:solidFill>
                  <a:srgbClr val="000000"/>
                </a:solidFill>
              </a:rPr>
              <a:t>Г</a:t>
            </a:r>
            <a:r>
              <a:rPr sz="3600" spc="-55" dirty="0">
                <a:solidFill>
                  <a:srgbClr val="000000"/>
                </a:solidFill>
              </a:rPr>
              <a:t>де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могут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105" dirty="0">
                <a:solidFill>
                  <a:srgbClr val="000000"/>
                </a:solidFill>
              </a:rPr>
              <a:t>быть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заданы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стили?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4817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Встроенные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браузер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стили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Во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внешнем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файле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2657474"/>
            <a:ext cx="5619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3221355" algn="l"/>
              </a:tabLst>
            </a:pPr>
            <a:r>
              <a:rPr sz="1800" dirty="0">
                <a:latin typeface="Courier New"/>
                <a:cs typeface="Courier New"/>
              </a:rPr>
              <a:t>&lt;link	rel="stylesheet"	href="style.css"&gt;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3121024"/>
            <a:ext cx="291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коде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документа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3571873"/>
            <a:ext cx="2600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&lt;style&gt;...&lt;/style&gt;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4035425"/>
            <a:ext cx="573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Стили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могут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привязаны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конкретному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тэгу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4486273"/>
            <a:ext cx="4933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752475" algn="l"/>
                <a:tab pos="2809875" algn="l"/>
                <a:tab pos="3495675" algn="l"/>
              </a:tabLst>
            </a:pPr>
            <a:r>
              <a:rPr sz="1800" dirty="0">
                <a:latin typeface="Courier New"/>
                <a:cs typeface="Courier New"/>
              </a:rPr>
              <a:t>&lt;img	style="margin:	3px"	src="..."&gt;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690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000000"/>
                </a:solidFill>
              </a:rPr>
              <a:t>Какие</a:t>
            </a:r>
            <a:r>
              <a:rPr sz="3600" spc="-175" dirty="0">
                <a:solidFill>
                  <a:srgbClr val="000000"/>
                </a:solidFill>
              </a:rPr>
              <a:t> </a:t>
            </a:r>
            <a:r>
              <a:rPr sz="3600" spc="110" dirty="0">
                <a:solidFill>
                  <a:srgbClr val="000000"/>
                </a:solidFill>
              </a:rPr>
              <a:t>бывают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стили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190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4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width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8950" y="1749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5949" y="1743074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height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0043" y="1749425"/>
            <a:ext cx="2409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размеры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элемента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200273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margin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6169" y="22066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8824" y="2200273"/>
            <a:ext cx="10858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padding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4482" y="2206625"/>
            <a:ext cx="244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границы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отступы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2657473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display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389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2174" y="2657473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visibility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3212" y="2663824"/>
            <a:ext cx="2613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14" dirty="0">
                <a:latin typeface="Comic Sans MS"/>
                <a:cs typeface="Comic Sans MS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режим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отображения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3114673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top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4659" y="31210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9724" y="31146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left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2080" y="31210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9824" y="3114673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right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6572" y="31210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3274" y="3114673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bottom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7666" y="3121024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распол</a:t>
            </a:r>
            <a:r>
              <a:rPr sz="1800" spc="10" dirty="0">
                <a:latin typeface="Microsoft Sans Serif"/>
                <a:cs typeface="Microsoft Sans Serif"/>
              </a:rPr>
              <a:t>ож</a:t>
            </a:r>
            <a:r>
              <a:rPr sz="1800" spc="70" dirty="0">
                <a:latin typeface="Microsoft Sans Serif"/>
                <a:cs typeface="Microsoft Sans Serif"/>
              </a:rPr>
              <a:t>ение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2499" y="3571873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background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04281" y="3578225"/>
            <a:ext cx="1865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фон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элемента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2499" y="40290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font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1261" y="4035425"/>
            <a:ext cx="2764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управление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шрифтом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2499" y="4486273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text-align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04281" y="4492625"/>
            <a:ext cx="2731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20" dirty="0">
                <a:latin typeface="Comic Sans MS"/>
                <a:cs typeface="Comic Sans MS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выравнивание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текста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5862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/>
              <a:t>CSS</a:t>
            </a:r>
            <a:r>
              <a:rPr spc="-390" dirty="0"/>
              <a:t> </a:t>
            </a:r>
            <a:r>
              <a:rPr spc="10" dirty="0"/>
              <a:t>селекторы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7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9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Классы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100" dirty="0">
                <a:solidFill>
                  <a:srgbClr val="000000"/>
                </a:solidFill>
              </a:rPr>
              <a:t>и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идентификаторы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335395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"userpic"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&gt;&lt;img</a:t>
            </a:r>
            <a:r>
              <a:rPr sz="180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"..."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61810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&lt;button</a:t>
            </a:r>
            <a:r>
              <a:rPr sz="1800" spc="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"btn	btn-main"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Одобрить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989704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&lt;button</a:t>
            </a:r>
            <a:r>
              <a:rPr sz="1800" spc="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"btn"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Написать	комментарий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3035299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3028948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822" y="3035299"/>
            <a:ext cx="711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идентификатор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элемента,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должен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уникален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3486148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8332" y="3492500"/>
            <a:ext cx="597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список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классов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элемента,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классы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могут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повторяться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8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221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000000"/>
                </a:solidFill>
              </a:rPr>
              <a:t>Базовые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селекторы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129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5" dirty="0">
                <a:latin typeface="Microsoft Sans Serif"/>
                <a:cs typeface="Microsoft Sans Serif"/>
              </a:rPr>
              <a:t>Универсальный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селектор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2200273"/>
            <a:ext cx="6305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40360" algn="l"/>
                <a:tab pos="615315" algn="l"/>
                <a:tab pos="1712595" algn="l"/>
                <a:tab pos="2398395" algn="l"/>
                <a:tab pos="3632835" algn="l"/>
                <a:tab pos="4319270" algn="l"/>
                <a:tab pos="5416550" algn="l"/>
                <a:tab pos="6102350" algn="l"/>
              </a:tabLst>
            </a:pPr>
            <a:r>
              <a:rPr sz="1800" dirty="0">
                <a:latin typeface="Courier New"/>
                <a:cs typeface="Courier New"/>
              </a:rPr>
              <a:t>*	{	margin:	0px;	padding:	0px;	border:	0px;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663824"/>
            <a:ext cx="1661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Имена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тэгов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3114673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40360" algn="l"/>
                <a:tab pos="615315" algn="l"/>
                <a:tab pos="2261235" algn="l"/>
                <a:tab pos="3084195" algn="l"/>
              </a:tabLst>
            </a:pPr>
            <a:r>
              <a:rPr sz="1800" dirty="0">
                <a:latin typeface="Courier New"/>
                <a:cs typeface="Courier New"/>
              </a:rPr>
              <a:t>p	{	margin-top:	10px;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2945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Имена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классов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(с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точки)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4029073"/>
            <a:ext cx="4524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752475" algn="l"/>
                <a:tab pos="1026794" algn="l"/>
                <a:tab pos="2124075" algn="l"/>
                <a:tab pos="2947035" algn="l"/>
                <a:tab pos="3495675" algn="l"/>
                <a:tab pos="4319270" algn="l"/>
              </a:tabLst>
            </a:pPr>
            <a:r>
              <a:rPr sz="1800" dirty="0">
                <a:latin typeface="Courier New"/>
                <a:cs typeface="Courier New"/>
              </a:rPr>
              <a:t>.btn	{	border:	solid	1px	gray;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4492625"/>
            <a:ext cx="244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id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тэгов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(с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решетки)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4943473"/>
            <a:ext cx="3695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301115" algn="l"/>
                <a:tab pos="1575435" algn="l"/>
                <a:tab pos="2809875" algn="l"/>
                <a:tab pos="3495675" algn="l"/>
              </a:tabLst>
            </a:pPr>
            <a:r>
              <a:rPr sz="1800" dirty="0">
                <a:latin typeface="Courier New"/>
                <a:cs typeface="Courier New"/>
              </a:rPr>
              <a:t>#userpic	{	padding:	10px	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49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Сложные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селекторы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контекстные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(вложенные)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2200273"/>
            <a:ext cx="6172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  <a:tab pos="1986914" algn="l"/>
                <a:tab pos="2261235" algn="l"/>
                <a:tab pos="4593590" algn="l"/>
                <a:tab pos="5965190" algn="l"/>
              </a:tabLst>
            </a:pPr>
            <a:r>
              <a:rPr sz="1800" dirty="0">
                <a:latin typeface="Courier New"/>
                <a:cs typeface="Courier New"/>
              </a:rPr>
              <a:t>div.article	a	{	text-decoration:	underline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663824"/>
            <a:ext cx="439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дочерние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(вложенность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1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уровень)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3114672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40360" algn="l"/>
                <a:tab pos="615315" algn="l"/>
                <a:tab pos="1163955" algn="l"/>
                <a:tab pos="1438275" algn="l"/>
                <a:tab pos="2535555" algn="l"/>
                <a:tab pos="3084195" algn="l"/>
              </a:tabLst>
            </a:pPr>
            <a:r>
              <a:rPr sz="1800" dirty="0">
                <a:latin typeface="Courier New"/>
                <a:cs typeface="Courier New"/>
              </a:rPr>
              <a:t>a	&gt;	img	{	border:	2px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578225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соседние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4029072"/>
            <a:ext cx="4524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026794" algn="l"/>
                <a:tab pos="1301115" algn="l"/>
                <a:tab pos="1575435" algn="l"/>
                <a:tab pos="1849755" algn="l"/>
                <a:tab pos="3632835" algn="l"/>
                <a:tab pos="4319270" algn="l"/>
              </a:tabLst>
            </a:pPr>
            <a:r>
              <a:rPr sz="1800" dirty="0">
                <a:latin typeface="Courier New"/>
                <a:cs typeface="Courier New"/>
              </a:rPr>
              <a:t>h2.sic	+	p	{	margin-left:	30px	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4492625"/>
            <a:ext cx="171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г</a:t>
            </a:r>
            <a:r>
              <a:rPr sz="1800" spc="85" dirty="0">
                <a:latin typeface="Microsoft Sans Serif"/>
                <a:cs typeface="Microsoft Sans Serif"/>
              </a:rPr>
              <a:t>р</a:t>
            </a:r>
            <a:r>
              <a:rPr sz="1800" spc="70" dirty="0">
                <a:latin typeface="Microsoft Sans Serif"/>
                <a:cs typeface="Microsoft Sans Serif"/>
              </a:rPr>
              <a:t>уппировка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4943472"/>
            <a:ext cx="3009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  <a:tab pos="1026794" algn="l"/>
                <a:tab pos="1301115" algn="l"/>
                <a:tab pos="2261235" algn="l"/>
                <a:tab pos="2809875" algn="l"/>
              </a:tabLst>
            </a:pPr>
            <a:r>
              <a:rPr sz="1800" dirty="0">
                <a:latin typeface="Courier New"/>
                <a:cs typeface="Courier New"/>
              </a:rPr>
              <a:t>h1,	h2	{	color:	red	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1217</Words>
  <Application>Microsoft Office PowerPoint</Application>
  <PresentationFormat>Произвольный</PresentationFormat>
  <Paragraphs>280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Calibri</vt:lpstr>
      <vt:lpstr>Comic Sans MS</vt:lpstr>
      <vt:lpstr>Courier New</vt:lpstr>
      <vt:lpstr>Microsoft Sans Serif</vt:lpstr>
      <vt:lpstr>Tahoma</vt:lpstr>
      <vt:lpstr>Times New Roman</vt:lpstr>
      <vt:lpstr>Trebuchet MS</vt:lpstr>
      <vt:lpstr>Office Theme</vt:lpstr>
      <vt:lpstr>Презентация PowerPoint</vt:lpstr>
      <vt:lpstr>Как задать оформление страницы ?</vt:lpstr>
      <vt:lpstr>Синтаксис CSS</vt:lpstr>
      <vt:lpstr>Где могут быть заданы стили?</vt:lpstr>
      <vt:lpstr>Какие бывают стили ?</vt:lpstr>
      <vt:lpstr>CSS селекторы</vt:lpstr>
      <vt:lpstr>Классы и идентификаторы</vt:lpstr>
      <vt:lpstr>Базовые селекторы</vt:lpstr>
      <vt:lpstr>Сложные селекторы</vt:lpstr>
      <vt:lpstr>Псевдоклассы</vt:lpstr>
      <vt:lpstr>Псевдоэлементы</vt:lpstr>
      <vt:lpstr>Наследование и  приоритеты</vt:lpstr>
      <vt:lpstr>Наследование стилей</vt:lpstr>
      <vt:lpstr>Приоритеты стилей</vt:lpstr>
      <vt:lpstr>Правила расчета специфичности</vt:lpstr>
      <vt:lpstr>Отображение  элементов</vt:lpstr>
      <vt:lpstr>Режимы отображения элементов</vt:lpstr>
      <vt:lpstr>DIV vs. SPAN</vt:lpstr>
      <vt:lpstr>float &amp; clear</vt:lpstr>
      <vt:lpstr>float &amp; clear</vt:lpstr>
      <vt:lpstr>Позиционирование</vt:lpstr>
      <vt:lpstr>Отступы и box-  model</vt:lpstr>
      <vt:lpstr>Отступы</vt:lpstr>
      <vt:lpstr>Bootstrap</vt:lpstr>
      <vt:lpstr>Презентация PowerPoint</vt:lpstr>
      <vt:lpstr>Что включает в себя Bootstrap?</vt:lpstr>
      <vt:lpstr>Сетка 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Энрина</dc:creator>
  <cp:lastModifiedBy>Энрина</cp:lastModifiedBy>
  <cp:revision>1</cp:revision>
  <dcterms:created xsi:type="dcterms:W3CDTF">2022-07-18T14:12:32Z</dcterms:created>
  <dcterms:modified xsi:type="dcterms:W3CDTF">2022-07-18T14:14:19Z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2021-03-06T00:00:00Z</vt:filetime>
  </property>
  <property fmtid="{D5CDD505-2E9C-101B-9397-08002B2CF9AE}" pid="3" name="Creator">
    <vt:lpwstr>Mozilla/5.0 (Macintosh; Intel Mac OS X 10_15_7) AppleWebKit/537.36 (KHTML, like Gecko) Chrome/88.0.4324.192 Safari/537.36</vt:lpwstr>
  </property>
  <property fmtid="{D5CDD505-2E9C-101B-9397-08002B2CF9AE}" pid="4" name="LastSaved">
    <vt:filetime>2022-07-18T00:00:00Z</vt:filetime>
  </property>
</Properties>
</file>