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753600" cy="6096000"/>
  <p:notesSz cx="9753600" cy="6096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" y="7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1889760"/>
            <a:ext cx="8290560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3413760"/>
            <a:ext cx="6827520" cy="152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7798"/>
            <a:ext cx="9398000" cy="5873750"/>
          </a:xfrm>
          <a:custGeom>
            <a:avLst/>
            <a:gdLst/>
            <a:ahLst/>
            <a:cxnLst/>
            <a:rect l="l" t="t" r="r" b="b"/>
            <a:pathLst>
              <a:path w="9398000" h="5873750">
                <a:moveTo>
                  <a:pt x="9397999" y="5873749"/>
                </a:moveTo>
                <a:lnTo>
                  <a:pt x="0" y="5873749"/>
                </a:lnTo>
                <a:lnTo>
                  <a:pt x="0" y="0"/>
                </a:lnTo>
                <a:lnTo>
                  <a:pt x="9397999" y="0"/>
                </a:lnTo>
                <a:lnTo>
                  <a:pt x="9397999" y="5873749"/>
                </a:lnTo>
                <a:close/>
              </a:path>
            </a:pathLst>
          </a:custGeom>
          <a:solidFill>
            <a:srgbClr val="52A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73" y="752476"/>
            <a:ext cx="7943453" cy="554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6023" y="2392197"/>
            <a:ext cx="7320280" cy="1336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5669280"/>
            <a:ext cx="3121152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5669280"/>
            <a:ext cx="2243328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34992" y="5362881"/>
            <a:ext cx="328295" cy="325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049" y="2404466"/>
            <a:ext cx="5655945" cy="1127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200" spc="100" dirty="0">
                <a:solidFill>
                  <a:srgbClr val="FFFFFF"/>
                </a:solidFill>
              </a:rPr>
              <a:t>Web</a:t>
            </a:r>
            <a:r>
              <a:rPr sz="7200" spc="-465" dirty="0">
                <a:solidFill>
                  <a:srgbClr val="FFFFFF"/>
                </a:solidFill>
              </a:rPr>
              <a:t> </a:t>
            </a:r>
            <a:r>
              <a:rPr sz="7200" spc="210" dirty="0">
                <a:solidFill>
                  <a:srgbClr val="FFFFFF"/>
                </a:solidFill>
              </a:rPr>
              <a:t>сервера</a:t>
            </a:r>
            <a:endParaRPr sz="7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10</a:t>
            </a:fld>
            <a:endParaRPr spc="45" dirty="0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62000"/>
            <a:ext cx="5634037" cy="43348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11</a:t>
            </a:fld>
            <a:endParaRPr spc="4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073" y="752473"/>
            <a:ext cx="4267835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65" dirty="0"/>
              <a:t>Секции</a:t>
            </a:r>
            <a:r>
              <a:rPr spc="-200" dirty="0"/>
              <a:t> </a:t>
            </a:r>
            <a:r>
              <a:rPr spc="135" dirty="0"/>
              <a:t>и</a:t>
            </a:r>
            <a:r>
              <a:rPr spc="-200" dirty="0"/>
              <a:t> </a:t>
            </a:r>
            <a:r>
              <a:rPr spc="60" dirty="0"/>
              <a:t>директивы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871" y="1862979"/>
            <a:ext cx="108585" cy="29330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5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700" spc="5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700" spc="5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700" spc="5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700" spc="5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700" spc="5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700" spc="5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773" y="1857323"/>
            <a:ext cx="661035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http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9502" y="1862979"/>
            <a:ext cx="380428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229" dirty="0">
                <a:latin typeface="Comic Sans MS"/>
                <a:cs typeface="Comic Sans MS"/>
              </a:rPr>
              <a:t>—</a:t>
            </a:r>
            <a:r>
              <a:rPr sz="1700" spc="-70" dirty="0">
                <a:latin typeface="Comic Sans MS"/>
                <a:cs typeface="Comic Sans MS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конфигурация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20" dirty="0">
                <a:latin typeface="Microsoft Sans Serif"/>
                <a:cs typeface="Microsoft Sans Serif"/>
              </a:rPr>
              <a:t>для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45" dirty="0">
                <a:latin typeface="Microsoft Sans Serif"/>
                <a:cs typeface="Microsoft Sans Serif"/>
              </a:rPr>
              <a:t>HTTP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сервера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773" y="2297854"/>
            <a:ext cx="91821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server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3792" y="2303510"/>
            <a:ext cx="409257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229" dirty="0">
                <a:latin typeface="Comic Sans MS"/>
                <a:cs typeface="Comic Sans MS"/>
              </a:rPr>
              <a:t>—</a:t>
            </a:r>
            <a:r>
              <a:rPr sz="1700" spc="-70" dirty="0">
                <a:latin typeface="Comic Sans MS"/>
                <a:cs typeface="Comic Sans MS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конфигурация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домена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(вирт.</a:t>
            </a:r>
            <a:r>
              <a:rPr sz="1700" spc="-10" dirty="0">
                <a:latin typeface="Microsoft Sans Serif"/>
                <a:cs typeface="Microsoft Sans Serif"/>
              </a:rPr>
              <a:t> Хоста)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773" y="2738385"/>
            <a:ext cx="157861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server_name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4732" y="2744041"/>
            <a:ext cx="1990089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229" dirty="0">
                <a:latin typeface="Comic Sans MS"/>
                <a:cs typeface="Comic Sans MS"/>
              </a:rPr>
              <a:t>—</a:t>
            </a:r>
            <a:r>
              <a:rPr sz="1700" spc="-100" dirty="0">
                <a:latin typeface="Comic Sans MS"/>
                <a:cs typeface="Comic Sans MS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имена</a:t>
            </a:r>
            <a:r>
              <a:rPr sz="1700" spc="-40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доменов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7773" y="3178917"/>
            <a:ext cx="1184275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location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8226" y="3184572"/>
            <a:ext cx="270764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229" dirty="0">
                <a:latin typeface="Comic Sans MS"/>
                <a:cs typeface="Comic Sans MS"/>
              </a:rPr>
              <a:t>—</a:t>
            </a:r>
            <a:r>
              <a:rPr sz="1700" spc="-70" dirty="0">
                <a:latin typeface="Comic Sans MS"/>
                <a:cs typeface="Comic Sans MS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локейшен,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группа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-60" dirty="0">
                <a:latin typeface="Microsoft Sans Serif"/>
                <a:cs typeface="Microsoft Sans Serif"/>
              </a:rPr>
              <a:t>URL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7773" y="3619448"/>
            <a:ext cx="661035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root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2285" y="3625104"/>
            <a:ext cx="8001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-50" dirty="0">
                <a:latin typeface="Microsoft Sans Serif"/>
                <a:cs typeface="Microsoft Sans Serif"/>
              </a:rPr>
              <a:t>,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88702" y="3619448"/>
            <a:ext cx="789305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alias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9924" y="3625104"/>
            <a:ext cx="320040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229" dirty="0">
                <a:latin typeface="Comic Sans MS"/>
                <a:cs typeface="Comic Sans MS"/>
              </a:rPr>
              <a:t>—</a:t>
            </a:r>
            <a:r>
              <a:rPr sz="1700" spc="-70" dirty="0">
                <a:latin typeface="Comic Sans MS"/>
                <a:cs typeface="Comic Sans MS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откуда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нужно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брать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файлы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7773" y="4059979"/>
            <a:ext cx="132207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error_log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80299" y="4065635"/>
            <a:ext cx="248793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229" dirty="0">
                <a:latin typeface="Comic Sans MS"/>
                <a:cs typeface="Comic Sans MS"/>
              </a:rPr>
              <a:t>—</a:t>
            </a:r>
            <a:r>
              <a:rPr sz="1700" spc="-80" dirty="0">
                <a:latin typeface="Comic Sans MS"/>
                <a:cs typeface="Comic Sans MS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лог</a:t>
            </a:r>
            <a:r>
              <a:rPr sz="1700" spc="-25" dirty="0">
                <a:latin typeface="Microsoft Sans Serif"/>
                <a:cs typeface="Microsoft Sans Serif"/>
              </a:rPr>
              <a:t> </a:t>
            </a:r>
            <a:r>
              <a:rPr sz="1700" spc="105" dirty="0">
                <a:latin typeface="Microsoft Sans Serif"/>
                <a:cs typeface="Microsoft Sans Serif"/>
              </a:rPr>
              <a:t>ошибок</a:t>
            </a:r>
            <a:r>
              <a:rPr sz="1700" spc="-25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сервера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7773" y="4500510"/>
            <a:ext cx="145034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access_log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2516" y="4506166"/>
            <a:ext cx="1710689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229" dirty="0">
                <a:latin typeface="Comic Sans MS"/>
                <a:cs typeface="Comic Sans MS"/>
              </a:rPr>
              <a:t>—</a:t>
            </a:r>
            <a:r>
              <a:rPr sz="1700" spc="-105" dirty="0">
                <a:latin typeface="Comic Sans MS"/>
                <a:cs typeface="Comic Sans MS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лог</a:t>
            </a:r>
            <a:r>
              <a:rPr sz="1700" spc="-45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запросов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073" y="752476"/>
            <a:ext cx="5827395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90" dirty="0"/>
              <a:t>Приоритеты</a:t>
            </a:r>
            <a:r>
              <a:rPr spc="-195" dirty="0"/>
              <a:t> </a:t>
            </a:r>
            <a:r>
              <a:rPr spc="65" dirty="0"/>
              <a:t>location</a:t>
            </a:r>
            <a:r>
              <a:rPr spc="-190" dirty="0"/>
              <a:t> </a:t>
            </a:r>
            <a:r>
              <a:rPr spc="150" dirty="0"/>
              <a:t>в</a:t>
            </a:r>
            <a:r>
              <a:rPr spc="-195" dirty="0"/>
              <a:t> </a:t>
            </a:r>
            <a:r>
              <a:rPr spc="30" dirty="0"/>
              <a:t>nginx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871" y="1862982"/>
            <a:ext cx="108585" cy="1611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5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700" spc="5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700" spc="5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700" spc="5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773" y="1857326"/>
            <a:ext cx="290068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location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=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/img/1.jpg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773" y="2297857"/>
            <a:ext cx="237744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location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^~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/pic/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773" y="2738388"/>
            <a:ext cx="250571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location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~*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\.jpg$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773" y="3178919"/>
            <a:ext cx="198247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location</a:t>
            </a:r>
            <a:r>
              <a:rPr sz="1700" spc="-4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/img/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073" y="3845372"/>
            <a:ext cx="6408420" cy="7302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100" dirty="0">
                <a:latin typeface="Microsoft Sans Serif"/>
                <a:cs typeface="Microsoft Sans Serif"/>
              </a:rPr>
              <a:t>При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одинаковом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приоритете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используется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тот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location,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что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700" spc="50" dirty="0">
                <a:latin typeface="Microsoft Sans Serif"/>
                <a:cs typeface="Microsoft Sans Serif"/>
              </a:rPr>
              <a:t>находится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b="1" spc="55" dirty="0">
                <a:latin typeface="Tahoma"/>
                <a:cs typeface="Tahoma"/>
              </a:rPr>
              <a:t>выше</a:t>
            </a:r>
            <a:r>
              <a:rPr sz="1700" b="1" spc="-55" dirty="0">
                <a:latin typeface="Tahoma"/>
                <a:cs typeface="Tahoma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в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конфиге.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5812" y="4720778"/>
            <a:ext cx="1450340" cy="321310"/>
          </a:xfrm>
          <a:custGeom>
            <a:avLst/>
            <a:gdLst/>
            <a:ahLst/>
            <a:cxnLst/>
            <a:rect l="l" t="t" r="r" b="b"/>
            <a:pathLst>
              <a:path w="1450339" h="321310">
                <a:moveTo>
                  <a:pt x="1450081" y="321220"/>
                </a:moveTo>
                <a:lnTo>
                  <a:pt x="0" y="321220"/>
                </a:lnTo>
                <a:lnTo>
                  <a:pt x="0" y="0"/>
                </a:lnTo>
                <a:lnTo>
                  <a:pt x="1450081" y="0"/>
                </a:lnTo>
                <a:lnTo>
                  <a:pt x="1450081" y="321220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70138" y="4720778"/>
            <a:ext cx="1450340" cy="321310"/>
          </a:xfrm>
          <a:custGeom>
            <a:avLst/>
            <a:gdLst/>
            <a:ahLst/>
            <a:cxnLst/>
            <a:rect l="l" t="t" r="r" b="b"/>
            <a:pathLst>
              <a:path w="1450339" h="321310">
                <a:moveTo>
                  <a:pt x="1450081" y="321220"/>
                </a:moveTo>
                <a:lnTo>
                  <a:pt x="0" y="321220"/>
                </a:lnTo>
                <a:lnTo>
                  <a:pt x="0" y="0"/>
                </a:lnTo>
                <a:lnTo>
                  <a:pt x="1450081" y="0"/>
                </a:lnTo>
                <a:lnTo>
                  <a:pt x="1450081" y="321220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5073" y="4726434"/>
            <a:ext cx="406019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75" dirty="0">
                <a:latin typeface="Microsoft Sans Serif"/>
                <a:cs typeface="Microsoft Sans Serif"/>
              </a:rPr>
              <a:t>Примеры:</a:t>
            </a:r>
            <a:r>
              <a:rPr sz="1700" spc="470" dirty="0">
                <a:latin typeface="Microsoft Sans Serif"/>
                <a:cs typeface="Microsoft Sans Serif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/img/1.jpg</a:t>
            </a:r>
            <a:r>
              <a:rPr sz="1700" spc="40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/img/2.jpg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12</a:t>
            </a:fld>
            <a:endParaRPr spc="45" dirty="0"/>
          </a:p>
        </p:txBody>
      </p:sp>
      <p:sp>
        <p:nvSpPr>
          <p:cNvPr id="12" name="object 12"/>
          <p:cNvSpPr txBox="1"/>
          <p:nvPr/>
        </p:nvSpPr>
        <p:spPr>
          <a:xfrm>
            <a:off x="5075286" y="4720778"/>
            <a:ext cx="145034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/img/2.png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80434" y="4720778"/>
            <a:ext cx="145034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/pic/1.jpg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13</a:t>
            </a:fld>
            <a:endParaRPr spc="4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073" y="752472"/>
            <a:ext cx="5358765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60" dirty="0"/>
              <a:t>Алгоритм</a:t>
            </a:r>
            <a:r>
              <a:rPr spc="-204" dirty="0"/>
              <a:t> </a:t>
            </a:r>
            <a:r>
              <a:rPr spc="114" dirty="0"/>
              <a:t>выбора</a:t>
            </a:r>
            <a:r>
              <a:rPr spc="-200" dirty="0"/>
              <a:t> </a:t>
            </a:r>
            <a:r>
              <a:rPr spc="65" dirty="0"/>
              <a:t>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416" y="1862978"/>
            <a:ext cx="347027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15" dirty="0">
                <a:solidFill>
                  <a:srgbClr val="AAAAAA"/>
                </a:solidFill>
                <a:latin typeface="Microsoft Sans Serif"/>
                <a:cs typeface="Microsoft Sans Serif"/>
              </a:rPr>
              <a:t>1.</a:t>
            </a:r>
            <a:r>
              <a:rPr sz="1700" spc="325" dirty="0">
                <a:solidFill>
                  <a:srgbClr val="AAAAAA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Ищем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полное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совпадение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14" dirty="0">
                <a:latin typeface="Microsoft Sans Serif"/>
                <a:cs typeface="Microsoft Sans Serif"/>
              </a:rPr>
              <a:t>по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9980" y="1857322"/>
            <a:ext cx="290957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location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=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/img/1.jpg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416" y="2303509"/>
            <a:ext cx="493585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15" dirty="0">
                <a:solidFill>
                  <a:srgbClr val="AAAAAA"/>
                </a:solidFill>
                <a:latin typeface="Microsoft Sans Serif"/>
                <a:cs typeface="Microsoft Sans Serif"/>
              </a:rPr>
              <a:t>2.</a:t>
            </a:r>
            <a:r>
              <a:rPr sz="1700" spc="325" dirty="0">
                <a:solidFill>
                  <a:srgbClr val="AAAAAA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Ищем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максимальный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префиксный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location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8417" y="2297853"/>
            <a:ext cx="237744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location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^~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/pic/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073" y="2744041"/>
            <a:ext cx="43053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105" dirty="0">
                <a:latin typeface="Microsoft Sans Serif"/>
                <a:cs typeface="Microsoft Sans Serif"/>
              </a:rPr>
              <a:t>или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6660" y="2738385"/>
            <a:ext cx="198247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location</a:t>
            </a:r>
            <a:r>
              <a:rPr sz="1700" spc="-4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/img/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9416" y="3184572"/>
            <a:ext cx="275907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15" dirty="0">
                <a:solidFill>
                  <a:srgbClr val="AAAAAA"/>
                </a:solidFill>
                <a:latin typeface="Microsoft Sans Serif"/>
                <a:cs typeface="Microsoft Sans Serif"/>
              </a:rPr>
              <a:t>3.</a:t>
            </a:r>
            <a:r>
              <a:rPr sz="1700" spc="300" dirty="0">
                <a:solidFill>
                  <a:srgbClr val="AAAAAA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Если</a:t>
            </a:r>
            <a:r>
              <a:rPr sz="1700" spc="-25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location</a:t>
            </a:r>
            <a:r>
              <a:rPr sz="1700" spc="-25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содержит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3294" y="3178916"/>
            <a:ext cx="39497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^~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02512" y="3184572"/>
            <a:ext cx="209359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-50" dirty="0">
                <a:latin typeface="Microsoft Sans Serif"/>
                <a:cs typeface="Microsoft Sans Serif"/>
              </a:rPr>
              <a:t>,</a:t>
            </a:r>
            <a:r>
              <a:rPr sz="1700" spc="-30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то</a:t>
            </a:r>
            <a:r>
              <a:rPr sz="1700" spc="-25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location</a:t>
            </a:r>
            <a:r>
              <a:rPr sz="1700" spc="-2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найден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416" y="3625103"/>
            <a:ext cx="580580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15" dirty="0">
                <a:solidFill>
                  <a:srgbClr val="AAAAAA"/>
                </a:solidFill>
                <a:latin typeface="Microsoft Sans Serif"/>
                <a:cs typeface="Microsoft Sans Serif"/>
              </a:rPr>
              <a:t>4.</a:t>
            </a:r>
            <a:r>
              <a:rPr sz="1700" spc="345" dirty="0">
                <a:solidFill>
                  <a:srgbClr val="AAAAAA"/>
                </a:solidFill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Проверяем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все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location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-25" dirty="0">
                <a:latin typeface="Microsoft Sans Serif"/>
                <a:cs typeface="Microsoft Sans Serif"/>
              </a:rPr>
              <a:t>с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регулярным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выражением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0302" y="3619447"/>
            <a:ext cx="1527175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location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~*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7773" y="4059978"/>
            <a:ext cx="854075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\.jpg$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62330" y="4065634"/>
            <a:ext cx="306514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-50" dirty="0">
                <a:latin typeface="Microsoft Sans Serif"/>
                <a:cs typeface="Microsoft Sans Serif"/>
              </a:rPr>
              <a:t>,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отдаем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первый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95" dirty="0">
                <a:latin typeface="Microsoft Sans Serif"/>
                <a:cs typeface="Microsoft Sans Serif"/>
              </a:rPr>
              <a:t>совпавший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9416" y="4506166"/>
            <a:ext cx="7427595" cy="7302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15" dirty="0">
                <a:solidFill>
                  <a:srgbClr val="AAAAAA"/>
                </a:solidFill>
                <a:latin typeface="Microsoft Sans Serif"/>
                <a:cs typeface="Microsoft Sans Serif"/>
              </a:rPr>
              <a:t>5.</a:t>
            </a:r>
            <a:r>
              <a:rPr sz="1700" spc="345" dirty="0">
                <a:solidFill>
                  <a:srgbClr val="AAAAAA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Если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150" dirty="0">
                <a:latin typeface="Microsoft Sans Serif"/>
                <a:cs typeface="Microsoft Sans Serif"/>
              </a:rPr>
              <a:t>ни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одно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регулярное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выражение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90" dirty="0">
                <a:latin typeface="Microsoft Sans Serif"/>
                <a:cs typeface="Microsoft Sans Serif"/>
              </a:rPr>
              <a:t>не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подошло,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отдаем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location</a:t>
            </a:r>
            <a:endParaRPr sz="1700">
              <a:latin typeface="Microsoft Sans Serif"/>
              <a:cs typeface="Microsoft Sans Serif"/>
            </a:endParaRPr>
          </a:p>
          <a:p>
            <a:pPr marL="297815">
              <a:lnSpc>
                <a:spcPct val="100000"/>
              </a:lnSpc>
              <a:spcBef>
                <a:spcPts val="1425"/>
              </a:spcBef>
            </a:pPr>
            <a:r>
              <a:rPr sz="1700" spc="20" dirty="0">
                <a:latin typeface="Microsoft Sans Serif"/>
                <a:cs typeface="Microsoft Sans Serif"/>
              </a:rPr>
              <a:t>без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спецификаторов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из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пункта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2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073" y="752472"/>
            <a:ext cx="6640195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30" dirty="0"/>
              <a:t>Отдача</a:t>
            </a:r>
            <a:r>
              <a:rPr spc="-190" dirty="0"/>
              <a:t> </a:t>
            </a:r>
            <a:r>
              <a:rPr spc="35" dirty="0"/>
              <a:t>статических</a:t>
            </a:r>
            <a:r>
              <a:rPr spc="-190" dirty="0"/>
              <a:t> </a:t>
            </a:r>
            <a:r>
              <a:rPr spc="45" dirty="0"/>
              <a:t>документов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5838" y="1668694"/>
            <a:ext cx="5226362" cy="1842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1020" marR="5080" indent="-528955">
              <a:lnSpc>
                <a:spcPct val="116900"/>
              </a:lnSpc>
              <a:spcBef>
                <a:spcPts val="90"/>
              </a:spcBef>
            </a:pPr>
            <a:r>
              <a:rPr sz="1700" b="1" spc="20" dirty="0" smtClean="0">
                <a:solidFill>
                  <a:srgbClr val="FF0000"/>
                </a:solidFill>
                <a:latin typeface="Courier New"/>
                <a:cs typeface="Courier New"/>
              </a:rPr>
              <a:t>location</a:t>
            </a:r>
            <a:r>
              <a:rPr sz="1700" spc="-15" dirty="0" smtClean="0">
                <a:latin typeface="Courier New"/>
                <a:cs typeface="Courier New"/>
              </a:rPr>
              <a:t> </a:t>
            </a:r>
            <a:r>
              <a:rPr sz="1700" spc="20" dirty="0" smtClean="0">
                <a:solidFill>
                  <a:srgbClr val="009925"/>
                </a:solidFill>
                <a:latin typeface="Courier New"/>
                <a:cs typeface="Courier New"/>
              </a:rPr>
              <a:t>~*</a:t>
            </a:r>
            <a:r>
              <a:rPr sz="1700" spc="-5" dirty="0" smtClean="0">
                <a:solidFill>
                  <a:srgbClr val="009925"/>
                </a:solidFill>
                <a:latin typeface="Courier New"/>
                <a:cs typeface="Courier New"/>
              </a:rPr>
              <a:t> </a:t>
            </a:r>
            <a:r>
              <a:rPr sz="1700" spc="20" dirty="0">
                <a:solidFill>
                  <a:srgbClr val="009925"/>
                </a:solidFill>
                <a:latin typeface="Courier New"/>
                <a:cs typeface="Courier New"/>
              </a:rPr>
              <a:t>^.+\.(jpg|jpeg|gif|png)$</a:t>
            </a:r>
            <a:r>
              <a:rPr sz="1700" spc="-5" dirty="0">
                <a:solidFill>
                  <a:srgbClr val="009925"/>
                </a:solidFill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{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b="1" spc="20" dirty="0">
                <a:solidFill>
                  <a:srgbClr val="FF0000"/>
                </a:solidFill>
                <a:latin typeface="Courier New"/>
                <a:cs typeface="Courier New"/>
              </a:rPr>
              <a:t>root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/www/images;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700" spc="20" dirty="0"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700" b="1" spc="20" dirty="0">
                <a:solidFill>
                  <a:srgbClr val="FF0000"/>
                </a:solidFill>
                <a:latin typeface="Courier New"/>
                <a:cs typeface="Courier New"/>
              </a:rPr>
              <a:t>location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/sitemap/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{</a:t>
            </a:r>
            <a:endParaRPr sz="1700" dirty="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  <a:spcBef>
                <a:spcPts val="345"/>
              </a:spcBef>
            </a:pPr>
            <a:r>
              <a:rPr sz="1700" b="1" spc="20" dirty="0">
                <a:solidFill>
                  <a:srgbClr val="FF0000"/>
                </a:solidFill>
                <a:latin typeface="Courier New"/>
                <a:cs typeface="Courier New"/>
              </a:rPr>
              <a:t>alias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/home/www/generated/;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700" spc="20" dirty="0"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14</a:t>
            </a:fld>
            <a:endParaRPr spc="45" dirty="0"/>
          </a:p>
        </p:txBody>
      </p:sp>
      <p:sp>
        <p:nvSpPr>
          <p:cNvPr id="8" name="object 8"/>
          <p:cNvSpPr txBox="1"/>
          <p:nvPr/>
        </p:nvSpPr>
        <p:spPr>
          <a:xfrm>
            <a:off x="917773" y="4004912"/>
            <a:ext cx="250571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/2015/10/ae2b5.png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9963" y="4092952"/>
            <a:ext cx="24574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680" dirty="0">
                <a:latin typeface="Times New Roman"/>
                <a:cs typeface="Times New Roman"/>
              </a:rPr>
              <a:t>→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62870" y="4004912"/>
            <a:ext cx="395605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/www/images/2015/10/ae2b5.png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7773" y="4445443"/>
            <a:ext cx="250571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/sitemap/index.xml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9963" y="4533483"/>
            <a:ext cx="24574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680" dirty="0">
                <a:latin typeface="Times New Roman"/>
                <a:cs typeface="Times New Roman"/>
              </a:rPr>
              <a:t>→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62870" y="4445443"/>
            <a:ext cx="395605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/home/www/generated/index.xml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15</a:t>
            </a:fld>
            <a:endParaRPr spc="45" dirty="0"/>
          </a:p>
        </p:txBody>
      </p:sp>
      <p:sp>
        <p:nvSpPr>
          <p:cNvPr id="2" name="object 2"/>
          <p:cNvSpPr txBox="1"/>
          <p:nvPr/>
        </p:nvSpPr>
        <p:spPr>
          <a:xfrm>
            <a:off x="663871" y="1862980"/>
            <a:ext cx="1978025" cy="11709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135"/>
              </a:spcBef>
            </a:pPr>
            <a:r>
              <a:rPr sz="1700" spc="-15" dirty="0">
                <a:latin typeface="Microsoft Sans Serif"/>
                <a:cs typeface="Microsoft Sans Serif"/>
              </a:rPr>
              <a:t>У</a:t>
            </a:r>
            <a:r>
              <a:rPr sz="1700" spc="-35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процесса</a:t>
            </a:r>
            <a:r>
              <a:rPr sz="1700" spc="-35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есть</a:t>
            </a:r>
            <a:endParaRPr sz="1700">
              <a:latin typeface="Microsoft Sans Serif"/>
              <a:cs typeface="Microsoft Sans Serif"/>
            </a:endParaRPr>
          </a:p>
          <a:p>
            <a:pPr marL="253365" indent="-241300">
              <a:lnSpc>
                <a:spcPct val="100000"/>
              </a:lnSpc>
              <a:spcBef>
                <a:spcPts val="1425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65" dirty="0">
                <a:latin typeface="Microsoft Sans Serif"/>
                <a:cs typeface="Microsoft Sans Serif"/>
              </a:rPr>
              <a:t>пользователь</a:t>
            </a:r>
            <a:endParaRPr sz="1700">
              <a:latin typeface="Microsoft Sans Serif"/>
              <a:cs typeface="Microsoft Sans Serif"/>
            </a:endParaRPr>
          </a:p>
          <a:p>
            <a:pPr marL="253365" indent="-241300">
              <a:lnSpc>
                <a:spcPct val="100000"/>
              </a:lnSpc>
              <a:spcBef>
                <a:spcPts val="1430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80" dirty="0">
                <a:latin typeface="Microsoft Sans Serif"/>
                <a:cs typeface="Microsoft Sans Serif"/>
              </a:rPr>
              <a:t>группа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0745" y="1862980"/>
            <a:ext cx="3932554" cy="1611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135"/>
              </a:spcBef>
            </a:pPr>
            <a:r>
              <a:rPr sz="1700" spc="-15" dirty="0">
                <a:latin typeface="Microsoft Sans Serif"/>
                <a:cs typeface="Microsoft Sans Serif"/>
              </a:rPr>
              <a:t>У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файла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(или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директории)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есть</a:t>
            </a:r>
            <a:endParaRPr sz="1700">
              <a:latin typeface="Microsoft Sans Serif"/>
              <a:cs typeface="Microsoft Sans Serif"/>
            </a:endParaRPr>
          </a:p>
          <a:p>
            <a:pPr marL="253365" indent="-241300">
              <a:lnSpc>
                <a:spcPct val="100000"/>
              </a:lnSpc>
              <a:spcBef>
                <a:spcPts val="1425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65" dirty="0">
                <a:latin typeface="Microsoft Sans Serif"/>
                <a:cs typeface="Microsoft Sans Serif"/>
              </a:rPr>
              <a:t>пользователь</a:t>
            </a:r>
            <a:r>
              <a:rPr sz="1700" spc="-50" dirty="0">
                <a:latin typeface="Microsoft Sans Serif"/>
                <a:cs typeface="Microsoft Sans Serif"/>
              </a:rPr>
              <a:t> </a:t>
            </a:r>
            <a:r>
              <a:rPr sz="1700" spc="20" dirty="0">
                <a:latin typeface="Microsoft Sans Serif"/>
                <a:cs typeface="Microsoft Sans Serif"/>
              </a:rPr>
              <a:t>(владелец)</a:t>
            </a:r>
            <a:endParaRPr sz="1700">
              <a:latin typeface="Microsoft Sans Serif"/>
              <a:cs typeface="Microsoft Sans Serif"/>
            </a:endParaRPr>
          </a:p>
          <a:p>
            <a:pPr marL="253365" indent="-241300">
              <a:lnSpc>
                <a:spcPct val="100000"/>
              </a:lnSpc>
              <a:spcBef>
                <a:spcPts val="1430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80" dirty="0">
                <a:latin typeface="Microsoft Sans Serif"/>
                <a:cs typeface="Microsoft Sans Serif"/>
              </a:rPr>
              <a:t>группа</a:t>
            </a:r>
            <a:endParaRPr sz="1700">
              <a:latin typeface="Microsoft Sans Serif"/>
              <a:cs typeface="Microsoft Sans Serif"/>
            </a:endParaRPr>
          </a:p>
          <a:p>
            <a:pPr marL="253365" indent="-241300">
              <a:lnSpc>
                <a:spcPct val="100000"/>
              </a:lnSpc>
              <a:spcBef>
                <a:spcPts val="1430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70" dirty="0">
                <a:latin typeface="Microsoft Sans Serif"/>
                <a:cs typeface="Microsoft Sans Serif"/>
              </a:rPr>
              <a:t>права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доступа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(read/write/execute)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5073" y="752475"/>
            <a:ext cx="6338570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0" dirty="0"/>
              <a:t>Атрибуты</a:t>
            </a:r>
            <a:r>
              <a:rPr spc="-190" dirty="0"/>
              <a:t> </a:t>
            </a:r>
            <a:r>
              <a:rPr spc="25" dirty="0"/>
              <a:t>файлов</a:t>
            </a:r>
            <a:r>
              <a:rPr spc="-185" dirty="0"/>
              <a:t> </a:t>
            </a:r>
            <a:r>
              <a:rPr spc="135" dirty="0"/>
              <a:t>и</a:t>
            </a:r>
            <a:r>
              <a:rPr spc="-190" dirty="0"/>
              <a:t> </a:t>
            </a:r>
            <a:r>
              <a:rPr spc="114" dirty="0"/>
              <a:t>процессов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16</a:t>
            </a:fld>
            <a:endParaRPr spc="4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073" y="752474"/>
            <a:ext cx="4519295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65" dirty="0"/>
              <a:t>Как</a:t>
            </a:r>
            <a:r>
              <a:rPr spc="-180" dirty="0"/>
              <a:t> </a:t>
            </a:r>
            <a:r>
              <a:rPr spc="40" dirty="0"/>
              <a:t>узнать</a:t>
            </a:r>
            <a:r>
              <a:rPr spc="-180" dirty="0"/>
              <a:t> </a:t>
            </a:r>
            <a:r>
              <a:rPr spc="35" dirty="0"/>
              <a:t>атрибуты</a:t>
            </a:r>
            <a:r>
              <a:rPr spc="-180" dirty="0"/>
              <a:t> </a:t>
            </a:r>
            <a:r>
              <a:rPr spc="-17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073" y="1764962"/>
            <a:ext cx="5140960" cy="576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190" marR="5080" indent="-238125">
              <a:lnSpc>
                <a:spcPct val="116599"/>
              </a:lnSpc>
              <a:spcBef>
                <a:spcPts val="95"/>
              </a:spcBef>
              <a:tabLst>
                <a:tab pos="1797050" algn="l"/>
                <a:tab pos="2867660" algn="l"/>
              </a:tabLst>
            </a:pPr>
            <a:r>
              <a:rPr sz="1550" spc="5" dirty="0">
                <a:latin typeface="Courier New"/>
                <a:cs typeface="Courier New"/>
              </a:rPr>
              <a:t>$</a:t>
            </a:r>
            <a:r>
              <a:rPr sz="1550" spc="-5" dirty="0">
                <a:latin typeface="Courier New"/>
                <a:cs typeface="Courier New"/>
              </a:rPr>
              <a:t> </a:t>
            </a:r>
            <a:r>
              <a:rPr sz="1550" spc="5" dirty="0">
                <a:latin typeface="Courier New"/>
                <a:cs typeface="Courier New"/>
              </a:rPr>
              <a:t>ps</a:t>
            </a:r>
            <a:r>
              <a:rPr sz="1550" spc="-5" dirty="0">
                <a:latin typeface="Courier New"/>
                <a:cs typeface="Courier New"/>
              </a:rPr>
              <a:t> </a:t>
            </a:r>
            <a:r>
              <a:rPr sz="1550" spc="5" dirty="0">
                <a:latin typeface="Courier New"/>
                <a:cs typeface="Courier New"/>
              </a:rPr>
              <a:t>-o</a:t>
            </a:r>
            <a:r>
              <a:rPr sz="1550" dirty="0">
                <a:latin typeface="Courier New"/>
                <a:cs typeface="Courier New"/>
              </a:rPr>
              <a:t> </a:t>
            </a:r>
            <a:r>
              <a:rPr sz="1550" spc="5" dirty="0">
                <a:latin typeface="Courier New"/>
                <a:cs typeface="Courier New"/>
              </a:rPr>
              <a:t>pid,euser,egroup,comm,args</a:t>
            </a:r>
            <a:r>
              <a:rPr sz="1550" spc="-5" dirty="0">
                <a:latin typeface="Courier New"/>
                <a:cs typeface="Courier New"/>
              </a:rPr>
              <a:t> </a:t>
            </a:r>
            <a:r>
              <a:rPr sz="1550" spc="5" dirty="0">
                <a:latin typeface="Courier New"/>
                <a:cs typeface="Courier New"/>
              </a:rPr>
              <a:t>-C</a:t>
            </a:r>
            <a:r>
              <a:rPr sz="1550" spc="-5" dirty="0">
                <a:latin typeface="Courier New"/>
                <a:cs typeface="Courier New"/>
              </a:rPr>
              <a:t> </a:t>
            </a:r>
            <a:r>
              <a:rPr sz="1550" spc="5" dirty="0">
                <a:latin typeface="Courier New"/>
                <a:cs typeface="Courier New"/>
              </a:rPr>
              <a:t>nginx </a:t>
            </a:r>
            <a:r>
              <a:rPr sz="1550" spc="-915" dirty="0">
                <a:latin typeface="Courier New"/>
                <a:cs typeface="Courier New"/>
              </a:rPr>
              <a:t> </a:t>
            </a:r>
            <a:r>
              <a:rPr sz="1550" spc="5" dirty="0">
                <a:latin typeface="Courier New"/>
                <a:cs typeface="Courier New"/>
              </a:rPr>
              <a:t>PID</a:t>
            </a:r>
            <a:r>
              <a:rPr sz="1550" spc="10" dirty="0">
                <a:latin typeface="Courier New"/>
                <a:cs typeface="Courier New"/>
              </a:rPr>
              <a:t> </a:t>
            </a:r>
            <a:r>
              <a:rPr sz="1550" spc="5" dirty="0">
                <a:latin typeface="Courier New"/>
                <a:cs typeface="Courier New"/>
              </a:rPr>
              <a:t>EUSER	EGROUP	COMMAND</a:t>
            </a:r>
            <a:endParaRPr sz="155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6023" y="2392197"/>
          <a:ext cx="7318373" cy="1336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75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273">
                <a:tc>
                  <a:txBody>
                    <a:bodyPr/>
                    <a:lstStyle/>
                    <a:p>
                      <a:pPr marR="19685" algn="ctr">
                        <a:lnSpc>
                          <a:spcPts val="1664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29731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664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root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664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root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nginx: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1664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master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664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process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664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/usr/sbin/nginx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pPr marR="19685" algn="ctr">
                        <a:lnSpc>
                          <a:spcPts val="1820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29732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820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www-data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820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www-data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nginx: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1820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worker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820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process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pPr marR="19685" algn="ctr">
                        <a:lnSpc>
                          <a:spcPts val="1820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29733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820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www-data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820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www-data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nginx: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1820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worker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820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process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pPr marR="19685" algn="ctr">
                        <a:lnSpc>
                          <a:spcPts val="1820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29734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820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www-data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820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www-data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nginx: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1820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worker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820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process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3">
                <a:tc>
                  <a:txBody>
                    <a:bodyPr/>
                    <a:lstStyle/>
                    <a:p>
                      <a:pPr marR="19685" algn="ctr">
                        <a:lnSpc>
                          <a:spcPts val="1820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29737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820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www-data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820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www-data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nginx: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1820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worker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820"/>
                        </a:lnSpc>
                      </a:pPr>
                      <a:r>
                        <a:rPr sz="1550" spc="5" dirty="0">
                          <a:latin typeface="Courier New"/>
                          <a:cs typeface="Courier New"/>
                        </a:rPr>
                        <a:t>process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5073" y="3990379"/>
            <a:ext cx="4123054" cy="6311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700" spc="20" dirty="0">
                <a:latin typeface="Courier New"/>
                <a:cs typeface="Courier New"/>
              </a:rPr>
              <a:t>$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ls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-lah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www/index.html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700" spc="20" dirty="0">
                <a:latin typeface="Courier New"/>
                <a:cs typeface="Courier New"/>
              </a:rPr>
              <a:t>-rw-r--r--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1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nuf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users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156K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Feb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7042" y="4331791"/>
            <a:ext cx="293370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20" dirty="0">
                <a:latin typeface="Courier New"/>
                <a:cs typeface="Courier New"/>
              </a:rPr>
              <a:t>6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21:15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www/index.html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17</a:t>
            </a:fld>
            <a:endParaRPr spc="4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073" y="752471"/>
            <a:ext cx="3768725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95" dirty="0"/>
              <a:t>Проверка</a:t>
            </a:r>
            <a:r>
              <a:rPr spc="-250" dirty="0"/>
              <a:t> </a:t>
            </a:r>
            <a:r>
              <a:rPr spc="20" dirty="0"/>
              <a:t>доступа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073" y="1862977"/>
            <a:ext cx="726122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-25" dirty="0">
                <a:latin typeface="Microsoft Sans Serif"/>
                <a:cs typeface="Microsoft Sans Serif"/>
              </a:rPr>
              <a:t>Для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того,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чтобы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открыть</a:t>
            </a:r>
            <a:r>
              <a:rPr sz="1700" spc="-5" dirty="0">
                <a:latin typeface="Microsoft Sans Serif"/>
                <a:cs typeface="Microsoft Sans Serif"/>
              </a:rPr>
              <a:t> файл, </a:t>
            </a:r>
            <a:r>
              <a:rPr sz="1700" spc="75" dirty="0">
                <a:latin typeface="Microsoft Sans Serif"/>
                <a:cs typeface="Microsoft Sans Serif"/>
              </a:rPr>
              <a:t>необходимо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иметь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права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на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чтение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773" y="2297852"/>
            <a:ext cx="257175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r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852" y="2303508"/>
            <a:ext cx="337756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55" dirty="0">
                <a:latin typeface="Microsoft Sans Serif"/>
                <a:cs typeface="Microsoft Sans Serif"/>
              </a:rPr>
              <a:t>самого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файла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45" dirty="0">
                <a:latin typeface="Microsoft Sans Serif"/>
                <a:cs typeface="Microsoft Sans Serif"/>
              </a:rPr>
              <a:t>и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на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исполнение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3933" y="2297852"/>
            <a:ext cx="257175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x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9585" y="2303508"/>
            <a:ext cx="283019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75" dirty="0">
                <a:latin typeface="Microsoft Sans Serif"/>
                <a:cs typeface="Microsoft Sans Serif"/>
              </a:rPr>
              <a:t>директорий,</a:t>
            </a:r>
            <a:r>
              <a:rPr sz="1700" spc="-30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в</a:t>
            </a:r>
            <a:r>
              <a:rPr sz="1700" spc="-30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которых</a:t>
            </a:r>
            <a:r>
              <a:rPr sz="1700" spc="-25" dirty="0">
                <a:latin typeface="Microsoft Sans Serif"/>
                <a:cs typeface="Microsoft Sans Serif"/>
              </a:rPr>
              <a:t> </a:t>
            </a:r>
            <a:r>
              <a:rPr sz="1700" spc="125" dirty="0">
                <a:latin typeface="Microsoft Sans Serif"/>
                <a:cs typeface="Microsoft Sans Serif"/>
              </a:rPr>
              <a:t>он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073" y="2744039"/>
            <a:ext cx="655447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45" dirty="0">
                <a:latin typeface="Microsoft Sans Serif"/>
                <a:cs typeface="Microsoft Sans Serif"/>
              </a:rPr>
              <a:t>находится.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Наличие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прав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проверяется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следующим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образом: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871" y="3625101"/>
            <a:ext cx="346456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35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-10" dirty="0">
                <a:latin typeface="Microsoft Sans Serif"/>
                <a:cs typeface="Microsoft Sans Serif"/>
              </a:rPr>
              <a:t>Если</a:t>
            </a:r>
            <a:r>
              <a:rPr sz="1700" spc="-3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совпадает</a:t>
            </a:r>
            <a:r>
              <a:rPr sz="1700" spc="-30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пользователь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5868" y="3619446"/>
            <a:ext cx="145034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75"/>
              </a:spcBef>
            </a:pPr>
            <a:r>
              <a:rPr sz="1700" spc="15" dirty="0">
                <a:latin typeface="Courier New"/>
                <a:cs typeface="Courier New"/>
              </a:rPr>
              <a:t>-</a:t>
            </a:r>
            <a:r>
              <a:rPr sz="1700" spc="15" dirty="0">
                <a:solidFill>
                  <a:srgbClr val="FF0000"/>
                </a:solidFill>
                <a:latin typeface="Courier New"/>
                <a:cs typeface="Courier New"/>
              </a:rPr>
              <a:t>rw-</a:t>
            </a:r>
            <a:r>
              <a:rPr sz="1700" spc="15" dirty="0">
                <a:latin typeface="Courier New"/>
                <a:cs typeface="Courier New"/>
              </a:rPr>
              <a:t>r--r--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871" y="4065633"/>
            <a:ext cx="270573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35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-10" dirty="0">
                <a:latin typeface="Microsoft Sans Serif"/>
                <a:cs typeface="Microsoft Sans Serif"/>
              </a:rPr>
              <a:t>Если</a:t>
            </a:r>
            <a:r>
              <a:rPr sz="1700" spc="-25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совпадает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группа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4116" y="4059977"/>
            <a:ext cx="145034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-rw-</a:t>
            </a:r>
            <a:r>
              <a:rPr sz="1700" spc="20" dirty="0">
                <a:solidFill>
                  <a:srgbClr val="FF0000"/>
                </a:solidFill>
                <a:latin typeface="Courier New"/>
                <a:cs typeface="Courier New"/>
              </a:rPr>
              <a:t>r--</a:t>
            </a:r>
            <a:r>
              <a:rPr sz="1700" spc="20" dirty="0">
                <a:latin typeface="Courier New"/>
                <a:cs typeface="Courier New"/>
              </a:rPr>
              <a:t>r--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871" y="4506164"/>
            <a:ext cx="95440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35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85" dirty="0">
                <a:latin typeface="Microsoft Sans Serif"/>
                <a:cs typeface="Microsoft Sans Serif"/>
              </a:rPr>
              <a:t>Иначе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1169" y="4500508"/>
            <a:ext cx="145034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-rw-r--</a:t>
            </a:r>
            <a:r>
              <a:rPr sz="1700" spc="20" dirty="0">
                <a:solidFill>
                  <a:srgbClr val="FF0000"/>
                </a:solidFill>
                <a:latin typeface="Courier New"/>
                <a:cs typeface="Courier New"/>
              </a:rPr>
              <a:t>r--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7798"/>
            <a:ext cx="9398000" cy="5873750"/>
          </a:xfrm>
          <a:custGeom>
            <a:avLst/>
            <a:gdLst/>
            <a:ahLst/>
            <a:cxnLst/>
            <a:rect l="l" t="t" r="r" b="b"/>
            <a:pathLst>
              <a:path w="9398000" h="5873750">
                <a:moveTo>
                  <a:pt x="9397999" y="5873749"/>
                </a:moveTo>
                <a:lnTo>
                  <a:pt x="0" y="5873749"/>
                </a:lnTo>
                <a:lnTo>
                  <a:pt x="0" y="0"/>
                </a:lnTo>
                <a:lnTo>
                  <a:pt x="9397999" y="0"/>
                </a:lnTo>
                <a:lnTo>
                  <a:pt x="9397999" y="5873749"/>
                </a:lnTo>
                <a:close/>
              </a:path>
            </a:pathLst>
          </a:custGeom>
          <a:solidFill>
            <a:srgbClr val="52A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2049" y="412898"/>
            <a:ext cx="5281295" cy="51104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726440">
              <a:lnSpc>
                <a:spcPts val="7230"/>
              </a:lnSpc>
              <a:spcBef>
                <a:spcPts val="1540"/>
              </a:spcBef>
            </a:pPr>
            <a:r>
              <a:rPr sz="7200" spc="220" dirty="0">
                <a:solidFill>
                  <a:srgbClr val="FFFFFF"/>
                </a:solidFill>
                <a:latin typeface="Tahoma"/>
                <a:cs typeface="Tahoma"/>
              </a:rPr>
              <a:t>Модели </a:t>
            </a:r>
            <a:r>
              <a:rPr sz="7200" spc="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200" spc="229" dirty="0">
                <a:solidFill>
                  <a:srgbClr val="FFFFFF"/>
                </a:solidFill>
                <a:latin typeface="Tahoma"/>
                <a:cs typeface="Tahoma"/>
              </a:rPr>
              <a:t>обраб</a:t>
            </a:r>
            <a:r>
              <a:rPr sz="7200" spc="155" dirty="0">
                <a:solidFill>
                  <a:srgbClr val="FFFFFF"/>
                </a:solidFill>
                <a:latin typeface="Tahoma"/>
                <a:cs typeface="Tahoma"/>
              </a:rPr>
              <a:t>о</a:t>
            </a:r>
            <a:r>
              <a:rPr sz="7200" spc="-45" dirty="0">
                <a:solidFill>
                  <a:srgbClr val="FFFFFF"/>
                </a:solidFill>
                <a:latin typeface="Tahoma"/>
                <a:cs typeface="Tahoma"/>
              </a:rPr>
              <a:t>тки</a:t>
            </a:r>
            <a:endParaRPr sz="7200">
              <a:latin typeface="Tahoma"/>
              <a:cs typeface="Tahoma"/>
            </a:endParaRPr>
          </a:p>
          <a:p>
            <a:pPr marL="12700">
              <a:lnSpc>
                <a:spcPts val="7934"/>
              </a:lnSpc>
              <a:spcBef>
                <a:spcPts val="8260"/>
              </a:spcBef>
            </a:pPr>
            <a:r>
              <a:rPr sz="7200" spc="114" dirty="0">
                <a:solidFill>
                  <a:srgbClr val="FFFFFF"/>
                </a:solidFill>
                <a:latin typeface="Tahoma"/>
                <a:cs typeface="Tahoma"/>
              </a:rPr>
              <a:t>сетевых</a:t>
            </a:r>
            <a:endParaRPr sz="7200">
              <a:latin typeface="Tahoma"/>
              <a:cs typeface="Tahoma"/>
            </a:endParaRPr>
          </a:p>
          <a:p>
            <a:pPr marL="12700">
              <a:lnSpc>
                <a:spcPts val="7934"/>
              </a:lnSpc>
            </a:pPr>
            <a:r>
              <a:rPr sz="7200" spc="225" dirty="0">
                <a:solidFill>
                  <a:srgbClr val="FFFFFF"/>
                </a:solidFill>
                <a:latin typeface="Tahoma"/>
                <a:cs typeface="Tahoma"/>
              </a:rPr>
              <a:t>соединений</a:t>
            </a:r>
            <a:endParaRPr sz="7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073" y="752480"/>
            <a:ext cx="5120640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114" dirty="0"/>
              <a:t>Простейший</a:t>
            </a:r>
            <a:r>
              <a:rPr spc="-204" dirty="0"/>
              <a:t> </a:t>
            </a:r>
            <a:r>
              <a:rPr spc="-20" dirty="0"/>
              <a:t>TCP</a:t>
            </a:r>
            <a:r>
              <a:rPr spc="-200" dirty="0"/>
              <a:t> </a:t>
            </a:r>
            <a:r>
              <a:rPr spc="114" dirty="0"/>
              <a:t>сервер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5073" y="1654058"/>
            <a:ext cx="7294880" cy="367254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700" b="1" spc="20" dirty="0">
                <a:latin typeface="Courier New"/>
                <a:cs typeface="Courier New"/>
              </a:rPr>
              <a:t>import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socket</a:t>
            </a:r>
            <a:endParaRPr sz="1700" dirty="0">
              <a:latin typeface="Courier New"/>
              <a:cs typeface="Courier New"/>
            </a:endParaRPr>
          </a:p>
          <a:p>
            <a:pPr marL="12700" marR="268605">
              <a:lnSpc>
                <a:spcPct val="116900"/>
              </a:lnSpc>
            </a:pPr>
            <a:r>
              <a:rPr sz="1700" spc="20" dirty="0">
                <a:latin typeface="Courier New"/>
                <a:cs typeface="Courier New"/>
              </a:rPr>
              <a:t>s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=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socket.socket(socket.AF_INET,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socket.SOCK_STREAM) </a:t>
            </a:r>
            <a:r>
              <a:rPr sz="1700" spc="-101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s.bind((</a:t>
            </a:r>
            <a:r>
              <a:rPr sz="1700" spc="20" dirty="0">
                <a:solidFill>
                  <a:srgbClr val="DD1144"/>
                </a:solidFill>
                <a:latin typeface="Courier New"/>
                <a:cs typeface="Courier New"/>
              </a:rPr>
              <a:t>'127.0.0.1'</a:t>
            </a:r>
            <a:r>
              <a:rPr sz="1700" spc="20" dirty="0">
                <a:latin typeface="Courier New"/>
                <a:cs typeface="Courier New"/>
              </a:rPr>
              <a:t>,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20" dirty="0">
                <a:solidFill>
                  <a:srgbClr val="008080"/>
                </a:solidFill>
                <a:latin typeface="Courier New"/>
                <a:cs typeface="Courier New"/>
              </a:rPr>
              <a:t>8080</a:t>
            </a:r>
            <a:r>
              <a:rPr sz="1700" spc="20" dirty="0">
                <a:latin typeface="Courier New"/>
                <a:cs typeface="Courier New"/>
              </a:rPr>
              <a:t>))</a:t>
            </a:r>
            <a:endParaRPr sz="1700" dirty="0">
              <a:latin typeface="Courier New"/>
              <a:cs typeface="Courier New"/>
            </a:endParaRPr>
          </a:p>
          <a:p>
            <a:pPr marL="12700" marR="5688330">
              <a:lnSpc>
                <a:spcPct val="116900"/>
              </a:lnSpc>
            </a:pPr>
            <a:r>
              <a:rPr sz="1700" spc="20" dirty="0">
                <a:latin typeface="Courier New"/>
                <a:cs typeface="Courier New"/>
              </a:rPr>
              <a:t>s.listen</a:t>
            </a:r>
            <a:r>
              <a:rPr sz="1700" spc="15" dirty="0">
                <a:latin typeface="Courier New"/>
                <a:cs typeface="Courier New"/>
              </a:rPr>
              <a:t>(</a:t>
            </a:r>
            <a:r>
              <a:rPr sz="1700" spc="20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1700" spc="15" dirty="0">
                <a:solidFill>
                  <a:srgbClr val="008080"/>
                </a:solidFill>
                <a:latin typeface="Courier New"/>
                <a:cs typeface="Courier New"/>
              </a:rPr>
              <a:t>0</a:t>
            </a:r>
            <a:r>
              <a:rPr sz="1700" spc="20" dirty="0">
                <a:latin typeface="Courier New"/>
                <a:cs typeface="Courier New"/>
              </a:rPr>
              <a:t>)  </a:t>
            </a:r>
            <a:r>
              <a:rPr sz="1700" b="1" spc="20" dirty="0">
                <a:latin typeface="Courier New"/>
                <a:cs typeface="Courier New"/>
              </a:rPr>
              <a:t>while</a:t>
            </a:r>
            <a:r>
              <a:rPr sz="1700" b="1" spc="-35" dirty="0">
                <a:latin typeface="Courier New"/>
                <a:cs typeface="Courier New"/>
              </a:rPr>
              <a:t> </a:t>
            </a:r>
            <a:r>
              <a:rPr sz="1700" b="1" spc="20" dirty="0">
                <a:latin typeface="Courier New"/>
                <a:cs typeface="Courier New"/>
              </a:rPr>
              <a:t>True</a:t>
            </a:r>
            <a:r>
              <a:rPr sz="1700" spc="20" dirty="0">
                <a:latin typeface="Courier New"/>
                <a:cs typeface="Courier New"/>
              </a:rPr>
              <a:t>:</a:t>
            </a:r>
            <a:endParaRPr sz="1700" dirty="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  <a:spcBef>
                <a:spcPts val="345"/>
              </a:spcBef>
            </a:pPr>
            <a:r>
              <a:rPr sz="1700" spc="20" dirty="0">
                <a:latin typeface="Courier New"/>
                <a:cs typeface="Courier New"/>
              </a:rPr>
              <a:t>conn,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addr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=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s.accept()</a:t>
            </a:r>
            <a:endParaRPr sz="1700" dirty="0">
              <a:latin typeface="Courier New"/>
              <a:cs typeface="Courier New"/>
            </a:endParaRPr>
          </a:p>
          <a:p>
            <a:pPr marL="541020" marR="5080">
              <a:lnSpc>
                <a:spcPct val="116900"/>
              </a:lnSpc>
            </a:pPr>
            <a:r>
              <a:rPr sz="1700" spc="20" dirty="0">
                <a:latin typeface="Courier New"/>
                <a:cs typeface="Courier New"/>
              </a:rPr>
              <a:t>path</a:t>
            </a:r>
            <a:r>
              <a:rPr sz="1700" spc="7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=</a:t>
            </a:r>
            <a:r>
              <a:rPr sz="1700" spc="80" dirty="0">
                <a:latin typeface="Courier New"/>
                <a:cs typeface="Courier New"/>
              </a:rPr>
              <a:t> </a:t>
            </a:r>
            <a:r>
              <a:rPr sz="1700" spc="15" dirty="0">
                <a:latin typeface="Courier New"/>
                <a:cs typeface="Courier New"/>
              </a:rPr>
              <a:t>conn.recv(</a:t>
            </a:r>
            <a:r>
              <a:rPr sz="1700" spc="15" dirty="0">
                <a:solidFill>
                  <a:srgbClr val="008080"/>
                </a:solidFill>
                <a:latin typeface="Courier New"/>
                <a:cs typeface="Courier New"/>
              </a:rPr>
              <a:t>512</a:t>
            </a:r>
            <a:r>
              <a:rPr sz="1700" spc="15" dirty="0">
                <a:latin typeface="Courier New"/>
                <a:cs typeface="Courier New"/>
              </a:rPr>
              <a:t>).decode(</a:t>
            </a:r>
            <a:r>
              <a:rPr sz="1700" spc="15" dirty="0">
                <a:solidFill>
                  <a:srgbClr val="DD1144"/>
                </a:solidFill>
                <a:latin typeface="Courier New"/>
                <a:cs typeface="Courier New"/>
              </a:rPr>
              <a:t>'utf8'</a:t>
            </a:r>
            <a:r>
              <a:rPr sz="1700" spc="15" dirty="0">
                <a:latin typeface="Courier New"/>
                <a:cs typeface="Courier New"/>
              </a:rPr>
              <a:t>).rstrip(</a:t>
            </a:r>
            <a:r>
              <a:rPr sz="1700" spc="15" dirty="0">
                <a:solidFill>
                  <a:srgbClr val="DD1144"/>
                </a:solidFill>
                <a:latin typeface="Courier New"/>
                <a:cs typeface="Courier New"/>
              </a:rPr>
              <a:t>"\r\n"</a:t>
            </a:r>
            <a:r>
              <a:rPr sz="1700" spc="15" dirty="0">
                <a:latin typeface="Courier New"/>
                <a:cs typeface="Courier New"/>
              </a:rPr>
              <a:t>)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file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=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open(</a:t>
            </a:r>
            <a:r>
              <a:rPr sz="1700" spc="20" dirty="0">
                <a:solidFill>
                  <a:srgbClr val="DD1144"/>
                </a:solidFill>
                <a:latin typeface="Courier New"/>
                <a:cs typeface="Courier New"/>
              </a:rPr>
              <a:t>'/www' </a:t>
            </a:r>
            <a:r>
              <a:rPr sz="1700" spc="20" dirty="0">
                <a:latin typeface="Courier New"/>
                <a:cs typeface="Courier New"/>
              </a:rPr>
              <a:t>+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str(path),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15" dirty="0">
                <a:solidFill>
                  <a:srgbClr val="DD1144"/>
                </a:solidFill>
                <a:latin typeface="Courier New"/>
                <a:cs typeface="Courier New"/>
              </a:rPr>
              <a:t>'r'</a:t>
            </a:r>
            <a:r>
              <a:rPr sz="1700" spc="15" dirty="0">
                <a:latin typeface="Courier New"/>
                <a:cs typeface="Courier New"/>
              </a:rPr>
              <a:t>)</a:t>
            </a:r>
            <a:endParaRPr sz="1700" dirty="0">
              <a:latin typeface="Courier New"/>
              <a:cs typeface="Courier New"/>
            </a:endParaRPr>
          </a:p>
          <a:p>
            <a:pPr marL="541020" marR="2383790">
              <a:lnSpc>
                <a:spcPct val="116900"/>
              </a:lnSpc>
            </a:pPr>
            <a:r>
              <a:rPr sz="1700" spc="20" dirty="0">
                <a:latin typeface="Courier New"/>
                <a:cs typeface="Courier New"/>
              </a:rPr>
              <a:t>data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=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file.read().encode(</a:t>
            </a:r>
            <a:r>
              <a:rPr sz="1700" spc="20" dirty="0">
                <a:solidFill>
                  <a:srgbClr val="DD1144"/>
                </a:solidFill>
                <a:latin typeface="Courier New"/>
                <a:cs typeface="Courier New"/>
              </a:rPr>
              <a:t>'utf8'</a:t>
            </a:r>
            <a:r>
              <a:rPr sz="1700" spc="20" dirty="0">
                <a:latin typeface="Courier New"/>
                <a:cs typeface="Courier New"/>
              </a:rPr>
              <a:t>)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conn.sendall(data)</a:t>
            </a:r>
            <a:endParaRPr sz="1700" dirty="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  <a:spcBef>
                <a:spcPts val="345"/>
              </a:spcBef>
            </a:pPr>
            <a:r>
              <a:rPr sz="1700" spc="20" dirty="0">
                <a:latin typeface="Courier New"/>
                <a:cs typeface="Courier New"/>
              </a:rPr>
              <a:t>file.close();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conn.close()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19</a:t>
            </a:fld>
            <a:endParaRPr spc="4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5467" y="902840"/>
            <a:ext cx="5121175" cy="391889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97946" y="5362886"/>
            <a:ext cx="202565" cy="3257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z="17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2</a:t>
            </a:fld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073" y="752470"/>
            <a:ext cx="5540375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75" dirty="0"/>
              <a:t>Блокирующий</a:t>
            </a:r>
            <a:r>
              <a:rPr spc="-260" dirty="0"/>
              <a:t> </a:t>
            </a:r>
            <a:r>
              <a:rPr spc="85" dirty="0"/>
              <a:t>ввод-вывод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773" y="1793081"/>
            <a:ext cx="5359796" cy="30286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20</a:t>
            </a:fld>
            <a:endParaRPr spc="4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21</a:t>
            </a:fld>
            <a:endParaRPr spc="4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073" y="752473"/>
            <a:ext cx="4167504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135" dirty="0"/>
              <a:t>Решение</a:t>
            </a:r>
            <a:r>
              <a:rPr spc="-220" dirty="0"/>
              <a:t> </a:t>
            </a:r>
            <a:r>
              <a:rPr spc="105" dirty="0"/>
              <a:t>проблемы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871" y="1862978"/>
            <a:ext cx="5292725" cy="11709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35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60" dirty="0">
                <a:latin typeface="Microsoft Sans Serif"/>
                <a:cs typeface="Microsoft Sans Serif"/>
              </a:rPr>
              <a:t>множество</a:t>
            </a:r>
            <a:r>
              <a:rPr sz="1700" spc="-30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потоков</a:t>
            </a:r>
            <a:r>
              <a:rPr sz="1700" spc="-2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-</a:t>
            </a:r>
            <a:r>
              <a:rPr sz="1700" spc="-25" dirty="0">
                <a:latin typeface="Microsoft Sans Serif"/>
                <a:cs typeface="Microsoft Sans Serif"/>
              </a:rPr>
              <a:t> </a:t>
            </a:r>
            <a:r>
              <a:rPr sz="1700" spc="90" dirty="0">
                <a:latin typeface="Microsoft Sans Serif"/>
                <a:cs typeface="Microsoft Sans Serif"/>
              </a:rPr>
              <a:t>multithreading</a:t>
            </a:r>
            <a:endParaRPr sz="1700">
              <a:latin typeface="Microsoft Sans Serif"/>
              <a:cs typeface="Microsoft Sans Serif"/>
            </a:endParaRPr>
          </a:p>
          <a:p>
            <a:pPr marL="253365" indent="-241300">
              <a:lnSpc>
                <a:spcPct val="100000"/>
              </a:lnSpc>
              <a:spcBef>
                <a:spcPts val="1425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60" dirty="0">
                <a:latin typeface="Microsoft Sans Serif"/>
                <a:cs typeface="Microsoft Sans Serif"/>
              </a:rPr>
              <a:t>множество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процессов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-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prefork,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90" dirty="0">
                <a:latin typeface="Microsoft Sans Serif"/>
                <a:cs typeface="Microsoft Sans Serif"/>
              </a:rPr>
              <a:t>pool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105" dirty="0">
                <a:latin typeface="Microsoft Sans Serif"/>
                <a:cs typeface="Microsoft Sans Serif"/>
              </a:rPr>
              <a:t>of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workers</a:t>
            </a:r>
            <a:endParaRPr sz="1700">
              <a:latin typeface="Microsoft Sans Serif"/>
              <a:cs typeface="Microsoft Sans Serif"/>
            </a:endParaRPr>
          </a:p>
          <a:p>
            <a:pPr marL="253365" indent="-241300">
              <a:lnSpc>
                <a:spcPct val="100000"/>
              </a:lnSpc>
              <a:spcBef>
                <a:spcPts val="1430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105" dirty="0">
                <a:latin typeface="Microsoft Sans Serif"/>
                <a:cs typeface="Microsoft Sans Serif"/>
              </a:rPr>
              <a:t>комбинированный</a:t>
            </a:r>
            <a:r>
              <a:rPr sz="1700" spc="-45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подход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22</a:t>
            </a:fld>
            <a:endParaRPr spc="4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073" y="752478"/>
            <a:ext cx="5069205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85" dirty="0"/>
              <a:t>Плюсы</a:t>
            </a:r>
            <a:r>
              <a:rPr spc="-195" dirty="0"/>
              <a:t> </a:t>
            </a:r>
            <a:r>
              <a:rPr spc="135" dirty="0"/>
              <a:t>и</a:t>
            </a:r>
            <a:r>
              <a:rPr spc="-190" dirty="0"/>
              <a:t> </a:t>
            </a:r>
            <a:r>
              <a:rPr spc="80" dirty="0"/>
              <a:t>минусы</a:t>
            </a:r>
            <a:r>
              <a:rPr spc="-195" dirty="0"/>
              <a:t> </a:t>
            </a:r>
            <a:r>
              <a:rPr spc="60" dirty="0"/>
              <a:t>prefork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073" y="1862434"/>
            <a:ext cx="5986145" cy="16122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3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700" spc="405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простота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разработки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700" spc="3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700" spc="405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700" spc="90" dirty="0">
                <a:latin typeface="Microsoft Sans Serif"/>
                <a:cs typeface="Microsoft Sans Serif"/>
              </a:rPr>
              <a:t>можно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использовать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любые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библиотеки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700" spc="30" dirty="0">
                <a:solidFill>
                  <a:srgbClr val="FF0000"/>
                </a:solidFill>
                <a:latin typeface="PMingLiU-ExtB"/>
                <a:cs typeface="PMingLiU-ExtB"/>
              </a:rPr>
              <a:t>➖</a:t>
            </a:r>
            <a:r>
              <a:rPr sz="1700" spc="415" dirty="0">
                <a:solidFill>
                  <a:srgbClr val="FF0000"/>
                </a:solidFill>
                <a:latin typeface="PMingLiU-ExtB"/>
                <a:cs typeface="PMingLiU-ExtB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большое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потребление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памяти: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1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клиент</a:t>
            </a:r>
            <a:r>
              <a:rPr sz="1700" spc="-5" dirty="0">
                <a:latin typeface="Microsoft Sans Serif"/>
                <a:cs typeface="Microsoft Sans Serif"/>
              </a:rPr>
              <a:t> =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1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процесс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700" spc="30" dirty="0">
                <a:solidFill>
                  <a:srgbClr val="FF0000"/>
                </a:solidFill>
                <a:latin typeface="PMingLiU-ExtB"/>
                <a:cs typeface="PMingLiU-ExtB"/>
              </a:rPr>
              <a:t>➖</a:t>
            </a:r>
            <a:r>
              <a:rPr sz="1700" spc="405" dirty="0">
                <a:solidFill>
                  <a:srgbClr val="FF0000"/>
                </a:solidFill>
                <a:latin typeface="PMingLiU-ExtB"/>
                <a:cs typeface="PMingLiU-ExtB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проблема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25" dirty="0">
                <a:latin typeface="Microsoft Sans Serif"/>
                <a:cs typeface="Microsoft Sans Serif"/>
              </a:rPr>
              <a:t>с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долгоживущими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соединениями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23</a:t>
            </a:fld>
            <a:endParaRPr spc="4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073" y="752469"/>
            <a:ext cx="6520815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85" dirty="0"/>
              <a:t>Плюсы</a:t>
            </a:r>
            <a:r>
              <a:rPr spc="-190" dirty="0"/>
              <a:t> </a:t>
            </a:r>
            <a:r>
              <a:rPr spc="135" dirty="0"/>
              <a:t>и</a:t>
            </a:r>
            <a:r>
              <a:rPr spc="-185" dirty="0"/>
              <a:t> </a:t>
            </a:r>
            <a:r>
              <a:rPr spc="80" dirty="0"/>
              <a:t>минусы</a:t>
            </a:r>
            <a:r>
              <a:rPr spc="-185" dirty="0"/>
              <a:t> </a:t>
            </a:r>
            <a:r>
              <a:rPr spc="50" dirty="0"/>
              <a:t>multithreading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073" y="1862975"/>
            <a:ext cx="7092950" cy="1611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65" dirty="0">
                <a:latin typeface="Microsoft Sans Serif"/>
                <a:cs typeface="Microsoft Sans Serif"/>
              </a:rPr>
              <a:t>По</a:t>
            </a:r>
            <a:r>
              <a:rPr sz="1700" spc="-25" dirty="0">
                <a:latin typeface="Microsoft Sans Serif"/>
                <a:cs typeface="Microsoft Sans Serif"/>
              </a:rPr>
              <a:t> </a:t>
            </a:r>
            <a:r>
              <a:rPr sz="1700" spc="95" dirty="0">
                <a:latin typeface="Microsoft Sans Serif"/>
                <a:cs typeface="Microsoft Sans Serif"/>
              </a:rPr>
              <a:t>сравнению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-25" dirty="0">
                <a:latin typeface="Microsoft Sans Serif"/>
                <a:cs typeface="Microsoft Sans Serif"/>
              </a:rPr>
              <a:t>с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prefork,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700" spc="3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700" spc="409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экономия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памяти: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1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клиент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=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1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поток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700" spc="30" dirty="0">
                <a:solidFill>
                  <a:srgbClr val="FF0000"/>
                </a:solidFill>
                <a:latin typeface="PMingLiU-ExtB"/>
                <a:cs typeface="PMingLiU-ExtB"/>
              </a:rPr>
              <a:t>➖</a:t>
            </a:r>
            <a:r>
              <a:rPr sz="1700" spc="400" dirty="0">
                <a:solidFill>
                  <a:srgbClr val="FF0000"/>
                </a:solidFill>
                <a:latin typeface="PMingLiU-ExtB"/>
                <a:cs typeface="PMingLiU-ExtB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требует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аккуратной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работы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25" dirty="0">
                <a:latin typeface="Microsoft Sans Serif"/>
                <a:cs typeface="Microsoft Sans Serif"/>
              </a:rPr>
              <a:t>с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памятью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700" spc="30" dirty="0">
                <a:solidFill>
                  <a:srgbClr val="FF0000"/>
                </a:solidFill>
                <a:latin typeface="PMingLiU-ExtB"/>
                <a:cs typeface="PMingLiU-ExtB"/>
              </a:rPr>
              <a:t>➖</a:t>
            </a:r>
            <a:r>
              <a:rPr sz="1700" spc="434" dirty="0">
                <a:solidFill>
                  <a:srgbClr val="FF0000"/>
                </a:solidFill>
                <a:latin typeface="PMingLiU-ExtB"/>
                <a:cs typeface="PMingLiU-ExtB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как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20" dirty="0">
                <a:latin typeface="Microsoft Sans Serif"/>
                <a:cs typeface="Microsoft Sans Serif"/>
              </a:rPr>
              <a:t>следствие,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накладывает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ограничение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на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95" dirty="0">
                <a:latin typeface="Microsoft Sans Serif"/>
                <a:cs typeface="Microsoft Sans Serif"/>
              </a:rPr>
              <a:t>выбор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библиотек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073" y="752475"/>
            <a:ext cx="6089650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85" dirty="0"/>
              <a:t>Неблокирующий</a:t>
            </a:r>
            <a:r>
              <a:rPr spc="-225" dirty="0"/>
              <a:t> </a:t>
            </a:r>
            <a:r>
              <a:rPr spc="85" dirty="0"/>
              <a:t>ввод-вывод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773" y="1793081"/>
            <a:ext cx="5359796" cy="321220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24</a:t>
            </a:fld>
            <a:endParaRPr spc="4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073" y="752477"/>
            <a:ext cx="4720590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125" dirty="0"/>
              <a:t>М</a:t>
            </a:r>
            <a:r>
              <a:rPr spc="10" dirty="0"/>
              <a:t>у</a:t>
            </a:r>
            <a:r>
              <a:rPr spc="-30" dirty="0"/>
              <a:t>л</a:t>
            </a:r>
            <a:r>
              <a:rPr spc="70" dirty="0"/>
              <a:t>ь</a:t>
            </a:r>
            <a:r>
              <a:rPr spc="25" dirty="0"/>
              <a:t>типле</a:t>
            </a:r>
            <a:r>
              <a:rPr spc="-50" dirty="0"/>
              <a:t>к</a:t>
            </a:r>
            <a:r>
              <a:rPr spc="120" dirty="0"/>
              <a:t>сирование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05073" y="1524000"/>
            <a:ext cx="6766559" cy="366048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700" spc="20" dirty="0">
                <a:latin typeface="Courier New"/>
                <a:cs typeface="Courier New"/>
              </a:rPr>
              <a:t>readsocks,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writesocks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=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[...],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[...]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i="1" spc="20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700" i="1" spc="1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700" i="1" spc="20" dirty="0">
                <a:solidFill>
                  <a:srgbClr val="999987"/>
                </a:solidFill>
                <a:latin typeface="Courier New"/>
                <a:cs typeface="Courier New"/>
              </a:rPr>
              <a:t>сокеты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700" b="1" spc="20" dirty="0">
                <a:latin typeface="Courier New"/>
                <a:cs typeface="Courier New"/>
              </a:rPr>
              <a:t>while</a:t>
            </a:r>
            <a:r>
              <a:rPr sz="1700" b="1" spc="-50" dirty="0">
                <a:latin typeface="Courier New"/>
                <a:cs typeface="Courier New"/>
              </a:rPr>
              <a:t> </a:t>
            </a:r>
            <a:r>
              <a:rPr sz="1700" b="1" spc="20" dirty="0">
                <a:latin typeface="Courier New"/>
                <a:cs typeface="Courier New"/>
              </a:rPr>
              <a:t>True:</a:t>
            </a:r>
            <a:endParaRPr sz="1700" b="1" dirty="0">
              <a:latin typeface="Courier New"/>
              <a:cs typeface="Courier New"/>
            </a:endParaRPr>
          </a:p>
          <a:p>
            <a:pPr marL="1069975" marR="1326515" indent="-528955">
              <a:lnSpc>
                <a:spcPct val="116900"/>
              </a:lnSpc>
            </a:pPr>
            <a:r>
              <a:rPr sz="1700" spc="20" dirty="0">
                <a:latin typeface="Courier New"/>
                <a:cs typeface="Courier New"/>
              </a:rPr>
              <a:t>readables,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writeables,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exceptions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=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\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select(readsocks,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writesocks,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[])</a:t>
            </a:r>
            <a:endParaRPr sz="1700" dirty="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  <a:spcBef>
                <a:spcPts val="345"/>
              </a:spcBef>
            </a:pPr>
            <a:r>
              <a:rPr sz="1700" b="1" spc="20" dirty="0">
                <a:latin typeface="Courier New"/>
                <a:cs typeface="Courier New"/>
              </a:rPr>
              <a:t>for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sockobj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b="1" spc="20" dirty="0">
                <a:latin typeface="Courier New"/>
                <a:cs typeface="Courier New"/>
              </a:rPr>
              <a:t>in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readables:</a:t>
            </a:r>
            <a:endParaRPr sz="1700" dirty="0">
              <a:latin typeface="Courier New"/>
              <a:cs typeface="Courier New"/>
            </a:endParaRPr>
          </a:p>
          <a:p>
            <a:pPr marL="1069975" marR="2515870">
              <a:lnSpc>
                <a:spcPct val="116900"/>
              </a:lnSpc>
            </a:pPr>
            <a:r>
              <a:rPr sz="1700" spc="20" dirty="0">
                <a:latin typeface="Courier New"/>
                <a:cs typeface="Courier New"/>
              </a:rPr>
              <a:t>data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=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sockobj.recv(</a:t>
            </a:r>
            <a:r>
              <a:rPr sz="1700" spc="20" dirty="0">
                <a:solidFill>
                  <a:srgbClr val="008080"/>
                </a:solidFill>
                <a:latin typeface="Courier New"/>
                <a:cs typeface="Courier New"/>
              </a:rPr>
              <a:t>512</a:t>
            </a:r>
            <a:r>
              <a:rPr sz="1700" spc="20" dirty="0">
                <a:latin typeface="Courier New"/>
                <a:cs typeface="Courier New"/>
              </a:rPr>
              <a:t>)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b="1" spc="20" dirty="0">
                <a:latin typeface="Courier New"/>
                <a:cs typeface="Courier New"/>
              </a:rPr>
              <a:t>if</a:t>
            </a:r>
            <a:r>
              <a:rPr sz="1700" b="1" spc="5" dirty="0">
                <a:latin typeface="Courier New"/>
                <a:cs typeface="Courier New"/>
              </a:rPr>
              <a:t> </a:t>
            </a:r>
            <a:r>
              <a:rPr sz="1700" b="1" spc="20" dirty="0">
                <a:latin typeface="Courier New"/>
                <a:cs typeface="Courier New"/>
              </a:rPr>
              <a:t>not</a:t>
            </a:r>
            <a:r>
              <a:rPr sz="1700" b="1" spc="1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data:</a:t>
            </a:r>
            <a:endParaRPr sz="1700" dirty="0">
              <a:latin typeface="Courier New"/>
              <a:cs typeface="Courier New"/>
            </a:endParaRPr>
          </a:p>
          <a:p>
            <a:pPr marL="1598295">
              <a:lnSpc>
                <a:spcPct val="100000"/>
              </a:lnSpc>
              <a:spcBef>
                <a:spcPts val="345"/>
              </a:spcBef>
            </a:pPr>
            <a:r>
              <a:rPr sz="1700" spc="20" dirty="0">
                <a:latin typeface="Courier New"/>
                <a:cs typeface="Courier New"/>
              </a:rPr>
              <a:t>sockobj.close()</a:t>
            </a:r>
            <a:endParaRPr sz="1700" dirty="0">
              <a:latin typeface="Courier New"/>
              <a:cs typeface="Courier New"/>
            </a:endParaRPr>
          </a:p>
          <a:p>
            <a:pPr marL="1069975" marR="1855470" indent="528320">
              <a:lnSpc>
                <a:spcPct val="116900"/>
              </a:lnSpc>
            </a:pPr>
            <a:r>
              <a:rPr sz="1700" spc="20" dirty="0">
                <a:latin typeface="Courier New"/>
                <a:cs typeface="Courier New"/>
              </a:rPr>
              <a:t>readsocks.remove(sockobj)  </a:t>
            </a:r>
            <a:r>
              <a:rPr sz="1700" b="1" spc="20" dirty="0">
                <a:latin typeface="Courier New"/>
                <a:cs typeface="Courier New"/>
              </a:rPr>
              <a:t>else</a:t>
            </a:r>
            <a:r>
              <a:rPr sz="1700" spc="20" dirty="0">
                <a:latin typeface="Courier New"/>
                <a:cs typeface="Courier New"/>
              </a:rPr>
              <a:t>:</a:t>
            </a:r>
            <a:endParaRPr sz="1700" dirty="0">
              <a:latin typeface="Courier New"/>
              <a:cs typeface="Courier New"/>
            </a:endParaRPr>
          </a:p>
          <a:p>
            <a:pPr marL="1598295">
              <a:lnSpc>
                <a:spcPct val="100000"/>
              </a:lnSpc>
              <a:spcBef>
                <a:spcPts val="345"/>
              </a:spcBef>
            </a:pPr>
            <a:r>
              <a:rPr sz="1700" spc="15" dirty="0">
                <a:latin typeface="Courier New"/>
                <a:cs typeface="Courier New"/>
              </a:rPr>
              <a:t>print(</a:t>
            </a:r>
            <a:r>
              <a:rPr sz="1700" spc="15" dirty="0">
                <a:solidFill>
                  <a:srgbClr val="DD1144"/>
                </a:solidFill>
                <a:latin typeface="Courier New"/>
                <a:cs typeface="Courier New"/>
              </a:rPr>
              <a:t>'\tgot'</a:t>
            </a:r>
            <a:r>
              <a:rPr sz="1700" spc="15" dirty="0">
                <a:latin typeface="Courier New"/>
                <a:cs typeface="Courier New"/>
              </a:rPr>
              <a:t>,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data,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20" dirty="0">
                <a:solidFill>
                  <a:srgbClr val="DD1144"/>
                </a:solidFill>
                <a:latin typeface="Courier New"/>
                <a:cs typeface="Courier New"/>
              </a:rPr>
              <a:t>'on'</a:t>
            </a:r>
            <a:r>
              <a:rPr sz="1700" spc="20" dirty="0">
                <a:latin typeface="Courier New"/>
                <a:cs typeface="Courier New"/>
              </a:rPr>
              <a:t>,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id(sockobj))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25</a:t>
            </a:fld>
            <a:endParaRPr spc="4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26</a:t>
            </a:fld>
            <a:endParaRPr spc="4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073" y="752468"/>
            <a:ext cx="4942840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0" dirty="0"/>
              <a:t>Event-driven</a:t>
            </a:r>
            <a:r>
              <a:rPr spc="-225" dirty="0"/>
              <a:t> </a:t>
            </a:r>
            <a:r>
              <a:rPr spc="40" dirty="0"/>
              <a:t>разработка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871" y="1862974"/>
            <a:ext cx="4875530" cy="11709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35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60" dirty="0">
                <a:latin typeface="Microsoft Sans Serif"/>
                <a:cs typeface="Microsoft Sans Serif"/>
              </a:rPr>
              <a:t>множество</a:t>
            </a:r>
            <a:r>
              <a:rPr sz="1700" spc="-35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открытых</a:t>
            </a:r>
            <a:r>
              <a:rPr sz="1700" spc="-35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файлов</a:t>
            </a:r>
            <a:endParaRPr sz="1700">
              <a:latin typeface="Microsoft Sans Serif"/>
              <a:cs typeface="Microsoft Sans Serif"/>
            </a:endParaRPr>
          </a:p>
          <a:p>
            <a:pPr marL="253365" indent="-241300">
              <a:lnSpc>
                <a:spcPct val="100000"/>
              </a:lnSpc>
              <a:spcBef>
                <a:spcPts val="1425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20" dirty="0">
                <a:latin typeface="Microsoft Sans Serif"/>
                <a:cs typeface="Microsoft Sans Serif"/>
              </a:rPr>
              <a:t>select,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kqueue,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epoll,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20" dirty="0">
                <a:latin typeface="Microsoft Sans Serif"/>
                <a:cs typeface="Microsoft Sans Serif"/>
              </a:rPr>
              <a:t>aio...</a:t>
            </a:r>
            <a:endParaRPr sz="1700">
              <a:latin typeface="Microsoft Sans Serif"/>
              <a:cs typeface="Microsoft Sans Serif"/>
            </a:endParaRPr>
          </a:p>
          <a:p>
            <a:pPr marL="253365" indent="-241300">
              <a:lnSpc>
                <a:spcPct val="100000"/>
              </a:lnSpc>
              <a:spcBef>
                <a:spcPts val="1430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55" dirty="0">
                <a:latin typeface="Microsoft Sans Serif"/>
                <a:cs typeface="Microsoft Sans Serif"/>
              </a:rPr>
              <a:t>последовательное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исполнение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050" spc="680" dirty="0">
                <a:latin typeface="Times New Roman"/>
                <a:cs typeface="Times New Roman"/>
              </a:rPr>
              <a:t>→</a:t>
            </a:r>
            <a:r>
              <a:rPr sz="1050" spc="195" dirty="0">
                <a:latin typeface="Times New Roman"/>
                <a:cs typeface="Times New Roman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события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27</a:t>
            </a:fld>
            <a:endParaRPr spc="4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073" y="752474"/>
            <a:ext cx="3513454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85" dirty="0"/>
              <a:t>Плюсы</a:t>
            </a:r>
            <a:r>
              <a:rPr spc="-215" dirty="0"/>
              <a:t> </a:t>
            </a:r>
            <a:r>
              <a:rPr spc="135" dirty="0"/>
              <a:t>и</a:t>
            </a:r>
            <a:r>
              <a:rPr spc="-210" dirty="0"/>
              <a:t> </a:t>
            </a:r>
            <a:r>
              <a:rPr spc="80" dirty="0"/>
              <a:t>минусы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073" y="1862429"/>
            <a:ext cx="6243320" cy="24936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3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700" spc="395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быстро,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программа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90" dirty="0">
                <a:latin typeface="Microsoft Sans Serif"/>
                <a:cs typeface="Microsoft Sans Serif"/>
              </a:rPr>
              <a:t>не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блокируется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700" spc="3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700" spc="409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экономия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памяти: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1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клиент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=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1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объект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700" spc="3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700" spc="415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обработка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95" dirty="0">
                <a:latin typeface="Microsoft Sans Serif"/>
                <a:cs typeface="Microsoft Sans Serif"/>
              </a:rPr>
              <a:t>большого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количества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клиентов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700" spc="3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700" spc="415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обработка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медленных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05" dirty="0">
                <a:latin typeface="Microsoft Sans Serif"/>
                <a:cs typeface="Microsoft Sans Serif"/>
              </a:rPr>
              <a:t>или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долгоживущих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соединений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700" spc="30" dirty="0">
                <a:solidFill>
                  <a:srgbClr val="FF0000"/>
                </a:solidFill>
                <a:latin typeface="PMingLiU-ExtB"/>
                <a:cs typeface="PMingLiU-ExtB"/>
              </a:rPr>
              <a:t>➖</a:t>
            </a:r>
            <a:r>
              <a:rPr sz="1700" spc="415" dirty="0">
                <a:solidFill>
                  <a:srgbClr val="FF0000"/>
                </a:solidFill>
                <a:latin typeface="PMingLiU-ExtB"/>
                <a:cs typeface="PMingLiU-ExtB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тяжело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программировать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700" spc="30" dirty="0">
                <a:solidFill>
                  <a:srgbClr val="FF0000"/>
                </a:solidFill>
                <a:latin typeface="PMingLiU-ExtB"/>
                <a:cs typeface="PMingLiU-ExtB"/>
              </a:rPr>
              <a:t>➖</a:t>
            </a:r>
            <a:r>
              <a:rPr sz="1700" spc="415" dirty="0">
                <a:solidFill>
                  <a:srgbClr val="FF0000"/>
                </a:solidFill>
                <a:latin typeface="PMingLiU-ExtB"/>
                <a:cs typeface="PMingLiU-ExtB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использование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95" dirty="0">
                <a:latin typeface="Microsoft Sans Serif"/>
                <a:cs typeface="Microsoft Sans Serif"/>
              </a:rPr>
              <a:t>блокирующих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вызовов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все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90" dirty="0">
                <a:latin typeface="Microsoft Sans Serif"/>
                <a:cs typeface="Microsoft Sans Serif"/>
              </a:rPr>
              <a:t>портит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28</a:t>
            </a:fld>
            <a:endParaRPr spc="4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073" y="752476"/>
            <a:ext cx="2506980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5" dirty="0"/>
              <a:t>Кто</a:t>
            </a:r>
            <a:r>
              <a:rPr spc="-220" dirty="0"/>
              <a:t> </a:t>
            </a:r>
            <a:r>
              <a:rPr spc="80" dirty="0"/>
              <a:t>есть</a:t>
            </a:r>
            <a:r>
              <a:rPr spc="-215" dirty="0"/>
              <a:t> </a:t>
            </a:r>
            <a:r>
              <a:rPr spc="-25" dirty="0"/>
              <a:t>кто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871" y="1862982"/>
            <a:ext cx="6454140" cy="20523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35"/>
              </a:spcBef>
              <a:buClr>
                <a:srgbClr val="AAAAAA"/>
              </a:buClr>
              <a:buFont typeface="Microsoft Sans Serif"/>
              <a:buChar char="•"/>
              <a:tabLst>
                <a:tab pos="253365" algn="l"/>
                <a:tab pos="254000" algn="l"/>
              </a:tabLst>
            </a:pPr>
            <a:r>
              <a:rPr sz="1700" b="1" spc="25" dirty="0">
                <a:latin typeface="Tahoma"/>
                <a:cs typeface="Tahoma"/>
              </a:rPr>
              <a:t>Apache</a:t>
            </a:r>
            <a:r>
              <a:rPr sz="1700" b="1" spc="-55" dirty="0">
                <a:latin typeface="Tahoma"/>
                <a:cs typeface="Tahoma"/>
              </a:rPr>
              <a:t> </a:t>
            </a:r>
            <a:r>
              <a:rPr sz="1700" spc="365" dirty="0">
                <a:latin typeface="Microsoft Sans Serif"/>
                <a:cs typeface="Microsoft Sans Serif"/>
              </a:rPr>
              <a:t>–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prefork,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worker,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threads,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-135" dirty="0">
                <a:latin typeface="Microsoft Sans Serif"/>
                <a:cs typeface="Microsoft Sans Serif"/>
              </a:rPr>
              <a:t>С</a:t>
            </a:r>
            <a:endParaRPr sz="1700">
              <a:latin typeface="Microsoft Sans Serif"/>
              <a:cs typeface="Microsoft Sans Serif"/>
            </a:endParaRPr>
          </a:p>
          <a:p>
            <a:pPr marL="253365" indent="-241300">
              <a:lnSpc>
                <a:spcPct val="100000"/>
              </a:lnSpc>
              <a:spcBef>
                <a:spcPts val="1425"/>
              </a:spcBef>
              <a:buClr>
                <a:srgbClr val="AAAAAA"/>
              </a:buClr>
              <a:buFont typeface="Microsoft Sans Serif"/>
              <a:buChar char="•"/>
              <a:tabLst>
                <a:tab pos="253365" algn="l"/>
                <a:tab pos="254000" algn="l"/>
              </a:tabLst>
            </a:pPr>
            <a:r>
              <a:rPr sz="1700" b="1" spc="-10" dirty="0">
                <a:latin typeface="Tahoma"/>
                <a:cs typeface="Tahoma"/>
              </a:rPr>
              <a:t>Tomcat</a:t>
            </a:r>
            <a:r>
              <a:rPr sz="1700" spc="-10" dirty="0">
                <a:latin typeface="Microsoft Sans Serif"/>
                <a:cs typeface="Microsoft Sans Serif"/>
              </a:rPr>
              <a:t>, </a:t>
            </a:r>
            <a:r>
              <a:rPr sz="1700" b="1" spc="-35" dirty="0">
                <a:latin typeface="Tahoma"/>
                <a:cs typeface="Tahoma"/>
              </a:rPr>
              <a:t>Jetty</a:t>
            </a:r>
            <a:r>
              <a:rPr sz="1700" b="1" spc="-55" dirty="0">
                <a:latin typeface="Tahoma"/>
                <a:cs typeface="Tahoma"/>
              </a:rPr>
              <a:t> </a:t>
            </a:r>
            <a:r>
              <a:rPr sz="1700" spc="365" dirty="0">
                <a:latin typeface="Microsoft Sans Serif"/>
                <a:cs typeface="Microsoft Sans Serif"/>
              </a:rPr>
              <a:t>–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threads,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-85" dirty="0">
                <a:latin typeface="Microsoft Sans Serif"/>
                <a:cs typeface="Microsoft Sans Serif"/>
              </a:rPr>
              <a:t>Java</a:t>
            </a:r>
            <a:endParaRPr sz="1700">
              <a:latin typeface="Microsoft Sans Serif"/>
              <a:cs typeface="Microsoft Sans Serif"/>
            </a:endParaRPr>
          </a:p>
          <a:p>
            <a:pPr marL="253365" indent="-241300">
              <a:lnSpc>
                <a:spcPct val="100000"/>
              </a:lnSpc>
              <a:spcBef>
                <a:spcPts val="1430"/>
              </a:spcBef>
              <a:buClr>
                <a:srgbClr val="AAAAAA"/>
              </a:buClr>
              <a:buFont typeface="Microsoft Sans Serif"/>
              <a:buChar char="•"/>
              <a:tabLst>
                <a:tab pos="253365" algn="l"/>
                <a:tab pos="254000" algn="l"/>
              </a:tabLst>
            </a:pPr>
            <a:r>
              <a:rPr sz="1700" b="1" spc="10" dirty="0">
                <a:latin typeface="Tahoma"/>
                <a:cs typeface="Tahoma"/>
              </a:rPr>
              <a:t>Starman</a:t>
            </a:r>
            <a:r>
              <a:rPr sz="1700" spc="10" dirty="0">
                <a:latin typeface="Microsoft Sans Serif"/>
                <a:cs typeface="Microsoft Sans Serif"/>
              </a:rPr>
              <a:t>,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b="1" spc="25" dirty="0">
                <a:latin typeface="Tahoma"/>
                <a:cs typeface="Tahoma"/>
              </a:rPr>
              <a:t>Gunicorn</a:t>
            </a:r>
            <a:r>
              <a:rPr sz="1700" b="1" spc="-45" dirty="0">
                <a:latin typeface="Tahoma"/>
                <a:cs typeface="Tahoma"/>
              </a:rPr>
              <a:t> </a:t>
            </a:r>
            <a:r>
              <a:rPr sz="1700" spc="365" dirty="0">
                <a:latin typeface="Microsoft Sans Serif"/>
                <a:cs typeface="Microsoft Sans Serif"/>
              </a:rPr>
              <a:t>–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prefork,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языки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высокого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уровня</a:t>
            </a:r>
            <a:endParaRPr sz="1700">
              <a:latin typeface="Microsoft Sans Serif"/>
              <a:cs typeface="Microsoft Sans Serif"/>
            </a:endParaRPr>
          </a:p>
          <a:p>
            <a:pPr marL="253365" indent="-241300">
              <a:lnSpc>
                <a:spcPct val="100000"/>
              </a:lnSpc>
              <a:spcBef>
                <a:spcPts val="1430"/>
              </a:spcBef>
              <a:buClr>
                <a:srgbClr val="AAAAAA"/>
              </a:buClr>
              <a:buFont typeface="Microsoft Sans Serif"/>
              <a:buChar char="•"/>
              <a:tabLst>
                <a:tab pos="253365" algn="l"/>
                <a:tab pos="254000" algn="l"/>
              </a:tabLst>
            </a:pPr>
            <a:r>
              <a:rPr sz="1700" b="1" dirty="0">
                <a:latin typeface="Tahoma"/>
                <a:cs typeface="Tahoma"/>
              </a:rPr>
              <a:t>Nginx</a:t>
            </a:r>
            <a:r>
              <a:rPr sz="1700" dirty="0">
                <a:latin typeface="Microsoft Sans Serif"/>
                <a:cs typeface="Microsoft Sans Serif"/>
              </a:rPr>
              <a:t>,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b="1" spc="15" dirty="0">
                <a:latin typeface="Tahoma"/>
                <a:cs typeface="Tahoma"/>
              </a:rPr>
              <a:t>Lighttpd</a:t>
            </a:r>
            <a:r>
              <a:rPr sz="1700" b="1" spc="-60" dirty="0">
                <a:latin typeface="Tahoma"/>
                <a:cs typeface="Tahoma"/>
              </a:rPr>
              <a:t> </a:t>
            </a:r>
            <a:r>
              <a:rPr sz="1700" spc="365" dirty="0">
                <a:latin typeface="Microsoft Sans Serif"/>
                <a:cs typeface="Microsoft Sans Serif"/>
              </a:rPr>
              <a:t>–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асинхронные,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-135" dirty="0">
                <a:latin typeface="Microsoft Sans Serif"/>
                <a:cs typeface="Microsoft Sans Serif"/>
              </a:rPr>
              <a:t>С</a:t>
            </a:r>
            <a:endParaRPr sz="1700">
              <a:latin typeface="Microsoft Sans Serif"/>
              <a:cs typeface="Microsoft Sans Serif"/>
            </a:endParaRPr>
          </a:p>
          <a:p>
            <a:pPr marL="253365" indent="-241300">
              <a:lnSpc>
                <a:spcPct val="100000"/>
              </a:lnSpc>
              <a:spcBef>
                <a:spcPts val="1430"/>
              </a:spcBef>
              <a:buClr>
                <a:srgbClr val="AAAAAA"/>
              </a:buClr>
              <a:buFont typeface="Microsoft Sans Serif"/>
              <a:buChar char="•"/>
              <a:tabLst>
                <a:tab pos="253365" algn="l"/>
                <a:tab pos="254000" algn="l"/>
              </a:tabLst>
            </a:pPr>
            <a:r>
              <a:rPr sz="1700" b="1" spc="-40" dirty="0">
                <a:latin typeface="Tahoma"/>
                <a:cs typeface="Tahoma"/>
              </a:rPr>
              <a:t>Node.JS</a:t>
            </a:r>
            <a:r>
              <a:rPr sz="1700" spc="-40" dirty="0">
                <a:latin typeface="Microsoft Sans Serif"/>
                <a:cs typeface="Microsoft Sans Serif"/>
              </a:rPr>
              <a:t>,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Tahoma"/>
                <a:cs typeface="Tahoma"/>
              </a:rPr>
              <a:t>Tornado</a:t>
            </a:r>
            <a:r>
              <a:rPr sz="1700" b="1" spc="-55" dirty="0">
                <a:latin typeface="Tahoma"/>
                <a:cs typeface="Tahoma"/>
              </a:rPr>
              <a:t> </a:t>
            </a:r>
            <a:r>
              <a:rPr sz="1700" spc="365" dirty="0">
                <a:latin typeface="Microsoft Sans Serif"/>
                <a:cs typeface="Microsoft Sans Serif"/>
              </a:rPr>
              <a:t>–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асинхронные,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языки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высокого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уровня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97946" y="5362886"/>
            <a:ext cx="202565" cy="3257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z="17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3</a:t>
            </a:fld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073" y="752474"/>
            <a:ext cx="4135120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10" dirty="0"/>
              <a:t>Запуск</a:t>
            </a:r>
            <a:r>
              <a:rPr spc="-204" dirty="0"/>
              <a:t> </a:t>
            </a:r>
            <a:r>
              <a:rPr spc="60" dirty="0"/>
              <a:t>web</a:t>
            </a:r>
            <a:r>
              <a:rPr spc="-200" dirty="0"/>
              <a:t> </a:t>
            </a:r>
            <a:r>
              <a:rPr spc="100" dirty="0"/>
              <a:t>сервера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871" y="1862980"/>
            <a:ext cx="227965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35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40" dirty="0">
                <a:latin typeface="Microsoft Sans Serif"/>
                <a:cs typeface="Microsoft Sans Serif"/>
              </a:rPr>
              <a:t>Команда</a:t>
            </a:r>
            <a:r>
              <a:rPr sz="1700" spc="-45" dirty="0">
                <a:latin typeface="Microsoft Sans Serif"/>
                <a:cs typeface="Microsoft Sans Serif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на</a:t>
            </a:r>
            <a:r>
              <a:rPr sz="1700" spc="-4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запуск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773" y="2297856"/>
            <a:ext cx="3827145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sudo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/etc/init.d/nginx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start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871" y="2744042"/>
            <a:ext cx="4536440" cy="2492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35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65" dirty="0">
                <a:latin typeface="Microsoft Sans Serif"/>
                <a:cs typeface="Microsoft Sans Serif"/>
              </a:rPr>
              <a:t>Чтение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файла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конфигурации</a:t>
            </a:r>
            <a:endParaRPr sz="1700">
              <a:latin typeface="Microsoft Sans Serif"/>
              <a:cs typeface="Microsoft Sans Serif"/>
            </a:endParaRPr>
          </a:p>
          <a:p>
            <a:pPr marL="253365" indent="-241300">
              <a:lnSpc>
                <a:spcPct val="100000"/>
              </a:lnSpc>
              <a:spcBef>
                <a:spcPts val="1425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75" dirty="0">
                <a:latin typeface="Microsoft Sans Serif"/>
                <a:cs typeface="Microsoft Sans Serif"/>
              </a:rPr>
              <a:t>Получение</a:t>
            </a:r>
            <a:r>
              <a:rPr sz="1700" spc="-30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порта</a:t>
            </a:r>
            <a:r>
              <a:rPr sz="1700" spc="-30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80</a:t>
            </a:r>
            <a:endParaRPr sz="1700">
              <a:latin typeface="Microsoft Sans Serif"/>
              <a:cs typeface="Microsoft Sans Serif"/>
            </a:endParaRPr>
          </a:p>
          <a:p>
            <a:pPr marL="253365" indent="-241300">
              <a:lnSpc>
                <a:spcPct val="100000"/>
              </a:lnSpc>
              <a:spcBef>
                <a:spcPts val="1430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65" dirty="0">
                <a:latin typeface="Microsoft Sans Serif"/>
                <a:cs typeface="Microsoft Sans Serif"/>
              </a:rPr>
              <a:t>Открытие</a:t>
            </a:r>
            <a:r>
              <a:rPr sz="1700" spc="-2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(создание)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логов</a:t>
            </a:r>
            <a:endParaRPr sz="1700">
              <a:latin typeface="Microsoft Sans Serif"/>
              <a:cs typeface="Microsoft Sans Serif"/>
            </a:endParaRPr>
          </a:p>
          <a:p>
            <a:pPr marL="253365" indent="-241300">
              <a:lnSpc>
                <a:spcPct val="100000"/>
              </a:lnSpc>
              <a:spcBef>
                <a:spcPts val="1430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90" dirty="0">
                <a:latin typeface="Microsoft Sans Serif"/>
                <a:cs typeface="Microsoft Sans Serif"/>
              </a:rPr>
              <a:t>Понижение</a:t>
            </a:r>
            <a:r>
              <a:rPr sz="1700" spc="-30" dirty="0">
                <a:latin typeface="Microsoft Sans Serif"/>
                <a:cs typeface="Microsoft Sans Serif"/>
              </a:rPr>
              <a:t> </a:t>
            </a:r>
            <a:r>
              <a:rPr sz="1700" spc="105" dirty="0">
                <a:latin typeface="Microsoft Sans Serif"/>
                <a:cs typeface="Microsoft Sans Serif"/>
              </a:rPr>
              <a:t>привилегий</a:t>
            </a:r>
            <a:endParaRPr sz="1700">
              <a:latin typeface="Microsoft Sans Serif"/>
              <a:cs typeface="Microsoft Sans Serif"/>
            </a:endParaRPr>
          </a:p>
          <a:p>
            <a:pPr marL="253365" indent="-241300">
              <a:lnSpc>
                <a:spcPct val="100000"/>
              </a:lnSpc>
              <a:spcBef>
                <a:spcPts val="1430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20" dirty="0">
                <a:latin typeface="Microsoft Sans Serif"/>
                <a:cs typeface="Microsoft Sans Serif"/>
              </a:rPr>
              <a:t>Запуск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90" dirty="0">
                <a:latin typeface="Microsoft Sans Serif"/>
                <a:cs typeface="Microsoft Sans Serif"/>
              </a:rPr>
              <a:t>дочерних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процессов/потоков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(*)</a:t>
            </a:r>
            <a:endParaRPr sz="1700">
              <a:latin typeface="Microsoft Sans Serif"/>
              <a:cs typeface="Microsoft Sans Serif"/>
            </a:endParaRPr>
          </a:p>
          <a:p>
            <a:pPr marL="253365" indent="-241300">
              <a:lnSpc>
                <a:spcPct val="100000"/>
              </a:lnSpc>
              <a:spcBef>
                <a:spcPts val="1425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15" dirty="0">
                <a:latin typeface="Microsoft Sans Serif"/>
                <a:cs typeface="Microsoft Sans Serif"/>
              </a:rPr>
              <a:t>Готов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к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обработке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запроса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4597946" y="5362886"/>
            <a:ext cx="202565" cy="3257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z="17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4</a:t>
            </a:fld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073" y="752474"/>
            <a:ext cx="4169410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60" dirty="0"/>
              <a:t>Файлы</a:t>
            </a:r>
            <a:r>
              <a:rPr spc="-200" dirty="0"/>
              <a:t> </a:t>
            </a:r>
            <a:r>
              <a:rPr spc="60" dirty="0"/>
              <a:t>web</a:t>
            </a:r>
            <a:r>
              <a:rPr spc="-200" dirty="0"/>
              <a:t> </a:t>
            </a:r>
            <a:r>
              <a:rPr spc="100" dirty="0"/>
              <a:t>сервера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871" y="1862980"/>
            <a:ext cx="106553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35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40" dirty="0">
                <a:latin typeface="Microsoft Sans Serif"/>
                <a:cs typeface="Microsoft Sans Serif"/>
              </a:rPr>
              <a:t>Конфиг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1302" y="1857325"/>
            <a:ext cx="290957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/etc/nginx/nginx.conf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773" y="2297856"/>
            <a:ext cx="4625975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include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spc="20" dirty="0">
                <a:latin typeface="Courier New"/>
                <a:cs typeface="Courier New"/>
              </a:rPr>
              <a:t>/etc/nginx/sites-enabled/*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871" y="2744042"/>
            <a:ext cx="140144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35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65" dirty="0">
                <a:latin typeface="Microsoft Sans Serif"/>
                <a:cs typeface="Microsoft Sans Serif"/>
              </a:rPr>
              <a:t>Init-скрипт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0878" y="2738387"/>
            <a:ext cx="2313305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/etc/init.d/nginx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773" y="3178918"/>
            <a:ext cx="456184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{start|stop|restart|reload|status}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871" y="3625105"/>
            <a:ext cx="1237615" cy="7302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35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-5" dirty="0">
                <a:latin typeface="Microsoft Sans Serif"/>
                <a:cs typeface="Microsoft Sans Serif"/>
              </a:rPr>
              <a:t>PID-файл</a:t>
            </a:r>
            <a:endParaRPr sz="1700">
              <a:latin typeface="Microsoft Sans Serif"/>
              <a:cs typeface="Microsoft Sans Serif"/>
            </a:endParaRPr>
          </a:p>
          <a:p>
            <a:pPr marL="253365" indent="-241300">
              <a:lnSpc>
                <a:spcPct val="100000"/>
              </a:lnSpc>
              <a:spcBef>
                <a:spcPts val="1425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55" dirty="0">
                <a:latin typeface="Microsoft Sans Serif"/>
                <a:cs typeface="Microsoft Sans Serif"/>
              </a:rPr>
              <a:t>Error-лог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5679" y="3619449"/>
            <a:ext cx="250571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/var/run/nginx.pid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8146" y="4059980"/>
            <a:ext cx="330454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/var/log/nginx/error.log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3871" y="4506167"/>
            <a:ext cx="137350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35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10" dirty="0">
                <a:latin typeface="Microsoft Sans Serif"/>
                <a:cs typeface="Microsoft Sans Serif"/>
              </a:rPr>
              <a:t>Access-лог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83345" y="4500512"/>
            <a:ext cx="3432810" cy="321310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2222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75"/>
              </a:spcBef>
            </a:pPr>
            <a:r>
              <a:rPr sz="1700" spc="20" dirty="0">
                <a:latin typeface="Courier New"/>
                <a:cs typeface="Courier New"/>
              </a:rPr>
              <a:t>/var/log/nginx/access.log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7946" y="5362886"/>
            <a:ext cx="202565" cy="3257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z="17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5</a:t>
            </a:fld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073" y="752474"/>
            <a:ext cx="4853940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110" dirty="0"/>
              <a:t>Процессы</a:t>
            </a:r>
            <a:r>
              <a:rPr spc="-210" dirty="0"/>
              <a:t> </a:t>
            </a:r>
            <a:r>
              <a:rPr spc="60" dirty="0"/>
              <a:t>web</a:t>
            </a:r>
            <a:r>
              <a:rPr spc="-210" dirty="0"/>
              <a:t> </a:t>
            </a:r>
            <a:r>
              <a:rPr spc="100" dirty="0"/>
              <a:t>сервера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871" y="1862979"/>
            <a:ext cx="6512559" cy="29330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35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75" dirty="0">
                <a:latin typeface="Microsoft Sans Serif"/>
                <a:cs typeface="Microsoft Sans Serif"/>
              </a:rPr>
              <a:t>Master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(root,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1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процесс)</a:t>
            </a:r>
            <a:endParaRPr sz="1700">
              <a:latin typeface="Microsoft Sans Serif"/>
              <a:cs typeface="Microsoft Sans Serif"/>
            </a:endParaRPr>
          </a:p>
          <a:p>
            <a:pPr marL="694055" lvl="1" indent="-241935">
              <a:lnSpc>
                <a:spcPct val="100000"/>
              </a:lnSpc>
              <a:spcBef>
                <a:spcPts val="1425"/>
              </a:spcBef>
              <a:buClr>
                <a:srgbClr val="AAAAAA"/>
              </a:buClr>
              <a:buChar char="•"/>
              <a:tabLst>
                <a:tab pos="694055" algn="l"/>
                <a:tab pos="694690" algn="l"/>
              </a:tabLst>
            </a:pPr>
            <a:r>
              <a:rPr sz="1700" spc="65" dirty="0">
                <a:latin typeface="Microsoft Sans Serif"/>
                <a:cs typeface="Microsoft Sans Serif"/>
              </a:rPr>
              <a:t>Чтение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145" dirty="0">
                <a:latin typeface="Microsoft Sans Serif"/>
                <a:cs typeface="Microsoft Sans Serif"/>
              </a:rPr>
              <a:t>и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валидация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конфига</a:t>
            </a:r>
            <a:endParaRPr sz="1700">
              <a:latin typeface="Microsoft Sans Serif"/>
              <a:cs typeface="Microsoft Sans Serif"/>
            </a:endParaRPr>
          </a:p>
          <a:p>
            <a:pPr marL="694055" lvl="1" indent="-241935">
              <a:lnSpc>
                <a:spcPct val="100000"/>
              </a:lnSpc>
              <a:spcBef>
                <a:spcPts val="1430"/>
              </a:spcBef>
              <a:buClr>
                <a:srgbClr val="AAAAAA"/>
              </a:buClr>
              <a:buChar char="•"/>
              <a:tabLst>
                <a:tab pos="694055" algn="l"/>
                <a:tab pos="694690" algn="l"/>
              </a:tabLst>
            </a:pPr>
            <a:r>
              <a:rPr sz="1700" spc="65" dirty="0">
                <a:latin typeface="Microsoft Sans Serif"/>
                <a:cs typeface="Microsoft Sans Serif"/>
              </a:rPr>
              <a:t>Открытие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сокета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20" dirty="0">
                <a:latin typeface="Microsoft Sans Serif"/>
                <a:cs typeface="Microsoft Sans Serif"/>
              </a:rPr>
              <a:t>(ов)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145" dirty="0">
                <a:latin typeface="Microsoft Sans Serif"/>
                <a:cs typeface="Microsoft Sans Serif"/>
              </a:rPr>
              <a:t>и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логов</a:t>
            </a:r>
            <a:endParaRPr sz="1700">
              <a:latin typeface="Microsoft Sans Serif"/>
              <a:cs typeface="Microsoft Sans Serif"/>
            </a:endParaRPr>
          </a:p>
          <a:p>
            <a:pPr marL="694055" lvl="1" indent="-241935">
              <a:lnSpc>
                <a:spcPct val="100000"/>
              </a:lnSpc>
              <a:spcBef>
                <a:spcPts val="1430"/>
              </a:spcBef>
              <a:buClr>
                <a:srgbClr val="AAAAAA"/>
              </a:buClr>
              <a:buChar char="•"/>
              <a:tabLst>
                <a:tab pos="694055" algn="l"/>
                <a:tab pos="694690" algn="l"/>
              </a:tabLst>
            </a:pPr>
            <a:r>
              <a:rPr sz="1700" spc="20" dirty="0">
                <a:latin typeface="Microsoft Sans Serif"/>
                <a:cs typeface="Microsoft Sans Serif"/>
              </a:rPr>
              <a:t>Запуск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45" dirty="0">
                <a:latin typeface="Microsoft Sans Serif"/>
                <a:cs typeface="Microsoft Sans Serif"/>
              </a:rPr>
              <a:t>и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управление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95" dirty="0">
                <a:latin typeface="Microsoft Sans Serif"/>
                <a:cs typeface="Microsoft Sans Serif"/>
              </a:rPr>
              <a:t>дочерними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процессами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(worker)</a:t>
            </a:r>
            <a:endParaRPr sz="1700">
              <a:latin typeface="Microsoft Sans Serif"/>
              <a:cs typeface="Microsoft Sans Serif"/>
            </a:endParaRPr>
          </a:p>
          <a:p>
            <a:pPr marL="694055" lvl="1" indent="-241935">
              <a:lnSpc>
                <a:spcPct val="100000"/>
              </a:lnSpc>
              <a:spcBef>
                <a:spcPts val="1430"/>
              </a:spcBef>
              <a:buClr>
                <a:srgbClr val="AAAAAA"/>
              </a:buClr>
              <a:buChar char="•"/>
              <a:tabLst>
                <a:tab pos="694055" algn="l"/>
                <a:tab pos="694690" algn="l"/>
              </a:tabLst>
            </a:pPr>
            <a:r>
              <a:rPr sz="1700" spc="40" dirty="0">
                <a:latin typeface="Microsoft Sans Serif"/>
                <a:cs typeface="Microsoft Sans Serif"/>
              </a:rPr>
              <a:t>Graceful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restart,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Binary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updates</a:t>
            </a:r>
            <a:endParaRPr sz="1700">
              <a:latin typeface="Microsoft Sans Serif"/>
              <a:cs typeface="Microsoft Sans Serif"/>
            </a:endParaRPr>
          </a:p>
          <a:p>
            <a:pPr marL="253365" indent="-241300">
              <a:lnSpc>
                <a:spcPct val="100000"/>
              </a:lnSpc>
              <a:spcBef>
                <a:spcPts val="1425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65" dirty="0">
                <a:latin typeface="Microsoft Sans Serif"/>
                <a:cs typeface="Microsoft Sans Serif"/>
              </a:rPr>
              <a:t>Worker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(www-data,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20" dirty="0">
                <a:latin typeface="Microsoft Sans Serif"/>
                <a:cs typeface="Microsoft Sans Serif"/>
              </a:rPr>
              <a:t>1+</a:t>
            </a:r>
            <a:r>
              <a:rPr sz="1700" spc="-15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процессов)</a:t>
            </a:r>
            <a:endParaRPr sz="1700">
              <a:latin typeface="Microsoft Sans Serif"/>
              <a:cs typeface="Microsoft Sans Serif"/>
            </a:endParaRPr>
          </a:p>
          <a:p>
            <a:pPr marL="694055" lvl="1" indent="-241935">
              <a:lnSpc>
                <a:spcPct val="100000"/>
              </a:lnSpc>
              <a:spcBef>
                <a:spcPts val="1430"/>
              </a:spcBef>
              <a:buClr>
                <a:srgbClr val="AAAAAA"/>
              </a:buClr>
              <a:buChar char="•"/>
              <a:tabLst>
                <a:tab pos="694055" algn="l"/>
                <a:tab pos="694690" algn="l"/>
              </a:tabLst>
            </a:pPr>
            <a:r>
              <a:rPr sz="1700" spc="50" dirty="0">
                <a:latin typeface="Microsoft Sans Serif"/>
                <a:cs typeface="Microsoft Sans Serif"/>
              </a:rPr>
              <a:t>Обработка</a:t>
            </a:r>
            <a:r>
              <a:rPr sz="1700" spc="-25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входящих</a:t>
            </a:r>
            <a:r>
              <a:rPr sz="1700" spc="-25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запросов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1966" y="1256183"/>
            <a:ext cx="4533800" cy="34416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97946" y="5362886"/>
            <a:ext cx="202565" cy="3257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z="17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6</a:t>
            </a:fld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7946" y="5362886"/>
            <a:ext cx="202565" cy="3257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z="17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7</a:t>
            </a:fld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073" y="752475"/>
            <a:ext cx="4939030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75" dirty="0"/>
              <a:t>Модульная</a:t>
            </a:r>
            <a:r>
              <a:rPr spc="-229" dirty="0"/>
              <a:t> </a:t>
            </a:r>
            <a:r>
              <a:rPr spc="10" dirty="0"/>
              <a:t>архитектура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871" y="1862981"/>
            <a:ext cx="6313805" cy="2492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35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85" dirty="0">
                <a:latin typeface="Microsoft Sans Serif"/>
                <a:cs typeface="Microsoft Sans Serif"/>
              </a:rPr>
              <a:t>web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сервер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65" dirty="0">
                <a:latin typeface="Microsoft Sans Serif"/>
                <a:cs typeface="Microsoft Sans Serif"/>
              </a:rPr>
              <a:t>–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90" dirty="0">
                <a:latin typeface="Microsoft Sans Serif"/>
                <a:cs typeface="Microsoft Sans Serif"/>
              </a:rPr>
              <a:t>не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монолитный</a:t>
            </a:r>
            <a:endParaRPr sz="1700">
              <a:latin typeface="Microsoft Sans Serif"/>
              <a:cs typeface="Microsoft Sans Serif"/>
            </a:endParaRPr>
          </a:p>
          <a:p>
            <a:pPr marL="253365" indent="-241300">
              <a:lnSpc>
                <a:spcPct val="100000"/>
              </a:lnSpc>
              <a:spcBef>
                <a:spcPts val="1425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55" dirty="0">
                <a:latin typeface="Microsoft Sans Serif"/>
                <a:cs typeface="Microsoft Sans Serif"/>
              </a:rPr>
              <a:t>Динамическая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загрузка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модулей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- </a:t>
            </a:r>
            <a:r>
              <a:rPr sz="1700" spc="75" dirty="0">
                <a:latin typeface="Microsoft Sans Serif"/>
                <a:cs typeface="Microsoft Sans Serif"/>
              </a:rPr>
              <a:t>LoadModule</a:t>
            </a:r>
            <a:endParaRPr sz="1700">
              <a:latin typeface="Microsoft Sans Serif"/>
              <a:cs typeface="Microsoft Sans Serif"/>
            </a:endParaRPr>
          </a:p>
          <a:p>
            <a:pPr marL="253365" indent="-241300">
              <a:lnSpc>
                <a:spcPct val="100000"/>
              </a:lnSpc>
              <a:spcBef>
                <a:spcPts val="1430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30" dirty="0">
                <a:latin typeface="Microsoft Sans Serif"/>
                <a:cs typeface="Microsoft Sans Serif"/>
              </a:rPr>
              <a:t>Этапы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70" dirty="0">
                <a:latin typeface="Microsoft Sans Serif"/>
                <a:cs typeface="Microsoft Sans Serif"/>
              </a:rPr>
              <a:t>обработки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запроса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145" dirty="0">
                <a:latin typeface="Microsoft Sans Serif"/>
                <a:cs typeface="Microsoft Sans Serif"/>
              </a:rPr>
              <a:t>и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модули</a:t>
            </a:r>
            <a:endParaRPr sz="1700">
              <a:latin typeface="Microsoft Sans Serif"/>
              <a:cs typeface="Microsoft Sans Serif"/>
            </a:endParaRPr>
          </a:p>
          <a:p>
            <a:pPr marL="253365" indent="-241300">
              <a:lnSpc>
                <a:spcPct val="100000"/>
              </a:lnSpc>
              <a:spcBef>
                <a:spcPts val="1430"/>
              </a:spcBef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70" dirty="0">
                <a:latin typeface="Microsoft Sans Serif"/>
                <a:cs typeface="Microsoft Sans Serif"/>
              </a:rPr>
              <a:t>Дополнительные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директивы,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контексты</a:t>
            </a:r>
            <a:endParaRPr sz="1700">
              <a:latin typeface="Microsoft Sans Serif"/>
              <a:cs typeface="Microsoft Sans Serif"/>
            </a:endParaRPr>
          </a:p>
          <a:p>
            <a:pPr marL="253365" marR="5080" indent="-241300">
              <a:lnSpc>
                <a:spcPct val="170000"/>
              </a:lnSpc>
              <a:buClr>
                <a:srgbClr val="AAAAAA"/>
              </a:buClr>
              <a:buChar char="•"/>
              <a:tabLst>
                <a:tab pos="253365" algn="l"/>
                <a:tab pos="254000" algn="l"/>
              </a:tabLst>
            </a:pPr>
            <a:r>
              <a:rPr sz="1700" spc="75" dirty="0">
                <a:latin typeface="Microsoft Sans Serif"/>
                <a:cs typeface="Microsoft Sans Serif"/>
              </a:rPr>
              <a:t>Примеры: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mod_mime,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mod_mime_magic,</a:t>
            </a:r>
            <a:r>
              <a:rPr sz="1700" spc="-20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mod_autoindex,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mod_rewrite,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mod_cgi,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mod_lua,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mod_perl,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mod_gzip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049" y="1945578"/>
            <a:ext cx="6238875" cy="20447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7230"/>
              </a:lnSpc>
              <a:spcBef>
                <a:spcPts val="1540"/>
              </a:spcBef>
            </a:pPr>
            <a:r>
              <a:rPr sz="7200" spc="60" dirty="0">
                <a:solidFill>
                  <a:srgbClr val="FFFFFF"/>
                </a:solidFill>
              </a:rPr>
              <a:t>Конфигурация  </a:t>
            </a:r>
            <a:r>
              <a:rPr sz="7200" spc="125" dirty="0">
                <a:solidFill>
                  <a:srgbClr val="FFFFFF"/>
                </a:solidFill>
              </a:rPr>
              <a:t>web</a:t>
            </a:r>
            <a:r>
              <a:rPr sz="7200" spc="-400" dirty="0">
                <a:solidFill>
                  <a:srgbClr val="FFFFFF"/>
                </a:solidFill>
              </a:rPr>
              <a:t> </a:t>
            </a:r>
            <a:r>
              <a:rPr sz="7200" spc="210" dirty="0">
                <a:solidFill>
                  <a:srgbClr val="FFFFFF"/>
                </a:solidFill>
              </a:rPr>
              <a:t>сервера</a:t>
            </a:r>
            <a:endParaRPr sz="7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fld id="{81D60167-4931-47E6-BA6A-407CBD079E47}" type="slidenum">
              <a:rPr spc="45" dirty="0"/>
              <a:t>9</a:t>
            </a:fld>
            <a:endParaRPr spc="4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073" y="752474"/>
            <a:ext cx="2999740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445" dirty="0"/>
              <a:t>Т</a:t>
            </a:r>
            <a:r>
              <a:rPr spc="105" dirty="0"/>
              <a:t>ерминология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073" y="1862980"/>
            <a:ext cx="7165975" cy="20523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b="1" spc="30" dirty="0">
                <a:latin typeface="Tahoma"/>
                <a:cs typeface="Tahoma"/>
              </a:rPr>
              <a:t>virtual</a:t>
            </a:r>
            <a:r>
              <a:rPr sz="1700" b="1" spc="-50" dirty="0">
                <a:latin typeface="Tahoma"/>
                <a:cs typeface="Tahoma"/>
              </a:rPr>
              <a:t> </a:t>
            </a:r>
            <a:r>
              <a:rPr sz="1700" b="1" spc="10" dirty="0">
                <a:latin typeface="Tahoma"/>
                <a:cs typeface="Tahoma"/>
              </a:rPr>
              <a:t>host</a:t>
            </a:r>
            <a:r>
              <a:rPr sz="1700" spc="10" dirty="0">
                <a:latin typeface="Microsoft Sans Serif"/>
                <a:cs typeface="Microsoft Sans Serif"/>
              </a:rPr>
              <a:t>,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b="1" spc="20" dirty="0">
                <a:latin typeface="Tahoma"/>
                <a:cs typeface="Tahoma"/>
              </a:rPr>
              <a:t>server</a:t>
            </a:r>
            <a:r>
              <a:rPr sz="1700" b="1" spc="-45" dirty="0">
                <a:latin typeface="Tahoma"/>
                <a:cs typeface="Tahoma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-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секция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конфига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85" dirty="0">
                <a:latin typeface="Microsoft Sans Serif"/>
                <a:cs typeface="Microsoft Sans Serif"/>
              </a:rPr>
              <a:t>web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сервера,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отвечающая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за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700" spc="65" dirty="0">
                <a:latin typeface="Microsoft Sans Serif"/>
                <a:cs typeface="Microsoft Sans Serif"/>
              </a:rPr>
              <a:t>обслуживание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определенной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95" dirty="0">
                <a:latin typeface="Microsoft Sans Serif"/>
                <a:cs typeface="Microsoft Sans Serif"/>
              </a:rPr>
              <a:t>группы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доменов</a:t>
            </a: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Microsoft Sans Serif"/>
              <a:cs typeface="Microsoft Sans Serif"/>
            </a:endParaRPr>
          </a:p>
          <a:p>
            <a:pPr marL="12700" marR="992505">
              <a:lnSpc>
                <a:spcPct val="170000"/>
              </a:lnSpc>
            </a:pPr>
            <a:r>
              <a:rPr sz="1700" b="1" spc="25" dirty="0">
                <a:latin typeface="Tahoma"/>
                <a:cs typeface="Tahoma"/>
              </a:rPr>
              <a:t>location</a:t>
            </a:r>
            <a:r>
              <a:rPr sz="1700" b="1" spc="-45" dirty="0">
                <a:latin typeface="Tahoma"/>
                <a:cs typeface="Tahoma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-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55" dirty="0">
                <a:latin typeface="Microsoft Sans Serif"/>
                <a:cs typeface="Microsoft Sans Serif"/>
              </a:rPr>
              <a:t>секция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конфига,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75" dirty="0">
                <a:latin typeface="Microsoft Sans Serif"/>
                <a:cs typeface="Microsoft Sans Serif"/>
              </a:rPr>
              <a:t>отвечающая</a:t>
            </a:r>
            <a:r>
              <a:rPr sz="1700" dirty="0">
                <a:latin typeface="Microsoft Sans Serif"/>
                <a:cs typeface="Microsoft Sans Serif"/>
              </a:rPr>
              <a:t> за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обслуживание </a:t>
            </a:r>
            <a:r>
              <a:rPr sz="1700" spc="-440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определенной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95" dirty="0">
                <a:latin typeface="Microsoft Sans Serif"/>
                <a:cs typeface="Microsoft Sans Serif"/>
              </a:rPr>
              <a:t>группы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-60" dirty="0">
                <a:latin typeface="Microsoft Sans Serif"/>
                <a:cs typeface="Microsoft Sans Serif"/>
              </a:rPr>
              <a:t>URL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861</Words>
  <Application>Microsoft Office PowerPoint</Application>
  <PresentationFormat>Произвольный</PresentationFormat>
  <Paragraphs>244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PMingLiU-ExtB</vt:lpstr>
      <vt:lpstr>Calibri</vt:lpstr>
      <vt:lpstr>Comic Sans MS</vt:lpstr>
      <vt:lpstr>Courier New</vt:lpstr>
      <vt:lpstr>Microsoft Sans Serif</vt:lpstr>
      <vt:lpstr>Tahoma</vt:lpstr>
      <vt:lpstr>Times New Roman</vt:lpstr>
      <vt:lpstr>Office Theme</vt:lpstr>
      <vt:lpstr>Web сервера</vt:lpstr>
      <vt:lpstr>Презентация PowerPoint</vt:lpstr>
      <vt:lpstr>Запуск web сервера</vt:lpstr>
      <vt:lpstr>Файлы web сервера</vt:lpstr>
      <vt:lpstr>Процессы web сервера</vt:lpstr>
      <vt:lpstr>Презентация PowerPoint</vt:lpstr>
      <vt:lpstr>Модульная архитектура</vt:lpstr>
      <vt:lpstr>Конфигурация  web сервера</vt:lpstr>
      <vt:lpstr>Терминология</vt:lpstr>
      <vt:lpstr>Презентация PowerPoint</vt:lpstr>
      <vt:lpstr>Секции и директивы</vt:lpstr>
      <vt:lpstr>Приоритеты location в nginx</vt:lpstr>
      <vt:lpstr>Алгоритм выбора location</vt:lpstr>
      <vt:lpstr>Отдача статических документов</vt:lpstr>
      <vt:lpstr>Атрибуты файлов и процессов</vt:lpstr>
      <vt:lpstr>Как узнать атрибуты ?</vt:lpstr>
      <vt:lpstr>Проверка доступа</vt:lpstr>
      <vt:lpstr>Презентация PowerPoint</vt:lpstr>
      <vt:lpstr>Простейший TCP сервер</vt:lpstr>
      <vt:lpstr>Блокирующий ввод-вывод</vt:lpstr>
      <vt:lpstr>Решение проблемы</vt:lpstr>
      <vt:lpstr>Плюсы и минусы prefork</vt:lpstr>
      <vt:lpstr>Плюсы и минусы multithreading</vt:lpstr>
      <vt:lpstr>Неблокирующий ввод-вывод</vt:lpstr>
      <vt:lpstr>Мультиплексирование</vt:lpstr>
      <vt:lpstr>Event-driven разработка</vt:lpstr>
      <vt:lpstr>Плюсы и минусы</vt:lpstr>
      <vt:lpstr>Кто есть кто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сервера</dc:title>
  <dc:creator>Энрина</dc:creator>
  <cp:lastModifiedBy>Энрина</cp:lastModifiedBy>
  <cp:revision>8</cp:revision>
  <dcterms:created xsi:type="dcterms:W3CDTF">2022-07-18T16:11:14Z</dcterms:created>
  <dcterms:modified xsi:type="dcterms:W3CDTF">2022-07-18T16:49:56Z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2021-04-04T00:00:00Z</vt:filetime>
  </property>
  <property fmtid="{D5CDD505-2E9C-101B-9397-08002B2CF9AE}" pid="3" name="Creator">
    <vt:lpwstr>Mozilla/5.0 (Macintosh; Intel Mac OS X 10_15_7) AppleWebKit/537.36 (KHTML, like Gecko) Chrome/89.0.4389.114 Safari/537.36</vt:lpwstr>
  </property>
  <property fmtid="{D5CDD505-2E9C-101B-9397-08002B2CF9AE}" pid="4" name="LastSaved">
    <vt:filetime>2022-07-18T00:00:00Z</vt:filetime>
  </property>
</Properties>
</file>