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471" y="1749425"/>
            <a:ext cx="8374657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65" dirty="0"/>
              <a:t>Frontend</a:t>
            </a:r>
            <a:r>
              <a:rPr spc="-385" dirty="0"/>
              <a:t> </a:t>
            </a:r>
            <a:r>
              <a:rPr spc="210" dirty="0"/>
              <a:t>и </a:t>
            </a:r>
            <a:r>
              <a:rPr spc="-2245" dirty="0"/>
              <a:t> </a:t>
            </a:r>
            <a:r>
              <a:rPr spc="95" dirty="0"/>
              <a:t>Backend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91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000000"/>
                </a:solidFill>
              </a:rPr>
              <a:t>Протоколы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запуска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приложения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62788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Servlets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др.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специализированные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API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mod_perl,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mod_python,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mod_php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0" dirty="0">
                <a:latin typeface="Microsoft Sans Serif"/>
                <a:cs typeface="Microsoft Sans Serif"/>
              </a:rPr>
              <a:t>CGI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5" dirty="0">
                <a:latin typeface="Microsoft Sans Serif"/>
                <a:cs typeface="Microsoft Sans Serif"/>
              </a:rPr>
              <a:t>FastCGI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30" dirty="0">
                <a:latin typeface="Microsoft Sans Serif"/>
                <a:cs typeface="Microsoft Sans Serif"/>
              </a:rPr>
              <a:t>SCGI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0" dirty="0">
                <a:latin typeface="Microsoft Sans Serif"/>
                <a:cs typeface="Microsoft Sans Serif"/>
              </a:rPr>
              <a:t>PSGI,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55" dirty="0">
                <a:latin typeface="Arial"/>
                <a:cs typeface="Arial"/>
              </a:rPr>
              <a:t>WSG</a:t>
            </a:r>
            <a:r>
              <a:rPr sz="1800" b="1" spc="-25" dirty="0">
                <a:latin typeface="Arial"/>
                <a:cs typeface="Arial"/>
              </a:rPr>
              <a:t>I</a:t>
            </a: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Rack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499" y="2311399"/>
            <a:ext cx="15271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500" spc="75" dirty="0">
                <a:solidFill>
                  <a:srgbClr val="FFFFFF"/>
                </a:solidFill>
                <a:latin typeface="Trebuchet MS"/>
                <a:cs typeface="Trebuchet MS"/>
              </a:rPr>
              <a:t>GI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830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C</a:t>
            </a:r>
            <a:r>
              <a:rPr sz="3600" spc="35" dirty="0">
                <a:solidFill>
                  <a:srgbClr val="000000"/>
                </a:solidFill>
              </a:rPr>
              <a:t>GI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65" dirty="0">
                <a:solidFill>
                  <a:srgbClr val="000000"/>
                </a:solidFill>
              </a:rPr>
              <a:t>-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160" dirty="0">
                <a:solidFill>
                  <a:srgbClr val="000000"/>
                </a:solidFill>
              </a:rPr>
              <a:t>Common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Gat</a:t>
            </a:r>
            <a:r>
              <a:rPr sz="3600" spc="-85" dirty="0">
                <a:solidFill>
                  <a:srgbClr val="000000"/>
                </a:solidFill>
              </a:rPr>
              <a:t>e</a:t>
            </a:r>
            <a:r>
              <a:rPr sz="3600" spc="-65" dirty="0">
                <a:solidFill>
                  <a:srgbClr val="000000"/>
                </a:solidFill>
              </a:rPr>
              <a:t>way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0008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Метод,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QueryString,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заголовки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75" dirty="0">
                <a:latin typeface="Arial"/>
                <a:cs typeface="Arial"/>
              </a:rPr>
              <a:t>переменные</a:t>
            </a:r>
            <a:endParaRPr sz="1800">
              <a:latin typeface="Arial"/>
              <a:cs typeface="Arial"/>
            </a:endParaRPr>
          </a:p>
          <a:p>
            <a:pPr marL="262890">
              <a:lnSpc>
                <a:spcPct val="100000"/>
              </a:lnSpc>
              <a:spcBef>
                <a:spcPts val="1440"/>
              </a:spcBef>
            </a:pPr>
            <a:r>
              <a:rPr sz="1800" b="1" spc="100" dirty="0">
                <a:latin typeface="Arial"/>
                <a:cs typeface="Arial"/>
              </a:rPr>
              <a:t>окружения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Тело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передается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b="1" spc="5" dirty="0">
                <a:latin typeface="Arial"/>
                <a:cs typeface="Arial"/>
              </a:rPr>
              <a:t>STDIN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Заголовки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тело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возвращаются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35" dirty="0">
                <a:latin typeface="Arial"/>
                <a:cs typeface="Arial"/>
              </a:rPr>
              <a:t>STDOUT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код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передается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псевдозаголовок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35" dirty="0">
                <a:latin typeface="Arial"/>
                <a:cs typeface="Arial"/>
              </a:rPr>
              <a:t>Status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П</a:t>
            </a:r>
            <a:r>
              <a:rPr sz="1800" spc="20" dirty="0">
                <a:latin typeface="Microsoft Sans Serif"/>
                <a:cs typeface="Microsoft Sans Serif"/>
              </a:rPr>
              <a:t>о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spc="60" dirty="0">
                <a:latin typeface="Microsoft Sans Serif"/>
                <a:cs typeface="Microsoft Sans Serif"/>
              </a:rPr>
              <a:t>ок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ошибок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110" dirty="0">
                <a:latin typeface="Arial"/>
                <a:cs typeface="Arial"/>
              </a:rPr>
              <a:t>STDERR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направляе</a:t>
            </a:r>
            <a:r>
              <a:rPr sz="1800" spc="20" dirty="0">
                <a:latin typeface="Microsoft Sans Serif"/>
                <a:cs typeface="Microsoft Sans Serif"/>
              </a:rPr>
              <a:t>т</a:t>
            </a:r>
            <a:r>
              <a:rPr sz="1800" spc="-10" dirty="0">
                <a:latin typeface="Microsoft Sans Serif"/>
                <a:cs typeface="Microsoft Sans Serif"/>
              </a:rPr>
              <a:t>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лог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ошибок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2224" y="1162050"/>
            <a:ext cx="4400549" cy="3486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8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000000"/>
                </a:solidFill>
              </a:rPr>
              <a:t>Переменные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окружения</a:t>
            </a:r>
            <a:r>
              <a:rPr sz="3600" spc="-18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CGI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REQUEST_METHOD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3010" y="1749425"/>
            <a:ext cx="178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метод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PATH_INFO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7061" y="2206625"/>
            <a:ext cx="145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путь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1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QUERY_STRING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8720" y="2663824"/>
            <a:ext cx="2427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фрагмент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после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8274" y="2657471"/>
            <a:ext cx="2762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114671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REMOTE_ADDR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1500" y="3121024"/>
            <a:ext cx="265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IP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адрес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499" y="3571871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CONTENT_LENGTH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3010" y="3578225"/>
            <a:ext cx="233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длина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тела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4029071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HTTP_COOKIE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1500" y="4035425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Заголовок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0974" y="4029071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Cookie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486271"/>
            <a:ext cx="2876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HTTP_ANY_HEADER_NAME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76178" y="4492625"/>
            <a:ext cx="3529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любой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другой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заголовок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3595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FastCGI</a:t>
            </a:r>
            <a:r>
              <a:rPr spc="-345" dirty="0"/>
              <a:t> </a:t>
            </a:r>
            <a:r>
              <a:rPr spc="210" dirty="0"/>
              <a:t>и</a:t>
            </a:r>
            <a:r>
              <a:rPr spc="-345" dirty="0"/>
              <a:t> </a:t>
            </a:r>
            <a:r>
              <a:rPr spc="160" dirty="0"/>
              <a:t>SCGI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0657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FastCGI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00" dirty="0">
                <a:solidFill>
                  <a:srgbClr val="000000"/>
                </a:solidFill>
              </a:rPr>
              <a:t>и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75" dirty="0">
                <a:solidFill>
                  <a:srgbClr val="000000"/>
                </a:solidFill>
              </a:rPr>
              <a:t>SCGI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336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Основная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проблема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CGI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низкая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производительность.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Протоколы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-45" dirty="0">
                <a:latin typeface="Microsoft Sans Serif"/>
                <a:cs typeface="Microsoft Sans Serif"/>
              </a:rPr>
              <a:t>Fast</a:t>
            </a:r>
            <a:r>
              <a:rPr sz="1800" spc="-110" dirty="0">
                <a:latin typeface="Microsoft Sans Serif"/>
                <a:cs typeface="Microsoft Sans Serif"/>
              </a:rPr>
              <a:t>C</a:t>
            </a:r>
            <a:r>
              <a:rPr sz="1800" spc="-45" dirty="0">
                <a:latin typeface="Microsoft Sans Serif"/>
                <a:cs typeface="Microsoft Sans Serif"/>
              </a:rPr>
              <a:t>GI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85" dirty="0">
                <a:latin typeface="Microsoft Sans Serif"/>
                <a:cs typeface="Microsoft Sans Serif"/>
              </a:rPr>
              <a:t>S</a:t>
            </a:r>
            <a:r>
              <a:rPr sz="1800" spc="-240" dirty="0">
                <a:latin typeface="Microsoft Sans Serif"/>
                <a:cs typeface="Microsoft Sans Serif"/>
              </a:rPr>
              <a:t>C</a:t>
            </a:r>
            <a:r>
              <a:rPr sz="1800" spc="-45" dirty="0">
                <a:latin typeface="Microsoft Sans Serif"/>
                <a:cs typeface="Microsoft Sans Serif"/>
              </a:rPr>
              <a:t>GI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призваны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решить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э</a:t>
            </a:r>
            <a:r>
              <a:rPr sz="1800" spc="10" dirty="0">
                <a:latin typeface="Microsoft Sans Serif"/>
                <a:cs typeface="Microsoft Sans Serif"/>
              </a:rPr>
              <a:t>ту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проблему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пу</a:t>
            </a:r>
            <a:r>
              <a:rPr sz="1800" spc="20" dirty="0">
                <a:latin typeface="Microsoft Sans Serif"/>
                <a:cs typeface="Microsoft Sans Serif"/>
              </a:rPr>
              <a:t>тем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демонизации  </a:t>
            </a:r>
            <a:r>
              <a:rPr sz="1800" spc="60" dirty="0">
                <a:latin typeface="Microsoft Sans Serif"/>
                <a:cs typeface="Microsoft Sans Serif"/>
              </a:rPr>
              <a:t>приложения. </a:t>
            </a:r>
            <a:r>
              <a:rPr sz="1800" spc="50" dirty="0">
                <a:latin typeface="Microsoft Sans Serif"/>
                <a:cs typeface="Microsoft Sans Serif"/>
              </a:rPr>
              <a:t>Иногда </a:t>
            </a:r>
            <a:r>
              <a:rPr sz="1800" spc="15" dirty="0">
                <a:latin typeface="Microsoft Sans Serif"/>
                <a:cs typeface="Microsoft Sans Serif"/>
              </a:rPr>
              <a:t>это </a:t>
            </a:r>
            <a:r>
              <a:rPr sz="1800" spc="60" dirty="0">
                <a:latin typeface="Microsoft Sans Serif"/>
                <a:cs typeface="Microsoft Sans Serif"/>
              </a:rPr>
              <a:t>возможно </a:t>
            </a:r>
            <a:r>
              <a:rPr sz="1800" spc="10" dirty="0">
                <a:latin typeface="Microsoft Sans Serif"/>
                <a:cs typeface="Microsoft Sans Serif"/>
              </a:rPr>
              <a:t>сделать </a:t>
            </a:r>
            <a:r>
              <a:rPr sz="1800" spc="-5" dirty="0">
                <a:latin typeface="Microsoft Sans Serif"/>
                <a:cs typeface="Microsoft Sans Serif"/>
              </a:rPr>
              <a:t>даже </a:t>
            </a:r>
            <a:r>
              <a:rPr sz="1800" spc="5" dirty="0">
                <a:latin typeface="Microsoft Sans Serif"/>
                <a:cs typeface="Microsoft Sans Serif"/>
              </a:rPr>
              <a:t>без </a:t>
            </a:r>
            <a:r>
              <a:rPr sz="1800" spc="65" dirty="0">
                <a:latin typeface="Microsoft Sans Serif"/>
                <a:cs typeface="Microsoft Sans Serif"/>
              </a:rPr>
              <a:t>изменения 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кода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CGI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приложения.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937" y="1162050"/>
            <a:ext cx="5191124" cy="3486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32346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WSGI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29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000000"/>
                </a:solidFill>
              </a:rPr>
              <a:t>WSGI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65" dirty="0">
                <a:solidFill>
                  <a:srgbClr val="000000"/>
                </a:solidFill>
              </a:rPr>
              <a:t>-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актуальный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170" dirty="0">
                <a:solidFill>
                  <a:srgbClr val="000000"/>
                </a:solidFill>
              </a:rPr>
              <a:t>пр</a:t>
            </a:r>
            <a:r>
              <a:rPr sz="3600" spc="125" dirty="0">
                <a:solidFill>
                  <a:srgbClr val="000000"/>
                </a:solidFill>
              </a:rPr>
              <a:t>о</a:t>
            </a:r>
            <a:r>
              <a:rPr sz="3600" spc="-70" dirty="0">
                <a:solidFill>
                  <a:srgbClr val="000000"/>
                </a:solidFill>
              </a:rPr>
              <a:t>т</a:t>
            </a:r>
            <a:r>
              <a:rPr sz="3600" spc="-20" dirty="0">
                <a:solidFill>
                  <a:srgbClr val="000000"/>
                </a:solidFill>
              </a:rPr>
              <a:t>о</a:t>
            </a:r>
            <a:r>
              <a:rPr sz="3600" spc="-90" dirty="0">
                <a:solidFill>
                  <a:srgbClr val="000000"/>
                </a:solidFill>
              </a:rPr>
              <a:t>к</a:t>
            </a:r>
            <a:r>
              <a:rPr sz="3600" spc="55" dirty="0">
                <a:solidFill>
                  <a:srgbClr val="000000"/>
                </a:solidFill>
              </a:rPr>
              <a:t>ол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60920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Arial"/>
                <a:cs typeface="Arial"/>
              </a:rPr>
              <a:t>WSGI</a:t>
            </a:r>
            <a:r>
              <a:rPr sz="1800" spc="-50" dirty="0">
                <a:latin typeface="Microsoft Sans Serif"/>
                <a:cs typeface="Microsoft Sans Serif"/>
              </a:rPr>
              <a:t>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PSGI,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Rack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протоколы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вызова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функции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обработчика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55" dirty="0">
                <a:latin typeface="Microsoft Sans Serif"/>
                <a:cs typeface="Microsoft Sans Serif"/>
              </a:rPr>
              <a:t>application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сервера.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Сам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application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server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при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этом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55" dirty="0">
                <a:latin typeface="Microsoft Sans Serif"/>
                <a:cs typeface="Microsoft Sans Serif"/>
              </a:rPr>
              <a:t>выполняться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отдельном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процессе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совпадать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web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сервером.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Как </a:t>
            </a:r>
            <a:r>
              <a:rPr sz="1800" spc="55" dirty="0">
                <a:latin typeface="Microsoft Sans Serif"/>
                <a:cs typeface="Microsoft Sans Serif"/>
              </a:rPr>
              <a:t>правило, </a:t>
            </a:r>
            <a:r>
              <a:rPr sz="1800" spc="114" dirty="0">
                <a:latin typeface="Microsoft Sans Serif"/>
                <a:cs typeface="Microsoft Sans Serif"/>
              </a:rPr>
              <a:t>при </a:t>
            </a:r>
            <a:r>
              <a:rPr sz="1800" spc="70" dirty="0">
                <a:latin typeface="Microsoft Sans Serif"/>
                <a:cs typeface="Microsoft Sans Serif"/>
              </a:rPr>
              <a:t>использовании </a:t>
            </a:r>
            <a:r>
              <a:rPr sz="1800" spc="35" dirty="0">
                <a:latin typeface="Microsoft Sans Serif"/>
                <a:cs typeface="Microsoft Sans Serif"/>
              </a:rPr>
              <a:t>этих </a:t>
            </a:r>
            <a:r>
              <a:rPr sz="1800" spc="60" dirty="0">
                <a:latin typeface="Microsoft Sans Serif"/>
                <a:cs typeface="Microsoft Sans Serif"/>
              </a:rPr>
              <a:t>протоколов </a:t>
            </a:r>
            <a:r>
              <a:rPr sz="1800" spc="65" dirty="0">
                <a:latin typeface="Microsoft Sans Serif"/>
                <a:cs typeface="Microsoft Sans Serif"/>
              </a:rPr>
              <a:t>в </a:t>
            </a:r>
            <a:r>
              <a:rPr sz="1800" spc="25" dirty="0">
                <a:latin typeface="Microsoft Sans Serif"/>
                <a:cs typeface="Microsoft Sans Serif"/>
              </a:rPr>
              <a:t>качестве 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application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выступает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отдельный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легковесный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процесс.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22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5" dirty="0">
                <a:solidFill>
                  <a:srgbClr val="000000"/>
                </a:solidFill>
              </a:rPr>
              <a:t>Общая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архитектура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175" y="1676400"/>
            <a:ext cx="5972174" cy="3171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37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000000"/>
                </a:solidFill>
              </a:rPr>
              <a:t>WSGI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65" dirty="0">
                <a:solidFill>
                  <a:srgbClr val="000000"/>
                </a:solidFill>
              </a:rPr>
              <a:t>-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114" dirty="0">
                <a:solidFill>
                  <a:srgbClr val="000000"/>
                </a:solidFill>
              </a:rPr>
              <a:t>обраб</a:t>
            </a:r>
            <a:r>
              <a:rPr sz="3600" spc="75" dirty="0">
                <a:solidFill>
                  <a:srgbClr val="000000"/>
                </a:solidFill>
              </a:rPr>
              <a:t>о</a:t>
            </a:r>
            <a:r>
              <a:rPr sz="3600" spc="10" dirty="0">
                <a:solidFill>
                  <a:srgbClr val="000000"/>
                </a:solidFill>
              </a:rPr>
              <a:t>тчик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39800" y="1524000"/>
            <a:ext cx="6336030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412750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wsgi_application</a:t>
            </a:r>
            <a:r>
              <a:rPr sz="1800" dirty="0">
                <a:latin typeface="Courier New"/>
                <a:cs typeface="Courier New"/>
              </a:rPr>
              <a:t>(environ,	</a:t>
            </a:r>
            <a:r>
              <a:rPr sz="1800" spc="-5" dirty="0">
                <a:latin typeface="Courier New"/>
                <a:cs typeface="Courier New"/>
              </a:rPr>
              <a:t>start_response):</a:t>
            </a:r>
            <a:endParaRPr sz="1800" dirty="0">
              <a:latin typeface="Courier New"/>
              <a:cs typeface="Courier New"/>
            </a:endParaRPr>
          </a:p>
          <a:p>
            <a:pPr marL="561340" marR="3434079">
              <a:lnSpc>
                <a:spcPct val="114599"/>
              </a:lnSpc>
              <a:tabLst>
                <a:tab pos="835660" algn="l"/>
                <a:tab pos="1521460" algn="l"/>
                <a:tab pos="1658620" algn="l"/>
                <a:tab pos="1932939" algn="l"/>
                <a:tab pos="24815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бизнес-логика </a:t>
            </a:r>
            <a:r>
              <a:rPr sz="1800" i="1" spc="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status	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'200	OK'  </a:t>
            </a:r>
            <a:r>
              <a:rPr sz="1800" dirty="0">
                <a:latin typeface="Courier New"/>
                <a:cs typeface="Courier New"/>
              </a:rPr>
              <a:t>headers	=	[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'Content-Type'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'text/plain'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]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2755900" algn="l"/>
              </a:tabLst>
            </a:pPr>
            <a:r>
              <a:rPr sz="1800" dirty="0">
                <a:latin typeface="Courier New"/>
                <a:cs typeface="Courier New"/>
              </a:rPr>
              <a:t>body	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b'Hello,	world!'</a:t>
            </a:r>
            <a:endParaRPr sz="1800" dirty="0">
              <a:latin typeface="Courier New"/>
              <a:cs typeface="Courier New"/>
            </a:endParaRPr>
          </a:p>
          <a:p>
            <a:pPr marL="561340" marR="1513205">
              <a:lnSpc>
                <a:spcPct val="114599"/>
              </a:lnSpc>
              <a:tabLst>
                <a:tab pos="1795780" algn="l"/>
                <a:tab pos="2481580" algn="l"/>
                <a:tab pos="3716020" algn="l"/>
              </a:tabLst>
            </a:pPr>
            <a:r>
              <a:rPr sz="1800" dirty="0">
                <a:latin typeface="Courier New"/>
                <a:cs typeface="Courier New"/>
              </a:rPr>
              <a:t>start_response(status,	headers)  </a:t>
            </a: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	body	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8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000000"/>
                </a:solidFill>
              </a:rPr>
              <a:t>Web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Server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Gateway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Interface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7633334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Обработчик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функция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5" dirty="0">
                <a:latin typeface="Microsoft Sans Serif"/>
                <a:cs typeface="Microsoft Sans Serif"/>
              </a:rPr>
              <a:t> класс </a:t>
            </a:r>
            <a:r>
              <a:rPr sz="1800" spc="5" dirty="0">
                <a:latin typeface="Microsoft Sans Serif"/>
                <a:cs typeface="Microsoft Sans Serif"/>
              </a:rPr>
              <a:t>(callable)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Метод,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QueryString,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заголовки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аргумент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latin typeface="Arial"/>
                <a:cs typeface="Arial"/>
              </a:rPr>
              <a:t>environ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Тело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передается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file-handle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45" dirty="0">
                <a:latin typeface="Arial"/>
                <a:cs typeface="Arial"/>
              </a:rPr>
              <a:t>wsgi.input</a:t>
            </a:r>
            <a:endParaRPr sz="1800">
              <a:latin typeface="Arial"/>
              <a:cs typeface="Arial"/>
            </a:endParaRPr>
          </a:p>
          <a:p>
            <a:pPr marL="262890" marR="537845" indent="-250825">
              <a:lnSpc>
                <a:spcPct val="166700"/>
              </a:lnSpc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код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заголовки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передаются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вызов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функции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20" dirty="0">
                <a:latin typeface="Arial"/>
                <a:cs typeface="Arial"/>
              </a:rPr>
              <a:t>start_response</a:t>
            </a:r>
            <a:endParaRPr sz="1800">
              <a:latin typeface="Arial"/>
              <a:cs typeface="Arial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Тело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возвращается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виде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списка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(iterable)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обработчика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Поток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ошибок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должен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направлен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file-handle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35" dirty="0">
                <a:latin typeface="Arial"/>
                <a:cs typeface="Arial"/>
              </a:rPr>
              <a:t>wsgi.stderr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48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000000"/>
                </a:solidFill>
              </a:rPr>
              <a:t>Переменные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environ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262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Microsoft Sans Serif"/>
                <a:cs typeface="Microsoft Sans Serif"/>
              </a:rPr>
              <a:t>CGI-like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переменные: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2324" y="1743069"/>
            <a:ext cx="16478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REQUEST_URI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3133" y="1749425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22066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200269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wsgi.version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78720" y="2206625"/>
            <a:ext cx="279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45" dirty="0">
                <a:latin typeface="Microsoft Sans Serif"/>
                <a:cs typeface="Microsoft Sans Serif"/>
              </a:rPr>
              <a:t>версия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WSGI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протокола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2657469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wsgi.url_scheme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0229" y="2663824"/>
            <a:ext cx="4036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схема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URL: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https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14" dirty="0">
                <a:latin typeface="Microsoft Sans Serif"/>
                <a:cs typeface="Microsoft Sans Serif"/>
              </a:rPr>
              <a:t>http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114669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4281" y="3121024"/>
            <a:ext cx="408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50" dirty="0">
                <a:latin typeface="Microsoft Sans Serif"/>
                <a:cs typeface="Microsoft Sans Serif"/>
              </a:rPr>
              <a:t>file-handle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чтения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тела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499" y="3571869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wsgi.errors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1500" y="3578225"/>
            <a:ext cx="3565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file-handle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вывода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ошибок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4029069"/>
            <a:ext cx="2600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wsgi.multithreaded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1739" y="4035425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4486269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wsgi.multiprocess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4520" y="4492625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...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80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Развертывание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110" dirty="0">
                <a:solidFill>
                  <a:srgbClr val="000000"/>
                </a:solidFill>
              </a:rPr>
              <a:t>WSGI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676400"/>
            <a:ext cx="6324599" cy="2143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1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000000"/>
                </a:solidFill>
              </a:rPr>
              <a:t>Что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ложится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120" dirty="0">
                <a:solidFill>
                  <a:srgbClr val="000000"/>
                </a:solidFill>
              </a:rPr>
              <a:t>на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приложение</a:t>
            </a:r>
            <a:r>
              <a:rPr sz="3600" spc="-155" dirty="0">
                <a:solidFill>
                  <a:srgbClr val="000000"/>
                </a:solidFill>
              </a:rPr>
              <a:t> </a:t>
            </a:r>
            <a:r>
              <a:rPr sz="3600" spc="190" dirty="0">
                <a:solidFill>
                  <a:srgbClr val="000000"/>
                </a:solidFill>
              </a:rPr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Анализ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749" y="1743069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PATH_INFO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8776" y="1749425"/>
            <a:ext cx="3926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выбор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конкретного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обработчика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471" y="2206625"/>
            <a:ext cx="5018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Разбор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конкретных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заголовков,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3099" y="2200269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Cookie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2663824"/>
            <a:ext cx="1065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Разбор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0224" y="2657469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QUERY_STRING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471" y="3121024"/>
            <a:ext cx="45542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Разбор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тела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запроса:</a:t>
            </a:r>
            <a:endParaRPr sz="1800">
              <a:latin typeface="Microsoft Sans Serif"/>
              <a:cs typeface="Microsoft Sans Serif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65" dirty="0">
                <a:latin typeface="Microsoft Sans Serif"/>
                <a:cs typeface="Microsoft Sans Serif"/>
              </a:rPr>
              <a:t>x-www-form-urlencoded</a:t>
            </a:r>
            <a:endParaRPr sz="1800">
              <a:latin typeface="Microsoft Sans Serif"/>
              <a:cs typeface="Microsoft Sans Serif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90" dirty="0">
                <a:latin typeface="Microsoft Sans Serif"/>
                <a:cs typeface="Microsoft Sans Serif"/>
              </a:rPr>
              <a:t>multipart/form-data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Вывод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правильных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заголовков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ответа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5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000000"/>
                </a:solidFill>
              </a:rPr>
              <a:t>Задачи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50" dirty="0">
                <a:solidFill>
                  <a:srgbClr val="000000"/>
                </a:solidFill>
              </a:rPr>
              <a:t>F</a:t>
            </a:r>
            <a:r>
              <a:rPr sz="3600" spc="-110" dirty="0">
                <a:solidFill>
                  <a:srgbClr val="000000"/>
                </a:solidFill>
              </a:rPr>
              <a:t>r</a:t>
            </a:r>
            <a:r>
              <a:rPr sz="3600" spc="65" dirty="0">
                <a:solidFill>
                  <a:srgbClr val="000000"/>
                </a:solidFill>
              </a:rPr>
              <a:t>ontend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-125" dirty="0">
                <a:solidFill>
                  <a:srgbClr val="000000"/>
                </a:solidFill>
              </a:rPr>
              <a:t>(web)</a:t>
            </a:r>
            <a:r>
              <a:rPr sz="3600" spc="-15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сервера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852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отдача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статических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документов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проксирование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(reverse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proxy)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балансировка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нагрузки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5" dirty="0">
                <a:latin typeface="Microsoft Sans Serif"/>
                <a:cs typeface="Microsoft Sans Serif"/>
              </a:rPr>
              <a:t>кеширование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сборка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SSI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ав</a:t>
            </a:r>
            <a:r>
              <a:rPr sz="1800" spc="5" dirty="0">
                <a:latin typeface="Microsoft Sans Serif"/>
                <a:cs typeface="Microsoft Sans Serif"/>
              </a:rPr>
              <a:t>т</a:t>
            </a:r>
            <a:r>
              <a:rPr sz="1800" spc="50" dirty="0">
                <a:latin typeface="Microsoft Sans Serif"/>
                <a:cs typeface="Microsoft Sans Serif"/>
              </a:rPr>
              <a:t>оризация,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SSL,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нарезка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ка</a:t>
            </a:r>
            <a:r>
              <a:rPr sz="1800" spc="25" dirty="0">
                <a:latin typeface="Microsoft Sans Serif"/>
                <a:cs typeface="Microsoft Sans Serif"/>
              </a:rPr>
              <a:t>р</a:t>
            </a:r>
            <a:r>
              <a:rPr sz="1800" spc="55" dirty="0">
                <a:latin typeface="Microsoft Sans Serif"/>
                <a:cs typeface="Microsoft Sans Serif"/>
              </a:rPr>
              <a:t>тинок,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gzip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897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0000"/>
                </a:solidFill>
              </a:rPr>
              <a:t>Reverse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proxy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69163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90" dirty="0">
                <a:latin typeface="Microsoft Sans Serif"/>
                <a:cs typeface="Microsoft Sans Serif"/>
              </a:rPr>
              <a:t>frontend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(медленно)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читает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клиента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90" dirty="0">
                <a:latin typeface="Microsoft Sans Serif"/>
                <a:cs typeface="Microsoft Sans Serif"/>
              </a:rPr>
              <a:t>frontend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(быстро)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передает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свободному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backend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backend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генерирует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страницу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backend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(быстро)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возвращает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ответ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90" dirty="0">
                <a:latin typeface="Microsoft Sans Serif"/>
                <a:cs typeface="Microsoft Sans Serif"/>
              </a:rPr>
              <a:t>frontend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серверу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90" dirty="0">
                <a:latin typeface="Microsoft Sans Serif"/>
                <a:cs typeface="Microsoft Sans Serif"/>
              </a:rPr>
              <a:t>frontend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(медленно)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возвращает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ответ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клиенту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Microsoft Sans Serif"/>
                <a:cs typeface="Microsoft Sans Serif"/>
              </a:rPr>
              <a:t>Результат: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backend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занят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минимально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возможное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время.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699135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pc="105" dirty="0"/>
              <a:t>Настройка</a:t>
            </a:r>
          </a:p>
          <a:p>
            <a:pPr marL="12700" marR="5080">
              <a:lnSpc>
                <a:spcPts val="7500"/>
              </a:lnSpc>
              <a:spcBef>
                <a:spcPts val="750"/>
              </a:spcBef>
            </a:pPr>
            <a:r>
              <a:rPr spc="355" dirty="0"/>
              <a:t>про</a:t>
            </a:r>
            <a:r>
              <a:rPr spc="-585" dirty="0"/>
              <a:t>к</a:t>
            </a:r>
            <a:r>
              <a:rPr spc="185" dirty="0"/>
              <a:t>сирования  </a:t>
            </a:r>
            <a:r>
              <a:rPr spc="370" dirty="0"/>
              <a:t>в</a:t>
            </a:r>
            <a:r>
              <a:rPr spc="-320" dirty="0"/>
              <a:t> </a:t>
            </a:r>
            <a:r>
              <a:rPr spc="65" dirty="0"/>
              <a:t>nginx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6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352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000000"/>
                </a:solidFill>
              </a:rPr>
              <a:t>Настройка</a:t>
            </a:r>
            <a:r>
              <a:rPr sz="3600" spc="-175" dirty="0">
                <a:solidFill>
                  <a:srgbClr val="000000"/>
                </a:solidFill>
              </a:rPr>
              <a:t> </a:t>
            </a:r>
            <a:r>
              <a:rPr sz="3600" spc="85" dirty="0">
                <a:solidFill>
                  <a:srgbClr val="000000"/>
                </a:solidFill>
              </a:rPr>
              <a:t>проксирования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175" dirty="0">
                <a:solidFill>
                  <a:srgbClr val="000000"/>
                </a:solidFill>
              </a:rPr>
              <a:t>в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nginx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5513070" cy="34829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344420" algn="l"/>
                <a:tab pos="3716020" algn="l"/>
              </a:tabLst>
            </a:pPr>
            <a:r>
              <a:rPr sz="1800" dirty="0">
                <a:latin typeface="Courier New"/>
                <a:cs typeface="Courier New"/>
              </a:rPr>
              <a:t>proxy_set_header	Host	$host;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1247140" algn="l"/>
                <a:tab pos="1521460" algn="l"/>
                <a:tab pos="2344420" algn="l"/>
                <a:tab pos="3716020" algn="l"/>
              </a:tabLst>
            </a:pPr>
            <a:r>
              <a:rPr sz="1800" dirty="0">
                <a:latin typeface="Courier New"/>
                <a:cs typeface="Courier New"/>
              </a:rPr>
              <a:t>proxy_set_header	X-Real-IP	$remote_addr;  location	/	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proxy_pass	http://backend;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2618740" algn="l"/>
              </a:tabLst>
            </a:pPr>
            <a:r>
              <a:rPr sz="1800" dirty="0">
                <a:latin typeface="Courier New"/>
                <a:cs typeface="Courier New"/>
              </a:rPr>
              <a:t>location	/partner/	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proxy_pass	http://www.partner.com;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61340" marR="1925320" indent="-549275">
              <a:lnSpc>
                <a:spcPct val="114599"/>
              </a:lnSpc>
              <a:tabLst>
                <a:tab pos="1247140" algn="l"/>
                <a:tab pos="1521460" algn="l"/>
                <a:tab pos="3441700" algn="l"/>
              </a:tabLst>
            </a:pPr>
            <a:r>
              <a:rPr sz="1800" dirty="0">
                <a:latin typeface="Courier New"/>
                <a:cs typeface="Courier New"/>
              </a:rPr>
              <a:t>location	~	\.\w\w\w?\w?$	{  root	/www/static;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7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98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000000"/>
                </a:solidFill>
              </a:rPr>
              <a:t>Настройка</a:t>
            </a:r>
            <a:r>
              <a:rPr sz="3600" spc="-165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upstream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175" dirty="0">
                <a:solidFill>
                  <a:srgbClr val="000000"/>
                </a:solidFill>
              </a:rPr>
              <a:t>в</a:t>
            </a:r>
            <a:r>
              <a:rPr sz="3600" spc="-16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nginx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570470" cy="22256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247140" algn="l"/>
                <a:tab pos="2481580" algn="l"/>
              </a:tabLst>
            </a:pPr>
            <a:r>
              <a:rPr sz="1800" dirty="0">
                <a:latin typeface="Courier New"/>
                <a:cs typeface="Courier New"/>
              </a:rPr>
              <a:t>upstream	backend	{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tabLst>
                <a:tab pos="1521460" algn="l"/>
                <a:tab pos="4676775" algn="l"/>
                <a:tab pos="5911215" algn="l"/>
              </a:tabLst>
            </a:pPr>
            <a:r>
              <a:rPr sz="1800" dirty="0">
                <a:latin typeface="Courier New"/>
                <a:cs typeface="Courier New"/>
              </a:rPr>
              <a:t>server	back1.example.com:8080	weight=1	max_fails=3;  server	back2.example.com:8080	weight=2;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server	unix:/tmp/backend.sock;</a:t>
            </a:r>
            <a:endParaRPr sz="1800">
              <a:latin typeface="Courier New"/>
              <a:cs typeface="Courier New"/>
            </a:endParaRPr>
          </a:p>
          <a:p>
            <a:pPr marL="561340" marR="1651000">
              <a:lnSpc>
                <a:spcPct val="114599"/>
              </a:lnSpc>
              <a:tabLst>
                <a:tab pos="1521460" algn="l"/>
                <a:tab pos="4951095" algn="l"/>
              </a:tabLst>
            </a:pPr>
            <a:r>
              <a:rPr sz="1800" dirty="0">
                <a:latin typeface="Courier New"/>
                <a:cs typeface="Courier New"/>
              </a:rPr>
              <a:t>server	backup1.example.com:8080	backup;  server	backup2.example.com:8080	backup;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477329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55" dirty="0"/>
              <a:t>Application  </a:t>
            </a:r>
            <a:r>
              <a:rPr spc="130" dirty="0"/>
              <a:t>сервер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03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000000"/>
                </a:solidFill>
              </a:rPr>
              <a:t>Backend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-80" dirty="0">
                <a:solidFill>
                  <a:srgbClr val="000000"/>
                </a:solidFill>
              </a:rPr>
              <a:t>(application)</a:t>
            </a:r>
            <a:r>
              <a:rPr sz="3600" spc="-17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сервер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34909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Роль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application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заключается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исполнении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бизнес-логики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70" dirty="0">
                <a:latin typeface="Microsoft Sans Serif"/>
                <a:cs typeface="Microsoft Sans Serif"/>
              </a:rPr>
              <a:t>приложения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генерации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динамических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документов.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344170">
              <a:lnSpc>
                <a:spcPct val="166700"/>
              </a:lnSpc>
            </a:pPr>
            <a:r>
              <a:rPr sz="1800" spc="10" dirty="0">
                <a:latin typeface="Microsoft Sans Serif"/>
                <a:cs typeface="Microsoft Sans Serif"/>
              </a:rPr>
              <a:t>На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каждый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HTTP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application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сервер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запускает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некоторый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обработчик в </a:t>
            </a:r>
            <a:r>
              <a:rPr sz="1800" spc="70" dirty="0">
                <a:latin typeface="Microsoft Sans Serif"/>
                <a:cs typeface="Microsoft Sans Serif"/>
              </a:rPr>
              <a:t>приложении. </a:t>
            </a:r>
            <a:r>
              <a:rPr sz="1800" spc="-25" dirty="0">
                <a:latin typeface="Microsoft Sans Serif"/>
                <a:cs typeface="Microsoft Sans Serif"/>
              </a:rPr>
              <a:t>Это </a:t>
            </a:r>
            <a:r>
              <a:rPr sz="1800" spc="20" dirty="0">
                <a:latin typeface="Microsoft Sans Serif"/>
                <a:cs typeface="Microsoft Sans Serif"/>
              </a:rPr>
              <a:t>может </a:t>
            </a:r>
            <a:r>
              <a:rPr sz="1800" spc="65" dirty="0">
                <a:latin typeface="Microsoft Sans Serif"/>
                <a:cs typeface="Microsoft Sans Serif"/>
              </a:rPr>
              <a:t>быть </a:t>
            </a:r>
            <a:r>
              <a:rPr sz="1800" spc="15" dirty="0">
                <a:latin typeface="Microsoft Sans Serif"/>
                <a:cs typeface="Microsoft Sans Serif"/>
              </a:rPr>
              <a:t>функция, </a:t>
            </a:r>
            <a:r>
              <a:rPr sz="1800" spc="-15" dirty="0">
                <a:latin typeface="Microsoft Sans Serif"/>
                <a:cs typeface="Microsoft Sans Serif"/>
              </a:rPr>
              <a:t>класс </a:t>
            </a:r>
            <a:r>
              <a:rPr sz="1800" spc="85" dirty="0">
                <a:latin typeface="Microsoft Sans Serif"/>
                <a:cs typeface="Microsoft Sans Serif"/>
              </a:rPr>
              <a:t>или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программа,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зависимости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технологии.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629</Words>
  <Application>Microsoft Office PowerPoint</Application>
  <PresentationFormat>Произвольный</PresentationFormat>
  <Paragraphs>156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Microsoft Sans Serif</vt:lpstr>
      <vt:lpstr>Trebuchet MS</vt:lpstr>
      <vt:lpstr>Office Theme</vt:lpstr>
      <vt:lpstr>Frontend и  Backend</vt:lpstr>
      <vt:lpstr>Общая архитектура</vt:lpstr>
      <vt:lpstr>Задачи Frontend (web) сервера</vt:lpstr>
      <vt:lpstr>Reverse proxy</vt:lpstr>
      <vt:lpstr>Настройка проксирования  в nginx</vt:lpstr>
      <vt:lpstr>Настройка проксирования в nginx</vt:lpstr>
      <vt:lpstr>Настройка upstream в nginx</vt:lpstr>
      <vt:lpstr>Application  сервер</vt:lpstr>
      <vt:lpstr>Backend (application) сервер</vt:lpstr>
      <vt:lpstr>Протоколы запуска приложения</vt:lpstr>
      <vt:lpstr>Презентация PowerPoint</vt:lpstr>
      <vt:lpstr>CGI - Common Gateway Interface</vt:lpstr>
      <vt:lpstr>Презентация PowerPoint</vt:lpstr>
      <vt:lpstr>Переменные окружения CGI</vt:lpstr>
      <vt:lpstr>FastCGI и SCGI</vt:lpstr>
      <vt:lpstr>FastCGI и SCGI</vt:lpstr>
      <vt:lpstr>Презентация PowerPoint</vt:lpstr>
      <vt:lpstr>WSGI</vt:lpstr>
      <vt:lpstr>WSGI - актуальный протокол</vt:lpstr>
      <vt:lpstr>WSGI - обработчик</vt:lpstr>
      <vt:lpstr>Web Server Gateway Interface</vt:lpstr>
      <vt:lpstr>Переменные environ</vt:lpstr>
      <vt:lpstr>Развертывание WSGI</vt:lpstr>
      <vt:lpstr>Что ложится на приложение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и  Backend</dc:title>
  <dc:creator>Энрина</dc:creator>
  <cp:lastModifiedBy>Энрина</cp:lastModifiedBy>
  <cp:revision>2</cp:revision>
  <dcterms:created xsi:type="dcterms:W3CDTF">2022-07-18T16:51:40Z</dcterms:created>
  <dcterms:modified xsi:type="dcterms:W3CDTF">2022-07-18T16:55:20Z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2021-10-16T00:00:00Z</vt:filetime>
  </property>
  <property fmtid="{D5CDD505-2E9C-101B-9397-08002B2CF9AE}" pid="3" name="Creator">
    <vt:lpwstr>Mozilla/5.0 (Macintosh; Intel Mac OS X 10_15_7) AppleWebKit/537.36 (KHTML, like Gecko) Chrome/94.0.4606.81 Safari/537.36</vt:lpwstr>
  </property>
  <property fmtid="{D5CDD505-2E9C-101B-9397-08002B2CF9AE}" pid="4" name="LastSaved">
    <vt:filetime>2022-07-18T00:00:00Z</vt:filetime>
  </property>
</Properties>
</file>