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753600" cy="6096000"/>
  <p:notesSz cx="9753600" cy="609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4" y="53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889760"/>
            <a:ext cx="8290560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413760"/>
            <a:ext cx="6827520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9800" y="596900"/>
            <a:ext cx="787400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9800" y="1633220"/>
            <a:ext cx="7874000" cy="286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669280"/>
            <a:ext cx="3121152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669280"/>
            <a:ext cx="2243328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499" y="1835150"/>
            <a:ext cx="558927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250"/>
              </a:lnSpc>
              <a:spcBef>
                <a:spcPts val="100"/>
              </a:spcBef>
            </a:pPr>
            <a:r>
              <a:rPr sz="7500" spc="8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endParaRPr sz="7500">
              <a:latin typeface="Tahoma"/>
              <a:cs typeface="Tahoma"/>
            </a:endParaRPr>
          </a:p>
          <a:p>
            <a:pPr marL="12700">
              <a:lnSpc>
                <a:spcPts val="8250"/>
              </a:lnSpc>
            </a:pPr>
            <a:r>
              <a:rPr sz="7500" spc="110" dirty="0">
                <a:solidFill>
                  <a:srgbClr val="FFFFFF"/>
                </a:solidFill>
                <a:latin typeface="Tahoma"/>
                <a:cs typeface="Tahoma"/>
              </a:rPr>
              <a:t>приложения</a:t>
            </a:r>
            <a:endParaRPr sz="7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90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Соглашение</a:t>
            </a:r>
            <a:r>
              <a:rPr spc="-225" dirty="0"/>
              <a:t> </a:t>
            </a:r>
            <a:r>
              <a:rPr spc="150" dirty="0"/>
              <a:t>о</a:t>
            </a:r>
            <a:r>
              <a:rPr spc="-225" dirty="0"/>
              <a:t> </a:t>
            </a:r>
            <a:r>
              <a:rPr spc="125" dirty="0"/>
              <a:t>именовании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33428" y="5397499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10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39" y="1600200"/>
            <a:ext cx="7947978" cy="26408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969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Ст</a:t>
            </a:r>
            <a:r>
              <a:rPr spc="10" dirty="0"/>
              <a:t>р</a:t>
            </a:r>
            <a:r>
              <a:rPr spc="-55" dirty="0"/>
              <a:t>уктура</a:t>
            </a:r>
            <a:r>
              <a:rPr spc="-190" dirty="0"/>
              <a:t> </a:t>
            </a:r>
            <a:r>
              <a:rPr spc="45" dirty="0"/>
              <a:t>проекта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499" y="1743072"/>
            <a:ext cx="4657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849755" algn="l"/>
                <a:tab pos="3632835" algn="l"/>
              </a:tabLst>
            </a:pPr>
            <a:r>
              <a:rPr sz="1800" dirty="0">
                <a:latin typeface="Courier New"/>
                <a:cs typeface="Courier New"/>
              </a:rPr>
              <a:t>django-admin	startproject	project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9437" y="1749425"/>
            <a:ext cx="221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создание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проекта.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499" y="2200272"/>
            <a:ext cx="34290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712595" algn="l"/>
                <a:tab pos="2947035" algn="l"/>
              </a:tabLst>
            </a:pPr>
            <a:r>
              <a:rPr sz="1800" dirty="0">
                <a:latin typeface="Courier New"/>
                <a:cs typeface="Courier New"/>
              </a:rPr>
              <a:t>./manage.py	startapp	crm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4908" y="2206625"/>
            <a:ext cx="271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создание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прил</a:t>
            </a:r>
            <a:r>
              <a:rPr sz="1800" spc="-55" dirty="0">
                <a:latin typeface="Lucida Sans Unicode"/>
                <a:cs typeface="Lucida Sans Unicode"/>
              </a:rPr>
              <a:t>о</a:t>
            </a:r>
            <a:r>
              <a:rPr sz="1800" spc="-30" dirty="0">
                <a:latin typeface="Lucida Sans Unicode"/>
                <a:cs typeface="Lucida Sans Unicode"/>
              </a:rPr>
              <a:t>ж</a:t>
            </a:r>
            <a:r>
              <a:rPr sz="1800" dirty="0">
                <a:latin typeface="Lucida Sans Unicode"/>
                <a:cs typeface="Lucida Sans Unicode"/>
              </a:rPr>
              <a:t>ения.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800" y="2597150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project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20750" y="2954647"/>
          <a:ext cx="2395219" cy="1214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782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├──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crm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│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├──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models.py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│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├──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urls.py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82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│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└──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views.py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39800" y="4128769"/>
            <a:ext cx="2632075" cy="15970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├──	manage.py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└──	project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109980" algn="l"/>
              </a:tabLst>
            </a:pPr>
            <a:r>
              <a:rPr sz="1800" dirty="0">
                <a:latin typeface="Courier New"/>
                <a:cs typeface="Courier New"/>
              </a:rPr>
              <a:t>├──	settings.py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109980" algn="l"/>
              </a:tabLst>
            </a:pPr>
            <a:r>
              <a:rPr sz="1800" dirty="0">
                <a:latin typeface="Courier New"/>
                <a:cs typeface="Courier New"/>
              </a:rPr>
              <a:t>├──	urls.py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109980" algn="l"/>
              </a:tabLst>
            </a:pPr>
            <a:r>
              <a:rPr sz="1800" dirty="0">
                <a:latin typeface="Courier New"/>
                <a:cs typeface="Courier New"/>
              </a:rPr>
              <a:t>└──	wsgi.py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3428" y="5397499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11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12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621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Основные</a:t>
            </a:r>
            <a:r>
              <a:rPr spc="-220" dirty="0"/>
              <a:t> </a:t>
            </a:r>
            <a:r>
              <a:rPr spc="-25" dirty="0"/>
              <a:t>файлы</a:t>
            </a:r>
            <a:r>
              <a:rPr spc="-215" dirty="0"/>
              <a:t> </a:t>
            </a:r>
            <a:r>
              <a:rPr spc="45" dirty="0"/>
              <a:t>проекта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2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manage.py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7061" y="1749425"/>
            <a:ext cx="344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скрипт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управления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проек</a:t>
            </a:r>
            <a:r>
              <a:rPr sz="1800" spc="-40" dirty="0">
                <a:latin typeface="Lucida Sans Unicode"/>
                <a:cs typeface="Lucida Sans Unicode"/>
              </a:rPr>
              <a:t>т</a:t>
            </a:r>
            <a:r>
              <a:rPr sz="1800" spc="-5" dirty="0">
                <a:latin typeface="Lucida Sans Unicode"/>
                <a:cs typeface="Lucida Sans Unicode"/>
              </a:rPr>
              <a:t>ом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2"/>
            <a:ext cx="27432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project/settings.py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8959" y="2206625"/>
            <a:ext cx="133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настройки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657472"/>
            <a:ext cx="21907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project/urls.py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0229" y="2663824"/>
            <a:ext cx="3627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indent="-133350">
              <a:lnSpc>
                <a:spcPct val="100000"/>
              </a:lnSpc>
              <a:spcBef>
                <a:spcPts val="100"/>
              </a:spcBef>
              <a:buChar char="-"/>
              <a:tabLst>
                <a:tab pos="146050" algn="l"/>
              </a:tabLst>
            </a:pPr>
            <a:r>
              <a:rPr sz="1800" spc="-45" dirty="0">
                <a:latin typeface="Lucida Sans Unicode"/>
                <a:cs typeface="Lucida Sans Unicode"/>
              </a:rPr>
              <a:t>r</a:t>
            </a:r>
            <a:r>
              <a:rPr sz="1800" spc="-35" dirty="0">
                <a:latin typeface="Lucida Sans Unicode"/>
                <a:cs typeface="Lucida Sans Unicode"/>
              </a:rPr>
              <a:t>outer,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список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URL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проекта</a:t>
            </a:r>
            <a:endParaRPr sz="1800">
              <a:latin typeface="Lucida Sans Unicode"/>
              <a:cs typeface="Lucida Sans Unicode"/>
            </a:endParaRPr>
          </a:p>
          <a:p>
            <a:pPr marL="145415" indent="-133350">
              <a:lnSpc>
                <a:spcPct val="100000"/>
              </a:lnSpc>
              <a:spcBef>
                <a:spcPts val="1440"/>
              </a:spcBef>
              <a:buChar char="-"/>
              <a:tabLst>
                <a:tab pos="146050" algn="l"/>
              </a:tabLst>
            </a:pPr>
            <a:r>
              <a:rPr sz="1800" spc="30" dirty="0">
                <a:latin typeface="Lucida Sans Unicode"/>
                <a:cs typeface="Lucida Sans Unicode"/>
              </a:rPr>
              <a:t>WSGI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приложение,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точка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входа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114672"/>
            <a:ext cx="21907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project/wsgi.py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499" y="3571872"/>
            <a:ext cx="5429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crm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4042" y="3578225"/>
            <a:ext cx="2506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Django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прил</a:t>
            </a:r>
            <a:r>
              <a:rPr sz="1800" spc="-55" dirty="0">
                <a:latin typeface="Lucida Sans Unicode"/>
                <a:cs typeface="Lucida Sans Unicode"/>
              </a:rPr>
              <a:t>о</a:t>
            </a:r>
            <a:r>
              <a:rPr sz="1800" spc="-30" dirty="0">
                <a:latin typeface="Lucida Sans Unicode"/>
                <a:cs typeface="Lucida Sans Unicode"/>
              </a:rPr>
              <a:t>ж</a:t>
            </a:r>
            <a:r>
              <a:rPr sz="1800" spc="10" dirty="0">
                <a:latin typeface="Lucida Sans Unicode"/>
                <a:cs typeface="Lucida Sans Unicode"/>
              </a:rPr>
              <a:t>ение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13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360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Структура</a:t>
            </a:r>
            <a:r>
              <a:rPr spc="-210" dirty="0"/>
              <a:t> </a:t>
            </a:r>
            <a:r>
              <a:rPr spc="65" dirty="0"/>
              <a:t>не-open-source</a:t>
            </a:r>
            <a:r>
              <a:rPr spc="-204" dirty="0"/>
              <a:t> </a:t>
            </a:r>
            <a:r>
              <a:rPr spc="45" dirty="0"/>
              <a:t>проекта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2632075" cy="37973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latin typeface="Courier New"/>
                <a:cs typeface="Courier New"/>
              </a:rPr>
              <a:t>project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├──	crm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  <a:tab pos="1109980" algn="l"/>
              </a:tabLst>
            </a:pPr>
            <a:r>
              <a:rPr sz="1800" dirty="0">
                <a:latin typeface="Courier New"/>
                <a:cs typeface="Courier New"/>
              </a:rPr>
              <a:t>│	└──	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├──	blog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  <a:tab pos="1109980" algn="l"/>
              </a:tabLst>
            </a:pPr>
            <a:r>
              <a:rPr sz="1800" dirty="0">
                <a:latin typeface="Courier New"/>
                <a:cs typeface="Courier New"/>
              </a:rPr>
              <a:t>│	└──	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├──	manage.py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├──	project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  <a:tab pos="1109980" algn="l"/>
              </a:tabLst>
            </a:pPr>
            <a:r>
              <a:rPr sz="1800" dirty="0">
                <a:latin typeface="Courier New"/>
                <a:cs typeface="Courier New"/>
              </a:rPr>
              <a:t>│	├──	settings.py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  <a:tab pos="1109980" algn="l"/>
              </a:tabLst>
            </a:pPr>
            <a:r>
              <a:rPr sz="1800" dirty="0">
                <a:latin typeface="Courier New"/>
                <a:cs typeface="Courier New"/>
              </a:rPr>
              <a:t>│	├──	urls.py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  <a:tab pos="1109980" algn="l"/>
              </a:tabLst>
            </a:pPr>
            <a:r>
              <a:rPr sz="1800" dirty="0">
                <a:latin typeface="Courier New"/>
                <a:cs typeface="Courier New"/>
              </a:rPr>
              <a:t>│	└──	wsgi.py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├──	templates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└──	static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558927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250"/>
              </a:lnSpc>
              <a:spcBef>
                <a:spcPts val="100"/>
              </a:spcBef>
            </a:pPr>
            <a:r>
              <a:rPr sz="7500" spc="25" dirty="0">
                <a:solidFill>
                  <a:srgbClr val="FFFFFF"/>
                </a:solidFill>
              </a:rPr>
              <a:t>Django</a:t>
            </a:r>
            <a:endParaRPr sz="7500"/>
          </a:p>
          <a:p>
            <a:pPr marL="12700">
              <a:lnSpc>
                <a:spcPts val="8250"/>
              </a:lnSpc>
            </a:pPr>
            <a:r>
              <a:rPr sz="7500" spc="110" dirty="0">
                <a:solidFill>
                  <a:srgbClr val="FFFFFF"/>
                </a:solidFill>
              </a:rPr>
              <a:t>приложения</a:t>
            </a:r>
            <a:endParaRPr sz="7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15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260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Django</a:t>
            </a:r>
            <a:r>
              <a:rPr spc="-225" dirty="0"/>
              <a:t> </a:t>
            </a:r>
            <a:r>
              <a:rPr spc="50" dirty="0"/>
              <a:t>приложения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62762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Tahoma"/>
                <a:cs typeface="Tahoma"/>
              </a:rPr>
              <a:t>Приложения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4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способ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распространения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кода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Django</a:t>
            </a:r>
            <a:endParaRPr sz="1800">
              <a:latin typeface="Lucida Sans Unicode"/>
              <a:cs typeface="Lucida Sans Unicode"/>
            </a:endParaRPr>
          </a:p>
          <a:p>
            <a:pPr marL="12700" marR="5080">
              <a:lnSpc>
                <a:spcPct val="166700"/>
              </a:lnSpc>
            </a:pPr>
            <a:r>
              <a:rPr sz="1800" spc="-45" dirty="0">
                <a:latin typeface="Lucida Sans Unicode"/>
                <a:cs typeface="Lucida Sans Unicode"/>
              </a:rPr>
              <a:t>инфраструктуре.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130" dirty="0">
                <a:latin typeface="Lucida Sans Unicode"/>
                <a:cs typeface="Lucida Sans Unicode"/>
              </a:rPr>
              <a:t>В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случае,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если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80" dirty="0">
                <a:latin typeface="Lucida Sans Unicode"/>
                <a:cs typeface="Lucida Sans Unicode"/>
              </a:rPr>
              <a:t>вы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не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планируете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публиковать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55" dirty="0">
                <a:latin typeface="Lucida Sans Unicode"/>
                <a:cs typeface="Lucida Sans Unicode"/>
              </a:rPr>
              <a:t>ваш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код, </a:t>
            </a:r>
            <a:r>
              <a:rPr sz="1800" spc="-5" dirty="0">
                <a:latin typeface="Lucida Sans Unicode"/>
                <a:cs typeface="Lucida Sans Unicode"/>
              </a:rPr>
              <a:t>приложения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409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это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просто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способ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логической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организации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кода.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3571871"/>
            <a:ext cx="34290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712595" algn="l"/>
                <a:tab pos="2947035" algn="l"/>
              </a:tabLst>
            </a:pPr>
            <a:r>
              <a:rPr sz="1800" dirty="0">
                <a:latin typeface="Courier New"/>
                <a:cs typeface="Courier New"/>
              </a:rPr>
              <a:t>./manage.py	startapp	crm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4908" y="3578225"/>
            <a:ext cx="3663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создание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ново</a:t>
            </a:r>
            <a:r>
              <a:rPr sz="1800" spc="-35" dirty="0">
                <a:latin typeface="Lucida Sans Unicode"/>
                <a:cs typeface="Lucida Sans Unicode"/>
              </a:rPr>
              <a:t>г</a:t>
            </a:r>
            <a:r>
              <a:rPr sz="1800" spc="-20" dirty="0">
                <a:latin typeface="Lucida Sans Unicode"/>
                <a:cs typeface="Lucida Sans Unicode"/>
              </a:rPr>
              <a:t>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прил</a:t>
            </a:r>
            <a:r>
              <a:rPr sz="1800" spc="-55" dirty="0">
                <a:latin typeface="Lucida Sans Unicode"/>
                <a:cs typeface="Lucida Sans Unicode"/>
              </a:rPr>
              <a:t>о</a:t>
            </a:r>
            <a:r>
              <a:rPr sz="1800" spc="-30" dirty="0">
                <a:latin typeface="Lucida Sans Unicode"/>
                <a:cs typeface="Lucida Sans Unicode"/>
              </a:rPr>
              <a:t>ж</a:t>
            </a:r>
            <a:r>
              <a:rPr sz="1800" spc="25" dirty="0">
                <a:latin typeface="Lucida Sans Unicode"/>
                <a:cs typeface="Lucida Sans Unicode"/>
              </a:rPr>
              <a:t>ения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800" y="4035425"/>
            <a:ext cx="90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Lucida Sans Unicode"/>
                <a:cs typeface="Lucida Sans Unicode"/>
              </a:rPr>
              <a:t>именем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474" y="4029071"/>
            <a:ext cx="5429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crm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6295" y="4035425"/>
            <a:ext cx="4761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Lucida Sans Unicode"/>
                <a:cs typeface="Lucida Sans Unicode"/>
              </a:rPr>
              <a:t>.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Нужно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5" dirty="0">
                <a:latin typeface="Lucida Sans Unicode"/>
                <a:cs typeface="Lucida Sans Unicode"/>
              </a:rPr>
              <a:t>вызывать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из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дирек</a:t>
            </a:r>
            <a:r>
              <a:rPr sz="1800" spc="-60" dirty="0">
                <a:latin typeface="Lucida Sans Unicode"/>
                <a:cs typeface="Lucida Sans Unicode"/>
              </a:rPr>
              <a:t>т</a:t>
            </a:r>
            <a:r>
              <a:rPr sz="1800" spc="-10" dirty="0">
                <a:latin typeface="Lucida Sans Unicode"/>
                <a:cs typeface="Lucida Sans Unicode"/>
              </a:rPr>
              <a:t>ории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проекта.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16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91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Структура</a:t>
            </a:r>
            <a:r>
              <a:rPr spc="-235" dirty="0"/>
              <a:t> </a:t>
            </a:r>
            <a:r>
              <a:rPr spc="50" dirty="0"/>
              <a:t>приложения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2220595" cy="31686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├──	templates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├──	static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├──	templatetags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├──	management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  <a:tab pos="1109980" algn="l"/>
              </a:tabLst>
            </a:pPr>
            <a:r>
              <a:rPr sz="1800" dirty="0">
                <a:latin typeface="Courier New"/>
                <a:cs typeface="Courier New"/>
              </a:rPr>
              <a:t>│	└──	commands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├──	migrations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├──	models.py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├──	tests.py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├──	urls.py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└──	views.py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17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569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Основные</a:t>
            </a:r>
            <a:r>
              <a:rPr spc="-204" dirty="0"/>
              <a:t> </a:t>
            </a:r>
            <a:r>
              <a:rPr spc="-25" dirty="0"/>
              <a:t>файлы</a:t>
            </a:r>
            <a:r>
              <a:rPr spc="-200" dirty="0"/>
              <a:t> </a:t>
            </a:r>
            <a:r>
              <a:rPr spc="50" dirty="0"/>
              <a:t>приложения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1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models.py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7061" y="1749425"/>
            <a:ext cx="3806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файл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моделями,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бизнес-логика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1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views.py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9991" y="2206625"/>
            <a:ext cx="1645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к</a:t>
            </a:r>
            <a:r>
              <a:rPr sz="1800" spc="-15" dirty="0">
                <a:latin typeface="Lucida Sans Unicode"/>
                <a:cs typeface="Lucida Sans Unicode"/>
              </a:rPr>
              <a:t>онтроллеры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657471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urls.py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2771" y="2663824"/>
            <a:ext cx="384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URL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р</a:t>
            </a:r>
            <a:r>
              <a:rPr sz="1800" spc="-45" dirty="0">
                <a:latin typeface="Lucida Sans Unicode"/>
                <a:cs typeface="Lucida Sans Unicode"/>
              </a:rPr>
              <a:t>о</a:t>
            </a:r>
            <a:r>
              <a:rPr sz="1800" spc="-50" dirty="0">
                <a:latin typeface="Lucida Sans Unicode"/>
                <a:cs typeface="Lucida Sans Unicode"/>
              </a:rPr>
              <a:t>у</a:t>
            </a:r>
            <a:r>
              <a:rPr sz="1800" spc="-65" dirty="0">
                <a:latin typeface="Lucida Sans Unicode"/>
                <a:cs typeface="Lucida Sans Unicode"/>
              </a:rPr>
              <a:t>т</a:t>
            </a:r>
            <a:r>
              <a:rPr sz="1800" spc="-15" dirty="0">
                <a:latin typeface="Lucida Sans Unicode"/>
                <a:cs typeface="Lucida Sans Unicode"/>
              </a:rPr>
              <a:t>ер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данно</a:t>
            </a:r>
            <a:r>
              <a:rPr sz="1800" spc="-60" dirty="0">
                <a:latin typeface="Lucida Sans Unicode"/>
                <a:cs typeface="Lucida Sans Unicode"/>
              </a:rPr>
              <a:t>г</a:t>
            </a:r>
            <a:r>
              <a:rPr sz="1800" spc="-20" dirty="0">
                <a:latin typeface="Lucida Sans Unicode"/>
                <a:cs typeface="Lucida Sans Unicode"/>
              </a:rPr>
              <a:t>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прил</a:t>
            </a:r>
            <a:r>
              <a:rPr sz="1800" spc="-55" dirty="0">
                <a:latin typeface="Lucida Sans Unicode"/>
                <a:cs typeface="Lucida Sans Unicode"/>
              </a:rPr>
              <a:t>о</a:t>
            </a:r>
            <a:r>
              <a:rPr sz="1800" spc="-30" dirty="0">
                <a:latin typeface="Lucida Sans Unicode"/>
                <a:cs typeface="Lucida Sans Unicode"/>
              </a:rPr>
              <a:t>ж</a:t>
            </a:r>
            <a:r>
              <a:rPr sz="1800" spc="25" dirty="0">
                <a:latin typeface="Lucida Sans Unicode"/>
                <a:cs typeface="Lucida Sans Unicode"/>
              </a:rPr>
              <a:t>ения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114671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templates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7061" y="3121024"/>
            <a:ext cx="302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дирек</a:t>
            </a:r>
            <a:r>
              <a:rPr sz="1800" spc="-60" dirty="0">
                <a:latin typeface="Lucida Sans Unicode"/>
                <a:cs typeface="Lucida Sans Unicode"/>
              </a:rPr>
              <a:t>т</a:t>
            </a:r>
            <a:r>
              <a:rPr sz="1800" spc="10" dirty="0">
                <a:latin typeface="Lucida Sans Unicode"/>
                <a:cs typeface="Lucida Sans Unicode"/>
              </a:rPr>
              <a:t>ория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шаблонами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499" y="3571871"/>
            <a:ext cx="27432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management/commands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8959" y="3578225"/>
            <a:ext cx="4034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к</a:t>
            </a:r>
            <a:r>
              <a:rPr sz="1800" spc="15" dirty="0">
                <a:latin typeface="Lucida Sans Unicode"/>
                <a:cs typeface="Lucida Sans Unicode"/>
              </a:rPr>
              <a:t>онсольные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к</a:t>
            </a:r>
            <a:r>
              <a:rPr sz="1800" spc="-15" dirty="0">
                <a:latin typeface="Lucida Sans Unicode"/>
                <a:cs typeface="Lucida Sans Unicode"/>
              </a:rPr>
              <a:t>оманды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прил</a:t>
            </a:r>
            <a:r>
              <a:rPr sz="1800" spc="-55" dirty="0">
                <a:latin typeface="Lucida Sans Unicode"/>
                <a:cs typeface="Lucida Sans Unicode"/>
              </a:rPr>
              <a:t>о</a:t>
            </a:r>
            <a:r>
              <a:rPr sz="1800" spc="-30" dirty="0">
                <a:latin typeface="Lucida Sans Unicode"/>
                <a:cs typeface="Lucida Sans Unicode"/>
              </a:rPr>
              <a:t>ж</a:t>
            </a:r>
            <a:r>
              <a:rPr sz="1800" spc="25" dirty="0">
                <a:latin typeface="Lucida Sans Unicode"/>
                <a:cs typeface="Lucida Sans Unicode"/>
              </a:rPr>
              <a:t>ения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4029071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static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5551" y="4035425"/>
            <a:ext cx="286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CSS,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JavaScript,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ка</a:t>
            </a:r>
            <a:r>
              <a:rPr sz="1800" spc="-45" dirty="0">
                <a:latin typeface="Lucida Sans Unicode"/>
                <a:cs typeface="Lucida Sans Unicode"/>
              </a:rPr>
              <a:t>р</a:t>
            </a:r>
            <a:r>
              <a:rPr sz="1800" spc="-10" dirty="0">
                <a:latin typeface="Lucida Sans Unicode"/>
                <a:cs typeface="Lucida Sans Unicode"/>
              </a:rPr>
              <a:t>тинки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499" y="4486271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migrations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4281" y="4492625"/>
            <a:ext cx="465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миграции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для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обновления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базы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данных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6473825" cy="21209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z="7500" spc="45" dirty="0">
                <a:solidFill>
                  <a:srgbClr val="FFFFFF"/>
                </a:solidFill>
              </a:rPr>
              <a:t>Конфигурация  </a:t>
            </a:r>
            <a:r>
              <a:rPr sz="7500" spc="25" dirty="0">
                <a:solidFill>
                  <a:srgbClr val="FFFFFF"/>
                </a:solidFill>
              </a:rPr>
              <a:t>Django</a:t>
            </a:r>
            <a:endParaRPr sz="7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19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697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Конфиг</a:t>
            </a:r>
            <a:r>
              <a:rPr spc="-190" dirty="0"/>
              <a:t> </a:t>
            </a:r>
            <a:r>
              <a:rPr spc="-150" dirty="0"/>
              <a:t>-</a:t>
            </a:r>
            <a:r>
              <a:rPr spc="-190" dirty="0"/>
              <a:t> </a:t>
            </a:r>
            <a:r>
              <a:rPr spc="85" dirty="0"/>
              <a:t>прос</a:t>
            </a:r>
            <a:r>
              <a:rPr spc="35" dirty="0"/>
              <a:t>т</a:t>
            </a:r>
            <a:r>
              <a:rPr spc="150" dirty="0"/>
              <a:t>о</a:t>
            </a:r>
            <a:r>
              <a:rPr spc="-190" dirty="0"/>
              <a:t> </a:t>
            </a:r>
            <a:r>
              <a:rPr spc="75" dirty="0"/>
              <a:t>p</a:t>
            </a:r>
            <a:r>
              <a:rPr spc="45" dirty="0"/>
              <a:t>ython</a:t>
            </a:r>
            <a:r>
              <a:rPr spc="-190" dirty="0"/>
              <a:t> </a:t>
            </a:r>
            <a:r>
              <a:rPr spc="25" dirty="0"/>
              <a:t>мод</a:t>
            </a:r>
            <a:r>
              <a:rPr spc="-55" dirty="0"/>
              <a:t>у</a:t>
            </a:r>
            <a:r>
              <a:rPr spc="100" dirty="0"/>
              <a:t>ль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645411"/>
            <a:ext cx="5505450" cy="3759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103120" algn="just">
              <a:lnSpc>
                <a:spcPct val="116700"/>
              </a:lnSpc>
              <a:spcBef>
                <a:spcPts val="90"/>
              </a:spcBef>
            </a:pPr>
            <a:r>
              <a:rPr sz="1500" i="1" spc="15" dirty="0">
                <a:solidFill>
                  <a:srgbClr val="999987"/>
                </a:solidFill>
                <a:latin typeface="Courier New"/>
                <a:cs typeface="Courier New"/>
              </a:rPr>
              <a:t># project/project/settings.py </a:t>
            </a:r>
            <a:r>
              <a:rPr sz="1500" i="1" spc="-894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ROOT_URLCONF =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'project.urls' </a:t>
            </a:r>
            <a:r>
              <a:rPr sz="1500" spc="-894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INSTALLED_APPS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[</a:t>
            </a:r>
            <a:endParaRPr sz="1500">
              <a:latin typeface="Courier New"/>
              <a:cs typeface="Courier New"/>
            </a:endParaRPr>
          </a:p>
          <a:p>
            <a:pPr marL="478790" marR="1520190">
              <a:lnSpc>
                <a:spcPct val="116700"/>
              </a:lnSpc>
            </a:pP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'django.contrib.admin'</a:t>
            </a:r>
            <a:r>
              <a:rPr sz="1500" spc="15" dirty="0">
                <a:latin typeface="Courier New"/>
                <a:cs typeface="Courier New"/>
              </a:rPr>
              <a:t>, 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'django.contrib.auth'</a:t>
            </a:r>
            <a:r>
              <a:rPr sz="1500" spc="15" dirty="0">
                <a:latin typeface="Courier New"/>
                <a:cs typeface="Courier New"/>
              </a:rPr>
              <a:t>, 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'django.contrib.contenttypes</a:t>
            </a:r>
            <a:r>
              <a:rPr sz="1500" spc="10" dirty="0">
                <a:solidFill>
                  <a:srgbClr val="DD1144"/>
                </a:solidFill>
                <a:latin typeface="Courier New"/>
                <a:cs typeface="Courier New"/>
              </a:rPr>
              <a:t>'</a:t>
            </a:r>
            <a:r>
              <a:rPr sz="1500" spc="15" dirty="0">
                <a:latin typeface="Courier New"/>
                <a:cs typeface="Courier New"/>
              </a:rPr>
              <a:t>, 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'django.contrib.sessions'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]</a:t>
            </a:r>
            <a:endParaRPr sz="15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DATABASES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'default'</a:t>
            </a:r>
            <a:r>
              <a:rPr sz="1500" spc="15" dirty="0">
                <a:latin typeface="Courier New"/>
                <a:cs typeface="Courier New"/>
              </a:rPr>
              <a:t>: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944880" marR="5080">
              <a:lnSpc>
                <a:spcPct val="116700"/>
              </a:lnSpc>
            </a:pP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'ENGINE'</a:t>
            </a:r>
            <a:r>
              <a:rPr sz="1500" spc="15" dirty="0">
                <a:latin typeface="Courier New"/>
                <a:cs typeface="Courier New"/>
              </a:rPr>
              <a:t>: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'django.db.backends.sqlite3'</a:t>
            </a:r>
            <a:r>
              <a:rPr sz="1500" spc="15" dirty="0">
                <a:latin typeface="Courier New"/>
                <a:cs typeface="Courier New"/>
              </a:rPr>
              <a:t>,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'NAME'</a:t>
            </a:r>
            <a:r>
              <a:rPr sz="1500" spc="15" dirty="0">
                <a:latin typeface="Courier New"/>
                <a:cs typeface="Courier New"/>
              </a:rPr>
              <a:t>: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BASE_DIR /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'db.sqlite3'</a:t>
            </a:r>
            <a:r>
              <a:rPr sz="1500" spc="15" dirty="0"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2</a:t>
            </a:fld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58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Основные</a:t>
            </a:r>
            <a:r>
              <a:rPr spc="-220" dirty="0"/>
              <a:t> </a:t>
            </a:r>
            <a:r>
              <a:rPr spc="75" dirty="0"/>
              <a:t>типы</a:t>
            </a:r>
            <a:r>
              <a:rPr spc="-215" dirty="0"/>
              <a:t> </a:t>
            </a:r>
            <a:r>
              <a:rPr spc="95" dirty="0"/>
              <a:t>запросов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429577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" dirty="0">
                <a:solidFill>
                  <a:srgbClr val="808080"/>
                </a:solidFill>
                <a:latin typeface="Lucida Sans Unicode"/>
                <a:cs typeface="Lucida Sans Unicode"/>
              </a:rPr>
              <a:t>Запросы</a:t>
            </a:r>
            <a:r>
              <a:rPr sz="1800" spc="-105" dirty="0">
                <a:solidFill>
                  <a:srgbClr val="808080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808080"/>
                </a:solidFill>
                <a:latin typeface="Lucida Sans Unicode"/>
                <a:cs typeface="Lucida Sans Unicode"/>
              </a:rPr>
              <a:t>статических</a:t>
            </a:r>
            <a:r>
              <a:rPr sz="1800" spc="-105" dirty="0">
                <a:solidFill>
                  <a:srgbClr val="808080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808080"/>
                </a:solidFill>
                <a:latin typeface="Lucida Sans Unicode"/>
                <a:cs typeface="Lucida Sans Unicode"/>
              </a:rPr>
              <a:t>докумен</a:t>
            </a:r>
            <a:r>
              <a:rPr sz="1800" spc="-50" dirty="0">
                <a:solidFill>
                  <a:srgbClr val="808080"/>
                </a:solidFill>
                <a:latin typeface="Lucida Sans Unicode"/>
                <a:cs typeface="Lucida Sans Unicode"/>
              </a:rPr>
              <a:t>т</a:t>
            </a:r>
            <a:r>
              <a:rPr sz="1800" spc="30" dirty="0">
                <a:solidFill>
                  <a:srgbClr val="808080"/>
                </a:solidFill>
                <a:latin typeface="Lucida Sans Unicode"/>
                <a:cs typeface="Lucida Sans Unicode"/>
              </a:rPr>
              <a:t>ов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" dirty="0">
                <a:latin typeface="Lucida Sans Unicode"/>
                <a:cs typeface="Lucida Sans Unicode"/>
              </a:rPr>
              <a:t>Запросы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динамических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докумен</a:t>
            </a:r>
            <a:r>
              <a:rPr sz="1800" spc="-50" dirty="0">
                <a:latin typeface="Lucida Sans Unicode"/>
                <a:cs typeface="Lucida Sans Unicode"/>
              </a:rPr>
              <a:t>т</a:t>
            </a:r>
            <a:r>
              <a:rPr sz="1800" spc="30" dirty="0">
                <a:latin typeface="Lucida Sans Unicode"/>
                <a:cs typeface="Lucida Sans Unicode"/>
              </a:rPr>
              <a:t>ов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Отправка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данных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форм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05" dirty="0">
                <a:latin typeface="Lucida Sans Unicode"/>
                <a:cs typeface="Lucida Sans Unicode"/>
              </a:rPr>
              <a:t>A</a:t>
            </a:r>
            <a:r>
              <a:rPr sz="1800" spc="-340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JAX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запросы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" dirty="0">
                <a:latin typeface="Lucida Sans Unicode"/>
                <a:cs typeface="Lucida Sans Unicode"/>
              </a:rPr>
              <a:t>Запросы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к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API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сайта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5" dirty="0">
                <a:solidFill>
                  <a:srgbClr val="808080"/>
                </a:solidFill>
                <a:latin typeface="Lucida Sans Unicode"/>
                <a:cs typeface="Lucida Sans Unicode"/>
              </a:rPr>
              <a:t>Персистентные</a:t>
            </a:r>
            <a:r>
              <a:rPr sz="1800" spc="-114" dirty="0">
                <a:solidFill>
                  <a:srgbClr val="808080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808080"/>
                </a:solidFill>
                <a:latin typeface="Lucida Sans Unicode"/>
                <a:cs typeface="Lucida Sans Unicode"/>
              </a:rPr>
              <a:t>соединения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20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3039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Пути</a:t>
            </a:r>
            <a:r>
              <a:rPr spc="-225" dirty="0"/>
              <a:t> </a:t>
            </a:r>
            <a:r>
              <a:rPr spc="145" dirty="0"/>
              <a:t>в</a:t>
            </a:r>
            <a:r>
              <a:rPr spc="-220" dirty="0"/>
              <a:t> </a:t>
            </a:r>
            <a:r>
              <a:rPr spc="-5" dirty="0"/>
              <a:t>конфиге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6032500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ucida Sans Unicode"/>
                <a:cs typeface="Lucida Sans Unicode"/>
              </a:rPr>
              <a:t>Проблемы: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25" dirty="0">
                <a:latin typeface="Lucida Sans Unicode"/>
                <a:cs typeface="Lucida Sans Unicode"/>
              </a:rPr>
              <a:t>Проект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может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45" dirty="0">
                <a:latin typeface="Lucida Sans Unicode"/>
                <a:cs typeface="Lucida Sans Unicode"/>
              </a:rPr>
              <a:t>быть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развернут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любой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директории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25" dirty="0">
                <a:latin typeface="Lucida Sans Unicode"/>
                <a:cs typeface="Lucida Sans Unicode"/>
              </a:rPr>
              <a:t>Нес</a:t>
            </a:r>
            <a:r>
              <a:rPr sz="1800" spc="-60" dirty="0">
                <a:latin typeface="Lucida Sans Unicode"/>
                <a:cs typeface="Lucida Sans Unicode"/>
              </a:rPr>
              <a:t>к</a:t>
            </a:r>
            <a:r>
              <a:rPr sz="1800" spc="15" dirty="0">
                <a:latin typeface="Lucida Sans Unicode"/>
                <a:cs typeface="Lucida Sans Unicode"/>
              </a:rPr>
              <a:t>оль</a:t>
            </a:r>
            <a:r>
              <a:rPr sz="1800" spc="-25" dirty="0">
                <a:latin typeface="Lucida Sans Unicode"/>
                <a:cs typeface="Lucida Sans Unicode"/>
              </a:rPr>
              <a:t>к</a:t>
            </a:r>
            <a:r>
              <a:rPr sz="1800" spc="-20" dirty="0">
                <a:latin typeface="Lucida Sans Unicode"/>
                <a:cs typeface="Lucida Sans Unicode"/>
              </a:rPr>
              <a:t>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к</a:t>
            </a:r>
            <a:r>
              <a:rPr sz="1800" spc="-5" dirty="0">
                <a:latin typeface="Lucida Sans Unicode"/>
                <a:cs typeface="Lucida Sans Unicode"/>
              </a:rPr>
              <a:t>опий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проекта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одном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сервере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AAAAAA"/>
              </a:buClr>
              <a:buFont typeface="Lucida Sans Unicode"/>
              <a:buChar char="•"/>
            </a:pPr>
            <a:endParaRPr sz="2100">
              <a:latin typeface="Lucida Sans Unicode"/>
              <a:cs typeface="Lucida Sans Unicode"/>
            </a:endParaRPr>
          </a:p>
          <a:p>
            <a:pPr marL="262890">
              <a:lnSpc>
                <a:spcPct val="100000"/>
              </a:lnSpc>
            </a:pPr>
            <a:r>
              <a:rPr sz="1800" spc="25" dirty="0">
                <a:latin typeface="Lucida Sans Unicode"/>
                <a:cs typeface="Lucida Sans Unicode"/>
              </a:rPr>
              <a:t>Решения: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0" dirty="0">
                <a:latin typeface="Lucida Sans Unicode"/>
                <a:cs typeface="Lucida Sans Unicode"/>
              </a:rPr>
              <a:t>Абсол</a:t>
            </a:r>
            <a:r>
              <a:rPr sz="1800" spc="-60" dirty="0">
                <a:latin typeface="Lucida Sans Unicode"/>
                <a:cs typeface="Lucida Sans Unicode"/>
              </a:rPr>
              <a:t>ю</a:t>
            </a:r>
            <a:r>
              <a:rPr sz="1800" spc="10" dirty="0">
                <a:latin typeface="Lucida Sans Unicode"/>
                <a:cs typeface="Lucida Sans Unicode"/>
              </a:rPr>
              <a:t>тные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пути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каждом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к</a:t>
            </a:r>
            <a:r>
              <a:rPr sz="1800" spc="-60" dirty="0">
                <a:latin typeface="Lucida Sans Unicode"/>
                <a:cs typeface="Lucida Sans Unicode"/>
              </a:rPr>
              <a:t>онфи</a:t>
            </a:r>
            <a:r>
              <a:rPr sz="1800" spc="-65" dirty="0">
                <a:latin typeface="Lucida Sans Unicode"/>
                <a:cs typeface="Lucida Sans Unicode"/>
              </a:rPr>
              <a:t>г</a:t>
            </a:r>
            <a:r>
              <a:rPr sz="1800" spc="5" dirty="0">
                <a:latin typeface="Lucida Sans Unicode"/>
                <a:cs typeface="Lucida Sans Unicode"/>
              </a:rPr>
              <a:t>е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71" y="4264025"/>
            <a:ext cx="306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0" dirty="0">
                <a:latin typeface="Lucida Sans Unicode"/>
                <a:cs typeface="Lucida Sans Unicode"/>
              </a:rPr>
              <a:t>Переменные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ок</a:t>
            </a:r>
            <a:r>
              <a:rPr sz="1800" spc="-50" dirty="0">
                <a:latin typeface="Lucida Sans Unicode"/>
                <a:cs typeface="Lucida Sans Unicode"/>
              </a:rPr>
              <a:t>р</a:t>
            </a:r>
            <a:r>
              <a:rPr sz="1800" spc="-15" dirty="0">
                <a:latin typeface="Lucida Sans Unicode"/>
                <a:cs typeface="Lucida Sans Unicode"/>
              </a:rPr>
              <a:t>у</a:t>
            </a:r>
            <a:r>
              <a:rPr sz="1800" spc="-55" dirty="0">
                <a:latin typeface="Lucida Sans Unicode"/>
                <a:cs typeface="Lucida Sans Unicode"/>
              </a:rPr>
              <a:t>ж</a:t>
            </a:r>
            <a:r>
              <a:rPr sz="1800" spc="-5" dirty="0">
                <a:latin typeface="Lucida Sans Unicode"/>
                <a:cs typeface="Lucida Sans Unicode"/>
              </a:rPr>
              <a:t>ения,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dirty="0">
                <a:latin typeface="Lucida Sans Unicode"/>
                <a:cs typeface="Lucida Sans Unicode"/>
              </a:rPr>
              <a:t>Относительные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пути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0474" y="4257670"/>
            <a:ext cx="19145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$PROJECT_PATH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51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Относительные</a:t>
            </a:r>
            <a:r>
              <a:rPr spc="-270" dirty="0"/>
              <a:t> </a:t>
            </a:r>
            <a:r>
              <a:rPr spc="10" dirty="0"/>
              <a:t>пути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913" y="1747716"/>
            <a:ext cx="446400" cy="1436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4579" y="1747716"/>
            <a:ext cx="669568" cy="1777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9800" y="1678939"/>
            <a:ext cx="7488555" cy="1592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Courier New"/>
                <a:cs typeface="Courier New"/>
              </a:rPr>
              <a:t>from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pathlib</a:t>
            </a:r>
            <a:r>
              <a:rPr sz="1500" spc="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import</a:t>
            </a:r>
            <a:r>
              <a:rPr sz="1500" spc="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Path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i="1" spc="15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500" i="1" spc="2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500" i="1" spc="15" dirty="0">
                <a:solidFill>
                  <a:srgbClr val="999987"/>
                </a:solidFill>
                <a:latin typeface="Courier New"/>
                <a:cs typeface="Courier New"/>
              </a:rPr>
              <a:t>Build</a:t>
            </a:r>
            <a:r>
              <a:rPr sz="1500" i="1" spc="2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500" i="1" spc="15" dirty="0">
                <a:solidFill>
                  <a:srgbClr val="999987"/>
                </a:solidFill>
                <a:latin typeface="Courier New"/>
                <a:cs typeface="Courier New"/>
              </a:rPr>
              <a:t>paths</a:t>
            </a:r>
            <a:r>
              <a:rPr sz="1500" i="1" spc="2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500" i="1" spc="15" dirty="0">
                <a:solidFill>
                  <a:srgbClr val="999987"/>
                </a:solidFill>
                <a:latin typeface="Courier New"/>
                <a:cs typeface="Courier New"/>
              </a:rPr>
              <a:t>inside</a:t>
            </a:r>
            <a:r>
              <a:rPr sz="1500" i="1" spc="2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500" i="1" spc="15" dirty="0">
                <a:solidFill>
                  <a:srgbClr val="999987"/>
                </a:solidFill>
                <a:latin typeface="Courier New"/>
                <a:cs typeface="Courier New"/>
              </a:rPr>
              <a:t>the</a:t>
            </a:r>
            <a:r>
              <a:rPr sz="1500" i="1" spc="2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500" i="1" spc="15" dirty="0">
                <a:solidFill>
                  <a:srgbClr val="999987"/>
                </a:solidFill>
                <a:latin typeface="Courier New"/>
                <a:cs typeface="Courier New"/>
              </a:rPr>
              <a:t>project</a:t>
            </a:r>
            <a:r>
              <a:rPr sz="1500" i="1" spc="2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500" i="1" spc="15" dirty="0">
                <a:solidFill>
                  <a:srgbClr val="999987"/>
                </a:solidFill>
                <a:latin typeface="Courier New"/>
                <a:cs typeface="Courier New"/>
              </a:rPr>
              <a:t>like</a:t>
            </a:r>
            <a:r>
              <a:rPr sz="1500" i="1" spc="2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500" i="1" spc="15" dirty="0">
                <a:solidFill>
                  <a:srgbClr val="999987"/>
                </a:solidFill>
                <a:latin typeface="Courier New"/>
                <a:cs typeface="Courier New"/>
              </a:rPr>
              <a:t>this:</a:t>
            </a:r>
            <a:r>
              <a:rPr sz="1500" i="1" spc="2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500" i="1" spc="15" dirty="0">
                <a:solidFill>
                  <a:srgbClr val="999987"/>
                </a:solidFill>
                <a:latin typeface="Courier New"/>
                <a:cs typeface="Courier New"/>
              </a:rPr>
              <a:t>BASE_DIR</a:t>
            </a:r>
            <a:r>
              <a:rPr sz="1500" i="1" spc="2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500" i="1" spc="15" dirty="0">
                <a:solidFill>
                  <a:srgbClr val="999987"/>
                </a:solidFill>
                <a:latin typeface="Courier New"/>
                <a:cs typeface="Courier New"/>
              </a:rPr>
              <a:t>/</a:t>
            </a:r>
            <a:r>
              <a:rPr sz="1500" i="1" spc="2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500" i="1" spc="15" dirty="0">
                <a:solidFill>
                  <a:srgbClr val="999987"/>
                </a:solidFill>
                <a:latin typeface="Courier New"/>
                <a:cs typeface="Courier New"/>
              </a:rPr>
              <a:t>'subdir'.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BASE_DIR</a:t>
            </a:r>
            <a:r>
              <a:rPr sz="1500" spc="3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</a:t>
            </a:r>
            <a:r>
              <a:rPr sz="1500" spc="3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Path(__file__).resolve().parent.parent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15" dirty="0">
                <a:latin typeface="Courier New"/>
                <a:cs typeface="Courier New"/>
              </a:rPr>
              <a:t>STATIC_ROOT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BASE_DIR /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'static'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21</a:t>
            </a:fld>
            <a:endParaRPr spc="-1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217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Паттерн</a:t>
            </a:r>
            <a:r>
              <a:rPr spc="-200" dirty="0"/>
              <a:t> </a:t>
            </a:r>
            <a:r>
              <a:rPr spc="-25" dirty="0"/>
              <a:t>local_settings.py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9800" y="1752600"/>
            <a:ext cx="5513070" cy="2352311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286385" algn="l"/>
                <a:tab pos="561340" algn="l"/>
                <a:tab pos="138430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в	конце	project/settings.py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Courier New"/>
                <a:cs typeface="Courier New"/>
              </a:rPr>
              <a:t>try</a:t>
            </a:r>
            <a:r>
              <a:rPr sz="1800" spc="-5" dirty="0">
                <a:latin typeface="Courier New"/>
                <a:cs typeface="Courier New"/>
              </a:rPr>
              <a:t>:</a:t>
            </a:r>
            <a:endParaRPr sz="1800" dirty="0">
              <a:latin typeface="Courier New"/>
              <a:cs typeface="Courier New"/>
            </a:endParaRPr>
          </a:p>
          <a:p>
            <a:pPr marL="12700" marR="5080" indent="548640">
              <a:lnSpc>
                <a:spcPct val="114599"/>
              </a:lnSpc>
              <a:tabLst>
                <a:tab pos="1247140" algn="l"/>
                <a:tab pos="4402455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project.local_settings	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except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ImportError: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pass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40" dirty="0">
                <a:latin typeface="Lucida Sans Unicode"/>
                <a:cs typeface="Lucida Sans Unicode"/>
              </a:rPr>
              <a:t>Файл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local_settings.</a:t>
            </a:r>
            <a:r>
              <a:rPr sz="1800" spc="-110" dirty="0">
                <a:latin typeface="Lucida Sans Unicode"/>
                <a:cs typeface="Lucida Sans Unicode"/>
              </a:rPr>
              <a:t>p</a:t>
            </a:r>
            <a:r>
              <a:rPr sz="1800" spc="-35" dirty="0">
                <a:latin typeface="Lucida Sans Unicode"/>
                <a:cs typeface="Lucida Sans Unicode"/>
              </a:rPr>
              <a:t>y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добавляе</a:t>
            </a:r>
            <a:r>
              <a:rPr sz="1800" spc="-30" dirty="0">
                <a:latin typeface="Lucida Sans Unicode"/>
                <a:cs typeface="Lucida Sans Unicode"/>
              </a:rPr>
              <a:t>т</a:t>
            </a:r>
            <a:r>
              <a:rPr sz="1800" spc="5" dirty="0">
                <a:latin typeface="Lucida Sans Unicode"/>
                <a:cs typeface="Lucida Sans Unicode"/>
              </a:rPr>
              <a:t>ся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.gitigno</a:t>
            </a:r>
            <a:r>
              <a:rPr sz="1800" spc="-100" dirty="0">
                <a:latin typeface="Lucida Sans Unicode"/>
                <a:cs typeface="Lucida Sans Unicode"/>
              </a:rPr>
              <a:t>r</a:t>
            </a:r>
            <a:r>
              <a:rPr sz="1800" spc="5" dirty="0">
                <a:latin typeface="Lucida Sans Unicode"/>
                <a:cs typeface="Lucida Sans Unicode"/>
              </a:rPr>
              <a:t>e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22</a:t>
            </a:fld>
            <a:endParaRPr spc="-1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62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Настройка</a:t>
            </a:r>
            <a:r>
              <a:rPr spc="-265" dirty="0"/>
              <a:t> </a:t>
            </a:r>
            <a:r>
              <a:rPr spc="120" dirty="0"/>
              <a:t>шаблонов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1401513"/>
            <a:ext cx="6743700" cy="37496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50" spc="5" dirty="0">
                <a:latin typeface="Courier New"/>
                <a:cs typeface="Courier New"/>
              </a:rPr>
              <a:t>TEMPLATES</a:t>
            </a:r>
            <a:r>
              <a:rPr sz="1250" spc="-3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=</a:t>
            </a:r>
            <a:r>
              <a:rPr sz="1250" spc="-30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[</a:t>
            </a:r>
            <a:endParaRPr sz="1250" dirty="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  <a:spcBef>
                <a:spcPts val="225"/>
              </a:spcBef>
            </a:pPr>
            <a:r>
              <a:rPr sz="1250" spc="5" dirty="0">
                <a:latin typeface="Courier New"/>
                <a:cs typeface="Courier New"/>
              </a:rPr>
              <a:t>{</a:t>
            </a:r>
            <a:endParaRPr sz="1250" dirty="0">
              <a:latin typeface="Courier New"/>
              <a:cs typeface="Courier New"/>
            </a:endParaRPr>
          </a:p>
          <a:p>
            <a:pPr marL="779780" marR="100965">
              <a:lnSpc>
                <a:spcPct val="114999"/>
              </a:lnSpc>
            </a:pPr>
            <a:r>
              <a:rPr sz="1250" spc="5" dirty="0">
                <a:solidFill>
                  <a:srgbClr val="DD1144"/>
                </a:solidFill>
                <a:latin typeface="Courier New"/>
                <a:cs typeface="Courier New"/>
              </a:rPr>
              <a:t>'BACKEND'</a:t>
            </a:r>
            <a:r>
              <a:rPr sz="1250" spc="5" dirty="0">
                <a:latin typeface="Courier New"/>
                <a:cs typeface="Courier New"/>
              </a:rPr>
              <a:t>:</a:t>
            </a:r>
            <a:r>
              <a:rPr sz="1250" spc="-75" dirty="0">
                <a:latin typeface="Courier New"/>
                <a:cs typeface="Courier New"/>
              </a:rPr>
              <a:t> </a:t>
            </a:r>
            <a:r>
              <a:rPr sz="1250" spc="5" dirty="0">
                <a:solidFill>
                  <a:srgbClr val="DD1144"/>
                </a:solidFill>
                <a:latin typeface="Courier New"/>
                <a:cs typeface="Courier New"/>
              </a:rPr>
              <a:t>'django.template.backends.django.DjangoTemplates'</a:t>
            </a:r>
            <a:r>
              <a:rPr sz="1250" spc="5" dirty="0">
                <a:latin typeface="Courier New"/>
                <a:cs typeface="Courier New"/>
              </a:rPr>
              <a:t>, </a:t>
            </a:r>
            <a:r>
              <a:rPr sz="1250" spc="-735" dirty="0">
                <a:latin typeface="Courier New"/>
                <a:cs typeface="Courier New"/>
              </a:rPr>
              <a:t> </a:t>
            </a:r>
            <a:r>
              <a:rPr sz="1250" spc="5" dirty="0">
                <a:solidFill>
                  <a:srgbClr val="DD1144"/>
                </a:solidFill>
                <a:latin typeface="Courier New"/>
                <a:cs typeface="Courier New"/>
              </a:rPr>
              <a:t>'DIRS'</a:t>
            </a:r>
            <a:r>
              <a:rPr sz="1250" spc="5" dirty="0">
                <a:latin typeface="Courier New"/>
                <a:cs typeface="Courier New"/>
              </a:rPr>
              <a:t>:</a:t>
            </a:r>
            <a:r>
              <a:rPr sz="1250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[</a:t>
            </a:r>
            <a:endParaRPr sz="1250" dirty="0">
              <a:latin typeface="Courier New"/>
              <a:cs typeface="Courier New"/>
            </a:endParaRPr>
          </a:p>
          <a:p>
            <a:pPr marL="1163955">
              <a:lnSpc>
                <a:spcPct val="100000"/>
              </a:lnSpc>
              <a:spcBef>
                <a:spcPts val="225"/>
              </a:spcBef>
            </a:pPr>
            <a:r>
              <a:rPr sz="1250" spc="5" dirty="0">
                <a:latin typeface="Courier New"/>
                <a:cs typeface="Courier New"/>
              </a:rPr>
              <a:t>BASE_DIR</a:t>
            </a:r>
            <a:r>
              <a:rPr sz="1250" spc="-30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/</a:t>
            </a:r>
            <a:r>
              <a:rPr sz="1250" spc="-30" dirty="0">
                <a:latin typeface="Courier New"/>
                <a:cs typeface="Courier New"/>
              </a:rPr>
              <a:t> </a:t>
            </a:r>
            <a:r>
              <a:rPr sz="1250" spc="5" dirty="0">
                <a:solidFill>
                  <a:srgbClr val="DD1144"/>
                </a:solidFill>
                <a:latin typeface="Courier New"/>
                <a:cs typeface="Courier New"/>
              </a:rPr>
              <a:t>"templates"</a:t>
            </a:r>
            <a:endParaRPr sz="1250" dirty="0">
              <a:latin typeface="Courier New"/>
              <a:cs typeface="Courier New"/>
            </a:endParaRPr>
          </a:p>
          <a:p>
            <a:pPr marL="780415">
              <a:lnSpc>
                <a:spcPct val="100000"/>
              </a:lnSpc>
              <a:spcBef>
                <a:spcPts val="225"/>
              </a:spcBef>
            </a:pPr>
            <a:r>
              <a:rPr sz="1250" spc="5" dirty="0">
                <a:latin typeface="Courier New"/>
                <a:cs typeface="Courier New"/>
              </a:rPr>
              <a:t>],</a:t>
            </a:r>
            <a:endParaRPr sz="1250" dirty="0">
              <a:latin typeface="Courier New"/>
              <a:cs typeface="Courier New"/>
            </a:endParaRPr>
          </a:p>
          <a:p>
            <a:pPr marL="779780" marR="4323715">
              <a:lnSpc>
                <a:spcPct val="114999"/>
              </a:lnSpc>
            </a:pPr>
            <a:r>
              <a:rPr sz="1250" spc="5" dirty="0">
                <a:solidFill>
                  <a:srgbClr val="DD1144"/>
                </a:solidFill>
                <a:latin typeface="Courier New"/>
                <a:cs typeface="Courier New"/>
              </a:rPr>
              <a:t>'APP_DIRS'</a:t>
            </a:r>
            <a:r>
              <a:rPr sz="1250" spc="5" dirty="0">
                <a:latin typeface="Courier New"/>
                <a:cs typeface="Courier New"/>
              </a:rPr>
              <a:t>:</a:t>
            </a:r>
            <a:r>
              <a:rPr sz="1250" spc="-75" dirty="0">
                <a:latin typeface="Courier New"/>
                <a:cs typeface="Courier New"/>
              </a:rPr>
              <a:t> </a:t>
            </a:r>
            <a:r>
              <a:rPr sz="1250" b="1" dirty="0">
                <a:latin typeface="Courier New"/>
                <a:cs typeface="Courier New"/>
              </a:rPr>
              <a:t>True</a:t>
            </a:r>
            <a:r>
              <a:rPr sz="1250" dirty="0">
                <a:latin typeface="Courier New"/>
                <a:cs typeface="Courier New"/>
              </a:rPr>
              <a:t>, </a:t>
            </a:r>
            <a:r>
              <a:rPr sz="1250" spc="-735" dirty="0">
                <a:latin typeface="Courier New"/>
                <a:cs typeface="Courier New"/>
              </a:rPr>
              <a:t> </a:t>
            </a:r>
            <a:r>
              <a:rPr sz="1250" spc="5" dirty="0">
                <a:solidFill>
                  <a:srgbClr val="DD1144"/>
                </a:solidFill>
                <a:latin typeface="Courier New"/>
                <a:cs typeface="Courier New"/>
              </a:rPr>
              <a:t>'OPTIONS'</a:t>
            </a:r>
            <a:r>
              <a:rPr sz="1250" spc="5" dirty="0">
                <a:latin typeface="Courier New"/>
                <a:cs typeface="Courier New"/>
              </a:rPr>
              <a:t>:</a:t>
            </a:r>
            <a:r>
              <a:rPr sz="1250" spc="-1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{</a:t>
            </a:r>
            <a:endParaRPr sz="1250" dirty="0">
              <a:latin typeface="Courier New"/>
              <a:cs typeface="Courier New"/>
            </a:endParaRPr>
          </a:p>
          <a:p>
            <a:pPr marL="1548130" marR="5080" indent="-384175">
              <a:lnSpc>
                <a:spcPct val="114999"/>
              </a:lnSpc>
            </a:pPr>
            <a:r>
              <a:rPr sz="1250" spc="5" dirty="0">
                <a:solidFill>
                  <a:srgbClr val="DD1144"/>
                </a:solidFill>
                <a:latin typeface="Courier New"/>
                <a:cs typeface="Courier New"/>
              </a:rPr>
              <a:t>'context_processors'</a:t>
            </a:r>
            <a:r>
              <a:rPr sz="1250" spc="5" dirty="0">
                <a:latin typeface="Courier New"/>
                <a:cs typeface="Courier New"/>
              </a:rPr>
              <a:t>: [ </a:t>
            </a:r>
            <a:r>
              <a:rPr sz="1250" spc="10" dirty="0">
                <a:latin typeface="Courier New"/>
                <a:cs typeface="Courier New"/>
              </a:rPr>
              <a:t> </a:t>
            </a:r>
            <a:r>
              <a:rPr sz="1250" spc="5" dirty="0">
                <a:solidFill>
                  <a:srgbClr val="DD1144"/>
                </a:solidFill>
                <a:latin typeface="Courier New"/>
                <a:cs typeface="Courier New"/>
              </a:rPr>
              <a:t>'django.template.context_processors.debug'</a:t>
            </a:r>
            <a:r>
              <a:rPr sz="1250" spc="5" dirty="0">
                <a:latin typeface="Courier New"/>
                <a:cs typeface="Courier New"/>
              </a:rPr>
              <a:t>, </a:t>
            </a:r>
            <a:r>
              <a:rPr sz="1250" spc="10" dirty="0">
                <a:latin typeface="Courier New"/>
                <a:cs typeface="Courier New"/>
              </a:rPr>
              <a:t> </a:t>
            </a:r>
            <a:r>
              <a:rPr sz="1250" spc="5" dirty="0">
                <a:solidFill>
                  <a:srgbClr val="DD1144"/>
                </a:solidFill>
                <a:latin typeface="Courier New"/>
                <a:cs typeface="Courier New"/>
              </a:rPr>
              <a:t>'django.template.context_processors.request'</a:t>
            </a:r>
            <a:r>
              <a:rPr sz="1250" spc="5" dirty="0">
                <a:latin typeface="Courier New"/>
                <a:cs typeface="Courier New"/>
              </a:rPr>
              <a:t>, </a:t>
            </a:r>
            <a:r>
              <a:rPr sz="1250" spc="10" dirty="0">
                <a:latin typeface="Courier New"/>
                <a:cs typeface="Courier New"/>
              </a:rPr>
              <a:t> </a:t>
            </a:r>
            <a:r>
              <a:rPr sz="1250" spc="5" dirty="0">
                <a:solidFill>
                  <a:srgbClr val="DD1144"/>
                </a:solidFill>
                <a:latin typeface="Courier New"/>
                <a:cs typeface="Courier New"/>
              </a:rPr>
              <a:t>'django.contrib.auth.context_processors.auth'</a:t>
            </a:r>
            <a:r>
              <a:rPr sz="1250" spc="5" dirty="0">
                <a:latin typeface="Courier New"/>
                <a:cs typeface="Courier New"/>
              </a:rPr>
              <a:t>, </a:t>
            </a:r>
            <a:r>
              <a:rPr sz="1250" spc="10" dirty="0">
                <a:latin typeface="Courier New"/>
                <a:cs typeface="Courier New"/>
              </a:rPr>
              <a:t> </a:t>
            </a:r>
            <a:r>
              <a:rPr sz="1250" spc="5" dirty="0">
                <a:solidFill>
                  <a:srgbClr val="DD1144"/>
                </a:solidFill>
                <a:latin typeface="Courier New"/>
                <a:cs typeface="Courier New"/>
              </a:rPr>
              <a:t>'django.contrib.messages.context_processors.messages</a:t>
            </a:r>
            <a:r>
              <a:rPr sz="1250" dirty="0">
                <a:solidFill>
                  <a:srgbClr val="DD1144"/>
                </a:solidFill>
                <a:latin typeface="Courier New"/>
                <a:cs typeface="Courier New"/>
              </a:rPr>
              <a:t>'</a:t>
            </a:r>
            <a:r>
              <a:rPr sz="1250" spc="5" dirty="0">
                <a:latin typeface="Courier New"/>
                <a:cs typeface="Courier New"/>
              </a:rPr>
              <a:t>,</a:t>
            </a:r>
            <a:endParaRPr sz="1250" dirty="0">
              <a:latin typeface="Courier New"/>
              <a:cs typeface="Courier New"/>
            </a:endParaRPr>
          </a:p>
          <a:p>
            <a:pPr marL="1163955">
              <a:lnSpc>
                <a:spcPct val="100000"/>
              </a:lnSpc>
              <a:spcBef>
                <a:spcPts val="225"/>
              </a:spcBef>
            </a:pPr>
            <a:r>
              <a:rPr sz="1250" spc="5" dirty="0">
                <a:latin typeface="Courier New"/>
                <a:cs typeface="Courier New"/>
              </a:rPr>
              <a:t>],</a:t>
            </a:r>
            <a:endParaRPr sz="1250" dirty="0">
              <a:latin typeface="Courier New"/>
              <a:cs typeface="Courier New"/>
            </a:endParaRPr>
          </a:p>
          <a:p>
            <a:pPr marL="780415">
              <a:lnSpc>
                <a:spcPct val="100000"/>
              </a:lnSpc>
              <a:spcBef>
                <a:spcPts val="225"/>
              </a:spcBef>
            </a:pPr>
            <a:r>
              <a:rPr sz="1250" spc="5" dirty="0">
                <a:latin typeface="Courier New"/>
                <a:cs typeface="Courier New"/>
              </a:rPr>
              <a:t>},</a:t>
            </a:r>
            <a:endParaRPr sz="1250" dirty="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  <a:spcBef>
                <a:spcPts val="225"/>
              </a:spcBef>
            </a:pPr>
            <a:r>
              <a:rPr sz="1250" spc="5" dirty="0">
                <a:latin typeface="Courier New"/>
                <a:cs typeface="Courier New"/>
              </a:rPr>
              <a:t>},</a:t>
            </a:r>
            <a:endParaRPr sz="12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50" spc="5" dirty="0">
                <a:latin typeface="Courier New"/>
                <a:cs typeface="Courier New"/>
              </a:rPr>
              <a:t>]</a:t>
            </a:r>
            <a:endParaRPr sz="12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23</a:t>
            </a:fld>
            <a:endParaRPr spc="-1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7301230" cy="21209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z="7500" spc="395" dirty="0">
                <a:solidFill>
                  <a:srgbClr val="FFFFFF"/>
                </a:solidFill>
              </a:rPr>
              <a:t>Марш</a:t>
            </a:r>
            <a:r>
              <a:rPr sz="7500" spc="254" dirty="0">
                <a:solidFill>
                  <a:srgbClr val="FFFFFF"/>
                </a:solidFill>
              </a:rPr>
              <a:t>р</a:t>
            </a:r>
            <a:r>
              <a:rPr sz="7500" spc="30" dirty="0">
                <a:solidFill>
                  <a:srgbClr val="FFFFFF"/>
                </a:solidFill>
              </a:rPr>
              <a:t>утизация  </a:t>
            </a:r>
            <a:r>
              <a:rPr sz="7500" spc="130" dirty="0">
                <a:solidFill>
                  <a:srgbClr val="FFFFFF"/>
                </a:solidFill>
              </a:rPr>
              <a:t>URL</a:t>
            </a:r>
            <a:endParaRPr sz="7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25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34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Порядок</a:t>
            </a:r>
            <a:r>
              <a:rPr spc="-220" dirty="0"/>
              <a:t> </a:t>
            </a:r>
            <a:r>
              <a:rPr spc="55" dirty="0"/>
              <a:t>поиска</a:t>
            </a:r>
            <a:r>
              <a:rPr spc="-215" dirty="0"/>
              <a:t> </a:t>
            </a:r>
            <a:r>
              <a:rPr spc="45" dirty="0"/>
              <a:t>контроллера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3785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0" dirty="0">
                <a:latin typeface="Lucida Sans Unicode"/>
                <a:cs typeface="Lucida Sans Unicode"/>
              </a:rPr>
              <a:t>Django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начинает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поиск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файла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4374" y="1743069"/>
            <a:ext cx="1781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ROOT_URLCONF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7916" y="1749425"/>
            <a:ext cx="135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ucida Sans Unicode"/>
                <a:cs typeface="Lucida Sans Unicode"/>
              </a:rPr>
              <a:t>из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настроек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471" y="2206625"/>
            <a:ext cx="557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20" dirty="0">
                <a:latin typeface="Lucida Sans Unicode"/>
                <a:cs typeface="Lucida Sans Unicode"/>
              </a:rPr>
              <a:t>Заг</a:t>
            </a:r>
            <a:r>
              <a:rPr sz="1800" spc="-40" dirty="0">
                <a:latin typeface="Lucida Sans Unicode"/>
                <a:cs typeface="Lucida Sans Unicode"/>
              </a:rPr>
              <a:t>р</a:t>
            </a:r>
            <a:r>
              <a:rPr sz="1800" spc="10" dirty="0">
                <a:latin typeface="Lucida Sans Unicode"/>
                <a:cs typeface="Lucida Sans Unicode"/>
              </a:rPr>
              <a:t>узив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файл,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Django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использует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переменную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5074" y="2200269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urlpatterns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471" y="2663824"/>
            <a:ext cx="70046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0" dirty="0">
                <a:latin typeface="Lucida Sans Unicode"/>
                <a:cs typeface="Lucida Sans Unicode"/>
              </a:rPr>
              <a:t>Django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проходит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всем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паттернам</a:t>
            </a:r>
            <a:r>
              <a:rPr sz="1800" spc="-100" dirty="0">
                <a:latin typeface="Lucida Sans Unicode"/>
                <a:cs typeface="Lucida Sans Unicode"/>
              </a:rPr>
              <a:t> до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первого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совпадения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5" dirty="0">
                <a:latin typeface="Lucida Sans Unicode"/>
                <a:cs typeface="Lucida Sans Unicode"/>
              </a:rPr>
              <a:t>Если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совпадения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найдено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409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будет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возвращен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95" dirty="0">
                <a:latin typeface="Lucida Sans Unicode"/>
                <a:cs typeface="Lucida Sans Unicode"/>
              </a:rPr>
              <a:t>код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499" y="3571869"/>
            <a:ext cx="19145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615315" algn="l"/>
                <a:tab pos="1163955" algn="l"/>
              </a:tabLst>
            </a:pPr>
            <a:r>
              <a:rPr sz="1800" dirty="0">
                <a:latin typeface="Courier New"/>
                <a:cs typeface="Courier New"/>
              </a:rPr>
              <a:t>404	Not	Found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26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739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Маршрутизация</a:t>
            </a:r>
            <a:r>
              <a:rPr spc="-200" dirty="0"/>
              <a:t> </a:t>
            </a:r>
            <a:r>
              <a:rPr spc="145" dirty="0"/>
              <a:t>в</a:t>
            </a:r>
            <a:r>
              <a:rPr spc="-195" dirty="0"/>
              <a:t> </a:t>
            </a:r>
            <a:r>
              <a:rPr spc="45" dirty="0"/>
              <a:t>проекте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682750"/>
            <a:ext cx="7158990" cy="218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project/project/urls.py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658620" algn="l"/>
                <a:tab pos="1932939" algn="l"/>
              </a:tabLst>
            </a:pPr>
            <a:r>
              <a:rPr sz="1800" dirty="0">
                <a:latin typeface="Courier New"/>
                <a:cs typeface="Courier New"/>
              </a:rPr>
              <a:t>urlpatterns	=	[</a:t>
            </a:r>
            <a:endParaRPr sz="1800">
              <a:latin typeface="Courier New"/>
              <a:cs typeface="Courier New"/>
            </a:endParaRPr>
          </a:p>
          <a:p>
            <a:pPr marL="561340" marR="5080">
              <a:lnSpc>
                <a:spcPct val="114599"/>
              </a:lnSpc>
              <a:tabLst>
                <a:tab pos="3167380" algn="l"/>
                <a:tab pos="3304540" algn="l"/>
                <a:tab pos="4401820" algn="l"/>
              </a:tabLst>
            </a:pPr>
            <a:r>
              <a:rPr sz="1800" spc="-5" dirty="0">
                <a:latin typeface="Courier New"/>
                <a:cs typeface="Courier New"/>
              </a:rPr>
              <a:t>path(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''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5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'blog.views.home'</a:t>
            </a:r>
            <a:r>
              <a:rPr sz="1800" spc="-5" dirty="0">
                <a:latin typeface="Courier New"/>
                <a:cs typeface="Courier New"/>
              </a:rPr>
              <a:t>,	name=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'home'</a:t>
            </a:r>
            <a:r>
              <a:rPr sz="1800" spc="-5" dirty="0">
                <a:latin typeface="Courier New"/>
                <a:cs typeface="Courier New"/>
              </a:rPr>
              <a:t>),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re_path(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r'^blog/'</a:t>
            </a:r>
            <a:r>
              <a:rPr sz="1800" spc="-5" dirty="0">
                <a:latin typeface="Courier New"/>
                <a:cs typeface="Courier New"/>
              </a:rPr>
              <a:t>,	include(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'blog.urls'</a:t>
            </a:r>
            <a:r>
              <a:rPr sz="1800" spc="-5" dirty="0">
                <a:latin typeface="Courier New"/>
                <a:cs typeface="Courier New"/>
              </a:rPr>
              <a:t>)),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re_path(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r'^admin/'</a:t>
            </a:r>
            <a:r>
              <a:rPr sz="1800" spc="-5" dirty="0">
                <a:latin typeface="Courier New"/>
                <a:cs typeface="Courier New"/>
              </a:rPr>
              <a:t>,	include(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'admin.site.urls'</a:t>
            </a:r>
            <a:r>
              <a:rPr sz="1800" spc="-5" dirty="0">
                <a:latin typeface="Courier New"/>
                <a:cs typeface="Courier New"/>
              </a:rPr>
              <a:t>)),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717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Маршрутизация</a:t>
            </a:r>
            <a:r>
              <a:rPr spc="-204" dirty="0"/>
              <a:t> </a:t>
            </a:r>
            <a:r>
              <a:rPr spc="145" dirty="0"/>
              <a:t>в</a:t>
            </a:r>
            <a:r>
              <a:rPr spc="-204" dirty="0"/>
              <a:t> </a:t>
            </a:r>
            <a:r>
              <a:rPr spc="65" dirty="0"/>
              <a:t>приложении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7905" y="1514201"/>
            <a:ext cx="7378065" cy="3524298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50" i="1" spc="-10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50" i="1" spc="-3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50" i="1" spc="-10" dirty="0">
                <a:solidFill>
                  <a:srgbClr val="999987"/>
                </a:solidFill>
                <a:latin typeface="Courier New"/>
                <a:cs typeface="Courier New"/>
              </a:rPr>
              <a:t>project/blog/urls.py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urier New"/>
                <a:cs typeface="Courier New"/>
              </a:rPr>
              <a:t>from</a:t>
            </a:r>
            <a:r>
              <a:rPr sz="1450" spc="-2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blog</a:t>
            </a:r>
            <a:r>
              <a:rPr sz="1450" spc="-20" dirty="0">
                <a:latin typeface="Courier New"/>
                <a:cs typeface="Courier New"/>
              </a:rPr>
              <a:t> </a:t>
            </a:r>
            <a:r>
              <a:rPr sz="1450" b="1" spc="-10" dirty="0">
                <a:latin typeface="Courier New"/>
                <a:cs typeface="Courier New"/>
              </a:rPr>
              <a:t>import</a:t>
            </a:r>
            <a:r>
              <a:rPr sz="1450" spc="-1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views</a:t>
            </a:r>
            <a:endParaRPr sz="1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50" spc="-10" dirty="0">
                <a:latin typeface="Courier New"/>
                <a:cs typeface="Courier New"/>
              </a:rPr>
              <a:t>urlpatterns</a:t>
            </a:r>
            <a:r>
              <a:rPr sz="1450" spc="-3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spc="-3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[</a:t>
            </a:r>
            <a:endParaRPr sz="1450" dirty="0">
              <a:latin typeface="Courier New"/>
              <a:cs typeface="Courier New"/>
            </a:endParaRPr>
          </a:p>
          <a:p>
            <a:pPr marL="451484" marR="5080">
              <a:lnSpc>
                <a:spcPct val="112100"/>
              </a:lnSpc>
            </a:pPr>
            <a:r>
              <a:rPr sz="1450" spc="-10" dirty="0">
                <a:latin typeface="Courier New"/>
                <a:cs typeface="Courier New"/>
              </a:rPr>
              <a:t>path(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''</a:t>
            </a:r>
            <a:r>
              <a:rPr sz="1450" spc="-10" dirty="0">
                <a:latin typeface="Courier New"/>
                <a:cs typeface="Courier New"/>
              </a:rPr>
              <a:t>, views.post_list, name=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'post-list'</a:t>
            </a:r>
            <a:r>
              <a:rPr sz="1450" spc="-10" dirty="0">
                <a:latin typeface="Courier New"/>
                <a:cs typeface="Courier New"/>
              </a:rPr>
              <a:t>), 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path(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'profile/&lt;int:id&gt;/'</a:t>
            </a:r>
            <a:r>
              <a:rPr sz="1450" spc="-10" dirty="0">
                <a:latin typeface="Courier New"/>
                <a:cs typeface="Courier New"/>
              </a:rPr>
              <a:t>,</a:t>
            </a:r>
            <a:r>
              <a:rPr sz="1450" spc="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views.profile,</a:t>
            </a:r>
            <a:r>
              <a:rPr sz="1450" spc="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name=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'profile-by-id'</a:t>
            </a:r>
            <a:r>
              <a:rPr sz="1450" spc="-10" dirty="0">
                <a:latin typeface="Courier New"/>
                <a:cs typeface="Courier New"/>
              </a:rPr>
              <a:t>),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path(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'profile/&lt;username&gt;/'</a:t>
            </a:r>
            <a:r>
              <a:rPr sz="1450" spc="-10" dirty="0">
                <a:latin typeface="Courier New"/>
                <a:cs typeface="Courier New"/>
              </a:rPr>
              <a:t>,</a:t>
            </a:r>
            <a:r>
              <a:rPr sz="1450" spc="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views.profile,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name=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'profile'</a:t>
            </a:r>
            <a:r>
              <a:rPr sz="1450" spc="-10" dirty="0">
                <a:latin typeface="Courier New"/>
                <a:cs typeface="Courier New"/>
              </a:rPr>
              <a:t>), 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re_path(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'^category/(\d+)/$'</a:t>
            </a:r>
            <a:r>
              <a:rPr sz="1450" spc="-10" dirty="0">
                <a:latin typeface="Courier New"/>
                <a:cs typeface="Courier New"/>
              </a:rPr>
              <a:t>,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views.category_view,</a:t>
            </a:r>
            <a:endParaRPr sz="1450" dirty="0">
              <a:latin typeface="Courier New"/>
              <a:cs typeface="Courier New"/>
            </a:endParaRPr>
          </a:p>
          <a:p>
            <a:pPr marL="451484" marR="2089785" indent="1316355">
              <a:lnSpc>
                <a:spcPct val="112100"/>
              </a:lnSpc>
            </a:pPr>
            <a:r>
              <a:rPr sz="1450" spc="-10" dirty="0">
                <a:latin typeface="Courier New"/>
                <a:cs typeface="Courier New"/>
              </a:rPr>
              <a:t>name=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'post-list-by-category'</a:t>
            </a:r>
            <a:r>
              <a:rPr sz="1450" spc="-10" dirty="0">
                <a:latin typeface="Courier New"/>
                <a:cs typeface="Courier New"/>
              </a:rPr>
              <a:t>), 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re_path(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'^(?P&lt;pk&gt;\d+)/$'</a:t>
            </a:r>
            <a:r>
              <a:rPr sz="1450" spc="-10" dirty="0">
                <a:latin typeface="Courier New"/>
                <a:cs typeface="Courier New"/>
              </a:rPr>
              <a:t>,</a:t>
            </a:r>
            <a:r>
              <a:rPr sz="1450" spc="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views.post_detail,</a:t>
            </a:r>
            <a:endParaRPr sz="1450" dirty="0">
              <a:latin typeface="Courier New"/>
              <a:cs typeface="Courier New"/>
            </a:endParaRPr>
          </a:p>
          <a:p>
            <a:pPr marL="1768475">
              <a:lnSpc>
                <a:spcPct val="100000"/>
              </a:lnSpc>
              <a:spcBef>
                <a:spcPts val="204"/>
              </a:spcBef>
            </a:pPr>
            <a:r>
              <a:rPr sz="1450" spc="-10" dirty="0">
                <a:latin typeface="Courier New"/>
                <a:cs typeface="Courier New"/>
              </a:rPr>
              <a:t>name=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'post-detail'</a:t>
            </a:r>
            <a:r>
              <a:rPr sz="1450" spc="-10" dirty="0">
                <a:latin typeface="Courier New"/>
                <a:cs typeface="Courier New"/>
              </a:rPr>
              <a:t>),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latin typeface="Courier New"/>
                <a:cs typeface="Courier New"/>
              </a:rPr>
              <a:t>]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27</a:t>
            </a:fld>
            <a:endParaRPr spc="-1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28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123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Используемые</a:t>
            </a:r>
            <a:r>
              <a:rPr spc="-250" dirty="0"/>
              <a:t> </a:t>
            </a:r>
            <a:r>
              <a:rPr spc="-20" dirty="0"/>
              <a:t>функции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68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urlpatterns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1500" y="1749425"/>
            <a:ext cx="355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особая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переменная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list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of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path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68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path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1261" y="2206625"/>
            <a:ext cx="4048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простые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именованные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параметры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657468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re_path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2771" y="2663824"/>
            <a:ext cx="6292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indent="-133350">
              <a:lnSpc>
                <a:spcPct val="100000"/>
              </a:lnSpc>
              <a:spcBef>
                <a:spcPts val="100"/>
              </a:spcBef>
              <a:buChar char="-"/>
              <a:tabLst>
                <a:tab pos="146050" algn="l"/>
              </a:tabLst>
            </a:pPr>
            <a:r>
              <a:rPr sz="1800" spc="20" dirty="0">
                <a:latin typeface="Lucida Sans Unicode"/>
                <a:cs typeface="Lucida Sans Unicode"/>
              </a:rPr>
              <a:t>именованные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параметры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по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регулярному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выражению</a:t>
            </a:r>
            <a:endParaRPr sz="1800">
              <a:latin typeface="Lucida Sans Unicode"/>
              <a:cs typeface="Lucida Sans Unicode"/>
            </a:endParaRPr>
          </a:p>
          <a:p>
            <a:pPr marL="145415" indent="-133350">
              <a:lnSpc>
                <a:spcPct val="100000"/>
              </a:lnSpc>
              <a:spcBef>
                <a:spcPts val="1440"/>
              </a:spcBef>
              <a:buChar char="-"/>
              <a:tabLst>
                <a:tab pos="146050" algn="l"/>
              </a:tabLst>
            </a:pPr>
            <a:r>
              <a:rPr sz="1800" spc="20" dirty="0">
                <a:latin typeface="Lucida Sans Unicode"/>
                <a:cs typeface="Lucida Sans Unicode"/>
              </a:rPr>
              <a:t>включение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одного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urls.py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внутрь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другого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114668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include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29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20"/>
              </a:spcBef>
            </a:pPr>
            <a:r>
              <a:rPr spc="105" dirty="0"/>
              <a:t>Особенности</a:t>
            </a:r>
            <a:r>
              <a:rPr spc="-210" dirty="0"/>
              <a:t> </a:t>
            </a:r>
            <a:r>
              <a:rPr spc="70" dirty="0"/>
              <a:t>маршрутизации</a:t>
            </a:r>
            <a:r>
              <a:rPr spc="-204" dirty="0"/>
              <a:t> </a:t>
            </a:r>
            <a:r>
              <a:rPr spc="145" dirty="0"/>
              <a:t>в </a:t>
            </a:r>
            <a:r>
              <a:rPr spc="-1110" dirty="0"/>
              <a:t> </a:t>
            </a:r>
            <a:r>
              <a:rPr spc="10" dirty="0"/>
              <a:t>Django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2206625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5" dirty="0">
                <a:latin typeface="Lucida Sans Unicode"/>
                <a:cs typeface="Lucida Sans Unicode"/>
              </a:rPr>
              <a:t>Слеш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(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5924" y="2200268"/>
            <a:ext cx="2667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3645" y="2206625"/>
            <a:ext cx="3726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Lucida Sans Unicode"/>
                <a:cs typeface="Lucida Sans Unicode"/>
              </a:rPr>
              <a:t>)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5" dirty="0">
                <a:latin typeface="Lucida Sans Unicode"/>
                <a:cs typeface="Lucida Sans Unicode"/>
              </a:rPr>
              <a:t>начале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р</a:t>
            </a:r>
            <a:r>
              <a:rPr sz="1800" spc="-45" dirty="0">
                <a:latin typeface="Lucida Sans Unicode"/>
                <a:cs typeface="Lucida Sans Unicode"/>
              </a:rPr>
              <a:t>о</a:t>
            </a:r>
            <a:r>
              <a:rPr sz="1800" spc="-50" dirty="0">
                <a:latin typeface="Lucida Sans Unicode"/>
                <a:cs typeface="Lucida Sans Unicode"/>
              </a:rPr>
              <a:t>у</a:t>
            </a:r>
            <a:r>
              <a:rPr sz="1800" spc="-65" dirty="0">
                <a:latin typeface="Lucida Sans Unicode"/>
                <a:cs typeface="Lucida Sans Unicode"/>
              </a:rPr>
              <a:t>т</a:t>
            </a:r>
            <a:r>
              <a:rPr sz="1800" spc="30" dirty="0">
                <a:latin typeface="Lucida Sans Unicode"/>
                <a:cs typeface="Lucida Sans Unicode"/>
              </a:rPr>
              <a:t>ов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указывае</a:t>
            </a:r>
            <a:r>
              <a:rPr sz="1800" spc="-15" dirty="0">
                <a:latin typeface="Lucida Sans Unicode"/>
                <a:cs typeface="Lucida Sans Unicode"/>
              </a:rPr>
              <a:t>т</a:t>
            </a:r>
            <a:r>
              <a:rPr sz="1800" spc="5" dirty="0">
                <a:latin typeface="Lucida Sans Unicode"/>
                <a:cs typeface="Lucida Sans Unicode"/>
              </a:rPr>
              <a:t>ся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471" y="2663824"/>
            <a:ext cx="6783705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" dirty="0">
                <a:latin typeface="Lucida Sans Unicode"/>
                <a:cs typeface="Lucida Sans Unicode"/>
              </a:rPr>
              <a:t>Роуты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описываются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помощью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регулярных</a:t>
            </a:r>
            <a:r>
              <a:rPr sz="1800" spc="-90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выражений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endParaRPr sz="1800">
              <a:latin typeface="Lucida Sans Unicode"/>
              <a:cs typeface="Lucida Sans Unicode"/>
            </a:endParaRPr>
          </a:p>
          <a:p>
            <a:pPr marL="26289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Lucida Sans Unicode"/>
                <a:cs typeface="Lucida Sans Unicode"/>
              </a:rPr>
              <a:t>патернов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" dirty="0">
                <a:latin typeface="Lucida Sans Unicode"/>
                <a:cs typeface="Lucida Sans Unicode"/>
              </a:rPr>
              <a:t>Можно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нужно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разносить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роуты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приложениям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" dirty="0">
                <a:latin typeface="Lucida Sans Unicode"/>
                <a:cs typeface="Lucida Sans Unicode"/>
              </a:rPr>
              <a:t>Можно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нужно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создавать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именованные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роуты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5" dirty="0">
                <a:latin typeface="Lucida Sans Unicode"/>
                <a:cs typeface="Lucida Sans Unicode"/>
              </a:rPr>
              <a:t>Одно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действие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–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один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роут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–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один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контроллер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3</a:t>
            </a:fld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85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Основные</a:t>
            </a:r>
            <a:r>
              <a:rPr spc="-250" dirty="0"/>
              <a:t> </a:t>
            </a:r>
            <a:r>
              <a:rPr spc="35" dirty="0"/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516318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dirty="0">
                <a:latin typeface="Lucida Sans Unicode"/>
                <a:cs typeface="Lucida Sans Unicode"/>
              </a:rPr>
              <a:t>Маршрутизация</a:t>
            </a:r>
            <a:r>
              <a:rPr sz="1800" spc="-13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URL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0" dirty="0">
                <a:latin typeface="Lucida Sans Unicode"/>
                <a:cs typeface="Lucida Sans Unicode"/>
              </a:rPr>
              <a:t>Парсинг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заголовков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параметров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запроса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0" dirty="0">
                <a:latin typeface="Lucida Sans Unicode"/>
                <a:cs typeface="Lucida Sans Unicode"/>
              </a:rPr>
              <a:t>Хранение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состояния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(сессии)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пользователя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0" dirty="0">
                <a:latin typeface="Lucida Sans Unicode"/>
                <a:cs typeface="Lucida Sans Unicode"/>
              </a:rPr>
              <a:t>Выполнение</a:t>
            </a:r>
            <a:r>
              <a:rPr sz="1800" spc="-12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бизнес-логики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5" dirty="0">
                <a:latin typeface="Lucida Sans Unicode"/>
                <a:cs typeface="Lucida Sans Unicode"/>
              </a:rPr>
              <a:t>Раб</a:t>
            </a:r>
            <a:r>
              <a:rPr sz="1800" dirty="0">
                <a:latin typeface="Lucida Sans Unicode"/>
                <a:cs typeface="Lucida Sans Unicode"/>
              </a:rPr>
              <a:t>о</a:t>
            </a:r>
            <a:r>
              <a:rPr sz="1800" spc="-25" dirty="0">
                <a:latin typeface="Lucida Sans Unicode"/>
                <a:cs typeface="Lucida Sans Unicode"/>
              </a:rPr>
              <a:t>та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базами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данных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0" dirty="0">
                <a:latin typeface="Lucida Sans Unicode"/>
                <a:cs typeface="Lucida Sans Unicode"/>
              </a:rPr>
              <a:t>Генерация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HTML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страницы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или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JSON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ответа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23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Reverse</a:t>
            </a:r>
            <a:r>
              <a:rPr spc="-260" dirty="0"/>
              <a:t> </a:t>
            </a:r>
            <a:r>
              <a:rPr spc="40" dirty="0"/>
              <a:t>routing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9800" y="1524000"/>
            <a:ext cx="6061710" cy="290477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800" spc="130" dirty="0">
                <a:latin typeface="Lucida Sans Unicode"/>
                <a:cs typeface="Lucida Sans Unicode"/>
              </a:rPr>
              <a:t>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p</a:t>
            </a:r>
            <a:r>
              <a:rPr sz="1800" spc="-25" dirty="0">
                <a:latin typeface="Lucida Sans Unicode"/>
                <a:cs typeface="Lucida Sans Unicode"/>
              </a:rPr>
              <a:t>ython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коде:</a:t>
            </a:r>
            <a:endParaRPr sz="18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14599"/>
              </a:lnSpc>
              <a:spcBef>
                <a:spcPts val="600"/>
              </a:spcBef>
              <a:tabLst>
                <a:tab pos="698500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django.core.urlresolvers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reverse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reverse(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'home'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ct val="114599"/>
              </a:lnSpc>
              <a:tabLst>
                <a:tab pos="3167380" algn="l"/>
                <a:tab pos="4539615" algn="l"/>
              </a:tabLst>
            </a:pPr>
            <a:r>
              <a:rPr sz="1800" dirty="0">
                <a:latin typeface="Courier New"/>
                <a:cs typeface="Courier New"/>
              </a:rPr>
              <a:t>reverse(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'post-list-by-category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</a:t>
            </a:r>
            <a:r>
              <a:rPr sz="1800" dirty="0">
                <a:latin typeface="Courier New"/>
                <a:cs typeface="Courier New"/>
              </a:rPr>
              <a:t>,	args=(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,))  </a:t>
            </a:r>
            <a:r>
              <a:rPr sz="1800" spc="-5" dirty="0">
                <a:latin typeface="Courier New"/>
                <a:cs typeface="Courier New"/>
              </a:rPr>
              <a:t>reverse(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'post-detail'</a:t>
            </a:r>
            <a:r>
              <a:rPr sz="1800" spc="-5" dirty="0">
                <a:latin typeface="Courier New"/>
                <a:cs typeface="Courier New"/>
              </a:rPr>
              <a:t>,	kwargs={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'pk'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7</a:t>
            </a:r>
            <a:r>
              <a:rPr sz="1800" spc="-5" dirty="0">
                <a:latin typeface="Courier New"/>
                <a:cs typeface="Courier New"/>
              </a:rPr>
              <a:t>})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130" dirty="0">
                <a:latin typeface="Lucida Sans Unicode"/>
                <a:cs typeface="Lucida Sans Unicode"/>
              </a:rPr>
              <a:t>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шаблоне:</a:t>
            </a:r>
            <a:endParaRPr sz="18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3167380" algn="l"/>
                <a:tab pos="4264660" algn="l"/>
              </a:tabLst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url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'profile-</a:t>
            </a:r>
            <a:r>
              <a:rPr sz="1800" b="1" spc="-5" dirty="0">
                <a:latin typeface="Courier New"/>
                <a:cs typeface="Courier New"/>
              </a:rPr>
              <a:t>by</a:t>
            </a:r>
            <a:r>
              <a:rPr sz="1800" spc="-5" dirty="0">
                <a:latin typeface="Courier New"/>
                <a:cs typeface="Courier New"/>
              </a:rPr>
              <a:t>-id'	</a:t>
            </a:r>
            <a:r>
              <a:rPr sz="1800" dirty="0">
                <a:latin typeface="Courier New"/>
                <a:cs typeface="Courier New"/>
              </a:rPr>
              <a:t>user.id	%}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30</a:t>
            </a:fld>
            <a:endParaRPr spc="-1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499" y="2311399"/>
            <a:ext cx="197929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30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7500" spc="16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7500" spc="1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7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574" y="1262062"/>
            <a:ext cx="7181849" cy="32861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5</a:t>
            </a:fld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6</a:t>
            </a:fld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114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Роли</a:t>
            </a:r>
            <a:r>
              <a:rPr spc="-210" dirty="0"/>
              <a:t> </a:t>
            </a:r>
            <a:r>
              <a:rPr spc="85" dirty="0"/>
              <a:t>компонентов</a:t>
            </a:r>
            <a:r>
              <a:rPr spc="-210" dirty="0"/>
              <a:t> </a:t>
            </a:r>
            <a:r>
              <a:rPr spc="95" dirty="0"/>
              <a:t>MVC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596138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5" dirty="0">
                <a:latin typeface="Lucida Sans Unicode"/>
                <a:cs typeface="Lucida Sans Unicode"/>
              </a:rPr>
              <a:t>Router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409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выбор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конкретного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controller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URL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0" dirty="0">
                <a:latin typeface="Lucida Sans Unicode"/>
                <a:cs typeface="Lucida Sans Unicode"/>
              </a:rPr>
              <a:t>Model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409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реализация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бизнес-логики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приложения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40" dirty="0">
                <a:latin typeface="Lucida Sans Unicode"/>
                <a:cs typeface="Lucida Sans Unicode"/>
              </a:rPr>
              <a:t>Cont</a:t>
            </a:r>
            <a:r>
              <a:rPr sz="1800" spc="-70" dirty="0">
                <a:latin typeface="Lucida Sans Unicode"/>
                <a:cs typeface="Lucida Sans Unicode"/>
              </a:rPr>
              <a:t>r</a:t>
            </a:r>
            <a:r>
              <a:rPr sz="1800" spc="-30" dirty="0">
                <a:latin typeface="Lucida Sans Unicode"/>
                <a:cs typeface="Lucida Sans Unicode"/>
              </a:rPr>
              <a:t>oller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раб</a:t>
            </a:r>
            <a:r>
              <a:rPr sz="1800" spc="-35" dirty="0">
                <a:latin typeface="Lucida Sans Unicode"/>
                <a:cs typeface="Lucida Sans Unicode"/>
              </a:rPr>
              <a:t>о</a:t>
            </a:r>
            <a:r>
              <a:rPr sz="1800" spc="-25" dirty="0">
                <a:latin typeface="Lucida Sans Unicode"/>
                <a:cs typeface="Lucida Sans Unicode"/>
              </a:rPr>
              <a:t>та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H</a:t>
            </a:r>
            <a:r>
              <a:rPr sz="1800" spc="-30" dirty="0">
                <a:latin typeface="Lucida Sans Unicode"/>
                <a:cs typeface="Lucida Sans Unicode"/>
              </a:rPr>
              <a:t>T</a:t>
            </a:r>
            <a:r>
              <a:rPr sz="1800" spc="-145" dirty="0">
                <a:latin typeface="Lucida Sans Unicode"/>
                <a:cs typeface="Lucida Sans Unicode"/>
              </a:rPr>
              <a:t>T</a:t>
            </a:r>
            <a:r>
              <a:rPr sz="1800" spc="-150" dirty="0">
                <a:latin typeface="Lucida Sans Unicode"/>
                <a:cs typeface="Lucida Sans Unicode"/>
              </a:rPr>
              <a:t>P</a:t>
            </a:r>
            <a:r>
              <a:rPr sz="1800" spc="-130" dirty="0">
                <a:latin typeface="Lucida Sans Unicode"/>
                <a:cs typeface="Lucida Sans Unicode"/>
              </a:rPr>
              <a:t>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с</a:t>
            </a:r>
            <a:r>
              <a:rPr sz="1800" spc="40" dirty="0">
                <a:latin typeface="Lucida Sans Unicode"/>
                <a:cs typeface="Lucida Sans Unicode"/>
              </a:rPr>
              <a:t>в</a:t>
            </a:r>
            <a:r>
              <a:rPr sz="1800" spc="75" dirty="0">
                <a:latin typeface="Lucida Sans Unicode"/>
                <a:cs typeface="Lucida Sans Unicode"/>
              </a:rPr>
              <a:t>язь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model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vi</a:t>
            </a:r>
            <a:r>
              <a:rPr sz="1800" spc="-80" dirty="0">
                <a:latin typeface="Lucida Sans Unicode"/>
                <a:cs typeface="Lucida Sans Unicode"/>
              </a:rPr>
              <a:t>e</a:t>
            </a:r>
            <a:r>
              <a:rPr sz="1800" spc="10" dirty="0">
                <a:latin typeface="Lucida Sans Unicode"/>
                <a:cs typeface="Lucida Sans Unicode"/>
              </a:rPr>
              <a:t>w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0" dirty="0">
                <a:latin typeface="Lucida Sans Unicode"/>
                <a:cs typeface="Lucida Sans Unicode"/>
              </a:rPr>
              <a:t>View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генерация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HTML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или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другого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представления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9275" y="1162050"/>
            <a:ext cx="5734049" cy="34575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7</a:t>
            </a:fld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8</a:t>
            </a:fld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570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Плюсы</a:t>
            </a:r>
            <a:r>
              <a:rPr spc="-265" dirty="0"/>
              <a:t> </a:t>
            </a:r>
            <a:r>
              <a:rPr spc="65" dirty="0"/>
              <a:t>фреймворков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8853"/>
            <a:ext cx="394906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390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Готовая</a:t>
            </a:r>
            <a:r>
              <a:rPr sz="1800" spc="-12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архитектура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0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Повторное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использование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кода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0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Экономия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ресурсов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0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Участие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Open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Source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1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Проще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найти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программистов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1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Проще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5" dirty="0">
                <a:latin typeface="Lucida Sans Unicode"/>
                <a:cs typeface="Lucida Sans Unicode"/>
              </a:rPr>
              <a:t>обучать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программистов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303593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25" dirty="0">
                <a:solidFill>
                  <a:srgbClr val="FFFFFF"/>
                </a:solidFill>
              </a:rPr>
              <a:t>Django</a:t>
            </a:r>
            <a:endParaRPr sz="7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846</Words>
  <Application>Microsoft Office PowerPoint</Application>
  <PresentationFormat>Произвольный</PresentationFormat>
  <Paragraphs>249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PMingLiU-ExtB</vt:lpstr>
      <vt:lpstr>Calibri</vt:lpstr>
      <vt:lpstr>Courier New</vt:lpstr>
      <vt:lpstr>Lucida Sans Unicode</vt:lpstr>
      <vt:lpstr>Tahoma</vt:lpstr>
      <vt:lpstr>Times New Roman</vt:lpstr>
      <vt:lpstr>Office Theme</vt:lpstr>
      <vt:lpstr>Презентация PowerPoint</vt:lpstr>
      <vt:lpstr>Основные типы запросов</vt:lpstr>
      <vt:lpstr>Основные задачи</vt:lpstr>
      <vt:lpstr>Презентация PowerPoint</vt:lpstr>
      <vt:lpstr>Презентация PowerPoint</vt:lpstr>
      <vt:lpstr>Роли компонентов MVC</vt:lpstr>
      <vt:lpstr>Презентация PowerPoint</vt:lpstr>
      <vt:lpstr>Плюсы фреймворков</vt:lpstr>
      <vt:lpstr>Django</vt:lpstr>
      <vt:lpstr>Соглашение о именовании</vt:lpstr>
      <vt:lpstr>Структура проекта</vt:lpstr>
      <vt:lpstr>Основные файлы проекта</vt:lpstr>
      <vt:lpstr>Структура не-open-source проекта</vt:lpstr>
      <vt:lpstr>Django приложения</vt:lpstr>
      <vt:lpstr>Django приложения</vt:lpstr>
      <vt:lpstr>Структура приложения</vt:lpstr>
      <vt:lpstr>Основные файлы приложения</vt:lpstr>
      <vt:lpstr>Конфигурация  Django</vt:lpstr>
      <vt:lpstr>Конфиг - просто python модуль</vt:lpstr>
      <vt:lpstr>Пути в конфиге</vt:lpstr>
      <vt:lpstr>Относительные пути</vt:lpstr>
      <vt:lpstr>Паттерн local_settings.py</vt:lpstr>
      <vt:lpstr>Настройка шаблонов</vt:lpstr>
      <vt:lpstr>Маршрутизация  URL</vt:lpstr>
      <vt:lpstr>Порядок поиска контроллера</vt:lpstr>
      <vt:lpstr>Маршрутизация в проекте</vt:lpstr>
      <vt:lpstr>Маршрутизация в приложении</vt:lpstr>
      <vt:lpstr>Используемые функции</vt:lpstr>
      <vt:lpstr>Особенности маршрутизации в  Django</vt:lpstr>
      <vt:lpstr>Reverse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Энрина</dc:creator>
  <cp:lastModifiedBy>Энрина</cp:lastModifiedBy>
  <cp:revision>3</cp:revision>
  <dcterms:created xsi:type="dcterms:W3CDTF">2022-07-18T16:56:30Z</dcterms:created>
  <dcterms:modified xsi:type="dcterms:W3CDTF">2022-07-18T17:01:18Z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2021-11-01T00:00:00Z</vt:filetime>
  </property>
  <property fmtid="{D5CDD505-2E9C-101B-9397-08002B2CF9AE}" pid="3" name="Creator">
    <vt:lpwstr>Mozilla/5.0 (Macintosh; Intel Mac OS X 10_15_7) AppleWebKit/537.36 (KHTML, like Gecko) Chrome/95.0.4638.54 Safari/537.36</vt:lpwstr>
  </property>
  <property fmtid="{D5CDD505-2E9C-101B-9397-08002B2CF9AE}" pid="4" name="LastSaved">
    <vt:filetime>2022-07-18T00:00:00Z</vt:filetime>
  </property>
</Properties>
</file>