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596900"/>
            <a:ext cx="78740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1645411"/>
            <a:ext cx="7874000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20402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675" dirty="0">
                <a:solidFill>
                  <a:srgbClr val="FFFFFF"/>
                </a:solidFill>
              </a:rPr>
              <a:t>A</a:t>
            </a:r>
            <a:r>
              <a:rPr sz="7500" spc="-1400" dirty="0">
                <a:solidFill>
                  <a:srgbClr val="FFFFFF"/>
                </a:solidFill>
              </a:rPr>
              <a:t> </a:t>
            </a:r>
            <a:r>
              <a:rPr sz="7500" spc="-605" dirty="0">
                <a:solidFill>
                  <a:srgbClr val="FFFFFF"/>
                </a:solidFill>
              </a:rPr>
              <a:t>JAX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493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Проверка</a:t>
            </a:r>
            <a:r>
              <a:rPr spc="-204" dirty="0"/>
              <a:t> </a:t>
            </a:r>
            <a:r>
              <a:rPr spc="-40" dirty="0"/>
              <a:t>ав</a:t>
            </a:r>
            <a:r>
              <a:rPr spc="-75" dirty="0"/>
              <a:t>т</a:t>
            </a:r>
            <a:r>
              <a:rPr spc="-120" dirty="0"/>
              <a:t>оризации</a:t>
            </a:r>
            <a:r>
              <a:rPr spc="-204" dirty="0"/>
              <a:t> </a:t>
            </a:r>
            <a:r>
              <a:rPr spc="145" dirty="0"/>
              <a:t>в</a:t>
            </a:r>
            <a:r>
              <a:rPr spc="-204" dirty="0"/>
              <a:t> </a:t>
            </a:r>
            <a:r>
              <a:rPr spc="-325" dirty="0"/>
              <a:t>A</a:t>
            </a:r>
            <a:r>
              <a:rPr spc="-675" dirty="0"/>
              <a:t> </a:t>
            </a:r>
            <a:r>
              <a:rPr spc="-290" dirty="0"/>
              <a:t>JAX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9800" y="1447800"/>
            <a:ext cx="7701941" cy="300646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50" b="1" spc="-10" dirty="0">
                <a:latin typeface="Courier New"/>
                <a:cs typeface="Courier New"/>
              </a:rPr>
              <a:t>def</a:t>
            </a:r>
            <a:r>
              <a:rPr sz="1450" spc="-10" dirty="0">
                <a:latin typeface="Courier New"/>
                <a:cs typeface="Courier New"/>
              </a:rPr>
              <a:t> </a:t>
            </a:r>
            <a:r>
              <a:rPr sz="1450" b="1" spc="-10" dirty="0">
                <a:solidFill>
                  <a:srgbClr val="FF0000"/>
                </a:solidFill>
                <a:latin typeface="Courier New"/>
                <a:cs typeface="Courier New"/>
              </a:rPr>
              <a:t>login_required_ajax</a:t>
            </a:r>
            <a:r>
              <a:rPr sz="1450" spc="-10" dirty="0">
                <a:latin typeface="Courier New"/>
                <a:cs typeface="Courier New"/>
              </a:rPr>
              <a:t>(view):</a:t>
            </a:r>
            <a:endParaRPr sz="1450" dirty="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urier New"/>
                <a:cs typeface="Courier New"/>
              </a:rPr>
              <a:t>def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b="1" spc="-10" dirty="0">
                <a:solidFill>
                  <a:srgbClr val="FF0000"/>
                </a:solidFill>
                <a:latin typeface="Courier New"/>
                <a:cs typeface="Courier New"/>
              </a:rPr>
              <a:t>view2</a:t>
            </a:r>
            <a:r>
              <a:rPr sz="1450" spc="-10" dirty="0">
                <a:latin typeface="Courier New"/>
                <a:cs typeface="Courier New"/>
              </a:rPr>
              <a:t>(request,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*args,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**kwargs):</a:t>
            </a:r>
            <a:endParaRPr sz="1450" dirty="0">
              <a:latin typeface="Courier New"/>
              <a:cs typeface="Courier New"/>
            </a:endParaRPr>
          </a:p>
          <a:p>
            <a:pPr marL="1329055" marR="1967230" indent="-439420">
              <a:lnSpc>
                <a:spcPct val="112100"/>
              </a:lnSpc>
            </a:pPr>
            <a:r>
              <a:rPr sz="1450" b="1" spc="-10" dirty="0">
                <a:latin typeface="Courier New"/>
                <a:cs typeface="Courier New"/>
              </a:rPr>
              <a:t>if</a:t>
            </a:r>
            <a:r>
              <a:rPr sz="1450" spc="1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request.user.is_authenticated(): 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return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view(request,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*args,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**kwargs)</a:t>
            </a:r>
            <a:endParaRPr sz="1450" dirty="0">
              <a:latin typeface="Courier New"/>
              <a:cs typeface="Courier New"/>
            </a:endParaRPr>
          </a:p>
          <a:p>
            <a:pPr marL="890269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urier New"/>
                <a:cs typeface="Courier New"/>
              </a:rPr>
              <a:t>elif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request.is_ajax():</a:t>
            </a:r>
            <a:endParaRPr sz="1450" dirty="0">
              <a:latin typeface="Courier New"/>
              <a:cs typeface="Courier New"/>
            </a:endParaRPr>
          </a:p>
          <a:p>
            <a:pPr marL="1768475" marR="2845435" indent="-439420">
              <a:lnSpc>
                <a:spcPct val="112100"/>
              </a:lnSpc>
            </a:pPr>
            <a:r>
              <a:rPr sz="1450" b="1" spc="-10" dirty="0">
                <a:latin typeface="Courier New"/>
                <a:cs typeface="Courier New"/>
              </a:rPr>
              <a:t>return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HttpResponseAjaxError(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code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"no_auth"</a:t>
            </a:r>
            <a:r>
              <a:rPr sz="1450" spc="-10" dirty="0">
                <a:latin typeface="Courier New"/>
                <a:cs typeface="Courier New"/>
              </a:rPr>
              <a:t>,</a:t>
            </a:r>
            <a:endParaRPr sz="1450" dirty="0">
              <a:latin typeface="Courier New"/>
              <a:cs typeface="Courier New"/>
            </a:endParaRPr>
          </a:p>
          <a:p>
            <a:pPr marL="1768475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message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u'Требуется</a:t>
            </a:r>
            <a:r>
              <a:rPr sz="145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авторизация'</a:t>
            </a:r>
            <a:r>
              <a:rPr sz="1450" spc="-10" dirty="0">
                <a:latin typeface="Courier New"/>
                <a:cs typeface="Courier New"/>
              </a:rPr>
              <a:t>,</a:t>
            </a:r>
            <a:endParaRPr sz="1450" dirty="0">
              <a:latin typeface="Courier New"/>
              <a:cs typeface="Courier New"/>
            </a:endParaRPr>
          </a:p>
          <a:p>
            <a:pPr marR="5918200" algn="r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)</a:t>
            </a:r>
            <a:endParaRPr sz="1450" dirty="0">
              <a:latin typeface="Courier New"/>
              <a:cs typeface="Courier New"/>
            </a:endParaRPr>
          </a:p>
          <a:p>
            <a:pPr marR="5918200" algn="r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urier New"/>
                <a:cs typeface="Courier New"/>
              </a:rPr>
              <a:t>else</a:t>
            </a:r>
            <a:r>
              <a:rPr sz="1450" spc="-1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451484" indent="877569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redirect(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'/login/?continue='</a:t>
            </a:r>
            <a:r>
              <a:rPr sz="1450" spc="4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+</a:t>
            </a:r>
            <a:r>
              <a:rPr sz="1450" spc="45" dirty="0">
                <a:latin typeface="Courier New"/>
                <a:cs typeface="Courier New"/>
              </a:rPr>
              <a:t> </a:t>
            </a:r>
            <a:r>
              <a:rPr lang="en-US" sz="1450" spc="45" dirty="0" err="1">
                <a:latin typeface="Courier New"/>
                <a:cs typeface="Courier New"/>
              </a:rPr>
              <a:t>r</a:t>
            </a:r>
            <a:r>
              <a:rPr sz="1450" spc="-10" dirty="0" err="1" smtClean="0">
                <a:latin typeface="Courier New"/>
                <a:cs typeface="Courier New"/>
              </a:rPr>
              <a:t>equest.get_full_path</a:t>
            </a:r>
            <a:r>
              <a:rPr sz="1450" spc="-10" dirty="0">
                <a:latin typeface="Courier New"/>
                <a:cs typeface="Courier New"/>
              </a:rPr>
              <a:t>()) </a:t>
            </a:r>
            <a:r>
              <a:rPr lang="ru-RU" sz="1450" spc="-10" dirty="0" smtClean="0">
                <a:latin typeface="Courier New"/>
                <a:cs typeface="Courier New"/>
              </a:rPr>
              <a:t/>
            </a:r>
            <a:br>
              <a:rPr lang="ru-RU" sz="1450" spc="-10" dirty="0" smtClean="0">
                <a:latin typeface="Courier New"/>
                <a:cs typeface="Courier New"/>
              </a:rPr>
            </a:br>
            <a:r>
              <a:rPr sz="1450" spc="-855" dirty="0" smtClean="0"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return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view2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10</a:t>
            </a:fld>
            <a:endParaRPr spc="-1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24110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690" dirty="0">
                <a:solidFill>
                  <a:srgbClr val="FFFFFF"/>
                </a:solidFill>
              </a:rPr>
              <a:t>C</a:t>
            </a:r>
            <a:r>
              <a:rPr sz="7500" spc="-114" dirty="0">
                <a:solidFill>
                  <a:srgbClr val="FFFFFF"/>
                </a:solidFill>
              </a:rPr>
              <a:t>ORS</a:t>
            </a:r>
            <a:endParaRPr sz="7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12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232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</a:t>
            </a:r>
            <a:r>
              <a:rPr spc="-200" dirty="0"/>
              <a:t>r</a:t>
            </a:r>
            <a:r>
              <a:rPr spc="-140" dirty="0"/>
              <a:t>oss</a:t>
            </a:r>
            <a:r>
              <a:rPr spc="-204" dirty="0"/>
              <a:t> </a:t>
            </a:r>
            <a:r>
              <a:rPr spc="-175" dirty="0"/>
              <a:t>Origin</a:t>
            </a:r>
            <a:r>
              <a:rPr spc="-204" dirty="0"/>
              <a:t> </a:t>
            </a:r>
            <a:r>
              <a:rPr spc="-110" dirty="0"/>
              <a:t>Resou</a:t>
            </a:r>
            <a:r>
              <a:rPr spc="-150" dirty="0"/>
              <a:t>r</a:t>
            </a:r>
            <a:r>
              <a:rPr spc="-85" dirty="0"/>
              <a:t>ce</a:t>
            </a:r>
            <a:r>
              <a:rPr spc="-204" dirty="0"/>
              <a:t> </a:t>
            </a:r>
            <a:r>
              <a:rPr spc="-135" dirty="0"/>
              <a:t>Sharing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51205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Браузер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выполняет</a:t>
            </a:r>
            <a:r>
              <a:rPr sz="1800" spc="-105" dirty="0">
                <a:latin typeface="Lucida Sans Unicode"/>
                <a:cs typeface="Lucida Sans Unicode"/>
              </a:rPr>
              <a:t> A</a:t>
            </a:r>
            <a:r>
              <a:rPr sz="1800" spc="-34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JAX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запросы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даже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чужому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домену,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этом</a:t>
            </a:r>
            <a:endParaRPr sz="1800" dirty="0">
              <a:latin typeface="Lucida Sans Unicode"/>
              <a:cs typeface="Lucida Sans Unicode"/>
            </a:endParaRPr>
          </a:p>
          <a:p>
            <a:pPr marL="12700" marR="636905">
              <a:lnSpc>
                <a:spcPct val="166700"/>
              </a:lnSpc>
            </a:pPr>
            <a:r>
              <a:rPr sz="1800" spc="5" dirty="0">
                <a:latin typeface="Lucida Sans Unicode"/>
                <a:cs typeface="Lucida Sans Unicode"/>
              </a:rPr>
              <a:t>случае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не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35" dirty="0">
                <a:latin typeface="Lucida Sans Unicode"/>
                <a:cs typeface="Lucida Sans Unicode"/>
              </a:rPr>
              <a:t>вызывает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функцию-callback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JavaScript,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т.е.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не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дает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использовать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данные,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загруженные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чужого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домена.</a:t>
            </a:r>
            <a:endParaRPr sz="18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 dirty="0">
              <a:latin typeface="Lucida Sans Unicode"/>
              <a:cs typeface="Lucida Sans Unicode"/>
            </a:endParaRPr>
          </a:p>
          <a:p>
            <a:pPr marL="12700" marR="152400">
              <a:lnSpc>
                <a:spcPct val="166700"/>
              </a:lnSpc>
              <a:spcBef>
                <a:spcPts val="5"/>
              </a:spcBef>
            </a:pPr>
            <a:r>
              <a:rPr sz="1800" b="1" spc="-125" dirty="0">
                <a:latin typeface="Arial"/>
                <a:cs typeface="Arial"/>
              </a:rPr>
              <a:t>CORS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позволяет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серверу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35" dirty="0">
                <a:latin typeface="Lucida Sans Unicode"/>
                <a:cs typeface="Lucida Sans Unicode"/>
              </a:rPr>
              <a:t>явно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разрешить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использование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данных </a:t>
            </a:r>
            <a:r>
              <a:rPr sz="1800" spc="-55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при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кросс-доменных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запросах.</a:t>
            </a:r>
            <a:endParaRPr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232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</a:t>
            </a:r>
            <a:r>
              <a:rPr spc="-200" dirty="0"/>
              <a:t>r</a:t>
            </a:r>
            <a:r>
              <a:rPr spc="-140" dirty="0"/>
              <a:t>oss</a:t>
            </a:r>
            <a:r>
              <a:rPr spc="-204" dirty="0"/>
              <a:t> </a:t>
            </a:r>
            <a:r>
              <a:rPr spc="-175" dirty="0"/>
              <a:t>Origin</a:t>
            </a:r>
            <a:r>
              <a:rPr spc="-204" dirty="0"/>
              <a:t> </a:t>
            </a:r>
            <a:r>
              <a:rPr spc="-110" dirty="0"/>
              <a:t>Resou</a:t>
            </a:r>
            <a:r>
              <a:rPr spc="-150" dirty="0"/>
              <a:t>r</a:t>
            </a:r>
            <a:r>
              <a:rPr spc="-85" dirty="0"/>
              <a:t>ce</a:t>
            </a:r>
            <a:r>
              <a:rPr spc="-204" dirty="0"/>
              <a:t> </a:t>
            </a:r>
            <a:r>
              <a:rPr spc="-135" dirty="0"/>
              <a:t>Sharing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1676400"/>
            <a:ext cx="5486399" cy="2771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13</a:t>
            </a:fld>
            <a:endParaRPr spc="-1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14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503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За</a:t>
            </a:r>
            <a:r>
              <a:rPr spc="-130" dirty="0"/>
              <a:t>г</a:t>
            </a:r>
            <a:r>
              <a:rPr spc="-100" dirty="0"/>
              <a:t>оловки</a:t>
            </a:r>
            <a:r>
              <a:rPr spc="-204" dirty="0"/>
              <a:t> </a:t>
            </a:r>
            <a:r>
              <a:rPr spc="-330" dirty="0"/>
              <a:t>C</a:t>
            </a:r>
            <a:r>
              <a:rPr spc="-55" dirty="0"/>
              <a:t>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1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Origin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551" y="1749425"/>
            <a:ext cx="531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указывает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URL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запрашивающего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приложения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1"/>
            <a:ext cx="4933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4044315" algn="l"/>
              </a:tabLst>
            </a:pPr>
            <a:r>
              <a:rPr sz="1800" dirty="0">
                <a:latin typeface="Courier New"/>
                <a:cs typeface="Courier New"/>
              </a:rPr>
              <a:t>Access-Control-Allow-Origin:	origin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3876" y="2206625"/>
            <a:ext cx="137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разрешает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2663824"/>
            <a:ext cx="559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Lucida Sans Unicode"/>
                <a:cs typeface="Lucida Sans Unicode"/>
              </a:rPr>
              <a:t>использовать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данные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кросс-доменном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запросе.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1774" y="2657471"/>
            <a:ext cx="9620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origin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6017" y="2663824"/>
            <a:ext cx="861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Lucida Sans Unicode"/>
                <a:cs typeface="Lucida Sans Unicode"/>
              </a:rPr>
              <a:t>дол</a:t>
            </a:r>
            <a:r>
              <a:rPr sz="1800" spc="-100" dirty="0">
                <a:latin typeface="Lucida Sans Unicode"/>
                <a:cs typeface="Lucida Sans Unicode"/>
              </a:rPr>
              <a:t>ж</a:t>
            </a:r>
            <a:r>
              <a:rPr sz="1800" spc="10" dirty="0">
                <a:latin typeface="Lucida Sans Unicode"/>
                <a:cs typeface="Lucida Sans Unicode"/>
              </a:rPr>
              <a:t>ен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800" y="3121024"/>
            <a:ext cx="315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Sans Unicode"/>
                <a:cs typeface="Lucida Sans Unicode"/>
              </a:rPr>
              <a:t>либо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совпадать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за</a:t>
            </a:r>
            <a:r>
              <a:rPr sz="1800" spc="-90" dirty="0">
                <a:latin typeface="Lucida Sans Unicode"/>
                <a:cs typeface="Lucida Sans Unicode"/>
              </a:rPr>
              <a:t>г</a:t>
            </a:r>
            <a:r>
              <a:rPr sz="1800" spc="-5" dirty="0">
                <a:latin typeface="Lucida Sans Unicode"/>
                <a:cs typeface="Lucida Sans Unicode"/>
              </a:rPr>
              <a:t>лов</a:t>
            </a:r>
            <a:r>
              <a:rPr sz="1800" spc="-45" dirty="0">
                <a:latin typeface="Lucida Sans Unicode"/>
                <a:cs typeface="Lucida Sans Unicode"/>
              </a:rPr>
              <a:t>к</a:t>
            </a:r>
            <a:r>
              <a:rPr sz="1800" spc="-5" dirty="0">
                <a:latin typeface="Lucida Sans Unicode"/>
                <a:cs typeface="Lucida Sans Unicode"/>
              </a:rPr>
              <a:t>ом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3374" y="3114671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Origin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4789" y="3121024"/>
            <a:ext cx="177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запросе,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либо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2774" y="3114671"/>
            <a:ext cx="2762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3918" y="3121024"/>
            <a:ext cx="8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471" y="3578225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2499" y="3571871"/>
            <a:ext cx="4524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Access-Control-Allow-Credentials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2366" y="3578225"/>
            <a:ext cx="2915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позволяет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использовать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9800" y="4035425"/>
            <a:ext cx="424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Lucida Sans Unicode"/>
                <a:cs typeface="Lucida Sans Unicode"/>
              </a:rPr>
              <a:t>данные,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если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были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переданы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cookies.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15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668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Использование</a:t>
            </a:r>
            <a:r>
              <a:rPr spc="-204" dirty="0"/>
              <a:t> </a:t>
            </a:r>
            <a:r>
              <a:rPr spc="-330" dirty="0"/>
              <a:t>C</a:t>
            </a:r>
            <a:r>
              <a:rPr spc="-55" dirty="0"/>
              <a:t>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6024" y="1743071"/>
            <a:ext cx="2667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1513" y="1749425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Lucida Sans Unicode"/>
                <a:cs typeface="Lucida Sans Unicode"/>
              </a:rPr>
              <a:t>).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800" y="1749425"/>
            <a:ext cx="5367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ucida Sans Unicode"/>
                <a:cs typeface="Lucida Sans Unicode"/>
              </a:rPr>
              <a:t>Не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следует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разрешать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0" dirty="0">
                <a:latin typeface="Lucida Sans Unicode"/>
                <a:cs typeface="Lucida Sans Unicode"/>
              </a:rPr>
              <a:t>C</a:t>
            </a:r>
            <a:r>
              <a:rPr sz="1800" spc="-5" dirty="0">
                <a:latin typeface="Lucida Sans Unicode"/>
                <a:cs typeface="Lucida Sans Unicode"/>
              </a:rPr>
              <a:t>ORS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для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всех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запросов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(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Lucida Sans Unicode"/>
                <a:cs typeface="Lucida Sans Unicode"/>
              </a:rPr>
              <a:t>Хорошей</a:t>
            </a:r>
            <a:r>
              <a:rPr sz="1800" spc="-12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практикой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является: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471" y="3121024"/>
            <a:ext cx="483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Проверка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суффи</a:t>
            </a:r>
            <a:r>
              <a:rPr sz="1800" spc="-105" dirty="0">
                <a:latin typeface="Lucida Sans Unicode"/>
                <a:cs typeface="Lucida Sans Unicode"/>
              </a:rPr>
              <a:t>к</a:t>
            </a:r>
            <a:r>
              <a:rPr sz="1800" spc="-30" dirty="0">
                <a:latin typeface="Lucida Sans Unicode"/>
                <a:cs typeface="Lucida Sans Unicode"/>
              </a:rPr>
              <a:t>са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домена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Проверка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домена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списку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доверенных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643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C</a:t>
            </a:r>
            <a:r>
              <a:rPr spc="-55" dirty="0"/>
              <a:t>ORS</a:t>
            </a:r>
            <a:r>
              <a:rPr spc="-204" dirty="0"/>
              <a:t> </a:t>
            </a:r>
            <a:r>
              <a:rPr spc="-70" dirty="0"/>
              <a:t>на</a:t>
            </a:r>
            <a:r>
              <a:rPr spc="-204" dirty="0"/>
              <a:t> </a:t>
            </a:r>
            <a:r>
              <a:rPr spc="-140" dirty="0"/>
              <a:t>клиен</a:t>
            </a:r>
            <a:r>
              <a:rPr spc="-155" dirty="0"/>
              <a:t>т</a:t>
            </a:r>
            <a:r>
              <a:rPr spc="-30" dirty="0"/>
              <a:t>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800" y="1371600"/>
            <a:ext cx="6884670" cy="3482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Courier New"/>
                <a:cs typeface="Courier New"/>
              </a:rPr>
              <a:t>$.ajax({</a:t>
            </a:r>
          </a:p>
          <a:p>
            <a:pPr marL="561340" marR="279400">
              <a:lnSpc>
                <a:spcPct val="114599"/>
              </a:lnSpc>
              <a:tabLst>
                <a:tab pos="1384300" algn="l"/>
              </a:tabLst>
            </a:pPr>
            <a:r>
              <a:rPr sz="1800" dirty="0">
                <a:latin typeface="Courier New"/>
                <a:cs typeface="Courier New"/>
              </a:rPr>
              <a:t>url:	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'https://site.com/blog/comments/add/'</a:t>
            </a:r>
            <a:r>
              <a:rPr sz="1800" spc="-5" dirty="0">
                <a:latin typeface="Courier New"/>
                <a:cs typeface="Courier New"/>
              </a:rPr>
              <a:t>,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type: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'POST'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 dirty="0">
              <a:latin typeface="Courier New"/>
              <a:cs typeface="Courier New"/>
            </a:endParaRPr>
          </a:p>
          <a:p>
            <a:pPr marL="561340" marR="5080">
              <a:lnSpc>
                <a:spcPct val="114599"/>
              </a:lnSpc>
              <a:tabLst>
                <a:tab pos="1384300" algn="l"/>
                <a:tab pos="1658620" algn="l"/>
                <a:tab pos="3441700" algn="l"/>
                <a:tab pos="4264660" algn="l"/>
                <a:tab pos="5636895" algn="l"/>
                <a:tab pos="6597015" algn="l"/>
              </a:tabLst>
            </a:pPr>
            <a:r>
              <a:rPr sz="1800" dirty="0">
                <a:latin typeface="Courier New"/>
                <a:cs typeface="Courier New"/>
              </a:rPr>
              <a:t>data:	{	post_id: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800" dirty="0">
                <a:latin typeface="Courier New"/>
                <a:cs typeface="Courier New"/>
              </a:rPr>
              <a:t>,	text:	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'Занятная	идея!'	</a:t>
            </a:r>
            <a:r>
              <a:rPr sz="1800" dirty="0">
                <a:latin typeface="Courier New"/>
                <a:cs typeface="Courier New"/>
              </a:rPr>
              <a:t>},  crossDomain: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true,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xhrFields:	{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withCredentials: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true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}).success(</a:t>
            </a:r>
            <a:r>
              <a:rPr sz="1800" b="1" spc="-5" dirty="0">
                <a:latin typeface="Courier New"/>
                <a:cs typeface="Courier New"/>
              </a:rPr>
              <a:t>function</a:t>
            </a:r>
            <a:r>
              <a:rPr sz="1800" spc="-5" dirty="0">
                <a:latin typeface="Courier New"/>
                <a:cs typeface="Courier New"/>
              </a:rPr>
              <a:t>(data)</a:t>
            </a:r>
            <a:r>
              <a:rPr sz="1800" dirty="0">
                <a:latin typeface="Courier New"/>
                <a:cs typeface="Courier New"/>
              </a:rPr>
              <a:t> {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972819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//	...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16</a:t>
            </a:fld>
            <a:endParaRPr spc="-1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70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C</a:t>
            </a:r>
            <a:r>
              <a:rPr spc="-55" dirty="0"/>
              <a:t>ORS</a:t>
            </a:r>
            <a:r>
              <a:rPr spc="-204" dirty="0"/>
              <a:t> </a:t>
            </a:r>
            <a:r>
              <a:rPr spc="-70" dirty="0"/>
              <a:t>на</a:t>
            </a:r>
            <a:r>
              <a:rPr spc="-204" dirty="0"/>
              <a:t> </a:t>
            </a:r>
            <a:r>
              <a:rPr spc="-50" dirty="0"/>
              <a:t>сервере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39800" y="1371600"/>
            <a:ext cx="7488555" cy="29591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00" b="1" spc="15" dirty="0">
                <a:latin typeface="Courier New"/>
                <a:cs typeface="Courier New"/>
              </a:rPr>
              <a:t>def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FF0000"/>
                </a:solidFill>
                <a:latin typeface="Courier New"/>
                <a:cs typeface="Courier New"/>
              </a:rPr>
              <a:t>allow_cors</a:t>
            </a:r>
            <a:r>
              <a:rPr sz="1500" spc="15" dirty="0">
                <a:latin typeface="Courier New"/>
                <a:cs typeface="Courier New"/>
              </a:rPr>
              <a:t>(view):</a:t>
            </a:r>
            <a:endParaRPr sz="15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b="1" spc="15" dirty="0">
                <a:latin typeface="Courier New"/>
                <a:cs typeface="Courier New"/>
              </a:rPr>
              <a:t>def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FF0000"/>
                </a:solidFill>
                <a:latin typeface="Courier New"/>
                <a:cs typeface="Courier New"/>
              </a:rPr>
              <a:t>view2</a:t>
            </a:r>
            <a:r>
              <a:rPr sz="1500" spc="15" dirty="0">
                <a:latin typeface="Courier New"/>
                <a:cs typeface="Courier New"/>
              </a:rPr>
              <a:t>(request,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*args, **kwargs):</a:t>
            </a:r>
            <a:endParaRPr sz="1500" dirty="0">
              <a:latin typeface="Courier New"/>
              <a:cs typeface="Courier New"/>
            </a:endParaRPr>
          </a:p>
          <a:p>
            <a:pPr marL="944880" marR="1753870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response =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view(request, *args,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**kwargs)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origin = request.META.get(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'HTTP_ORIGIN'</a:t>
            </a:r>
            <a:r>
              <a:rPr sz="1500" spc="15" dirty="0">
                <a:latin typeface="Courier New"/>
                <a:cs typeface="Courier New"/>
              </a:rPr>
              <a:t>) 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if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not</a:t>
            </a:r>
            <a:r>
              <a:rPr sz="1500" spc="15" dirty="0">
                <a:latin typeface="Courier New"/>
                <a:cs typeface="Courier New"/>
              </a:rPr>
              <a:t> origin:</a:t>
            </a:r>
            <a:endParaRPr sz="1500" dirty="0">
              <a:latin typeface="Courier New"/>
              <a:cs typeface="Courier New"/>
            </a:endParaRPr>
          </a:p>
          <a:p>
            <a:pPr marL="1411605">
              <a:lnSpc>
                <a:spcPct val="100000"/>
              </a:lnSpc>
              <a:spcBef>
                <a:spcPts val="295"/>
              </a:spcBef>
            </a:pPr>
            <a:r>
              <a:rPr sz="1500" b="1" spc="15" dirty="0">
                <a:latin typeface="Courier New"/>
                <a:cs typeface="Courier New"/>
              </a:rPr>
              <a:t>return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response</a:t>
            </a:r>
            <a:endParaRPr sz="1500" dirty="0">
              <a:latin typeface="Courier New"/>
              <a:cs typeface="Courier New"/>
            </a:endParaRPr>
          </a:p>
          <a:p>
            <a:pPr marL="1411605" marR="1987550" indent="-466725">
              <a:lnSpc>
                <a:spcPct val="116700"/>
              </a:lnSpc>
            </a:pPr>
            <a:r>
              <a:rPr sz="1500" b="1" spc="15" dirty="0">
                <a:latin typeface="Courier New"/>
                <a:cs typeface="Courier New"/>
              </a:rPr>
              <a:t>for</a:t>
            </a:r>
            <a:r>
              <a:rPr sz="1500" spc="15" dirty="0">
                <a:latin typeface="Courier New"/>
                <a:cs typeface="Courier New"/>
              </a:rPr>
              <a:t> domain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in</a:t>
            </a:r>
            <a:r>
              <a:rPr sz="1500" spc="15" dirty="0">
                <a:latin typeface="Courier New"/>
                <a:cs typeface="Courier New"/>
              </a:rPr>
              <a:t> settings.CORS_WHITE_LIST: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if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origin.endswith(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'.'</a:t>
            </a:r>
            <a:r>
              <a:rPr sz="1500" spc="1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+ domain):</a:t>
            </a:r>
            <a:endParaRPr sz="1500" dirty="0">
              <a:latin typeface="Courier New"/>
              <a:cs typeface="Courier New"/>
            </a:endParaRPr>
          </a:p>
          <a:p>
            <a:pPr marL="944880" marR="5080" indent="932815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response[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'Access-Control-Allow-Origin'</a:t>
            </a:r>
            <a:r>
              <a:rPr sz="1500" spc="15" dirty="0">
                <a:latin typeface="Courier New"/>
                <a:cs typeface="Courier New"/>
              </a:rPr>
              <a:t>]</a:t>
            </a:r>
            <a:r>
              <a:rPr sz="1500" spc="2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3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origin </a:t>
            </a:r>
            <a:r>
              <a:rPr sz="1500" spc="-885" dirty="0" smtClean="0">
                <a:latin typeface="Courier New"/>
                <a:cs typeface="Courier New"/>
              </a:rPr>
              <a:t> </a:t>
            </a:r>
            <a:r>
              <a:rPr sz="1500" b="1" spc="15" dirty="0" smtClean="0">
                <a:latin typeface="Courier New"/>
                <a:cs typeface="Courier New"/>
              </a:rPr>
              <a:t>return</a:t>
            </a:r>
            <a:r>
              <a:rPr sz="1500" spc="10" dirty="0" smtClean="0">
                <a:latin typeface="Courier New"/>
                <a:cs typeface="Courier New"/>
              </a:rPr>
              <a:t> </a:t>
            </a:r>
            <a:r>
              <a:rPr sz="1500" spc="15" dirty="0" smtClean="0">
                <a:latin typeface="Courier New"/>
                <a:cs typeface="Courier New"/>
              </a:rPr>
              <a:t>response</a:t>
            </a:r>
            <a:endParaRPr sz="15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b="1" spc="15" dirty="0" smtClean="0">
                <a:latin typeface="Courier New"/>
                <a:cs typeface="Courier New"/>
              </a:rPr>
              <a:t>return</a:t>
            </a:r>
            <a:r>
              <a:rPr sz="1500" spc="-30" dirty="0" smtClean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view2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17</a:t>
            </a:fld>
            <a:endParaRPr spc="-1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964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>
                <a:latin typeface="Verdana"/>
                <a:cs typeface="Verdana"/>
              </a:rPr>
              <a:t>Asynch</a:t>
            </a:r>
            <a:r>
              <a:rPr spc="-245" dirty="0">
                <a:latin typeface="Verdana"/>
                <a:cs typeface="Verdana"/>
              </a:rPr>
              <a:t>r</a:t>
            </a:r>
            <a:r>
              <a:rPr spc="-135" dirty="0">
                <a:latin typeface="Verdana"/>
                <a:cs typeface="Verdana"/>
              </a:rPr>
              <a:t>onous</a:t>
            </a:r>
            <a:r>
              <a:rPr spc="-335" dirty="0">
                <a:latin typeface="Verdana"/>
                <a:cs typeface="Verdana"/>
              </a:rPr>
              <a:t> </a:t>
            </a:r>
            <a:r>
              <a:rPr spc="-305" dirty="0">
                <a:latin typeface="Verdana"/>
                <a:cs typeface="Verdana"/>
              </a:rPr>
              <a:t>JavaScript</a:t>
            </a:r>
            <a:r>
              <a:rPr spc="-335" dirty="0">
                <a:latin typeface="Verdana"/>
                <a:cs typeface="Verdana"/>
              </a:rPr>
              <a:t> </a:t>
            </a:r>
            <a:r>
              <a:rPr spc="-190" dirty="0">
                <a:latin typeface="Verdana"/>
                <a:cs typeface="Verdana"/>
              </a:rPr>
              <a:t>And</a:t>
            </a:r>
            <a:r>
              <a:rPr spc="-335" dirty="0">
                <a:latin typeface="Verdana"/>
                <a:cs typeface="Verdana"/>
              </a:rPr>
              <a:t> </a:t>
            </a:r>
            <a:r>
              <a:rPr spc="-204" dirty="0">
                <a:latin typeface="Verdana"/>
                <a:cs typeface="Verdana"/>
              </a:rPr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32282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-27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JAX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09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технология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загрузки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данных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285" dirty="0">
                <a:latin typeface="Lucida Sans Unicode"/>
                <a:cs typeface="Lucida Sans Unicode"/>
              </a:rPr>
              <a:t>/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отправки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форм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без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10" dirty="0">
                <a:latin typeface="Lucida Sans Unicode"/>
                <a:cs typeface="Lucida Sans Unicode"/>
              </a:rPr>
              <a:t>обновления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90" dirty="0">
                <a:latin typeface="Lucida Sans Unicode"/>
                <a:cs typeface="Lucida Sans Unicode"/>
              </a:rPr>
              <a:t>WEB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страницы.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12700" marR="5080">
              <a:lnSpc>
                <a:spcPct val="166700"/>
              </a:lnSpc>
            </a:pPr>
            <a:r>
              <a:rPr sz="1800" spc="-15" dirty="0">
                <a:latin typeface="Lucida Sans Unicode"/>
                <a:cs typeface="Lucida Sans Unicode"/>
              </a:rPr>
              <a:t>XML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59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совершенно </a:t>
            </a:r>
            <a:r>
              <a:rPr sz="1800" spc="10" dirty="0">
                <a:latin typeface="Lucida Sans Unicode"/>
                <a:cs typeface="Lucida Sans Unicode"/>
              </a:rPr>
              <a:t>не </a:t>
            </a:r>
            <a:r>
              <a:rPr sz="1800" spc="-15" dirty="0">
                <a:latin typeface="Lucida Sans Unicode"/>
                <a:cs typeface="Lucida Sans Unicode"/>
              </a:rPr>
              <a:t>обязателен, </a:t>
            </a:r>
            <a:r>
              <a:rPr sz="1800" spc="15" dirty="0">
                <a:latin typeface="Lucida Sans Unicode"/>
                <a:cs typeface="Lucida Sans Unicode"/>
              </a:rPr>
              <a:t>возможны </a:t>
            </a:r>
            <a:r>
              <a:rPr sz="1800" spc="-10" dirty="0">
                <a:latin typeface="Lucida Sans Unicode"/>
                <a:cs typeface="Lucida Sans Unicode"/>
              </a:rPr>
              <a:t>отправка </a:t>
            </a:r>
            <a:r>
              <a:rPr sz="1800" spc="10" dirty="0">
                <a:latin typeface="Lucida Sans Unicode"/>
                <a:cs typeface="Lucida Sans Unicode"/>
              </a:rPr>
              <a:t>и </a:t>
            </a:r>
            <a:r>
              <a:rPr sz="1800" spc="-5" dirty="0">
                <a:latin typeface="Lucida Sans Unicode"/>
                <a:cs typeface="Lucida Sans Unicode"/>
              </a:rPr>
              <a:t>прием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данных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любого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типа.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35" dirty="0">
                <a:latin typeface="Lucida Sans Unicode"/>
                <a:cs typeface="Lucida Sans Unicode"/>
              </a:rPr>
              <a:t>Чаще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всего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вместо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XML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используется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HTML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либо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JSON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для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заг</a:t>
            </a:r>
            <a:r>
              <a:rPr sz="1800" spc="-60" dirty="0">
                <a:latin typeface="Lucida Sans Unicode"/>
                <a:cs typeface="Lucida Sans Unicode"/>
              </a:rPr>
              <a:t>р</a:t>
            </a:r>
            <a:r>
              <a:rPr sz="1800" spc="-15" dirty="0">
                <a:latin typeface="Lucida Sans Unicode"/>
                <a:cs typeface="Lucida Sans Unicode"/>
              </a:rPr>
              <a:t>узки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сырых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данных.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33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A</a:t>
            </a:r>
            <a:r>
              <a:rPr spc="-675" dirty="0"/>
              <a:t> </a:t>
            </a:r>
            <a:r>
              <a:rPr spc="-290" dirty="0"/>
              <a:t>JAX</a:t>
            </a:r>
            <a:r>
              <a:rPr spc="-204" dirty="0"/>
              <a:t> </a:t>
            </a:r>
            <a:r>
              <a:rPr spc="-70" dirty="0"/>
              <a:t>на</a:t>
            </a:r>
            <a:r>
              <a:rPr spc="-204" dirty="0"/>
              <a:t> </a:t>
            </a:r>
            <a:r>
              <a:rPr spc="-160" dirty="0"/>
              <a:t>с</a:t>
            </a:r>
            <a:r>
              <a:rPr spc="-195" dirty="0"/>
              <a:t>т</a:t>
            </a:r>
            <a:r>
              <a:rPr spc="-85" dirty="0"/>
              <a:t>ороне</a:t>
            </a:r>
            <a:r>
              <a:rPr spc="-204" dirty="0"/>
              <a:t> </a:t>
            </a:r>
            <a:r>
              <a:rPr spc="-125" dirty="0"/>
              <a:t>клиента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9800" y="1689848"/>
            <a:ext cx="5649595" cy="31686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1109980" algn="l"/>
              </a:tabLst>
            </a:pPr>
            <a:r>
              <a:rPr sz="1800" b="1" dirty="0">
                <a:latin typeface="Courier New"/>
                <a:cs typeface="Courier New"/>
              </a:rPr>
              <a:t>var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xhr	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new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XMLHttpRequest();</a:t>
            </a:r>
          </a:p>
          <a:p>
            <a:pPr marL="12700" marR="5080">
              <a:lnSpc>
                <a:spcPct val="114599"/>
              </a:lnSpc>
              <a:tabLst>
                <a:tab pos="3167380" algn="l"/>
              </a:tabLst>
            </a:pPr>
            <a:r>
              <a:rPr sz="1800" spc="-5" dirty="0">
                <a:latin typeface="Courier New"/>
                <a:cs typeface="Courier New"/>
              </a:rPr>
              <a:t>xhr.open(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'/xhr/test.html'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true);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xhr.onreadystatechange	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function</a:t>
            </a:r>
            <a:r>
              <a:rPr sz="1800" spc="-5" dirty="0">
                <a:latin typeface="Courier New"/>
                <a:cs typeface="Courier New"/>
              </a:rPr>
              <a:t>()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3167380" algn="l"/>
                <a:tab pos="3578860" algn="l"/>
                <a:tab pos="3990340" algn="l"/>
              </a:tabLst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(xhr.readyState	==	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sz="1800" spc="-5" dirty="0">
                <a:latin typeface="Courier New"/>
                <a:cs typeface="Courier New"/>
              </a:rPr>
              <a:t>)	</a:t>
            </a: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3167380" algn="l"/>
                <a:tab pos="3578860" algn="l"/>
                <a:tab pos="4264660" algn="l"/>
              </a:tabLst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(xhr.status	==	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200</a:t>
            </a:r>
            <a:r>
              <a:rPr sz="1800" spc="-5" dirty="0">
                <a:latin typeface="Courier New"/>
                <a:cs typeface="Courier New"/>
              </a:rPr>
              <a:t>)	</a:t>
            </a: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165862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alert(xhr.responseText);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};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xhr.send(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"a=5&amp;b=4"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3</a:t>
            </a:fld>
            <a:endParaRPr spc="-1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317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A</a:t>
            </a:r>
            <a:r>
              <a:rPr spc="-675" dirty="0"/>
              <a:t> </a:t>
            </a:r>
            <a:r>
              <a:rPr spc="-290" dirty="0"/>
              <a:t>JAX</a:t>
            </a:r>
            <a:r>
              <a:rPr spc="-204" dirty="0"/>
              <a:t> </a:t>
            </a:r>
            <a:r>
              <a:rPr spc="-105" dirty="0"/>
              <a:t>при</a:t>
            </a:r>
            <a:r>
              <a:rPr spc="-204" dirty="0"/>
              <a:t> </a:t>
            </a:r>
            <a:r>
              <a:rPr spc="-114" dirty="0"/>
              <a:t>помощи</a:t>
            </a:r>
            <a:r>
              <a:rPr spc="-204" dirty="0"/>
              <a:t> </a:t>
            </a:r>
            <a:r>
              <a:rPr spc="-130" dirty="0"/>
              <a:t>jQuery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5978" y="1534863"/>
            <a:ext cx="6884670" cy="3482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Courier New"/>
                <a:cs typeface="Courier New"/>
              </a:rPr>
              <a:t>$.ajax({</a:t>
            </a:r>
          </a:p>
          <a:p>
            <a:pPr marL="561340" marR="2473960">
              <a:lnSpc>
                <a:spcPct val="114599"/>
              </a:lnSpc>
              <a:tabLst>
                <a:tab pos="1384300" algn="l"/>
              </a:tabLst>
            </a:pPr>
            <a:r>
              <a:rPr sz="1800" dirty="0">
                <a:latin typeface="Courier New"/>
                <a:cs typeface="Courier New"/>
              </a:rPr>
              <a:t>url:	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'/blog/comments/add/'</a:t>
            </a:r>
            <a:r>
              <a:rPr sz="1800" spc="-5" dirty="0">
                <a:latin typeface="Courier New"/>
                <a:cs typeface="Courier New"/>
              </a:rPr>
              <a:t>,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type: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'POST'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384300" algn="l"/>
                <a:tab pos="1658620" algn="l"/>
                <a:tab pos="3441700" algn="l"/>
                <a:tab pos="4264660" algn="l"/>
                <a:tab pos="5636895" algn="l"/>
                <a:tab pos="6597015" algn="l"/>
              </a:tabLst>
            </a:pPr>
            <a:r>
              <a:rPr sz="1800" dirty="0">
                <a:latin typeface="Courier New"/>
                <a:cs typeface="Courier New"/>
              </a:rPr>
              <a:t>data:	{	post_id: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800" dirty="0">
                <a:latin typeface="Courier New"/>
                <a:cs typeface="Courier New"/>
              </a:rPr>
              <a:t>,	text:	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'Занятная	идея!'	</a:t>
            </a:r>
            <a:r>
              <a:rPr sz="1800" dirty="0">
                <a:latin typeface="Courier New"/>
                <a:cs typeface="Courier New"/>
              </a:rPr>
              <a:t>},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}).success(</a:t>
            </a:r>
            <a:r>
              <a:rPr sz="1800" b="1" spc="-5" dirty="0">
                <a:latin typeface="Courier New"/>
                <a:cs typeface="Courier New"/>
              </a:rPr>
              <a:t>function</a:t>
            </a:r>
            <a:r>
              <a:rPr sz="1800" spc="-5" dirty="0">
                <a:latin typeface="Courier New"/>
                <a:cs typeface="Courier New"/>
              </a:rPr>
              <a:t>(data)</a:t>
            </a:r>
            <a:r>
              <a:rPr sz="1800" dirty="0">
                <a:latin typeface="Courier New"/>
                <a:cs typeface="Courier New"/>
              </a:rPr>
              <a:t> {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755900" algn="l"/>
                <a:tab pos="3990340" algn="l"/>
              </a:tabLst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(data.status	==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'ok'</a:t>
            </a:r>
            <a:r>
              <a:rPr sz="1800" dirty="0">
                <a:latin typeface="Courier New"/>
                <a:cs typeface="Courier New"/>
              </a:rPr>
              <a:t>)	{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86B3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latin typeface="Courier New"/>
                <a:cs typeface="Courier New"/>
              </a:rPr>
              <a:t>.log(data.comment_id);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}).error(</a:t>
            </a:r>
            <a:r>
              <a:rPr sz="1800" b="1" spc="-5" dirty="0">
                <a:latin typeface="Courier New"/>
                <a:cs typeface="Courier New"/>
              </a:rPr>
              <a:t>function</a:t>
            </a:r>
            <a:r>
              <a:rPr sz="1800" spc="-5" dirty="0">
                <a:latin typeface="Courier New"/>
                <a:cs typeface="Courier New"/>
              </a:rPr>
              <a:t>()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3030220" algn="l"/>
              </a:tabLst>
            </a:pPr>
            <a:r>
              <a:rPr sz="1800" spc="-5" dirty="0">
                <a:solidFill>
                  <a:srgbClr val="0086B3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latin typeface="Courier New"/>
                <a:cs typeface="Courier New"/>
              </a:rPr>
              <a:t>.log(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'http	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error'</a:t>
            </a:r>
            <a:r>
              <a:rPr sz="1800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4</a:t>
            </a:fld>
            <a:endParaRPr spc="-1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5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332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Особенности</a:t>
            </a:r>
            <a:r>
              <a:rPr spc="-204" dirty="0"/>
              <a:t> </a:t>
            </a:r>
            <a:r>
              <a:rPr spc="-95" dirty="0"/>
              <a:t>и</a:t>
            </a:r>
            <a:r>
              <a:rPr spc="-204" dirty="0"/>
              <a:t> </a:t>
            </a:r>
            <a:r>
              <a:rPr spc="-60" dirty="0"/>
              <a:t>ограничения</a:t>
            </a:r>
            <a:r>
              <a:rPr spc="-204" dirty="0"/>
              <a:t> </a:t>
            </a:r>
            <a:r>
              <a:rPr spc="-325" dirty="0"/>
              <a:t>A</a:t>
            </a:r>
            <a:r>
              <a:rPr spc="-675" dirty="0"/>
              <a:t> </a:t>
            </a:r>
            <a:r>
              <a:rPr spc="-290" dirty="0"/>
              <a:t>JAX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7405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Font typeface="Verdana"/>
              <a:buChar char="•"/>
              <a:tabLst>
                <a:tab pos="262890" algn="l"/>
                <a:tab pos="263525" algn="l"/>
              </a:tabLst>
            </a:pPr>
            <a:r>
              <a:rPr sz="1800" b="1" spc="-170" dirty="0">
                <a:latin typeface="Verdana"/>
                <a:cs typeface="Verdana"/>
              </a:rPr>
              <a:t>Same</a:t>
            </a:r>
            <a:r>
              <a:rPr sz="1800" b="1" spc="-150" dirty="0">
                <a:latin typeface="Verdana"/>
                <a:cs typeface="Verdana"/>
              </a:rPr>
              <a:t> </a:t>
            </a:r>
            <a:r>
              <a:rPr sz="1800" b="1" spc="-110" dirty="0">
                <a:latin typeface="Verdana"/>
                <a:cs typeface="Verdana"/>
              </a:rPr>
              <a:t>Origin</a:t>
            </a:r>
            <a:r>
              <a:rPr sz="1800" b="1" spc="-145" dirty="0">
                <a:latin typeface="Verdana"/>
                <a:cs typeface="Verdana"/>
              </a:rPr>
              <a:t> </a:t>
            </a:r>
            <a:r>
              <a:rPr sz="1800" b="1" spc="-125" dirty="0">
                <a:latin typeface="Verdana"/>
                <a:cs typeface="Verdana"/>
              </a:rPr>
              <a:t>Policy</a:t>
            </a:r>
            <a:r>
              <a:rPr sz="1800" b="1" spc="-150" dirty="0">
                <a:latin typeface="Verdana"/>
                <a:cs typeface="Verdana"/>
              </a:rPr>
              <a:t> </a:t>
            </a:r>
            <a:r>
              <a:rPr sz="1800" spc="-240" dirty="0">
                <a:latin typeface="Verdana"/>
                <a:cs typeface="Verdana"/>
              </a:rPr>
              <a:t>-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A</a:t>
            </a:r>
            <a:r>
              <a:rPr sz="1800" spc="-400" dirty="0">
                <a:latin typeface="Verdana"/>
                <a:cs typeface="Verdana"/>
              </a:rPr>
              <a:t> </a:t>
            </a:r>
            <a:r>
              <a:rPr sz="1800" spc="-210" dirty="0">
                <a:latin typeface="Verdana"/>
                <a:cs typeface="Verdana"/>
              </a:rPr>
              <a:t>JAX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запросы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можно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отправлять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только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на</a:t>
            </a:r>
            <a:endParaRPr sz="1800">
              <a:latin typeface="Verdana"/>
              <a:cs typeface="Verdana"/>
            </a:endParaRPr>
          </a:p>
          <a:p>
            <a:pPr marL="262890">
              <a:lnSpc>
                <a:spcPct val="100000"/>
              </a:lnSpc>
              <a:spcBef>
                <a:spcPts val="1440"/>
              </a:spcBef>
            </a:pPr>
            <a:r>
              <a:rPr sz="1800" spc="-45" dirty="0">
                <a:latin typeface="Verdana"/>
                <a:cs typeface="Verdana"/>
              </a:rPr>
              <a:t>свой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домен.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В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современных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браузерах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есть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CORS.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2663824"/>
            <a:ext cx="4441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225" dirty="0">
                <a:latin typeface="Verdana"/>
                <a:cs typeface="Verdana"/>
              </a:rPr>
              <a:t>Т</a:t>
            </a:r>
            <a:r>
              <a:rPr sz="1800" spc="-165" dirty="0">
                <a:latin typeface="Verdana"/>
                <a:cs typeface="Verdana"/>
              </a:rPr>
              <a:t>.к.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данные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переда</a:t>
            </a:r>
            <a:r>
              <a:rPr sz="1800" spc="-90" dirty="0">
                <a:latin typeface="Verdana"/>
                <a:cs typeface="Verdana"/>
              </a:rPr>
              <a:t>ю</a:t>
            </a:r>
            <a:r>
              <a:rPr sz="1800" spc="-75" dirty="0">
                <a:latin typeface="Verdana"/>
                <a:cs typeface="Verdana"/>
              </a:rPr>
              <a:t>т</a:t>
            </a:r>
            <a:r>
              <a:rPr sz="1800" spc="-95" dirty="0">
                <a:latin typeface="Verdana"/>
                <a:cs typeface="Verdana"/>
              </a:rPr>
              <a:t>ся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явно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в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ме</a:t>
            </a:r>
            <a:r>
              <a:rPr sz="1800" spc="-35" dirty="0">
                <a:latin typeface="Verdana"/>
                <a:cs typeface="Verdana"/>
              </a:rPr>
              <a:t>т</a:t>
            </a:r>
            <a:r>
              <a:rPr sz="1800" spc="-50" dirty="0">
                <a:latin typeface="Verdana"/>
                <a:cs typeface="Verdana"/>
              </a:rPr>
              <a:t>од</a:t>
            </a:r>
            <a:endParaRPr sz="1800">
              <a:latin typeface="Verdana"/>
              <a:cs typeface="Verdana"/>
            </a:endParaRPr>
          </a:p>
          <a:p>
            <a:pPr marL="262890">
              <a:lnSpc>
                <a:spcPct val="100000"/>
              </a:lnSpc>
              <a:spcBef>
                <a:spcPts val="1440"/>
              </a:spcBef>
            </a:pPr>
            <a:r>
              <a:rPr sz="1800" b="1" spc="-130" dirty="0">
                <a:latin typeface="Verdana"/>
                <a:cs typeface="Verdana"/>
              </a:rPr>
              <a:t>файл</a:t>
            </a:r>
            <a:r>
              <a:rPr sz="1800" b="1" spc="-160" dirty="0">
                <a:latin typeface="Verdana"/>
                <a:cs typeface="Verdana"/>
              </a:rPr>
              <a:t>ы</a:t>
            </a:r>
            <a:r>
              <a:rPr sz="1800" spc="-180" dirty="0">
                <a:latin typeface="Verdana"/>
                <a:cs typeface="Verdana"/>
              </a:rPr>
              <a:t>.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В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HTML5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есть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FormData.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599" y="2657473"/>
            <a:ext cx="6762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send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6960" y="2663824"/>
            <a:ext cx="2594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т</a:t>
            </a:r>
            <a:r>
              <a:rPr sz="1800" spc="-10" dirty="0">
                <a:latin typeface="Verdana"/>
                <a:cs typeface="Verdana"/>
              </a:rPr>
              <a:t>о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b="1" spc="-100" dirty="0">
                <a:latin typeface="Verdana"/>
                <a:cs typeface="Verdana"/>
              </a:rPr>
              <a:t>нель</a:t>
            </a:r>
            <a:r>
              <a:rPr sz="1800" b="1" spc="-50" dirty="0">
                <a:latin typeface="Verdana"/>
                <a:cs typeface="Verdana"/>
              </a:rPr>
              <a:t>з</a:t>
            </a:r>
            <a:r>
              <a:rPr sz="1800" b="1" spc="-160" dirty="0">
                <a:latin typeface="Verdana"/>
                <a:cs typeface="Verdana"/>
              </a:rPr>
              <a:t>я</a:t>
            </a:r>
            <a:r>
              <a:rPr sz="1800" b="1" spc="-150" dirty="0">
                <a:latin typeface="Verdana"/>
                <a:cs typeface="Verdana"/>
              </a:rPr>
              <a:t> </a:t>
            </a:r>
            <a:r>
              <a:rPr sz="1800" b="1" spc="-95" dirty="0">
                <a:latin typeface="Verdana"/>
                <a:cs typeface="Verdana"/>
              </a:rPr>
              <a:t>заг</a:t>
            </a:r>
            <a:r>
              <a:rPr sz="1800" b="1" spc="-130" dirty="0">
                <a:latin typeface="Verdana"/>
                <a:cs typeface="Verdana"/>
              </a:rPr>
              <a:t>р</a:t>
            </a:r>
            <a:r>
              <a:rPr sz="1800" b="1" spc="-105" dirty="0">
                <a:latin typeface="Verdana"/>
                <a:cs typeface="Verdana"/>
              </a:rPr>
              <a:t>ужать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3578225"/>
            <a:ext cx="765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95" dirty="0">
                <a:latin typeface="Verdana"/>
                <a:cs typeface="Verdana"/>
              </a:rPr>
              <a:t>A</a:t>
            </a:r>
            <a:r>
              <a:rPr sz="1800" spc="-400" dirty="0">
                <a:latin typeface="Verdana"/>
                <a:cs typeface="Verdana"/>
              </a:rPr>
              <a:t> </a:t>
            </a:r>
            <a:r>
              <a:rPr sz="1800" spc="-210" dirty="0">
                <a:latin typeface="Verdana"/>
                <a:cs typeface="Verdana"/>
              </a:rPr>
              <a:t>JAX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на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стороне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сервера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не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отличим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от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обычного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запроса.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jQuery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4035425"/>
            <a:ext cx="236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Verdana"/>
                <a:cs typeface="Verdana"/>
              </a:rPr>
              <a:t>добавляет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за</a:t>
            </a:r>
            <a:r>
              <a:rPr sz="1800" spc="-90" dirty="0">
                <a:latin typeface="Verdana"/>
                <a:cs typeface="Verdana"/>
              </a:rPr>
              <a:t>г</a:t>
            </a:r>
            <a:r>
              <a:rPr sz="1800" spc="-50" dirty="0">
                <a:latin typeface="Verdana"/>
                <a:cs typeface="Verdana"/>
              </a:rPr>
              <a:t>оловок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2799" y="4029073"/>
            <a:ext cx="4524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  <a:tabLst>
                <a:tab pos="2534920" algn="l"/>
              </a:tabLst>
            </a:pPr>
            <a:r>
              <a:rPr sz="1800" dirty="0">
                <a:latin typeface="Courier New"/>
                <a:cs typeface="Courier New"/>
              </a:rPr>
              <a:t>X-Requested-With:	XMLHttpRequest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471" y="4492625"/>
            <a:ext cx="720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75" dirty="0">
                <a:latin typeface="Verdana"/>
                <a:cs typeface="Verdana"/>
              </a:rPr>
              <a:t>Результаты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запроса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передаются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в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JavaScript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функцию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поэтому</a:t>
            </a:r>
            <a:endParaRPr sz="1800">
              <a:latin typeface="Verdana"/>
              <a:cs typeface="Verdana"/>
            </a:endParaRPr>
          </a:p>
          <a:p>
            <a:pPr marL="262890">
              <a:lnSpc>
                <a:spcPct val="100000"/>
              </a:lnSpc>
              <a:spcBef>
                <a:spcPts val="1440"/>
              </a:spcBef>
            </a:pPr>
            <a:r>
              <a:rPr sz="1800" spc="-60" dirty="0">
                <a:latin typeface="Verdana"/>
                <a:cs typeface="Verdana"/>
              </a:rPr>
              <a:t>стандартные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методы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обработки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ошибок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40" dirty="0">
                <a:latin typeface="Verdana"/>
                <a:cs typeface="Verdana"/>
              </a:rPr>
              <a:t>-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не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работают.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89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Заг</a:t>
            </a:r>
            <a:r>
              <a:rPr spc="-155" dirty="0"/>
              <a:t>р</a:t>
            </a:r>
            <a:r>
              <a:rPr spc="-180" dirty="0"/>
              <a:t>узка</a:t>
            </a:r>
            <a:r>
              <a:rPr spc="-204" dirty="0"/>
              <a:t> </a:t>
            </a:r>
            <a:r>
              <a:rPr spc="-130" dirty="0"/>
              <a:t>HTML</a:t>
            </a:r>
            <a:r>
              <a:rPr spc="-204" dirty="0"/>
              <a:t> </a:t>
            </a:r>
            <a:r>
              <a:rPr spc="-180" dirty="0"/>
              <a:t>данных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9800" y="1390743"/>
            <a:ext cx="6884670" cy="22256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comments_list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658620" algn="l"/>
                <a:tab pos="1932939" algn="l"/>
              </a:tabLst>
            </a:pPr>
            <a:r>
              <a:rPr sz="1800" dirty="0">
                <a:latin typeface="Courier New"/>
                <a:cs typeface="Courier New"/>
              </a:rPr>
              <a:t>post_id	=	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'post_id'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247140" algn="l"/>
                <a:tab pos="1521460" algn="l"/>
                <a:tab pos="4813935" algn="l"/>
              </a:tabLst>
            </a:pPr>
            <a:r>
              <a:rPr sz="1800" dirty="0">
                <a:latin typeface="Courier New"/>
                <a:cs typeface="Courier New"/>
              </a:rPr>
              <a:t>post	=	get_object_or_404(Post,	post_id)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795780" algn="l"/>
                <a:tab pos="2070100" algn="l"/>
                <a:tab pos="4539615" algn="l"/>
              </a:tabLst>
            </a:pPr>
            <a:r>
              <a:rPr sz="1800" dirty="0">
                <a:latin typeface="Courier New"/>
                <a:cs typeface="Courier New"/>
              </a:rPr>
              <a:t>comments	=	paginate(request,	post.comments)</a:t>
            </a:r>
          </a:p>
          <a:p>
            <a:pPr marL="1109980" marR="5080" indent="-549275">
              <a:lnSpc>
                <a:spcPct val="114599"/>
              </a:lnSpc>
              <a:tabLst>
                <a:tab pos="2755900" algn="l"/>
                <a:tab pos="6734175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render(request,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'blog/comments.html'</a:t>
            </a:r>
            <a:r>
              <a:rPr sz="1800" dirty="0">
                <a:latin typeface="Courier New"/>
                <a:cs typeface="Courier New"/>
              </a:rPr>
              <a:t>,	{ 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'comments'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comments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6</a:t>
            </a:fld>
            <a:endParaRPr spc="-110" dirty="0"/>
          </a:p>
        </p:txBody>
      </p:sp>
      <p:sp>
        <p:nvSpPr>
          <p:cNvPr id="7" name="object 7"/>
          <p:cNvSpPr txBox="1"/>
          <p:nvPr/>
        </p:nvSpPr>
        <p:spPr>
          <a:xfrm>
            <a:off x="939800" y="4292600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latin typeface="Lucida Sans Unicode"/>
                <a:cs typeface="Lucida Sans Unicode"/>
              </a:rPr>
              <a:t>В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2049" y="4286248"/>
            <a:ext cx="26003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blog/comments.html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9206" y="4292600"/>
            <a:ext cx="3512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Lucida Sans Unicode"/>
                <a:cs typeface="Lucida Sans Unicode"/>
              </a:rPr>
              <a:t>о</a:t>
            </a:r>
            <a:r>
              <a:rPr sz="1800" spc="-70" dirty="0">
                <a:latin typeface="Lucida Sans Unicode"/>
                <a:cs typeface="Lucida Sans Unicode"/>
              </a:rPr>
              <a:t>т</a:t>
            </a:r>
            <a:r>
              <a:rPr sz="1800" spc="-10" dirty="0">
                <a:latin typeface="Lucida Sans Unicode"/>
                <a:cs typeface="Lucida Sans Unicode"/>
              </a:rPr>
              <a:t>ображае</a:t>
            </a:r>
            <a:r>
              <a:rPr sz="1800" spc="-30" dirty="0">
                <a:latin typeface="Lucida Sans Unicode"/>
                <a:cs typeface="Lucida Sans Unicode"/>
              </a:rPr>
              <a:t>т</a:t>
            </a:r>
            <a:r>
              <a:rPr sz="1800" spc="5" dirty="0">
                <a:latin typeface="Lucida Sans Unicode"/>
                <a:cs typeface="Lucida Sans Unicode"/>
              </a:rPr>
              <a:t>ся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т</a:t>
            </a:r>
            <a:r>
              <a:rPr sz="1800" spc="15" dirty="0">
                <a:latin typeface="Lucida Sans Unicode"/>
                <a:cs typeface="Lucida Sans Unicode"/>
              </a:rPr>
              <a:t>оль</a:t>
            </a:r>
            <a:r>
              <a:rPr sz="1800" spc="-25" dirty="0">
                <a:latin typeface="Lucida Sans Unicode"/>
                <a:cs typeface="Lucida Sans Unicode"/>
              </a:rPr>
              <a:t>к</a:t>
            </a:r>
            <a:r>
              <a:rPr sz="1800" spc="-20" dirty="0">
                <a:latin typeface="Lucida Sans Unicode"/>
                <a:cs typeface="Lucida Sans Unicode"/>
              </a:rPr>
              <a:t>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HTML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</a:t>
            </a:r>
            <a:r>
              <a:rPr sz="1800" spc="-100" dirty="0">
                <a:latin typeface="Lucida Sans Unicode"/>
                <a:cs typeface="Lucida Sans Unicode"/>
              </a:rPr>
              <a:t>од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800" y="4749800"/>
            <a:ext cx="489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ucida Sans Unicode"/>
                <a:cs typeface="Lucida Sans Unicode"/>
              </a:rPr>
              <a:t>комментариев,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без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окружающей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страницы.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7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096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Обмен</a:t>
            </a:r>
            <a:r>
              <a:rPr spc="-204" dirty="0"/>
              <a:t> </a:t>
            </a:r>
            <a:r>
              <a:rPr spc="-135" dirty="0"/>
              <a:t>данными</a:t>
            </a:r>
            <a:r>
              <a:rPr spc="-204" dirty="0"/>
              <a:t> </a:t>
            </a:r>
            <a:r>
              <a:rPr spc="145" dirty="0"/>
              <a:t>в</a:t>
            </a:r>
            <a:r>
              <a:rPr spc="-204" dirty="0"/>
              <a:t> </a:t>
            </a:r>
            <a:r>
              <a:rPr spc="-80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4689475" cy="31972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"status"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"ok"</a:t>
            </a:r>
            <a:r>
              <a:rPr sz="180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"comment_id"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"status"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"error"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932939" algn="l"/>
              </a:tabLst>
            </a:pP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"code"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"no_auth"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481580" algn="l"/>
                <a:tab pos="2893060" algn="l"/>
              </a:tabLst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"message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"вы	не	авторизованы"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789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HttpResponseAjax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9800" y="1428889"/>
            <a:ext cx="7420609" cy="369492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10" dirty="0">
                <a:latin typeface="Courier New"/>
                <a:cs typeface="Courier New"/>
              </a:rPr>
              <a:t>import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json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10" dirty="0">
                <a:latin typeface="Courier New"/>
                <a:cs typeface="Courier New"/>
              </a:rPr>
              <a:t>class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b="1" spc="10" dirty="0">
                <a:solidFill>
                  <a:srgbClr val="0070C0"/>
                </a:solidFill>
                <a:latin typeface="Courier New"/>
                <a:cs typeface="Courier New"/>
              </a:rPr>
              <a:t>HttpResponseAjax</a:t>
            </a:r>
            <a:r>
              <a:rPr sz="1600" spc="10" dirty="0">
                <a:latin typeface="Courier New"/>
                <a:cs typeface="Courier New"/>
              </a:rPr>
              <a:t>(JsonResponse):</a:t>
            </a:r>
            <a:endParaRPr sz="1600" dirty="0">
              <a:latin typeface="Courier New"/>
              <a:cs typeface="Courier New"/>
            </a:endParaRPr>
          </a:p>
          <a:p>
            <a:pPr marL="1000125" marR="732790" indent="-494030">
              <a:lnSpc>
                <a:spcPct val="117200"/>
              </a:lnSpc>
            </a:pPr>
            <a:r>
              <a:rPr sz="1600" b="1" spc="10" dirty="0" err="1">
                <a:latin typeface="Courier New"/>
                <a:cs typeface="Courier New"/>
              </a:rPr>
              <a:t>def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lang="ru-RU"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b="1" spc="10" dirty="0" err="1">
                <a:solidFill>
                  <a:srgbClr val="FF0000"/>
                </a:solidFill>
                <a:latin typeface="Courier New"/>
                <a:cs typeface="Courier New"/>
              </a:rPr>
              <a:t>init</a:t>
            </a:r>
            <a:r>
              <a:rPr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lang="ru-RU"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spc="10" dirty="0" smtClean="0">
                <a:latin typeface="Courier New"/>
                <a:cs typeface="Courier New"/>
              </a:rPr>
              <a:t>(</a:t>
            </a:r>
            <a:r>
              <a:rPr sz="1600" spc="10" dirty="0">
                <a:latin typeface="Courier New"/>
                <a:cs typeface="Courier New"/>
              </a:rPr>
              <a:t>self, status=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'ok'</a:t>
            </a:r>
            <a:r>
              <a:rPr sz="1600" spc="10" dirty="0">
                <a:latin typeface="Courier New"/>
                <a:cs typeface="Courier New"/>
              </a:rPr>
              <a:t>, **kwargs): 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kwargs[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'status'</a:t>
            </a:r>
            <a:r>
              <a:rPr sz="1600" spc="10" dirty="0">
                <a:latin typeface="Courier New"/>
                <a:cs typeface="Courier New"/>
              </a:rPr>
              <a:t>] = status 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super(HttpResponseAjax,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self).__init__(kwargs)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Courier New"/>
              <a:cs typeface="Courier New"/>
            </a:endParaRPr>
          </a:p>
          <a:p>
            <a:pPr marL="506095" marR="1720850" indent="-494030">
              <a:lnSpc>
                <a:spcPct val="117200"/>
              </a:lnSpc>
            </a:pPr>
            <a:r>
              <a:rPr sz="1600" b="1" spc="10" dirty="0">
                <a:latin typeface="Courier New"/>
                <a:cs typeface="Courier New"/>
              </a:rPr>
              <a:t>class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b="1" spc="10" dirty="0">
                <a:solidFill>
                  <a:srgbClr val="0070C0"/>
                </a:solidFill>
                <a:latin typeface="Courier New"/>
                <a:cs typeface="Courier New"/>
              </a:rPr>
              <a:t>HttpResponseAjaxError</a:t>
            </a:r>
            <a:r>
              <a:rPr sz="1600" spc="10" dirty="0">
                <a:latin typeface="Courier New"/>
                <a:cs typeface="Courier New"/>
              </a:rPr>
              <a:t>(HttpResponseAjax):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b="1" spc="10" dirty="0" err="1">
                <a:latin typeface="Courier New"/>
                <a:cs typeface="Courier New"/>
              </a:rPr>
              <a:t>def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lang="ru-RU"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b="1" spc="10" dirty="0" err="1">
                <a:solidFill>
                  <a:srgbClr val="FF0000"/>
                </a:solidFill>
                <a:latin typeface="Courier New"/>
                <a:cs typeface="Courier New"/>
              </a:rPr>
              <a:t>init</a:t>
            </a:r>
            <a:r>
              <a:rPr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lang="ru-RU"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0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spc="10" dirty="0" smtClean="0">
                <a:latin typeface="Courier New"/>
                <a:cs typeface="Courier New"/>
              </a:rPr>
              <a:t>(</a:t>
            </a:r>
            <a:r>
              <a:rPr sz="1600" spc="10" dirty="0">
                <a:latin typeface="Courier New"/>
                <a:cs typeface="Courier New"/>
              </a:rPr>
              <a:t>self,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code,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message):</a:t>
            </a:r>
            <a:endParaRPr sz="1600" dirty="0">
              <a:latin typeface="Courier New"/>
              <a:cs typeface="Courier New"/>
            </a:endParaRPr>
          </a:p>
          <a:p>
            <a:pPr marL="1000125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super(HttpResponseAjaxError,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self).__init__(</a:t>
            </a:r>
            <a:endParaRPr sz="1600" dirty="0">
              <a:latin typeface="Courier New"/>
              <a:cs typeface="Courier New"/>
            </a:endParaRPr>
          </a:p>
          <a:p>
            <a:pPr marL="1494155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status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 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'error'</a:t>
            </a:r>
            <a:r>
              <a:rPr sz="1600" spc="10" dirty="0">
                <a:latin typeface="Courier New"/>
                <a:cs typeface="Courier New"/>
              </a:rPr>
              <a:t>, code = code, message = message</a:t>
            </a:r>
            <a:endParaRPr sz="1600" dirty="0">
              <a:latin typeface="Courier New"/>
              <a:cs typeface="Courier New"/>
            </a:endParaRPr>
          </a:p>
          <a:p>
            <a:pPr marL="1000125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8</a:t>
            </a:fld>
            <a:endParaRPr spc="-1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287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Использование</a:t>
            </a:r>
            <a:r>
              <a:rPr spc="-229" dirty="0"/>
              <a:t> </a:t>
            </a:r>
            <a:r>
              <a:rPr spc="-155" dirty="0"/>
              <a:t>HttpResponseAjax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9800" y="1536922"/>
            <a:ext cx="7407909" cy="3482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Courier New"/>
                <a:cs typeface="Courier New"/>
              </a:rPr>
              <a:t>@login_required_ajax</a:t>
            </a: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comment_add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48640" marR="2049780">
              <a:lnSpc>
                <a:spcPct val="114599"/>
              </a:lnSpc>
              <a:tabLst>
                <a:tab pos="1234440" algn="l"/>
                <a:tab pos="1508760" algn="l"/>
              </a:tabLst>
            </a:pPr>
            <a:r>
              <a:rPr sz="1800" dirty="0">
                <a:latin typeface="Courier New"/>
                <a:cs typeface="Courier New"/>
              </a:rPr>
              <a:t>form	=	AddCommentForm(request.POST)  </a:t>
            </a: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form.is_valid():</a:t>
            </a:r>
          </a:p>
          <a:p>
            <a:pPr marL="1097280">
              <a:lnSpc>
                <a:spcPct val="100000"/>
              </a:lnSpc>
              <a:spcBef>
                <a:spcPts val="315"/>
              </a:spcBef>
              <a:tabLst>
                <a:tab pos="2194560" algn="l"/>
                <a:tab pos="2468880" algn="l"/>
              </a:tabLst>
            </a:pPr>
            <a:r>
              <a:rPr sz="1800" dirty="0">
                <a:latin typeface="Courier New"/>
                <a:cs typeface="Courier New"/>
              </a:rPr>
              <a:t>comment	=	form.save()</a:t>
            </a:r>
          </a:p>
          <a:p>
            <a:pPr marL="548640" indent="548640">
              <a:lnSpc>
                <a:spcPct val="114599"/>
              </a:lnSpc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HttpResponseAjax(comment_id=comment.id)  </a:t>
            </a:r>
            <a:r>
              <a:rPr sz="1800" b="1" dirty="0">
                <a:latin typeface="Courier New"/>
                <a:cs typeface="Courier New"/>
              </a:rPr>
              <a:t>else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1645920" marR="2324100" indent="-549275">
              <a:lnSpc>
                <a:spcPct val="114599"/>
              </a:lnSpc>
              <a:tabLst>
                <a:tab pos="2331720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HttpResponseAjaxError(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code	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"bad_params"</a:t>
            </a:r>
            <a:r>
              <a:rPr sz="1800" dirty="0">
                <a:latin typeface="Courier New"/>
                <a:cs typeface="Courier New"/>
              </a:rPr>
              <a:t>,</a:t>
            </a:r>
          </a:p>
          <a:p>
            <a:pPr marL="1645920">
              <a:lnSpc>
                <a:spcPct val="100000"/>
              </a:lnSpc>
              <a:spcBef>
                <a:spcPts val="310"/>
              </a:spcBef>
              <a:tabLst>
                <a:tab pos="2743200" algn="l"/>
                <a:tab pos="3017520" algn="l"/>
              </a:tabLst>
            </a:pPr>
            <a:r>
              <a:rPr sz="1800" dirty="0">
                <a:latin typeface="Courier New"/>
                <a:cs typeface="Courier New"/>
              </a:rPr>
              <a:t>message	=	form.errors.as_text(),</a:t>
            </a:r>
          </a:p>
          <a:p>
            <a:pPr marL="109728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9</a:t>
            </a:fld>
            <a:endParaRPr spc="-1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765</Words>
  <Application>Microsoft Office PowerPoint</Application>
  <PresentationFormat>Произвольный</PresentationFormat>
  <Paragraphs>156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Lucida Sans Unicode</vt:lpstr>
      <vt:lpstr>Verdana</vt:lpstr>
      <vt:lpstr>Office Theme</vt:lpstr>
      <vt:lpstr>A JAX</vt:lpstr>
      <vt:lpstr>Asynchronous JavaScript And XML</vt:lpstr>
      <vt:lpstr>A JAX на стороне клиента</vt:lpstr>
      <vt:lpstr>A JAX при помощи jQuery</vt:lpstr>
      <vt:lpstr>Особенности и ограничения A JAX</vt:lpstr>
      <vt:lpstr>Загрузка HTML данных</vt:lpstr>
      <vt:lpstr>Обмен данными в JSON</vt:lpstr>
      <vt:lpstr>HttpResponseAjax</vt:lpstr>
      <vt:lpstr>Использование HttpResponseAjax</vt:lpstr>
      <vt:lpstr>Проверка авторизации в A JAX</vt:lpstr>
      <vt:lpstr>CORS</vt:lpstr>
      <vt:lpstr>Cross Origin Resource Sharing</vt:lpstr>
      <vt:lpstr>Cross Origin Resource Sharing</vt:lpstr>
      <vt:lpstr>Заголовки CORS</vt:lpstr>
      <vt:lpstr>Использование CORS</vt:lpstr>
      <vt:lpstr>CORS на клиенте</vt:lpstr>
      <vt:lpstr>CORS на сервере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JAX</dc:title>
  <dc:creator>Энрина</dc:creator>
  <cp:lastModifiedBy>Энрина</cp:lastModifiedBy>
  <cp:revision>9</cp:revision>
  <dcterms:created xsi:type="dcterms:W3CDTF">2022-07-25T13:33:56Z</dcterms:created>
  <dcterms:modified xsi:type="dcterms:W3CDTF">2022-07-25T13:44:34Z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2020-09-29T00:00:00Z</vt:filetime>
  </property>
  <property fmtid="{D5CDD505-2E9C-101B-9397-08002B2CF9AE}" pid="3" name="Creator">
    <vt:lpwstr>Mozilla/5.0 (Macintosh; Intel Mac OS X 10_15_6) AppleWebKit/537.36 (KHTML, like Gecko) Chrome/85.0.4183.121 Safari/537.36</vt:lpwstr>
  </property>
  <property fmtid="{D5CDD505-2E9C-101B-9397-08002B2CF9AE}" pid="4" name="LastSaved">
    <vt:filetime>2022-07-25T00:00:00Z</vt:filetime>
  </property>
</Properties>
</file>