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750" y="1984241"/>
            <a:ext cx="6593205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denberg/nginx-push-stream-modu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publish/%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tream.io/blog/realtime-framework-overview/" TargetMode="External"/><Relationship Id="rId2" Type="http://schemas.openxmlformats.org/officeDocument/2006/relationships/hyperlink" Target="https://www.leggetter.co.uk/real-time-web-technologies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ntrifugal/centrifug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13842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-310" dirty="0">
                <a:solidFill>
                  <a:srgbClr val="FFFFFF"/>
                </a:solidFill>
              </a:rPr>
              <a:t>Real</a:t>
            </a:r>
            <a:r>
              <a:rPr sz="7500" spc="-80" dirty="0">
                <a:solidFill>
                  <a:srgbClr val="FFFFFF"/>
                </a:solidFill>
              </a:rPr>
              <a:t> </a:t>
            </a:r>
            <a:r>
              <a:rPr sz="7500" spc="-90" dirty="0">
                <a:solidFill>
                  <a:srgbClr val="FFFFFF"/>
                </a:solidFill>
              </a:rPr>
              <a:t>Time</a:t>
            </a:r>
            <a:endParaRPr sz="7500"/>
          </a:p>
          <a:p>
            <a:pPr marL="12700">
              <a:lnSpc>
                <a:spcPts val="8250"/>
              </a:lnSpc>
            </a:pPr>
            <a:r>
              <a:rPr sz="7500" spc="120" dirty="0">
                <a:solidFill>
                  <a:srgbClr val="FFFFFF"/>
                </a:solidFill>
              </a:rPr>
              <a:t>сообщения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8581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40" dirty="0">
                <a:solidFill>
                  <a:srgbClr val="FFFFFF"/>
                </a:solidFill>
              </a:rPr>
              <a:t>Comet</a:t>
            </a:r>
            <a:endParaRPr sz="7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878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Comet</a:t>
            </a:r>
            <a:r>
              <a:rPr spc="-55" dirty="0"/>
              <a:t> </a:t>
            </a:r>
            <a:r>
              <a:rPr spc="-45" dirty="0"/>
              <a:t>-</a:t>
            </a:r>
            <a:r>
              <a:rPr spc="-55" dirty="0"/>
              <a:t> </a:t>
            </a:r>
            <a:r>
              <a:rPr spc="20" dirty="0"/>
              <a:t>долгоживущие</a:t>
            </a:r>
            <a:r>
              <a:rPr spc="-50" dirty="0"/>
              <a:t> </a:t>
            </a:r>
            <a:r>
              <a:rPr spc="10" dirty="0"/>
              <a:t>запросы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819275"/>
            <a:ext cx="5838824" cy="304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5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Comet</a:t>
            </a:r>
            <a:r>
              <a:rPr spc="-70" dirty="0"/>
              <a:t> </a:t>
            </a:r>
            <a:r>
              <a:rPr spc="50" dirty="0"/>
              <a:t>на</a:t>
            </a:r>
            <a:r>
              <a:rPr spc="-70" dirty="0"/>
              <a:t> </a:t>
            </a:r>
            <a:r>
              <a:rPr spc="-5" dirty="0"/>
              <a:t>клиенте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9800" y="1391859"/>
            <a:ext cx="4717415" cy="3740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b="1" spc="10" dirty="0">
                <a:latin typeface="Courier New"/>
                <a:cs typeface="Courier New"/>
              </a:rPr>
              <a:t>function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getComet</a:t>
            </a:r>
            <a:r>
              <a:rPr sz="1600" spc="10" dirty="0">
                <a:latin typeface="Courier New"/>
                <a:cs typeface="Courier New"/>
              </a:rPr>
              <a:t>()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$.ajax({</a:t>
            </a:r>
            <a:endParaRPr sz="1600" dirty="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type: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'GET'</a:t>
            </a:r>
            <a:r>
              <a:rPr sz="1600" spc="10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000125" marR="1609725">
              <a:lnSpc>
                <a:spcPct val="117200"/>
              </a:lnSpc>
              <a:tabLst>
                <a:tab pos="1740535" algn="l"/>
              </a:tabLst>
            </a:pPr>
            <a:r>
              <a:rPr sz="1600" spc="10" dirty="0">
                <a:latin typeface="Courier New"/>
                <a:cs typeface="Courier New"/>
              </a:rPr>
              <a:t>url:	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'/listen/</a:t>
            </a:r>
            <a:r>
              <a:rPr sz="1600" spc="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600" spc="10" dirty="0">
                <a:latin typeface="Courier New"/>
                <a:cs typeface="Courier New"/>
              </a:rPr>
              <a:t>,  data: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cid: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600" spc="-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},</a:t>
            </a:r>
            <a:endParaRPr sz="1600" dirty="0">
              <a:latin typeface="Courier New"/>
              <a:cs typeface="Courier New"/>
            </a:endParaRPr>
          </a:p>
          <a:p>
            <a:pPr marL="1000125" marR="5080" indent="-494030">
              <a:lnSpc>
                <a:spcPct val="117200"/>
              </a:lnSpc>
            </a:pPr>
            <a:r>
              <a:rPr sz="1600" spc="10" dirty="0">
                <a:latin typeface="Courier New"/>
                <a:cs typeface="Courier New"/>
              </a:rPr>
              <a:t>}).success(</a:t>
            </a:r>
            <a:r>
              <a:rPr sz="1600" b="1" spc="10" dirty="0">
                <a:latin typeface="Courier New"/>
                <a:cs typeface="Courier New"/>
              </a:rPr>
              <a:t>function</a:t>
            </a:r>
            <a:r>
              <a:rPr sz="1600" spc="10" dirty="0">
                <a:latin typeface="Courier New"/>
                <a:cs typeface="Courier New"/>
              </a:rPr>
              <a:t>(resp) { 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handleMessages(resp.messages);  getComet();</a:t>
            </a:r>
            <a:endParaRPr sz="1600" dirty="0">
              <a:latin typeface="Courier New"/>
              <a:cs typeface="Courier New"/>
            </a:endParaRPr>
          </a:p>
          <a:p>
            <a:pPr marL="1000125" marR="252095" indent="-494030">
              <a:lnSpc>
                <a:spcPct val="117200"/>
              </a:lnSpc>
            </a:pPr>
            <a:r>
              <a:rPr sz="1600" spc="10" dirty="0">
                <a:latin typeface="Courier New"/>
                <a:cs typeface="Courier New"/>
              </a:rPr>
              <a:t>}).error(</a:t>
            </a:r>
            <a:r>
              <a:rPr sz="1600" b="1" spc="10" dirty="0">
                <a:latin typeface="Courier New"/>
                <a:cs typeface="Courier New"/>
              </a:rPr>
              <a:t>function</a:t>
            </a:r>
            <a:r>
              <a:rPr sz="1600" spc="10" dirty="0">
                <a:latin typeface="Courier New"/>
                <a:cs typeface="Courier New"/>
              </a:rPr>
              <a:t>() { 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setTimeout(getComet,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008080"/>
                </a:solidFill>
                <a:latin typeface="Courier New"/>
                <a:cs typeface="Courier New"/>
              </a:rPr>
              <a:t>10000</a:t>
            </a:r>
            <a:r>
              <a:rPr sz="1600" spc="1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0609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});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getComet();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91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Comet</a:t>
            </a:r>
            <a:r>
              <a:rPr spc="-60" dirty="0"/>
              <a:t> </a:t>
            </a:r>
            <a:r>
              <a:rPr spc="50" dirty="0"/>
              <a:t>на</a:t>
            </a:r>
            <a:r>
              <a:rPr spc="-55" dirty="0"/>
              <a:t> </a:t>
            </a:r>
            <a:r>
              <a:rPr spc="30" dirty="0"/>
              <a:t>сервере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1600200"/>
            <a:ext cx="744283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технологии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70" dirty="0">
                <a:latin typeface="Arial"/>
                <a:cs typeface="Arial"/>
              </a:rPr>
              <a:t>comet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должен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поддерживать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одновременно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65" dirty="0">
                <a:latin typeface="Microsoft Sans Serif"/>
                <a:cs typeface="Microsoft Sans Serif"/>
              </a:rPr>
              <a:t>открытыми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большое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количество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соединений,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причем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каждое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147320">
              <a:lnSpc>
                <a:spcPct val="166700"/>
              </a:lnSpc>
            </a:pPr>
            <a:r>
              <a:rPr sz="1800" spc="55" dirty="0">
                <a:latin typeface="Microsoft Sans Serif"/>
                <a:cs typeface="Microsoft Sans Serif"/>
              </a:rPr>
              <a:t>соединение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находится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ожидании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сообщений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него.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этой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причине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мы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можем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использовать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классический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application-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96545">
              <a:lnSpc>
                <a:spcPct val="166700"/>
              </a:lnSpc>
            </a:pPr>
            <a:r>
              <a:rPr sz="1800" spc="40" dirty="0">
                <a:latin typeface="Microsoft Sans Serif"/>
                <a:cs typeface="Microsoft Sans Serif"/>
              </a:rPr>
              <a:t>сервер </a:t>
            </a:r>
            <a:r>
              <a:rPr sz="1800" spc="65" dirty="0">
                <a:latin typeface="Microsoft Sans Serif"/>
                <a:cs typeface="Microsoft Sans Serif"/>
              </a:rPr>
              <a:t>в </a:t>
            </a:r>
            <a:r>
              <a:rPr sz="1800" spc="80" dirty="0">
                <a:latin typeface="Microsoft Sans Serif"/>
                <a:cs typeface="Microsoft Sans Serif"/>
              </a:rPr>
              <a:t>роли </a:t>
            </a:r>
            <a:r>
              <a:rPr sz="1800" spc="40" dirty="0">
                <a:latin typeface="Microsoft Sans Serif"/>
                <a:cs typeface="Microsoft Sans Serif"/>
              </a:rPr>
              <a:t>comet-сервера. </a:t>
            </a:r>
            <a:r>
              <a:rPr sz="1800" spc="-50" dirty="0">
                <a:latin typeface="Microsoft Sans Serif"/>
                <a:cs typeface="Microsoft Sans Serif"/>
              </a:rPr>
              <a:t>Для </a:t>
            </a:r>
            <a:r>
              <a:rPr sz="1800" spc="45" dirty="0">
                <a:latin typeface="Microsoft Sans Serif"/>
                <a:cs typeface="Microsoft Sans Serif"/>
              </a:rPr>
              <a:t>comet-сервера </a:t>
            </a:r>
            <a:r>
              <a:rPr sz="1800" spc="50" dirty="0">
                <a:latin typeface="Microsoft Sans Serif"/>
                <a:cs typeface="Microsoft Sans Serif"/>
              </a:rPr>
              <a:t>необходима 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отдельная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технология,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spc="30" dirty="0">
                <a:solidFill>
                  <a:srgbClr val="52A2DE"/>
                </a:solidFill>
                <a:latin typeface="Arial"/>
                <a:cs typeface="Arial"/>
                <a:hlinkClick r:id="rId2"/>
              </a:rPr>
              <a:t>nginx</a:t>
            </a:r>
            <a:r>
              <a:rPr sz="1800" b="1" spc="-20" dirty="0">
                <a:solidFill>
                  <a:srgbClr val="52A2DE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b="1" spc="-25" dirty="0">
                <a:solidFill>
                  <a:srgbClr val="52A2DE"/>
                </a:solidFill>
                <a:latin typeface="Arial"/>
                <a:cs typeface="Arial"/>
                <a:hlinkClick r:id="rId2"/>
              </a:rPr>
              <a:t>+</a:t>
            </a:r>
            <a:r>
              <a:rPr sz="1800" b="1" spc="-20" dirty="0">
                <a:solidFill>
                  <a:srgbClr val="52A2DE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b="1" spc="45" dirty="0">
                <a:solidFill>
                  <a:srgbClr val="52A2DE"/>
                </a:solidFill>
                <a:latin typeface="Arial"/>
                <a:cs typeface="Arial"/>
                <a:hlinkClick r:id="rId2"/>
              </a:rPr>
              <a:t>push-stream-module</a:t>
            </a:r>
            <a:r>
              <a:rPr sz="1800" spc="45" dirty="0"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11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Nginx</a:t>
            </a:r>
            <a:r>
              <a:rPr spc="-40" dirty="0"/>
              <a:t> </a:t>
            </a:r>
            <a:r>
              <a:rPr spc="-50" dirty="0"/>
              <a:t>+</a:t>
            </a:r>
            <a:r>
              <a:rPr spc="-35" dirty="0"/>
              <a:t> </a:t>
            </a:r>
            <a:r>
              <a:rPr spc="50" dirty="0"/>
              <a:t>push-stream-module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38516"/>
              </p:ext>
            </p:extLst>
          </p:nvPr>
        </p:nvGraphicFramePr>
        <p:xfrm>
          <a:off x="937741" y="1447800"/>
          <a:ext cx="7536815" cy="343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99">
                <a:tc gridSpan="5">
                  <a:txBody>
                    <a:bodyPr/>
                    <a:lstStyle/>
                    <a:p>
                      <a:pPr marL="31750">
                        <a:lnSpc>
                          <a:spcPts val="1625"/>
                        </a:lnSpc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location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/publish/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{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26">
                <a:tc gridSpan="2">
                  <a:txBody>
                    <a:bodyPr/>
                    <a:lstStyle/>
                    <a:p>
                      <a:pPr marL="497840" marR="3175">
                        <a:lnSpc>
                          <a:spcPts val="1625"/>
                        </a:lnSpc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push_stream_publisher</a:t>
                      </a:r>
                      <a:r>
                        <a:rPr sz="15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normal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ts val="1625"/>
                        </a:lnSpc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включаем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отправку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 gridSpan="2">
                  <a:txBody>
                    <a:bodyPr/>
                    <a:lstStyle/>
                    <a:p>
                      <a:pPr marL="497840" marR="3175">
                        <a:lnSpc>
                          <a:spcPts val="1770"/>
                        </a:lnSpc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push_stream_channels_path</a:t>
                      </a:r>
                      <a:r>
                        <a:rPr sz="15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$arg_cid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ts val="1770"/>
                        </a:lnSpc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500" i="1" spc="-3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канала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726">
                <a:tc gridSpan="2">
                  <a:txBody>
                    <a:bodyPr/>
                    <a:lstStyle/>
                    <a:p>
                      <a:pPr marL="497840" marR="3175">
                        <a:lnSpc>
                          <a:spcPts val="1770"/>
                        </a:lnSpc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push_stream_store_messages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solidFill>
                            <a:srgbClr val="0086B3"/>
                          </a:solidFill>
                          <a:latin typeface="Courier New"/>
                          <a:cs typeface="Courier New"/>
                        </a:rPr>
                        <a:t>off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  <a:p>
                      <a:pPr marL="497840" marR="2100580">
                        <a:lnSpc>
                          <a:spcPct val="116700"/>
                        </a:lnSpc>
                        <a:tabLst>
                          <a:tab pos="1430655" algn="l"/>
                        </a:tabLst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allow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50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127.0.0.</a:t>
                      </a:r>
                      <a:r>
                        <a:rPr sz="15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deny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	all;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ts val="1770"/>
                        </a:lnSpc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не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храним</a:t>
                      </a:r>
                      <a:r>
                        <a:rPr sz="1500" i="1" spc="-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сообщения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99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location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/listen/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{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push_stream_subscriber</a:t>
                      </a:r>
                      <a:r>
                        <a:rPr sz="15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long-polling;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  <a:p>
                      <a:pPr marL="174625" marR="3175">
                        <a:lnSpc>
                          <a:spcPct val="116700"/>
                        </a:lnSpc>
                        <a:tabLst>
                          <a:tab pos="3322320" algn="l"/>
                        </a:tabLst>
                      </a:pPr>
                      <a:r>
                        <a:rPr sz="15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push_stream_channels_path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500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$arg_ci</a:t>
                      </a:r>
                      <a:r>
                        <a:rPr sz="15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500" b="1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default_type</a:t>
                      </a:r>
                      <a:r>
                        <a:rPr sz="15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application/json;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66090" marR="50165" indent="-635" algn="r">
                        <a:lnSpc>
                          <a:spcPct val="116700"/>
                        </a:lnSpc>
                      </a:pPr>
                      <a:r>
                        <a:rPr sz="1500" i="1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  #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включаем</a:t>
                      </a:r>
                      <a:r>
                        <a:rPr sz="1500" i="1" spc="-2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доставку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500" i="1" spc="-3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канала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MIME</a:t>
                      </a:r>
                      <a:r>
                        <a:rPr sz="1500" i="1" spc="-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тип</a:t>
                      </a:r>
                      <a:r>
                        <a:rPr sz="1500" i="1" spc="-10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i="1" spc="15" dirty="0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сообщения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27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Nginx</a:t>
            </a:r>
            <a:r>
              <a:rPr spc="-35" dirty="0"/>
              <a:t> </a:t>
            </a:r>
            <a:r>
              <a:rPr spc="-50" dirty="0"/>
              <a:t>+</a:t>
            </a:r>
            <a:r>
              <a:rPr spc="-30" dirty="0"/>
              <a:t> </a:t>
            </a:r>
            <a:r>
              <a:rPr spc="95" dirty="0"/>
              <a:t>http-push</a:t>
            </a:r>
            <a:r>
              <a:rPr spc="-30" dirty="0"/>
              <a:t> </a:t>
            </a:r>
            <a:r>
              <a:rPr spc="-20" dirty="0"/>
              <a:t>(старый</a:t>
            </a:r>
            <a:r>
              <a:rPr spc="-30" dirty="0"/>
              <a:t> </a:t>
            </a:r>
            <a:r>
              <a:rPr spc="-80" dirty="0"/>
              <a:t>модуль)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1055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2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Плюсы</a:t>
            </a:r>
            <a:r>
              <a:rPr spc="-50" dirty="0"/>
              <a:t> </a:t>
            </a:r>
            <a:r>
              <a:rPr spc="145" dirty="0"/>
              <a:t>и</a:t>
            </a:r>
            <a:r>
              <a:rPr spc="-50" dirty="0"/>
              <a:t> </a:t>
            </a:r>
            <a:r>
              <a:rPr spc="-5" dirty="0"/>
              <a:t>минусы</a:t>
            </a:r>
            <a:r>
              <a:rPr spc="-45" dirty="0"/>
              <a:t> </a:t>
            </a:r>
            <a:r>
              <a:rPr spc="20" dirty="0"/>
              <a:t>Comet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8853"/>
            <a:ext cx="524446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Поддержка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всеми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браузерами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Поддержка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большого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числа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пользователей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Относительная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простота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реализации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0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Избыточные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запросы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38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Half-duplex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1504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85" dirty="0">
                <a:solidFill>
                  <a:srgbClr val="FFFFFF"/>
                </a:solidFill>
              </a:rPr>
              <a:t>Server</a:t>
            </a:r>
            <a:r>
              <a:rPr sz="7500" spc="-120" dirty="0">
                <a:solidFill>
                  <a:srgbClr val="FFFFFF"/>
                </a:solidFill>
              </a:rPr>
              <a:t> </a:t>
            </a:r>
            <a:r>
              <a:rPr sz="7500" spc="135" dirty="0">
                <a:solidFill>
                  <a:srgbClr val="FFFFFF"/>
                </a:solidFill>
              </a:rPr>
              <a:t>push</a:t>
            </a:r>
            <a:endParaRPr sz="7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Server</a:t>
            </a:r>
            <a:r>
              <a:rPr spc="-35" dirty="0"/>
              <a:t> </a:t>
            </a:r>
            <a:r>
              <a:rPr spc="65" dirty="0"/>
              <a:t>push</a:t>
            </a:r>
            <a:r>
              <a:rPr spc="-30" dirty="0"/>
              <a:t> </a:t>
            </a:r>
            <a:r>
              <a:rPr spc="-45" dirty="0"/>
              <a:t>-</a:t>
            </a:r>
            <a:r>
              <a:rPr spc="-35" dirty="0"/>
              <a:t> </a:t>
            </a:r>
            <a:r>
              <a:rPr spc="40" dirty="0"/>
              <a:t>бесконечный</a:t>
            </a:r>
            <a:r>
              <a:rPr spc="-30" dirty="0"/>
              <a:t> </a:t>
            </a:r>
            <a:r>
              <a:rPr spc="5" dirty="0"/>
              <a:t>запрос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1819275"/>
            <a:ext cx="5886449" cy="304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95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Server</a:t>
            </a:r>
            <a:r>
              <a:rPr spc="-55" dirty="0"/>
              <a:t> </a:t>
            </a:r>
            <a:r>
              <a:rPr spc="65" dirty="0"/>
              <a:t>push</a:t>
            </a:r>
            <a:r>
              <a:rPr spc="-55" dirty="0"/>
              <a:t> </a:t>
            </a:r>
            <a:r>
              <a:rPr spc="50" dirty="0"/>
              <a:t>на</a:t>
            </a:r>
            <a:r>
              <a:rPr spc="-55" dirty="0"/>
              <a:t> </a:t>
            </a:r>
            <a:r>
              <a:rPr spc="-5" dirty="0"/>
              <a:t>клиенте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445885" cy="30022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314950" algn="ctr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&lt;script&gt;</a:t>
            </a:r>
            <a:endParaRPr sz="1800">
              <a:latin typeface="Courier New"/>
              <a:cs typeface="Courier New"/>
            </a:endParaRPr>
          </a:p>
          <a:p>
            <a:pPr marR="1748155" algn="ctr">
              <a:lnSpc>
                <a:spcPct val="100000"/>
              </a:lnSpc>
              <a:spcBef>
                <a:spcPts val="315"/>
              </a:spcBef>
              <a:tabLst>
                <a:tab pos="1234440" algn="l"/>
                <a:tab pos="3429000" algn="l"/>
              </a:tabLst>
            </a:pPr>
            <a:r>
              <a:rPr sz="1800" dirty="0">
                <a:latin typeface="Courier New"/>
                <a:cs typeface="Courier New"/>
              </a:rPr>
              <a:t>function	handle(message)	{</a:t>
            </a:r>
            <a:endParaRPr sz="1800">
              <a:latin typeface="Courier New"/>
              <a:cs typeface="Courier New"/>
            </a:endParaRPr>
          </a:p>
          <a:p>
            <a:pPr marR="2159635" algn="ctr">
              <a:lnSpc>
                <a:spcPct val="100000"/>
              </a:lnSpc>
              <a:spcBef>
                <a:spcPts val="315"/>
              </a:spcBef>
              <a:tabLst>
                <a:tab pos="411480" algn="l"/>
                <a:tab pos="1234440" algn="l"/>
              </a:tabLst>
            </a:pPr>
            <a:r>
              <a:rPr sz="1800" dirty="0">
                <a:latin typeface="Courier New"/>
                <a:cs typeface="Courier New"/>
              </a:rPr>
              <a:t>//	любая	логика</a:t>
            </a:r>
            <a:endParaRPr sz="1800">
              <a:latin typeface="Courier New"/>
              <a:cs typeface="Courier New"/>
            </a:endParaRPr>
          </a:p>
          <a:p>
            <a:pPr marR="517779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5177790"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R="925194" algn="ctr">
              <a:lnSpc>
                <a:spcPct val="100000"/>
              </a:lnSpc>
              <a:spcBef>
                <a:spcPts val="315"/>
              </a:spcBef>
              <a:tabLst>
                <a:tab pos="1097280" algn="l"/>
              </a:tabLst>
            </a:pPr>
            <a:r>
              <a:rPr sz="1800" dirty="0">
                <a:latin typeface="Courier New"/>
                <a:cs typeface="Courier New"/>
              </a:rPr>
              <a:t>&lt;iframe	src='/listen/?cid=123'&gt;&lt;/iframe&gt;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Microsoft Sans Serif"/>
                <a:cs typeface="Microsoft Sans Serif"/>
              </a:rPr>
              <a:t>Ответ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сервера: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10" dirty="0">
                <a:latin typeface="Courier New"/>
                <a:cs typeface="Courier New"/>
              </a:rPr>
              <a:t>&lt;script&gt;parent.handle({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message: 'hello' })&lt;/script&gt;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49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Примеры</a:t>
            </a:r>
            <a:r>
              <a:rPr spc="-95" dirty="0"/>
              <a:t> </a:t>
            </a:r>
            <a:r>
              <a:rPr spc="50" dirty="0"/>
              <a:t>использования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89826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Чаты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мессенджеры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Отображение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котировок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Прямые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трансляции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(a-la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twitter)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Push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уведомления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Microsoft Sans Serif"/>
                <a:cs typeface="Microsoft Sans Serif"/>
              </a:rPr>
              <a:t>Сетевой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обмен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играх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7593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25" dirty="0">
                <a:solidFill>
                  <a:srgbClr val="FFFFFF"/>
                </a:solidFill>
              </a:rPr>
              <a:t>WebSocket</a:t>
            </a:r>
            <a:endParaRPr sz="7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29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W</a:t>
            </a:r>
            <a:r>
              <a:rPr spc="-65" dirty="0"/>
              <a:t>ebSoc</a:t>
            </a:r>
            <a:r>
              <a:rPr spc="-130" dirty="0"/>
              <a:t>k</a:t>
            </a:r>
            <a:r>
              <a:rPr spc="85" dirty="0"/>
              <a:t>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819275"/>
            <a:ext cx="5714999" cy="3457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5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WebSocket</a:t>
            </a:r>
            <a:r>
              <a:rPr spc="-70" dirty="0"/>
              <a:t> </a:t>
            </a:r>
            <a:r>
              <a:rPr dirty="0"/>
              <a:t>handshake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6331" y="1396750"/>
            <a:ext cx="5855970" cy="3759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036570">
              <a:lnSpc>
                <a:spcPct val="116700"/>
              </a:lnSpc>
              <a:spcBef>
                <a:spcPts val="90"/>
              </a:spcBef>
            </a:pPr>
            <a:r>
              <a:rPr sz="1500" b="1" spc="15" dirty="0">
                <a:latin typeface="Courier New"/>
                <a:cs typeface="Courier New"/>
              </a:rPr>
              <a:t>GET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FF0000"/>
                </a:solidFill>
                <a:latin typeface="Courier New"/>
                <a:cs typeface="Courier New"/>
              </a:rPr>
              <a:t>/listen </a:t>
            </a:r>
            <a:r>
              <a:rPr sz="1500" b="1" spc="15" dirty="0">
                <a:latin typeface="Courier New"/>
                <a:cs typeface="Courier New"/>
              </a:rPr>
              <a:t>HTTP/1.1 </a:t>
            </a:r>
            <a:r>
              <a:rPr sz="1500" b="1" spc="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Host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server.example.com </a:t>
            </a:r>
            <a:r>
              <a:rPr sz="1500" spc="-88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Upgrade</a:t>
            </a:r>
            <a:r>
              <a:rPr sz="1500" spc="15" dirty="0">
                <a:latin typeface="Courier New"/>
                <a:cs typeface="Courier New"/>
              </a:rPr>
              <a:t>: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websocket </a:t>
            </a:r>
            <a:r>
              <a:rPr sz="15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Connection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Upgrade</a:t>
            </a:r>
            <a:endParaRPr sz="1500" dirty="0">
              <a:latin typeface="Courier New"/>
              <a:cs typeface="Courier New"/>
            </a:endParaRPr>
          </a:p>
          <a:p>
            <a:pPr marL="12700" marR="821055">
              <a:lnSpc>
                <a:spcPct val="116700"/>
              </a:lnSpc>
            </a:pP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Sec-WebSocket-Key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3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dGhlIHNhbXBsZSBub25jZQ== </a:t>
            </a:r>
            <a:r>
              <a:rPr sz="1500" spc="-88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Sec-WebSocket-Origin</a:t>
            </a:r>
            <a:r>
              <a:rPr sz="1500" spc="15" dirty="0">
                <a:latin typeface="Courier New"/>
                <a:cs typeface="Courier New"/>
              </a:rPr>
              <a:t>: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http://example.com </a:t>
            </a:r>
            <a:r>
              <a:rPr sz="15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Sec-WebSocket-Protocol</a:t>
            </a:r>
            <a:r>
              <a:rPr sz="1500" spc="15" dirty="0">
                <a:latin typeface="Courier New"/>
                <a:cs typeface="Courier New"/>
              </a:rPr>
              <a:t>: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chat, superchat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Sec-WebSocket-Version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13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Courier New"/>
              <a:cs typeface="Courier New"/>
            </a:endParaRPr>
          </a:p>
          <a:p>
            <a:pPr marL="12700" marR="210375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HTTP/1.1 </a:t>
            </a:r>
            <a:r>
              <a:rPr sz="1500" b="1" spc="15" dirty="0">
                <a:solidFill>
                  <a:srgbClr val="00B050"/>
                </a:solidFill>
                <a:latin typeface="Courier New"/>
                <a:cs typeface="Courier New"/>
              </a:rPr>
              <a:t>101</a:t>
            </a:r>
            <a:r>
              <a:rPr sz="1500" b="1" spc="15" dirty="0">
                <a:latin typeface="Courier New"/>
                <a:cs typeface="Courier New"/>
              </a:rPr>
              <a:t> Switching Protocols </a:t>
            </a:r>
            <a:r>
              <a:rPr sz="1500" b="1" spc="-894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Upgrade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websocket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Connection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Upgrade</a:t>
            </a:r>
            <a:endParaRPr sz="1500" dirty="0">
              <a:latin typeface="Courier New"/>
              <a:cs typeface="Courier New"/>
            </a:endParaRPr>
          </a:p>
          <a:p>
            <a:pPr marL="12700" marR="5080">
              <a:lnSpc>
                <a:spcPct val="116700"/>
              </a:lnSpc>
            </a:pP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Sec-WebSocket-Accept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5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s3pPLMBiTxaQ9kYGzzhZRbK+xOo= </a:t>
            </a:r>
            <a:r>
              <a:rPr sz="1500" spc="-88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Sec-WebSocket-Protocol</a:t>
            </a:r>
            <a:r>
              <a:rPr sz="1500" spc="15" dirty="0">
                <a:latin typeface="Courier New"/>
                <a:cs typeface="Courier New"/>
              </a:rPr>
              <a:t>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chat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40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WebSocket</a:t>
            </a:r>
            <a:r>
              <a:rPr spc="-50" dirty="0"/>
              <a:t> </a:t>
            </a:r>
            <a:r>
              <a:rPr spc="50" dirty="0"/>
              <a:t>на</a:t>
            </a:r>
            <a:r>
              <a:rPr spc="-45" dirty="0"/>
              <a:t> </a:t>
            </a:r>
            <a:r>
              <a:rPr spc="50" dirty="0"/>
              <a:t>стороне</a:t>
            </a:r>
            <a:r>
              <a:rPr spc="-50" dirty="0"/>
              <a:t> </a:t>
            </a:r>
            <a:r>
              <a:rPr spc="-10" dirty="0"/>
              <a:t>клиента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9800" y="1408764"/>
            <a:ext cx="7254875" cy="37700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spc="15" dirty="0">
                <a:latin typeface="Courier New"/>
                <a:cs typeface="Courier New"/>
              </a:rPr>
              <a:t>var</a:t>
            </a:r>
            <a:r>
              <a:rPr sz="1500" spc="15" dirty="0">
                <a:latin typeface="Courier New"/>
                <a:cs typeface="Courier New"/>
              </a:rPr>
              <a:t> socket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new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WebSocket(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'ws://host/listen'</a:t>
            </a:r>
            <a:r>
              <a:rPr sz="1500" spc="15" dirty="0"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 dirty="0">
              <a:latin typeface="Courier New"/>
              <a:cs typeface="Courier New"/>
            </a:endParaRPr>
          </a:p>
          <a:p>
            <a:pPr marL="478790" marR="3386454" indent="-46672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socket.onopen = </a:t>
            </a:r>
            <a:r>
              <a:rPr sz="1500" b="1" spc="15" dirty="0">
                <a:latin typeface="Courier New"/>
                <a:cs typeface="Courier New"/>
              </a:rPr>
              <a:t>function</a:t>
            </a:r>
            <a:r>
              <a:rPr sz="1500" spc="15" dirty="0">
                <a:latin typeface="Courier New"/>
                <a:cs typeface="Courier New"/>
              </a:rPr>
              <a:t>(event) {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6B3"/>
                </a:solidFill>
                <a:latin typeface="Courier New"/>
                <a:cs typeface="Courier New"/>
              </a:rPr>
              <a:t>console</a:t>
            </a:r>
            <a:r>
              <a:rPr sz="1500" spc="15" dirty="0">
                <a:latin typeface="Courier New"/>
                <a:cs typeface="Courier New"/>
              </a:rPr>
              <a:t>.log(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'ws</a:t>
            </a:r>
            <a:r>
              <a:rPr sz="15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opened'</a:t>
            </a:r>
            <a:r>
              <a:rPr sz="1500" spc="15" dirty="0"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  <a:p>
            <a:pPr marL="478790" marR="5080" indent="-63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var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data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6B3"/>
                </a:solidFill>
                <a:latin typeface="Courier New"/>
                <a:cs typeface="Courier New"/>
              </a:rPr>
              <a:t>JSON</a:t>
            </a:r>
            <a:r>
              <a:rPr sz="1500" spc="15" dirty="0">
                <a:latin typeface="Courier New"/>
                <a:cs typeface="Courier New"/>
              </a:rPr>
              <a:t>.stringify({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message: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"Hello</a:t>
            </a:r>
            <a:r>
              <a:rPr sz="150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WebSocket"</a:t>
            </a:r>
            <a:r>
              <a:rPr sz="15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});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socket.send(data);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};</a:t>
            </a:r>
            <a:endParaRPr sz="1500" dirty="0">
              <a:latin typeface="Courier New"/>
              <a:cs typeface="Courier New"/>
            </a:endParaRPr>
          </a:p>
          <a:p>
            <a:pPr marL="478790" marR="2802890" indent="-46672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socket.onmessage = </a:t>
            </a:r>
            <a:r>
              <a:rPr sz="1500" b="1" spc="15" dirty="0">
                <a:latin typeface="Courier New"/>
                <a:cs typeface="Courier New"/>
              </a:rPr>
              <a:t>function</a:t>
            </a:r>
            <a:r>
              <a:rPr sz="1500" spc="15" dirty="0">
                <a:latin typeface="Courier New"/>
                <a:cs typeface="Courier New"/>
              </a:rPr>
              <a:t>(event) {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var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resp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6B3"/>
                </a:solidFill>
                <a:latin typeface="Courier New"/>
                <a:cs typeface="Courier New"/>
              </a:rPr>
              <a:t>JSON</a:t>
            </a:r>
            <a:r>
              <a:rPr sz="1500" spc="15" dirty="0">
                <a:latin typeface="Courier New"/>
                <a:cs typeface="Courier New"/>
              </a:rPr>
              <a:t>.parse(event.data);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solidFill>
                  <a:srgbClr val="0086B3"/>
                </a:solidFill>
                <a:latin typeface="Courier New"/>
                <a:cs typeface="Courier New"/>
              </a:rPr>
              <a:t>console</a:t>
            </a:r>
            <a:r>
              <a:rPr sz="1500" spc="15" dirty="0">
                <a:latin typeface="Courier New"/>
                <a:cs typeface="Courier New"/>
              </a:rPr>
              <a:t>.log(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'ws</a:t>
            </a:r>
            <a:r>
              <a:rPr sz="15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message'</a:t>
            </a:r>
            <a:r>
              <a:rPr sz="1500" spc="15" dirty="0">
                <a:latin typeface="Courier New"/>
                <a:cs typeface="Courier New"/>
              </a:rPr>
              <a:t>, resp.message);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};</a:t>
            </a:r>
            <a:endParaRPr sz="1500" dirty="0">
              <a:latin typeface="Courier New"/>
              <a:cs typeface="Courier New"/>
            </a:endParaRPr>
          </a:p>
          <a:p>
            <a:pPr marL="478790" marR="3269615" indent="-46672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socket.onclose = </a:t>
            </a:r>
            <a:r>
              <a:rPr sz="1500" b="1" spc="15" dirty="0">
                <a:latin typeface="Courier New"/>
                <a:cs typeface="Courier New"/>
              </a:rPr>
              <a:t>function</a:t>
            </a:r>
            <a:r>
              <a:rPr sz="1500" spc="15" dirty="0">
                <a:latin typeface="Courier New"/>
                <a:cs typeface="Courier New"/>
              </a:rPr>
              <a:t>(event) {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6B3"/>
                </a:solidFill>
                <a:latin typeface="Courier New"/>
                <a:cs typeface="Courier New"/>
              </a:rPr>
              <a:t>console</a:t>
            </a:r>
            <a:r>
              <a:rPr sz="1500" spc="15" dirty="0">
                <a:latin typeface="Courier New"/>
                <a:cs typeface="Courier New"/>
              </a:rPr>
              <a:t>.log(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'ws</a:t>
            </a:r>
            <a:r>
              <a:rPr sz="15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closed'</a:t>
            </a:r>
            <a:r>
              <a:rPr sz="1500" spc="15" dirty="0">
                <a:latin typeface="Courier New"/>
                <a:cs typeface="Courier New"/>
              </a:rPr>
              <a:t>)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9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WebSocket</a:t>
            </a:r>
            <a:r>
              <a:rPr spc="-45" dirty="0"/>
              <a:t> </a:t>
            </a:r>
            <a:r>
              <a:rPr spc="50" dirty="0"/>
              <a:t>на</a:t>
            </a:r>
            <a:r>
              <a:rPr spc="-40" dirty="0"/>
              <a:t> </a:t>
            </a:r>
            <a:r>
              <a:rPr spc="50" dirty="0"/>
              <a:t>стороне</a:t>
            </a:r>
            <a:r>
              <a:rPr spc="-40" dirty="0"/>
              <a:t> </a:t>
            </a:r>
            <a:r>
              <a:rPr spc="20" dirty="0"/>
              <a:t>сервера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9800" y="1600200"/>
            <a:ext cx="7158990" cy="3162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registry	=	{}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561340" marR="5080" indent="-549275">
              <a:lnSpc>
                <a:spcPct val="114599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114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WSHandler</a:t>
            </a:r>
            <a:r>
              <a:rPr sz="1800" spc="-5" dirty="0">
                <a:latin typeface="Courier New"/>
                <a:cs typeface="Courier New"/>
              </a:rPr>
              <a:t>(tornado.websocket.WebSocketHandler):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open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109980" marR="1239520">
              <a:lnSpc>
                <a:spcPct val="114599"/>
              </a:lnSpc>
              <a:tabLst>
                <a:tab pos="2344420" algn="l"/>
                <a:tab pos="2618740" algn="l"/>
                <a:tab pos="3716020" algn="l"/>
                <a:tab pos="3990340" algn="l"/>
              </a:tabLst>
            </a:pPr>
            <a:r>
              <a:rPr sz="1800" dirty="0">
                <a:latin typeface="Courier New"/>
                <a:cs typeface="Courier New"/>
              </a:rPr>
              <a:t>self.uid	=	</a:t>
            </a:r>
            <a:r>
              <a:rPr sz="1800" spc="-5" dirty="0">
                <a:latin typeface="Courier New"/>
                <a:cs typeface="Courier New"/>
              </a:rPr>
              <a:t>self.get_argument(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"uid"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registry[self.uid]	=	self</a:t>
            </a:r>
          </a:p>
          <a:p>
            <a:pPr marL="1109980" marR="2336800" indent="-549275">
              <a:lnSpc>
                <a:spcPct val="114599"/>
              </a:lnSpc>
              <a:tabLst>
                <a:tab pos="371602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check_origin</a:t>
            </a:r>
            <a:r>
              <a:rPr sz="1800" dirty="0">
                <a:latin typeface="Courier New"/>
                <a:cs typeface="Courier New"/>
              </a:rPr>
              <a:t>(self,	origin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 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True</a:t>
            </a:r>
          </a:p>
          <a:p>
            <a:pPr marL="56134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on_close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del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registry[self.uid]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22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WebSocket</a:t>
            </a:r>
            <a:r>
              <a:rPr spc="-40" dirty="0"/>
              <a:t> </a:t>
            </a:r>
            <a:r>
              <a:rPr spc="50" dirty="0"/>
              <a:t>на</a:t>
            </a:r>
            <a:r>
              <a:rPr spc="-35" dirty="0"/>
              <a:t> </a:t>
            </a:r>
            <a:r>
              <a:rPr spc="50" dirty="0"/>
              <a:t>стороне</a:t>
            </a:r>
            <a:r>
              <a:rPr spc="-35" dirty="0"/>
              <a:t> </a:t>
            </a:r>
            <a:r>
              <a:rPr spc="20" dirty="0"/>
              <a:t>сервера</a:t>
            </a:r>
            <a:r>
              <a:rPr spc="-35" dirty="0"/>
              <a:t> </a:t>
            </a:r>
            <a:r>
              <a:rPr spc="-130" dirty="0"/>
              <a:t>(2)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800" y="1524000"/>
            <a:ext cx="633603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5080" indent="-549275">
              <a:lnSpc>
                <a:spcPct val="114599"/>
              </a:lnSpc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class</a:t>
            </a:r>
            <a:r>
              <a:rPr sz="1800" spc="8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MainHandler</a:t>
            </a:r>
            <a:r>
              <a:rPr sz="1800" spc="-5" dirty="0">
                <a:latin typeface="Courier New"/>
                <a:cs typeface="Courier New"/>
              </a:rPr>
              <a:t>(tornado.web.RequestHandler):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post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109980" marR="965200">
              <a:lnSpc>
                <a:spcPct val="114599"/>
              </a:lnSpc>
              <a:tabLst>
                <a:tab pos="1658620" algn="l"/>
                <a:tab pos="1795780" algn="l"/>
                <a:tab pos="1932939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body	=	</a:t>
            </a:r>
            <a:r>
              <a:rPr sz="1800" spc="-5" dirty="0">
                <a:latin typeface="Courier New"/>
                <a:cs typeface="Courier New"/>
              </a:rPr>
              <a:t>self.get_argument(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"msg"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uid	=	</a:t>
            </a:r>
            <a:r>
              <a:rPr sz="1800" spc="-5" dirty="0">
                <a:latin typeface="Courier New"/>
                <a:cs typeface="Courier New"/>
              </a:rPr>
              <a:t>self.get_argument(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"uid"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dirty="0">
                <a:latin typeface="Courier New"/>
                <a:cs typeface="Courier New"/>
              </a:rPr>
              <a:t> conn	=	registry.get(uid)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conn:</a:t>
            </a:r>
          </a:p>
          <a:p>
            <a:pPr marL="1658620" marR="1376045">
              <a:lnSpc>
                <a:spcPct val="114599"/>
              </a:lnSpc>
            </a:pPr>
            <a:r>
              <a:rPr sz="1800" dirty="0">
                <a:latin typeface="Courier New"/>
                <a:cs typeface="Courier New"/>
              </a:rPr>
              <a:t>conn.write_message(body)  </a:t>
            </a:r>
            <a:r>
              <a:rPr sz="1800" spc="-5" dirty="0">
                <a:latin typeface="Courier New"/>
                <a:cs typeface="Courier New"/>
              </a:rPr>
              <a:t>self.write(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"OK"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:</a:t>
            </a:r>
          </a:p>
          <a:p>
            <a:pPr marL="165862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self.write(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"NO"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22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WebSocket</a:t>
            </a:r>
            <a:r>
              <a:rPr spc="-40" dirty="0"/>
              <a:t> </a:t>
            </a:r>
            <a:r>
              <a:rPr spc="50" dirty="0"/>
              <a:t>на</a:t>
            </a:r>
            <a:r>
              <a:rPr spc="-35" dirty="0"/>
              <a:t> </a:t>
            </a:r>
            <a:r>
              <a:rPr spc="50" dirty="0"/>
              <a:t>стороне</a:t>
            </a:r>
            <a:r>
              <a:rPr spc="-35" dirty="0"/>
              <a:t> </a:t>
            </a:r>
            <a:r>
              <a:rPr spc="20" dirty="0"/>
              <a:t>сервера</a:t>
            </a:r>
            <a:r>
              <a:rPr spc="-35" dirty="0"/>
              <a:t> </a:t>
            </a:r>
            <a:r>
              <a:rPr spc="-130" dirty="0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1524000"/>
            <a:ext cx="5924550" cy="2225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__name__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"__main__"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109980" marR="1102360" indent="-549275" algn="just">
              <a:lnSpc>
                <a:spcPct val="114599"/>
              </a:lnSpc>
            </a:pPr>
            <a:r>
              <a:rPr sz="1800" dirty="0">
                <a:latin typeface="Courier New"/>
                <a:cs typeface="Courier New"/>
              </a:rPr>
              <a:t>app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tornado.web.Application([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r"/publish"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MainHandler),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r"/listen"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WSHandler),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])</a:t>
            </a:r>
          </a:p>
          <a:p>
            <a:pPr marL="561340" marR="5080">
              <a:lnSpc>
                <a:spcPct val="114599"/>
              </a:lnSpc>
            </a:pPr>
            <a:r>
              <a:rPr sz="1800" spc="-5" dirty="0">
                <a:latin typeface="Courier New"/>
                <a:cs typeface="Courier New"/>
              </a:rPr>
              <a:t>app.listen(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8888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dirty="0">
                <a:latin typeface="Courier New"/>
                <a:cs typeface="Courier New"/>
              </a:rPr>
              <a:t> tornado.ioloop.IOLoop.current().start()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3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Плюсы</a:t>
            </a:r>
            <a:r>
              <a:rPr spc="-45" dirty="0"/>
              <a:t> </a:t>
            </a:r>
            <a:r>
              <a:rPr spc="145" dirty="0"/>
              <a:t>и</a:t>
            </a:r>
            <a:r>
              <a:rPr spc="-45" dirty="0"/>
              <a:t> </a:t>
            </a:r>
            <a:r>
              <a:rPr spc="-5" dirty="0"/>
              <a:t>минусы</a:t>
            </a:r>
            <a:r>
              <a:rPr spc="-40" dirty="0"/>
              <a:t> </a:t>
            </a:r>
            <a:r>
              <a:rPr spc="-60" dirty="0"/>
              <a:t>WebSocket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8853"/>
            <a:ext cx="536892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Минимальный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объем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трафика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Минимальная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нагрузка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9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Поддержка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большого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числа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пользователей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38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Full-duplex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20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Нет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поддержки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IE&lt;10,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OperaMini,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Android&lt;4.4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Требуется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специальный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WebSocket-сервер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2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Плохо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работает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прокси-серверами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520636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-5" dirty="0">
                <a:solidFill>
                  <a:srgbClr val="FFFFFF"/>
                </a:solidFill>
              </a:rPr>
              <a:t>Отправка</a:t>
            </a:r>
            <a:endParaRPr sz="7500"/>
          </a:p>
          <a:p>
            <a:pPr marL="12700">
              <a:lnSpc>
                <a:spcPts val="8250"/>
              </a:lnSpc>
            </a:pPr>
            <a:r>
              <a:rPr sz="7500" spc="165" dirty="0">
                <a:solidFill>
                  <a:srgbClr val="FFFFFF"/>
                </a:solidFill>
              </a:rPr>
              <a:t>сообщений</a:t>
            </a:r>
            <a:endParaRPr sz="7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8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Отправка</a:t>
            </a:r>
            <a:r>
              <a:rPr spc="-75" dirty="0"/>
              <a:t> </a:t>
            </a:r>
            <a:r>
              <a:rPr spc="80" dirty="0"/>
              <a:t>сообщений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7588" y="1406275"/>
            <a:ext cx="7378700" cy="3740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urier New"/>
                <a:cs typeface="Courier New"/>
              </a:rPr>
              <a:t>import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requests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45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pip</a:t>
            </a:r>
            <a:r>
              <a:rPr sz="145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install</a:t>
            </a:r>
            <a:r>
              <a:rPr sz="145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requests</a:t>
            </a: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urier New"/>
                <a:cs typeface="Courier New"/>
              </a:rPr>
              <a:t>import</a:t>
            </a:r>
            <a:r>
              <a:rPr sz="1450" spc="-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json</a:t>
            </a:r>
            <a:endParaRPr sz="1450" dirty="0">
              <a:latin typeface="Courier New"/>
              <a:cs typeface="Courier New"/>
            </a:endParaRPr>
          </a:p>
          <a:p>
            <a:pPr marL="12700" marR="340677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puburl</a:t>
            </a:r>
            <a:r>
              <a:rPr sz="1450" spc="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http://127.0.0.1/publish/' </a:t>
            </a:r>
            <a:r>
              <a:rPr sz="1450" spc="-85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def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send_message</a:t>
            </a:r>
            <a:r>
              <a:rPr sz="1450" spc="-10" dirty="0">
                <a:latin typeface="Courier New"/>
                <a:cs typeface="Courier New"/>
              </a:rPr>
              <a:t>(request):</a:t>
            </a:r>
            <a:endParaRPr sz="1450" dirty="0">
              <a:latin typeface="Courier New"/>
              <a:cs typeface="Courier New"/>
            </a:endParaRPr>
          </a:p>
          <a:p>
            <a:pPr marL="451484" marR="3626485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cid = request.GET.get(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'to'</a:t>
            </a:r>
            <a:r>
              <a:rPr sz="1450" spc="-10" dirty="0">
                <a:latin typeface="Courier New"/>
                <a:cs typeface="Courier New"/>
              </a:rPr>
              <a:t>) 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text = request.GET.get(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'text'</a:t>
            </a: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 marL="451484" marR="2199640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body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json.dumps({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'messages'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[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text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]</a:t>
            </a:r>
            <a:r>
              <a:rPr sz="1450" spc="-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})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try</a:t>
            </a:r>
            <a:r>
              <a:rPr sz="1450" spc="-10" dirty="0">
                <a:latin typeface="Courier New"/>
                <a:cs typeface="Courier New"/>
              </a:rPr>
              <a:t>: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999987"/>
                </a:solidFill>
                <a:latin typeface="Courier New"/>
                <a:cs typeface="Courier New"/>
              </a:rPr>
              <a:t>## может быть долгим</a:t>
            </a:r>
            <a:endParaRPr sz="1450" dirty="0">
              <a:latin typeface="Courier New"/>
              <a:cs typeface="Courier New"/>
            </a:endParaRPr>
          </a:p>
          <a:p>
            <a:pPr marL="890269" marR="5080">
              <a:lnSpc>
                <a:spcPct val="112100"/>
              </a:lnSpc>
            </a:pPr>
            <a:r>
              <a:rPr sz="1450" spc="-10" dirty="0">
                <a:latin typeface="Courier New"/>
                <a:cs typeface="Courier New"/>
              </a:rPr>
              <a:t>resp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=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requests.post(puburl,</a:t>
            </a:r>
            <a:r>
              <a:rPr sz="1450" spc="2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params={</a:t>
            </a:r>
            <a:r>
              <a:rPr sz="1450" spc="-10" dirty="0">
                <a:solidFill>
                  <a:srgbClr val="DD1144"/>
                </a:solidFill>
                <a:latin typeface="Courier New"/>
                <a:cs typeface="Courier New"/>
              </a:rPr>
              <a:t>'cid'</a:t>
            </a:r>
            <a:r>
              <a:rPr sz="1450" spc="-10" dirty="0">
                <a:latin typeface="Courier New"/>
                <a:cs typeface="Courier New"/>
              </a:rPr>
              <a:t>:cid},</a:t>
            </a:r>
            <a:r>
              <a:rPr sz="1450" spc="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data=body) </a:t>
            </a:r>
            <a:r>
              <a:rPr sz="1450" spc="-855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if</a:t>
            </a:r>
            <a:r>
              <a:rPr sz="1450" spc="-15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resp.status_code == </a:t>
            </a:r>
            <a:r>
              <a:rPr sz="1450" spc="-10" dirty="0">
                <a:solidFill>
                  <a:srgbClr val="008080"/>
                </a:solidFill>
                <a:latin typeface="Courier New"/>
                <a:cs typeface="Courier New"/>
              </a:rPr>
              <a:t>200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890269" marR="3296920" indent="438784">
              <a:lnSpc>
                <a:spcPct val="112100"/>
              </a:lnSpc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-10" dirty="0">
                <a:latin typeface="Courier New"/>
                <a:cs typeface="Courier New"/>
              </a:rPr>
              <a:t> HttpResponseAjax() </a:t>
            </a:r>
            <a:r>
              <a:rPr sz="1450" spc="-860" dirty="0">
                <a:latin typeface="Courier New"/>
                <a:cs typeface="Courier New"/>
              </a:rPr>
              <a:t> </a:t>
            </a:r>
            <a:r>
              <a:rPr sz="1450" b="1" spc="-10" dirty="0">
                <a:latin typeface="Courier New"/>
                <a:cs typeface="Courier New"/>
              </a:rPr>
              <a:t>else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1329055">
              <a:lnSpc>
                <a:spcPct val="100000"/>
              </a:lnSpc>
              <a:spcBef>
                <a:spcPts val="209"/>
              </a:spcBef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5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HttpResponseAjaxError(code=resp.status_code)</a:t>
            </a:r>
            <a:endParaRPr sz="1450" dirty="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209"/>
              </a:spcBef>
            </a:pPr>
            <a:r>
              <a:rPr sz="1450" b="1" spc="-10" dirty="0">
                <a:latin typeface="Courier New"/>
                <a:cs typeface="Courier New"/>
              </a:rPr>
              <a:t>except</a:t>
            </a:r>
            <a:r>
              <a:rPr sz="1450" spc="-10" dirty="0">
                <a:latin typeface="Courier New"/>
                <a:cs typeface="Courier New"/>
              </a:rPr>
              <a:t>:</a:t>
            </a:r>
            <a:endParaRPr sz="1450" dirty="0">
              <a:latin typeface="Courier New"/>
              <a:cs typeface="Courier New"/>
            </a:endParaRPr>
          </a:p>
          <a:p>
            <a:pPr marL="890269">
              <a:lnSpc>
                <a:spcPct val="100000"/>
              </a:lnSpc>
              <a:spcBef>
                <a:spcPts val="209"/>
              </a:spcBef>
            </a:pPr>
            <a:r>
              <a:rPr sz="1450" b="1" spc="-10" dirty="0">
                <a:latin typeface="Courier New"/>
                <a:cs typeface="Courier New"/>
              </a:rPr>
              <a:t>return</a:t>
            </a:r>
            <a:r>
              <a:rPr sz="1450" spc="10" dirty="0">
                <a:latin typeface="Courier New"/>
                <a:cs typeface="Courier New"/>
              </a:rPr>
              <a:t> </a:t>
            </a:r>
            <a:r>
              <a:rPr sz="1450" spc="-10" dirty="0">
                <a:latin typeface="Courier New"/>
                <a:cs typeface="Courier New"/>
              </a:rPr>
              <a:t>HttpResponseAjaxError(code=</a:t>
            </a:r>
            <a:r>
              <a:rPr sz="1450" spc="-10" dirty="0">
                <a:solidFill>
                  <a:srgbClr val="008080"/>
                </a:solidFill>
                <a:latin typeface="Courier New"/>
                <a:cs typeface="Courier New"/>
              </a:rPr>
              <a:t>500</a:t>
            </a:r>
            <a:r>
              <a:rPr sz="1450" spc="-10" dirty="0"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29</a:t>
            </a:fld>
            <a:endParaRPr spc="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653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А</a:t>
            </a:r>
            <a:r>
              <a:rPr spc="-125" dirty="0"/>
              <a:t>р</a:t>
            </a:r>
            <a:r>
              <a:rPr spc="30" dirty="0"/>
              <a:t>хи</a:t>
            </a:r>
            <a:r>
              <a:rPr spc="-15" dirty="0"/>
              <a:t>т</a:t>
            </a:r>
            <a:r>
              <a:rPr spc="-55" dirty="0"/>
              <a:t>ектура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4" y="2590799"/>
            <a:ext cx="7029449" cy="190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37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Отправка</a:t>
            </a:r>
            <a:r>
              <a:rPr spc="-50" dirty="0"/>
              <a:t> </a:t>
            </a:r>
            <a:r>
              <a:rPr spc="15" dirty="0"/>
              <a:t>через</a:t>
            </a:r>
            <a:r>
              <a:rPr spc="-45" dirty="0"/>
              <a:t> </a:t>
            </a:r>
            <a:r>
              <a:rPr spc="50" dirty="0"/>
              <a:t>очередь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1695450"/>
            <a:ext cx="6981824" cy="2524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30</a:t>
            </a:fld>
            <a:endParaRPr spc="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5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Со</a:t>
            </a:r>
            <a:r>
              <a:rPr spc="-360" dirty="0"/>
              <a:t>ф</a:t>
            </a:r>
            <a:r>
              <a:rPr spc="-45" dirty="0"/>
              <a:t>т</a:t>
            </a:r>
            <a:r>
              <a:rPr spc="-25" dirty="0"/>
              <a:t> </a:t>
            </a:r>
            <a:r>
              <a:rPr spc="-95" dirty="0"/>
              <a:t>для</a:t>
            </a:r>
            <a:r>
              <a:rPr spc="-25" dirty="0"/>
              <a:t> </a:t>
            </a:r>
            <a:r>
              <a:rPr spc="-150" dirty="0"/>
              <a:t>Real</a:t>
            </a:r>
            <a:r>
              <a:rPr spc="-25" dirty="0"/>
              <a:t> </a:t>
            </a:r>
            <a:r>
              <a:rPr spc="-45" dirty="0"/>
              <a:t>Time</a:t>
            </a:r>
            <a:r>
              <a:rPr spc="-25" dirty="0"/>
              <a:t> </a:t>
            </a:r>
            <a:r>
              <a:rPr spc="80" dirty="0"/>
              <a:t>сообщений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9453" y="1752600"/>
            <a:ext cx="76771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  <a:hlinkClick r:id="rId2"/>
              </a:rPr>
              <a:t>Real</a:t>
            </a:r>
            <a:r>
              <a:rPr sz="18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30" dirty="0">
                <a:latin typeface="Microsoft Sans Serif"/>
                <a:cs typeface="Microsoft Sans Serif"/>
                <a:hlinkClick r:id="rId2"/>
              </a:rPr>
              <a:t>Time</a:t>
            </a:r>
            <a:r>
              <a:rPr sz="1800" spc="-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10" dirty="0">
                <a:latin typeface="Microsoft Sans Serif"/>
                <a:cs typeface="Microsoft Sans Serif"/>
                <a:hlinkClick r:id="rId2"/>
              </a:rPr>
              <a:t>Web</a:t>
            </a:r>
            <a:r>
              <a:rPr sz="18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10" dirty="0">
                <a:latin typeface="Microsoft Sans Serif"/>
                <a:cs typeface="Microsoft Sans Serif"/>
                <a:hlinkClick r:id="rId2"/>
              </a:rPr>
              <a:t>Technologies</a:t>
            </a:r>
            <a:r>
              <a:rPr sz="1800" spc="-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30" dirty="0">
                <a:latin typeface="Microsoft Sans Serif"/>
                <a:cs typeface="Microsoft Sans Serif"/>
                <a:hlinkClick r:id="rId2"/>
              </a:rPr>
              <a:t>Guide</a:t>
            </a:r>
            <a:r>
              <a:rPr sz="1800" spc="-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-25" dirty="0">
                <a:latin typeface="Microsoft Sans Serif"/>
                <a:cs typeface="Microsoft Sans Serif"/>
                <a:hlinkClick r:id="rId2"/>
              </a:rPr>
              <a:t>-</a:t>
            </a:r>
            <a:r>
              <a:rPr sz="18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55" dirty="0">
                <a:solidFill>
                  <a:srgbClr val="52A2DE"/>
                </a:solidFill>
                <a:latin typeface="Microsoft Sans Serif"/>
                <a:cs typeface="Microsoft Sans Serif"/>
                <a:hlinkClick r:id="rId2"/>
              </a:rPr>
              <a:t>https://www.leggetter.co.uk/real-</a:t>
            </a:r>
            <a:endParaRPr sz="1800" dirty="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50" dirty="0">
                <a:solidFill>
                  <a:srgbClr val="52A2DE"/>
                </a:solidFill>
                <a:latin typeface="Microsoft Sans Serif"/>
                <a:cs typeface="Microsoft Sans Serif"/>
                <a:hlinkClick r:id="rId2"/>
              </a:rPr>
              <a:t>time-web-technologies-guide/</a:t>
            </a:r>
            <a:endParaRPr sz="1800" dirty="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Real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Time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libraries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frameworks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endParaRPr sz="1800" dirty="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65" dirty="0">
                <a:solidFill>
                  <a:srgbClr val="52A2DE"/>
                </a:solidFill>
                <a:latin typeface="Microsoft Sans Serif"/>
                <a:cs typeface="Microsoft Sans Serif"/>
                <a:hlinkClick r:id="rId3"/>
              </a:rPr>
              <a:t>https://deepstream.io/blog/realtime-framework-overview/</a:t>
            </a:r>
            <a:endParaRPr sz="1800" dirty="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Centrifugo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52A2DE"/>
                </a:solidFill>
                <a:latin typeface="Microsoft Sans Serif"/>
                <a:cs typeface="Microsoft Sans Serif"/>
                <a:hlinkClick r:id="rId4"/>
              </a:rPr>
              <a:t>https://github.com/centrifugal/centrifugo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31</a:t>
            </a:fld>
            <a:endParaRPr spc="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97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Решения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8732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Font typeface="Microsoft Sans Serif"/>
              <a:buChar char="•"/>
              <a:tabLst>
                <a:tab pos="262890" algn="l"/>
                <a:tab pos="263525" algn="l"/>
              </a:tabLst>
            </a:pPr>
            <a:r>
              <a:rPr sz="1800" b="1" spc="10" dirty="0">
                <a:latin typeface="Arial"/>
                <a:cs typeface="Arial"/>
              </a:rPr>
              <a:t>Polling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периодический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опрос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Microsoft Sans Serif"/>
              <a:buChar char="•"/>
              <a:tabLst>
                <a:tab pos="262890" algn="l"/>
                <a:tab pos="263525" algn="l"/>
              </a:tabLst>
            </a:pPr>
            <a:r>
              <a:rPr sz="1800" b="1" spc="50" dirty="0">
                <a:latin typeface="Arial"/>
                <a:cs typeface="Arial"/>
              </a:rPr>
              <a:t>Comet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(Long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polling)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polling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долгоживущими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запросами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Microsoft Sans Serif"/>
              <a:buChar char="•"/>
              <a:tabLst>
                <a:tab pos="262890" algn="l"/>
                <a:tab pos="263525" algn="l"/>
              </a:tabLst>
            </a:pPr>
            <a:r>
              <a:rPr sz="1800" b="1" spc="25" dirty="0">
                <a:latin typeface="Arial"/>
                <a:cs typeface="Arial"/>
              </a:rPr>
              <a:t>Server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Push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бесконечный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Microsoft Sans Serif"/>
              <a:buChar char="•"/>
              <a:tabLst>
                <a:tab pos="262890" algn="l"/>
                <a:tab pos="263525" algn="l"/>
              </a:tabLst>
            </a:pPr>
            <a:r>
              <a:rPr sz="1800" b="1" spc="15" dirty="0">
                <a:latin typeface="Arial"/>
                <a:cs typeface="Arial"/>
              </a:rPr>
              <a:t>WebSocket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специализированный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протокол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84670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5" dirty="0">
                <a:solidFill>
                  <a:srgbClr val="FFFFFF"/>
                </a:solidFill>
              </a:rPr>
              <a:t>Polling</a:t>
            </a:r>
            <a:endParaRPr sz="7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3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Polling</a:t>
            </a:r>
            <a:r>
              <a:rPr spc="-45" dirty="0"/>
              <a:t> - </a:t>
            </a:r>
            <a:r>
              <a:rPr spc="55" dirty="0"/>
              <a:t>периодический</a:t>
            </a:r>
            <a:r>
              <a:rPr spc="-45" dirty="0"/>
              <a:t> </a:t>
            </a:r>
            <a:r>
              <a:rPr spc="85" dirty="0"/>
              <a:t>опрос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1676400"/>
            <a:ext cx="6781799" cy="3286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6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5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Polling</a:t>
            </a:r>
            <a:r>
              <a:rPr spc="-70" dirty="0"/>
              <a:t> </a:t>
            </a:r>
            <a:r>
              <a:rPr spc="50" dirty="0"/>
              <a:t>на</a:t>
            </a:r>
            <a:r>
              <a:rPr spc="-70" dirty="0"/>
              <a:t> </a:t>
            </a:r>
            <a:r>
              <a:rPr spc="-5" dirty="0"/>
              <a:t>клиенте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9800" y="1423523"/>
            <a:ext cx="6322060" cy="3759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503295">
              <a:lnSpc>
                <a:spcPct val="116700"/>
              </a:lnSpc>
              <a:spcBef>
                <a:spcPts val="90"/>
              </a:spcBef>
            </a:pPr>
            <a:r>
              <a:rPr sz="1500" b="1" spc="15" dirty="0">
                <a:latin typeface="Courier New"/>
                <a:cs typeface="Courier New"/>
              </a:rPr>
              <a:t>var</a:t>
            </a:r>
            <a:r>
              <a:rPr sz="1500" spc="15" dirty="0">
                <a:latin typeface="Courier New"/>
                <a:cs typeface="Courier New"/>
              </a:rPr>
              <a:t> since =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500" spc="15" dirty="0">
                <a:latin typeface="Courier New"/>
                <a:cs typeface="Courier New"/>
              </a:rPr>
              <a:t>;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setInterval(</a:t>
            </a:r>
            <a:r>
              <a:rPr sz="1500" b="1" spc="15" dirty="0">
                <a:latin typeface="Courier New"/>
                <a:cs typeface="Courier New"/>
              </a:rPr>
              <a:t>function</a:t>
            </a:r>
            <a:r>
              <a:rPr sz="1500" spc="15" dirty="0">
                <a:latin typeface="Courier New"/>
                <a:cs typeface="Courier New"/>
              </a:rPr>
              <a:t>()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$.ajax({</a:t>
            </a:r>
            <a:endParaRPr sz="1500" dirty="0">
              <a:latin typeface="Courier New"/>
              <a:cs typeface="Courier New"/>
            </a:endParaRPr>
          </a:p>
          <a:p>
            <a:pPr marL="945515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type: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'GET'</a:t>
            </a:r>
            <a:r>
              <a:rPr sz="1500" spc="1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945515">
              <a:lnSpc>
                <a:spcPct val="100000"/>
              </a:lnSpc>
              <a:spcBef>
                <a:spcPts val="300"/>
              </a:spcBef>
              <a:tabLst>
                <a:tab pos="1644650" algn="l"/>
              </a:tabLst>
            </a:pPr>
            <a:r>
              <a:rPr sz="1500" spc="15" dirty="0">
                <a:latin typeface="Courier New"/>
                <a:cs typeface="Courier New"/>
              </a:rPr>
              <a:t>url:	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'/messages/'</a:t>
            </a:r>
            <a:r>
              <a:rPr sz="1500" spc="15" dirty="0">
                <a:latin typeface="Courier New"/>
                <a:cs typeface="Courier New"/>
              </a:rPr>
              <a:t>,</a:t>
            </a:r>
            <a:endParaRPr sz="1500" dirty="0">
              <a:latin typeface="Courier New"/>
              <a:cs typeface="Courier New"/>
            </a:endParaRPr>
          </a:p>
          <a:p>
            <a:pPr marL="945515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data: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cid: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5</a:t>
            </a:r>
            <a:r>
              <a:rPr sz="1500" spc="15" dirty="0">
                <a:latin typeface="Courier New"/>
                <a:cs typeface="Courier New"/>
              </a:rPr>
              <a:t>,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since: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since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},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}).success(</a:t>
            </a:r>
            <a:r>
              <a:rPr sz="1500" b="1" spc="15" dirty="0">
                <a:latin typeface="Courier New"/>
                <a:cs typeface="Courier New"/>
              </a:rPr>
              <a:t>function</a:t>
            </a:r>
            <a:r>
              <a:rPr sz="1500" spc="15" dirty="0">
                <a:latin typeface="Courier New"/>
                <a:cs typeface="Courier New"/>
              </a:rPr>
              <a:t>(resp)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1411605" marR="508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(!resp.messages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||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!resp.messages.length)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15" dirty="0">
                <a:latin typeface="Courier New"/>
                <a:cs typeface="Courier New"/>
              </a:rPr>
              <a:t>;</a:t>
            </a:r>
            <a:endParaRPr sz="1500" dirty="0">
              <a:latin typeface="Courier New"/>
              <a:cs typeface="Courier New"/>
            </a:endParaRPr>
          </a:p>
          <a:p>
            <a:pPr marL="945515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  <a:p>
            <a:pPr marL="945515" marR="187007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handleMessages(resp.messages);  since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resp.messages[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500" spc="15" dirty="0">
                <a:latin typeface="Courier New"/>
                <a:cs typeface="Courier New"/>
              </a:rPr>
              <a:t>].id;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},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5000</a:t>
            </a:r>
            <a:r>
              <a:rPr sz="1500" spc="15" dirty="0">
                <a:latin typeface="Courier New"/>
                <a:cs typeface="Courier New"/>
              </a:rPr>
              <a:t>);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7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91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Polling</a:t>
            </a:r>
            <a:r>
              <a:rPr spc="-60" dirty="0"/>
              <a:t> </a:t>
            </a:r>
            <a:r>
              <a:rPr spc="50" dirty="0"/>
              <a:t>на</a:t>
            </a:r>
            <a:r>
              <a:rPr spc="-55" dirty="0"/>
              <a:t> </a:t>
            </a:r>
            <a:r>
              <a:rPr spc="30" dirty="0"/>
              <a:t>сервере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9800" y="1524000"/>
            <a:ext cx="6610350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messages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109980" algn="l"/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cid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'cid'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 marR="1239520">
              <a:lnSpc>
                <a:spcPct val="114599"/>
              </a:lnSpc>
              <a:tabLst>
                <a:tab pos="1384300" algn="l"/>
                <a:tab pos="1658620" algn="l"/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since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'since'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messages	=	Messages.objects.filter(</a:t>
            </a:r>
          </a:p>
          <a:p>
            <a:pPr marL="1109980" marR="3434079">
              <a:lnSpc>
                <a:spcPct val="114599"/>
              </a:lnSpc>
              <a:tabLst>
                <a:tab pos="1658620" algn="l"/>
                <a:tab pos="1932939" algn="l"/>
                <a:tab pos="2070100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cid	=	cid,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id__gt	=	since,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).order_by(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'-id'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1795780" algn="l"/>
                <a:tab pos="2070100" algn="l"/>
                <a:tab pos="2344420" algn="l"/>
                <a:tab pos="5088255" algn="l"/>
                <a:tab pos="5362575" algn="l"/>
                <a:tab pos="6459855" algn="l"/>
              </a:tabLst>
            </a:pPr>
            <a:r>
              <a:rPr sz="1800" dirty="0">
                <a:latin typeface="Courier New"/>
                <a:cs typeface="Courier New"/>
              </a:rPr>
              <a:t>messages	=	[	m.as_data()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messages	] 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HttpResponseAjax(messages	=	messages)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8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9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1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Плюсы</a:t>
            </a:r>
            <a:r>
              <a:rPr spc="-50" dirty="0"/>
              <a:t> </a:t>
            </a:r>
            <a:r>
              <a:rPr spc="145" dirty="0"/>
              <a:t>и</a:t>
            </a:r>
            <a:r>
              <a:rPr spc="-50" dirty="0"/>
              <a:t> </a:t>
            </a:r>
            <a:r>
              <a:rPr spc="-5" dirty="0"/>
              <a:t>минусы</a:t>
            </a:r>
            <a:r>
              <a:rPr spc="-45" dirty="0"/>
              <a:t> </a:t>
            </a:r>
            <a:r>
              <a:rPr spc="-30" dirty="0"/>
              <a:t>Polling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8853"/>
            <a:ext cx="556958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1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Простота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надежность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реализации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Не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требуется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дополнительного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ПО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Сообщения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приходят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задержкой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секунд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3120453"/>
            <a:ext cx="41941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Избыточное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число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запросов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599" y="3114672"/>
            <a:ext cx="13620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RPS=CCU/N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577653"/>
            <a:ext cx="46710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00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Ограничение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числу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пользователей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896</Words>
  <Application>Microsoft Office PowerPoint</Application>
  <PresentationFormat>Произвольный</PresentationFormat>
  <Paragraphs>198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PMingLiU-ExtB</vt:lpstr>
      <vt:lpstr>Arial</vt:lpstr>
      <vt:lpstr>Calibri</vt:lpstr>
      <vt:lpstr>Courier New</vt:lpstr>
      <vt:lpstr>Microsoft Sans Serif</vt:lpstr>
      <vt:lpstr>Times New Roman</vt:lpstr>
      <vt:lpstr>Office Theme</vt:lpstr>
      <vt:lpstr>Real Time сообщения</vt:lpstr>
      <vt:lpstr>Примеры использования</vt:lpstr>
      <vt:lpstr>Архитектура</vt:lpstr>
      <vt:lpstr>Решения</vt:lpstr>
      <vt:lpstr>Polling</vt:lpstr>
      <vt:lpstr>Polling - периодический опрос</vt:lpstr>
      <vt:lpstr>Polling на клиенте</vt:lpstr>
      <vt:lpstr>Polling на сервере</vt:lpstr>
      <vt:lpstr>Плюсы и минусы Polling</vt:lpstr>
      <vt:lpstr>Comet</vt:lpstr>
      <vt:lpstr>Comet - долгоживущие запросы</vt:lpstr>
      <vt:lpstr>Comet на клиенте</vt:lpstr>
      <vt:lpstr>Comet на сервере</vt:lpstr>
      <vt:lpstr>Nginx + push-stream-module</vt:lpstr>
      <vt:lpstr>Nginx + http-push (старый модуль)</vt:lpstr>
      <vt:lpstr>Плюсы и минусы Comet</vt:lpstr>
      <vt:lpstr>Server push</vt:lpstr>
      <vt:lpstr>Server push - бесконечный запрос</vt:lpstr>
      <vt:lpstr>Server push на клиенте</vt:lpstr>
      <vt:lpstr>WebSocket</vt:lpstr>
      <vt:lpstr>WebSocket</vt:lpstr>
      <vt:lpstr>WebSocket handshake</vt:lpstr>
      <vt:lpstr>WebSocket на стороне клиента</vt:lpstr>
      <vt:lpstr>WebSocket на стороне сервера</vt:lpstr>
      <vt:lpstr>WebSocket на стороне сервера (2)</vt:lpstr>
      <vt:lpstr>WebSocket на стороне сервера (3)</vt:lpstr>
      <vt:lpstr>Плюсы и минусы WebSocket</vt:lpstr>
      <vt:lpstr>Отправка сообщений</vt:lpstr>
      <vt:lpstr>Отправка сообщений</vt:lpstr>
      <vt:lpstr>Отправка через очередь</vt:lpstr>
      <vt:lpstr>Софт для Real Time сообщений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сообщения</dc:title>
  <dc:creator>Энрина</dc:creator>
  <cp:lastModifiedBy>Энрина</cp:lastModifiedBy>
  <cp:revision>12</cp:revision>
  <dcterms:created xsi:type="dcterms:W3CDTF">2022-07-25T13:46:44Z</dcterms:created>
  <dcterms:modified xsi:type="dcterms:W3CDTF">2022-07-25T14:03:04Z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Mozilla/5.0 (Macintosh; Intel Mac OS X 10_15_7) AppleWebKit/537.36 (KHTML, like Gecko) Chrome/88.0.4324.192 Safari/537.36</vt:lpwstr>
  </property>
  <property fmtid="{D5CDD505-2E9C-101B-9397-08002B2CF9AE}" pid="4" name="LastSaved">
    <vt:filetime>2022-07-25T00:00:00Z</vt:filetime>
  </property>
</Properties>
</file>