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753600" cy="6096000"/>
  <p:notesSz cx="9753600" cy="6096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132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1889760"/>
            <a:ext cx="8290560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3413760"/>
            <a:ext cx="6827520" cy="152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680" y="1402080"/>
            <a:ext cx="4242816" cy="402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1402080"/>
            <a:ext cx="4242816" cy="402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753600" cy="6096000"/>
          </a:xfrm>
          <a:custGeom>
            <a:avLst/>
            <a:gdLst/>
            <a:ahLst/>
            <a:cxnLst/>
            <a:rect l="l" t="t" r="r" b="b"/>
            <a:pathLst>
              <a:path w="9753600" h="6096000">
                <a:moveTo>
                  <a:pt x="9753599" y="6095999"/>
                </a:moveTo>
                <a:lnTo>
                  <a:pt x="0" y="60959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6095999"/>
                </a:lnTo>
                <a:close/>
              </a:path>
            </a:pathLst>
          </a:custGeom>
          <a:solidFill>
            <a:srgbClr val="52A2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06499" y="1835150"/>
            <a:ext cx="7340600" cy="2120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9800" y="1749425"/>
            <a:ext cx="7874000" cy="2585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5669280"/>
            <a:ext cx="3121152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5669280"/>
            <a:ext cx="2243328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708028" y="5381761"/>
            <a:ext cx="337820" cy="337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 marR="5080">
              <a:lnSpc>
                <a:spcPts val="7500"/>
              </a:lnSpc>
              <a:spcBef>
                <a:spcPts val="1600"/>
              </a:spcBef>
            </a:pPr>
            <a:r>
              <a:rPr spc="-20" dirty="0"/>
              <a:t>Django</a:t>
            </a:r>
            <a:r>
              <a:rPr spc="-110" dirty="0"/>
              <a:t> </a:t>
            </a:r>
            <a:r>
              <a:rPr spc="65" dirty="0"/>
              <a:t>Models </a:t>
            </a:r>
            <a:r>
              <a:rPr spc="-1980" dirty="0"/>
              <a:t> </a:t>
            </a:r>
            <a:r>
              <a:rPr spc="-440" dirty="0"/>
              <a:t>API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10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182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</a:rPr>
              <a:t>Методы</a:t>
            </a:r>
            <a:r>
              <a:rPr sz="3600" spc="-45" dirty="0">
                <a:solidFill>
                  <a:srgbClr val="000000"/>
                </a:solidFill>
              </a:rPr>
              <a:t> </a:t>
            </a:r>
            <a:r>
              <a:rPr sz="3600" spc="-20" dirty="0">
                <a:solidFill>
                  <a:srgbClr val="000000"/>
                </a:solidFill>
              </a:rPr>
              <a:t>QuerySet</a:t>
            </a:r>
            <a:r>
              <a:rPr sz="3600" spc="-45" dirty="0">
                <a:solidFill>
                  <a:srgbClr val="000000"/>
                </a:solidFill>
              </a:rPr>
              <a:t> </a:t>
            </a:r>
            <a:r>
              <a:rPr sz="3600" spc="-95" dirty="0">
                <a:solidFill>
                  <a:srgbClr val="000000"/>
                </a:solidFill>
              </a:rPr>
              <a:t>(результат)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11176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499" y="1743072"/>
            <a:ext cx="9525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create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5551" y="1749425"/>
            <a:ext cx="463169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415" indent="-133350">
              <a:lnSpc>
                <a:spcPct val="100000"/>
              </a:lnSpc>
              <a:spcBef>
                <a:spcPts val="100"/>
              </a:spcBef>
              <a:buChar char="-"/>
              <a:tabLst>
                <a:tab pos="146050" algn="l"/>
              </a:tabLst>
            </a:pPr>
            <a:r>
              <a:rPr sz="1800" spc="30" dirty="0">
                <a:latin typeface="Microsoft Sans Serif"/>
                <a:cs typeface="Microsoft Sans Serif"/>
              </a:rPr>
              <a:t>создание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нового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объекта</a:t>
            </a:r>
            <a:endParaRPr sz="1800">
              <a:latin typeface="Microsoft Sans Serif"/>
              <a:cs typeface="Microsoft Sans Serif"/>
            </a:endParaRPr>
          </a:p>
          <a:p>
            <a:pPr marL="145415" indent="-133350">
              <a:lnSpc>
                <a:spcPct val="100000"/>
              </a:lnSpc>
              <a:spcBef>
                <a:spcPts val="1440"/>
              </a:spcBef>
              <a:buChar char="-"/>
              <a:tabLst>
                <a:tab pos="146050" algn="l"/>
              </a:tabLst>
            </a:pPr>
            <a:r>
              <a:rPr sz="1800" spc="70" dirty="0">
                <a:latin typeface="Microsoft Sans Serif"/>
                <a:cs typeface="Microsoft Sans Serif"/>
              </a:rPr>
              <a:t>обновление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всех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подходящих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объектов</a:t>
            </a:r>
            <a:endParaRPr sz="1800">
              <a:latin typeface="Microsoft Sans Serif"/>
              <a:cs typeface="Microsoft Sans Serif"/>
            </a:endParaRPr>
          </a:p>
          <a:p>
            <a:pPr marL="145415" indent="-133350">
              <a:lnSpc>
                <a:spcPct val="100000"/>
              </a:lnSpc>
              <a:spcBef>
                <a:spcPts val="1440"/>
              </a:spcBef>
              <a:buChar char="-"/>
              <a:tabLst>
                <a:tab pos="146050" algn="l"/>
              </a:tabLst>
            </a:pPr>
            <a:r>
              <a:rPr sz="1800" spc="25" dirty="0">
                <a:latin typeface="Microsoft Sans Serif"/>
                <a:cs typeface="Microsoft Sans Serif"/>
              </a:rPr>
              <a:t>удаление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всех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подходящих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объектов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2499" y="2200272"/>
            <a:ext cx="9525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update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2499" y="2657472"/>
            <a:ext cx="9525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delete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2499" y="3114672"/>
            <a:ext cx="8191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count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18332" y="3121024"/>
            <a:ext cx="2451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выборка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количества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14824" y="3114672"/>
            <a:ext cx="12287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COUNT(*)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2499" y="3571872"/>
            <a:ext cx="19145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get_or_create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15790" y="3578225"/>
            <a:ext cx="409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выборка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объекта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или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его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создание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2499" y="4029072"/>
            <a:ext cx="23241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update_or_create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27449" y="4035425"/>
            <a:ext cx="4489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обновление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объекта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или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его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создание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11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496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000000"/>
                </a:solidFill>
              </a:rPr>
              <a:t>Синтаксис</a:t>
            </a:r>
            <a:r>
              <a:rPr sz="3600" spc="-40" dirty="0">
                <a:solidFill>
                  <a:srgbClr val="000000"/>
                </a:solidFill>
              </a:rPr>
              <a:t> </a:t>
            </a:r>
            <a:r>
              <a:rPr sz="3600" spc="25" dirty="0">
                <a:solidFill>
                  <a:srgbClr val="000000"/>
                </a:solidFill>
              </a:rPr>
              <a:t>условий</a:t>
            </a:r>
            <a:r>
              <a:rPr sz="3600" spc="-35" dirty="0">
                <a:solidFill>
                  <a:srgbClr val="000000"/>
                </a:solidFill>
              </a:rPr>
              <a:t> </a:t>
            </a:r>
            <a:r>
              <a:rPr sz="3600" spc="125" dirty="0">
                <a:solidFill>
                  <a:srgbClr val="000000"/>
                </a:solidFill>
              </a:rPr>
              <a:t>в</a:t>
            </a:r>
            <a:r>
              <a:rPr sz="3600" spc="-40" dirty="0">
                <a:solidFill>
                  <a:srgbClr val="000000"/>
                </a:solidFill>
              </a:rPr>
              <a:t> </a:t>
            </a:r>
            <a:r>
              <a:rPr sz="3600" spc="-20" dirty="0">
                <a:solidFill>
                  <a:srgbClr val="000000"/>
                </a:solidFill>
              </a:rPr>
              <a:t>QuerySet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9800" y="1749425"/>
            <a:ext cx="1149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Microsoft Sans Serif"/>
                <a:cs typeface="Microsoft Sans Serif"/>
              </a:rPr>
              <a:t>В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ме</a:t>
            </a:r>
            <a:r>
              <a:rPr sz="1800" spc="-5" dirty="0">
                <a:latin typeface="Microsoft Sans Serif"/>
                <a:cs typeface="Microsoft Sans Serif"/>
              </a:rPr>
              <a:t>т</a:t>
            </a:r>
            <a:r>
              <a:rPr sz="1800" spc="25" dirty="0">
                <a:latin typeface="Microsoft Sans Serif"/>
                <a:cs typeface="Microsoft Sans Serif"/>
              </a:rPr>
              <a:t>одах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3599" y="1743072"/>
            <a:ext cx="9620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filter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38735" y="1749425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0" dirty="0">
                <a:latin typeface="Microsoft Sans Serif"/>
                <a:cs typeface="Microsoft Sans Serif"/>
              </a:rPr>
              <a:t>и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2799" y="1743072"/>
            <a:ext cx="10953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exclude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36516" y="1749425"/>
            <a:ext cx="86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: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9471" y="2663824"/>
            <a:ext cx="11176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2499" y="2657472"/>
            <a:ext cx="19145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889635" algn="l"/>
                <a:tab pos="1163955" algn="l"/>
              </a:tabLst>
            </a:pPr>
            <a:r>
              <a:rPr sz="1800" dirty="0">
                <a:latin typeface="Courier New"/>
                <a:cs typeface="Courier New"/>
              </a:rPr>
              <a:t>field	=	value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15790" y="2663824"/>
            <a:ext cx="2331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точное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совпадение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2499" y="3114672"/>
            <a:ext cx="32861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2261235" algn="l"/>
                <a:tab pos="2535555" algn="l"/>
              </a:tabLst>
            </a:pPr>
            <a:r>
              <a:rPr sz="1800" dirty="0">
                <a:latin typeface="Courier New"/>
                <a:cs typeface="Courier New"/>
              </a:rPr>
              <a:t>field__contains	=	value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87688" y="3121024"/>
            <a:ext cx="2322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суффикс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оператора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57974" y="3114672"/>
            <a:ext cx="6762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LIKE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2499" y="3571872"/>
            <a:ext cx="19145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field__isnull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56408" y="3578225"/>
            <a:ext cx="8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Microsoft Sans Serif"/>
                <a:cs typeface="Microsoft Sans Serif"/>
              </a:rPr>
              <a:t>,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81324" y="3571872"/>
            <a:ext cx="13716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field__gt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39629" y="3578225"/>
            <a:ext cx="8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Microsoft Sans Serif"/>
                <a:cs typeface="Microsoft Sans Serif"/>
              </a:rPr>
              <a:t>,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67224" y="3571872"/>
            <a:ext cx="15049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field__lte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2499" y="4029072"/>
            <a:ext cx="32861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2261235" algn="l"/>
                <a:tab pos="2535555" algn="l"/>
              </a:tabLst>
            </a:pPr>
            <a:r>
              <a:rPr sz="1800" dirty="0">
                <a:latin typeface="Courier New"/>
                <a:cs typeface="Courier New"/>
              </a:rPr>
              <a:t>relation__field	=	value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87688" y="4035425"/>
            <a:ext cx="3609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условие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100" dirty="0">
                <a:latin typeface="Microsoft Sans Serif"/>
                <a:cs typeface="Microsoft Sans Serif"/>
              </a:rPr>
              <a:t>по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связанной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таблице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2499" y="4486272"/>
            <a:ext cx="48006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3632835" algn="l"/>
                <a:tab pos="3907154" algn="l"/>
              </a:tabLst>
            </a:pPr>
            <a:r>
              <a:rPr sz="1800" dirty="0">
                <a:latin typeface="Courier New"/>
                <a:cs typeface="Courier New"/>
              </a:rPr>
              <a:t>category__title__contains	=	"Perl"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9800" y="5178424"/>
            <a:ext cx="5156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latin typeface="Microsoft Sans Serif"/>
                <a:cs typeface="Microsoft Sans Serif"/>
              </a:rPr>
              <a:t>Названия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полей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130" dirty="0">
                <a:latin typeface="Microsoft Sans Serif"/>
                <a:cs typeface="Microsoft Sans Serif"/>
              </a:rPr>
              <a:t>и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таблиц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не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могут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содержать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43624" y="5172072"/>
            <a:ext cx="4095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__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37969" y="5178424"/>
            <a:ext cx="86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Microsoft Sans Serif"/>
                <a:cs typeface="Microsoft Sans Serif"/>
              </a:rPr>
              <a:t>!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2311399"/>
            <a:ext cx="649478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ModelManager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13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3131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000000"/>
                </a:solidFill>
              </a:rPr>
              <a:t>ModelManager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9800" y="1749425"/>
            <a:ext cx="757174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Microsoft Sans Serif"/>
                <a:cs typeface="Microsoft Sans Serif"/>
              </a:rPr>
              <a:t>В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модели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содержатся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методы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для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работы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с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одним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объектом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(одной</a:t>
            </a:r>
            <a:endParaRPr sz="1800">
              <a:latin typeface="Microsoft Sans Serif"/>
              <a:cs typeface="Microsoft Sans Serif"/>
            </a:endParaRPr>
          </a:p>
          <a:p>
            <a:pPr marL="12700" marR="153670">
              <a:lnSpc>
                <a:spcPct val="166700"/>
              </a:lnSpc>
            </a:pPr>
            <a:r>
              <a:rPr sz="1800" spc="30" dirty="0">
                <a:latin typeface="Microsoft Sans Serif"/>
                <a:cs typeface="Microsoft Sans Serif"/>
              </a:rPr>
              <a:t>строкой). </a:t>
            </a:r>
            <a:r>
              <a:rPr sz="1800" spc="-35" dirty="0">
                <a:latin typeface="Microsoft Sans Serif"/>
                <a:cs typeface="Microsoft Sans Serif"/>
              </a:rPr>
              <a:t>В </a:t>
            </a:r>
            <a:r>
              <a:rPr sz="1800" b="1" spc="10" dirty="0">
                <a:latin typeface="Tahoma"/>
                <a:cs typeface="Tahoma"/>
              </a:rPr>
              <a:t>ModelManager </a:t>
            </a:r>
            <a:r>
              <a:rPr sz="1800" spc="10" dirty="0">
                <a:latin typeface="Microsoft Sans Serif"/>
                <a:cs typeface="Microsoft Sans Serif"/>
              </a:rPr>
              <a:t>содержатся </a:t>
            </a:r>
            <a:r>
              <a:rPr sz="1800" spc="55" dirty="0">
                <a:latin typeface="Microsoft Sans Serif"/>
                <a:cs typeface="Microsoft Sans Serif"/>
              </a:rPr>
              <a:t>объекты </a:t>
            </a:r>
            <a:r>
              <a:rPr sz="1800" dirty="0">
                <a:latin typeface="Microsoft Sans Serif"/>
                <a:cs typeface="Microsoft Sans Serif"/>
              </a:rPr>
              <a:t>для </a:t>
            </a:r>
            <a:r>
              <a:rPr sz="1800" spc="50" dirty="0">
                <a:latin typeface="Microsoft Sans Serif"/>
                <a:cs typeface="Microsoft Sans Serif"/>
              </a:rPr>
              <a:t>работы </a:t>
            </a:r>
            <a:r>
              <a:rPr sz="1800" spc="20" dirty="0">
                <a:latin typeface="Microsoft Sans Serif"/>
                <a:cs typeface="Microsoft Sans Serif"/>
              </a:rPr>
              <a:t>со 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множеством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объектов.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b="1" spc="10" dirty="0">
                <a:latin typeface="Tahoma"/>
                <a:cs typeface="Tahoma"/>
              </a:rPr>
              <a:t>ModelManager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«по-умолчанию»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содержит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все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те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же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методы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что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b="1" spc="-5" dirty="0">
                <a:latin typeface="Tahoma"/>
                <a:cs typeface="Tahoma"/>
              </a:rPr>
              <a:t>QuerySet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spc="130" dirty="0">
                <a:latin typeface="Microsoft Sans Serif"/>
                <a:cs typeface="Microsoft Sans Serif"/>
              </a:rPr>
              <a:t>и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используется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для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создания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b="1" spc="-5" dirty="0">
                <a:latin typeface="Tahoma"/>
                <a:cs typeface="Tahoma"/>
              </a:rPr>
              <a:t>QuerySet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объектов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связанных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с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данной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моделью.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795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000000"/>
                </a:solidFill>
              </a:rPr>
              <a:t>ModelManager</a:t>
            </a:r>
            <a:r>
              <a:rPr sz="3600" spc="-45" dirty="0">
                <a:solidFill>
                  <a:srgbClr val="000000"/>
                </a:solidFill>
              </a:rPr>
              <a:t> </a:t>
            </a:r>
            <a:r>
              <a:rPr sz="3600" spc="-25" dirty="0">
                <a:solidFill>
                  <a:srgbClr val="000000"/>
                </a:solidFill>
              </a:rPr>
              <a:t>«по-умолчанию»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942478" y="1659186"/>
            <a:ext cx="4141470" cy="96837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800" b="1" dirty="0">
                <a:latin typeface="Courier New"/>
                <a:cs typeface="Courier New"/>
              </a:rPr>
              <a:t>class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70C0"/>
                </a:solidFill>
                <a:latin typeface="Courier New"/>
                <a:cs typeface="Courier New"/>
              </a:rPr>
              <a:t>Post</a:t>
            </a:r>
            <a:r>
              <a:rPr sz="1800" spc="-5" dirty="0">
                <a:latin typeface="Courier New"/>
                <a:cs typeface="Courier New"/>
              </a:rPr>
              <a:t>(models.Model):</a:t>
            </a:r>
            <a:endParaRPr sz="180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1384300" algn="l"/>
                <a:tab pos="1658620" algn="l"/>
              </a:tabLst>
            </a:pPr>
            <a:r>
              <a:rPr sz="1800" dirty="0">
                <a:latin typeface="Courier New"/>
                <a:cs typeface="Courier New"/>
              </a:rPr>
              <a:t>title	=	models.CharField()</a:t>
            </a: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835660" algn="l"/>
              </a:tabLst>
            </a:pP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....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14</a:t>
            </a:fld>
            <a:endParaRPr spc="25" dirty="0"/>
          </a:p>
        </p:txBody>
      </p:sp>
      <p:sp>
        <p:nvSpPr>
          <p:cNvPr id="6" name="object 6"/>
          <p:cNvSpPr txBox="1"/>
          <p:nvPr/>
        </p:nvSpPr>
        <p:spPr>
          <a:xfrm>
            <a:off x="939800" y="2900044"/>
            <a:ext cx="3592195" cy="65405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835660" algn="l"/>
                <a:tab pos="1109980" algn="l"/>
              </a:tabLst>
            </a:pPr>
            <a:r>
              <a:rPr sz="1800" dirty="0">
                <a:latin typeface="Courier New"/>
                <a:cs typeface="Courier New"/>
              </a:rPr>
              <a:t>posts	=	Post.objects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835660" algn="l"/>
                <a:tab pos="1109980" algn="l"/>
              </a:tabLst>
            </a:pPr>
            <a:r>
              <a:rPr sz="1800" dirty="0">
                <a:latin typeface="Courier New"/>
                <a:cs typeface="Courier New"/>
              </a:rPr>
              <a:t>posts	=	Post.objects.all()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9873" y="2900044"/>
            <a:ext cx="139763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  <a:tabLst>
                <a:tab pos="286385" algn="l"/>
              </a:tabLst>
            </a:pP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Manager </a:t>
            </a:r>
            <a:r>
              <a:rPr sz="1800" i="1" spc="-1060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QuerySet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9800" y="3568700"/>
            <a:ext cx="67475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5660" algn="l"/>
                <a:tab pos="1109980" algn="l"/>
                <a:tab pos="5636895" algn="l"/>
              </a:tabLst>
            </a:pPr>
            <a:r>
              <a:rPr sz="1800" dirty="0">
                <a:latin typeface="Courier New"/>
                <a:cs typeface="Courier New"/>
              </a:rPr>
              <a:t>posts	=	Post.objects.filter(id__gt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1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0</a:t>
            </a:r>
            <a:r>
              <a:rPr sz="1800" dirty="0">
                <a:latin typeface="Courier New"/>
                <a:cs typeface="Courier New"/>
              </a:rPr>
              <a:t>)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QuerySet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334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00"/>
                </a:solidFill>
              </a:rPr>
              <a:t>Свой</a:t>
            </a:r>
            <a:r>
              <a:rPr sz="3600" spc="-50" dirty="0">
                <a:solidFill>
                  <a:srgbClr val="000000"/>
                </a:solidFill>
              </a:rPr>
              <a:t> </a:t>
            </a:r>
            <a:r>
              <a:rPr sz="3600" spc="30" dirty="0">
                <a:solidFill>
                  <a:srgbClr val="000000"/>
                </a:solidFill>
              </a:rPr>
              <a:t>ModelManager</a:t>
            </a:r>
            <a:endParaRPr sz="3600"/>
          </a:p>
        </p:txBody>
      </p:sp>
      <p:sp>
        <p:nvSpPr>
          <p:cNvPr id="18" name="object 18"/>
          <p:cNvSpPr txBox="1"/>
          <p:nvPr/>
        </p:nvSpPr>
        <p:spPr>
          <a:xfrm>
            <a:off x="939800" y="1366981"/>
            <a:ext cx="4922520" cy="381873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78790" marR="937260" indent="-466725">
              <a:lnSpc>
                <a:spcPct val="116700"/>
              </a:lnSpc>
              <a:spcBef>
                <a:spcPts val="90"/>
              </a:spcBef>
            </a:pPr>
            <a:r>
              <a:rPr sz="1500" b="1" spc="15" dirty="0">
                <a:latin typeface="Courier New"/>
                <a:cs typeface="Courier New"/>
              </a:rPr>
              <a:t>class</a:t>
            </a:r>
            <a:r>
              <a:rPr sz="1500" spc="15" dirty="0">
                <a:latin typeface="Courier New"/>
                <a:cs typeface="Courier New"/>
              </a:rPr>
              <a:t> </a:t>
            </a:r>
            <a:r>
              <a:rPr sz="1500" b="1" spc="15" dirty="0">
                <a:solidFill>
                  <a:srgbClr val="0070C0"/>
                </a:solidFill>
                <a:latin typeface="Courier New"/>
                <a:cs typeface="Courier New"/>
              </a:rPr>
              <a:t>PostManager</a:t>
            </a:r>
            <a:r>
              <a:rPr sz="1500" spc="15" dirty="0">
                <a:latin typeface="Courier New"/>
                <a:cs typeface="Courier New"/>
              </a:rPr>
              <a:t>(models.Manager): </a:t>
            </a:r>
            <a:r>
              <a:rPr sz="1500" spc="-890" dirty="0">
                <a:latin typeface="Courier New"/>
                <a:cs typeface="Courier New"/>
              </a:rPr>
              <a:t> </a:t>
            </a:r>
            <a:r>
              <a:rPr sz="1500" b="1" spc="15" dirty="0">
                <a:latin typeface="Courier New"/>
                <a:cs typeface="Courier New"/>
              </a:rPr>
              <a:t>def</a:t>
            </a:r>
            <a:r>
              <a:rPr sz="1500" spc="10" dirty="0">
                <a:latin typeface="Courier New"/>
                <a:cs typeface="Courier New"/>
              </a:rPr>
              <a:t> </a:t>
            </a:r>
            <a:r>
              <a:rPr sz="1500" b="1" spc="15" dirty="0">
                <a:solidFill>
                  <a:srgbClr val="C00000"/>
                </a:solidFill>
                <a:latin typeface="Courier New"/>
                <a:cs typeface="Courier New"/>
              </a:rPr>
              <a:t>best_posts</a:t>
            </a:r>
            <a:r>
              <a:rPr sz="1500" spc="15" dirty="0">
                <a:latin typeface="Courier New"/>
                <a:cs typeface="Courier New"/>
              </a:rPr>
              <a:t>(self):</a:t>
            </a:r>
            <a:endParaRPr sz="1500" dirty="0">
              <a:latin typeface="Courier New"/>
              <a:cs typeface="Courier New"/>
            </a:endParaRPr>
          </a:p>
          <a:p>
            <a:pPr marL="478790" marR="121285" indent="466090">
              <a:lnSpc>
                <a:spcPct val="116700"/>
              </a:lnSpc>
            </a:pPr>
            <a:r>
              <a:rPr sz="1500" b="1" spc="15" dirty="0">
                <a:latin typeface="Courier New"/>
                <a:cs typeface="Courier New"/>
              </a:rPr>
              <a:t>return</a:t>
            </a:r>
            <a:r>
              <a:rPr sz="1500" spc="15" dirty="0">
                <a:latin typeface="Courier New"/>
                <a:cs typeface="Courier New"/>
              </a:rPr>
              <a:t> self.filter(rating__gt=</a:t>
            </a:r>
            <a:r>
              <a:rPr sz="1500" spc="15" dirty="0">
                <a:solidFill>
                  <a:srgbClr val="008080"/>
                </a:solidFill>
                <a:latin typeface="Courier New"/>
                <a:cs typeface="Courier New"/>
              </a:rPr>
              <a:t>50</a:t>
            </a:r>
            <a:r>
              <a:rPr sz="1500" spc="15" dirty="0">
                <a:latin typeface="Courier New"/>
                <a:cs typeface="Courier New"/>
              </a:rPr>
              <a:t>) </a:t>
            </a:r>
            <a:r>
              <a:rPr sz="1500" spc="-890" dirty="0">
                <a:latin typeface="Courier New"/>
                <a:cs typeface="Courier New"/>
              </a:rPr>
              <a:t> </a:t>
            </a:r>
            <a:r>
              <a:rPr sz="1500" b="1" spc="15" dirty="0">
                <a:latin typeface="Courier New"/>
                <a:cs typeface="Courier New"/>
              </a:rPr>
              <a:t>def</a:t>
            </a:r>
            <a:r>
              <a:rPr sz="1500" spc="10" dirty="0">
                <a:latin typeface="Courier New"/>
                <a:cs typeface="Courier New"/>
              </a:rPr>
              <a:t> </a:t>
            </a:r>
            <a:r>
              <a:rPr sz="1500" b="1" spc="15" dirty="0">
                <a:solidFill>
                  <a:srgbClr val="C00000"/>
                </a:solidFill>
                <a:latin typeface="Courier New"/>
                <a:cs typeface="Courier New"/>
              </a:rPr>
              <a:t>published</a:t>
            </a:r>
            <a:r>
              <a:rPr sz="1500" spc="15" dirty="0">
                <a:latin typeface="Courier New"/>
                <a:cs typeface="Courier New"/>
              </a:rPr>
              <a:t>(self):</a:t>
            </a:r>
            <a:endParaRPr sz="1500" dirty="0">
              <a:latin typeface="Courier New"/>
              <a:cs typeface="Courier New"/>
            </a:endParaRPr>
          </a:p>
          <a:p>
            <a:pPr marL="478790" marR="5080" indent="466090">
              <a:lnSpc>
                <a:spcPct val="116700"/>
              </a:lnSpc>
            </a:pPr>
            <a:r>
              <a:rPr sz="1500" b="1" spc="15" dirty="0">
                <a:latin typeface="Courier New"/>
                <a:cs typeface="Courier New"/>
              </a:rPr>
              <a:t>return</a:t>
            </a:r>
            <a:r>
              <a:rPr sz="1500" spc="15" dirty="0">
                <a:latin typeface="Courier New"/>
                <a:cs typeface="Courier New"/>
              </a:rPr>
              <a:t> self.filter(published=</a:t>
            </a:r>
            <a:r>
              <a:rPr sz="1500" b="1" spc="15" dirty="0">
                <a:latin typeface="Courier New"/>
                <a:cs typeface="Courier New"/>
              </a:rPr>
              <a:t>True</a:t>
            </a:r>
            <a:r>
              <a:rPr sz="1500" spc="15" dirty="0">
                <a:latin typeface="Courier New"/>
                <a:cs typeface="Courier New"/>
              </a:rPr>
              <a:t>) </a:t>
            </a:r>
            <a:r>
              <a:rPr sz="1500" spc="-890" dirty="0">
                <a:latin typeface="Courier New"/>
                <a:cs typeface="Courier New"/>
              </a:rPr>
              <a:t> </a:t>
            </a:r>
            <a:r>
              <a:rPr sz="1500" b="1" spc="15" dirty="0">
                <a:latin typeface="Courier New"/>
                <a:cs typeface="Courier New"/>
              </a:rPr>
              <a:t>def</a:t>
            </a:r>
            <a:r>
              <a:rPr sz="1500" spc="10" dirty="0">
                <a:latin typeface="Courier New"/>
                <a:cs typeface="Courier New"/>
              </a:rPr>
              <a:t> </a:t>
            </a:r>
            <a:r>
              <a:rPr sz="1500" spc="15" dirty="0">
                <a:solidFill>
                  <a:srgbClr val="C00000"/>
                </a:solidFill>
                <a:latin typeface="Courier New"/>
                <a:cs typeface="Courier New"/>
              </a:rPr>
              <a:t>create_draft</a:t>
            </a:r>
            <a:r>
              <a:rPr sz="1500" spc="15" dirty="0">
                <a:latin typeface="Courier New"/>
                <a:cs typeface="Courier New"/>
              </a:rPr>
              <a:t>(self, **kwargs):</a:t>
            </a:r>
            <a:endParaRPr sz="1500" dirty="0">
              <a:latin typeface="Courier New"/>
              <a:cs typeface="Courier New"/>
            </a:endParaRPr>
          </a:p>
          <a:p>
            <a:pPr marL="944880" marR="704215">
              <a:lnSpc>
                <a:spcPct val="116700"/>
              </a:lnSpc>
            </a:pPr>
            <a:r>
              <a:rPr sz="1500" spc="15" dirty="0">
                <a:latin typeface="Courier New"/>
                <a:cs typeface="Courier New"/>
              </a:rPr>
              <a:t>kwargs[</a:t>
            </a:r>
            <a:r>
              <a:rPr sz="1500" spc="15" dirty="0">
                <a:solidFill>
                  <a:srgbClr val="DD1144"/>
                </a:solidFill>
                <a:latin typeface="Courier New"/>
                <a:cs typeface="Courier New"/>
              </a:rPr>
              <a:t>'draft'</a:t>
            </a:r>
            <a:r>
              <a:rPr sz="1500" spc="15" dirty="0">
                <a:latin typeface="Courier New"/>
                <a:cs typeface="Courier New"/>
              </a:rPr>
              <a:t>]</a:t>
            </a:r>
            <a:r>
              <a:rPr sz="1500" spc="55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=</a:t>
            </a:r>
            <a:r>
              <a:rPr sz="1500" spc="55" dirty="0">
                <a:latin typeface="Courier New"/>
                <a:cs typeface="Courier New"/>
              </a:rPr>
              <a:t> </a:t>
            </a:r>
            <a:r>
              <a:rPr sz="1500" b="1" spc="15" dirty="0">
                <a:latin typeface="Courier New"/>
                <a:cs typeface="Courier New"/>
              </a:rPr>
              <a:t>True</a:t>
            </a:r>
            <a:r>
              <a:rPr sz="1500" spc="15" dirty="0">
                <a:latin typeface="Courier New"/>
                <a:cs typeface="Courier New"/>
              </a:rPr>
              <a:t> </a:t>
            </a:r>
            <a:r>
              <a:rPr sz="1500" spc="20" dirty="0">
                <a:latin typeface="Courier New"/>
                <a:cs typeface="Courier New"/>
              </a:rPr>
              <a:t> </a:t>
            </a:r>
            <a:r>
              <a:rPr sz="1500" b="1" spc="15" dirty="0">
                <a:latin typeface="Courier New"/>
                <a:cs typeface="Courier New"/>
              </a:rPr>
              <a:t>return</a:t>
            </a:r>
            <a:r>
              <a:rPr sz="1500" spc="-5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self.create(**kwargs)</a:t>
            </a:r>
            <a:endParaRPr sz="1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b="1" spc="15" dirty="0">
                <a:latin typeface="Courier New"/>
                <a:cs typeface="Courier New"/>
              </a:rPr>
              <a:t>class</a:t>
            </a:r>
            <a:r>
              <a:rPr sz="1500" spc="-10" dirty="0">
                <a:latin typeface="Courier New"/>
                <a:cs typeface="Courier New"/>
              </a:rPr>
              <a:t> </a:t>
            </a:r>
            <a:r>
              <a:rPr sz="1500" spc="15" dirty="0">
                <a:solidFill>
                  <a:srgbClr val="0070C0"/>
                </a:solidFill>
                <a:latin typeface="Courier New"/>
                <a:cs typeface="Courier New"/>
              </a:rPr>
              <a:t>Post</a:t>
            </a:r>
            <a:r>
              <a:rPr sz="1500" spc="15" dirty="0">
                <a:latin typeface="Courier New"/>
                <a:cs typeface="Courier New"/>
              </a:rPr>
              <a:t>(models.Model):</a:t>
            </a:r>
            <a:endParaRPr sz="1500" dirty="0">
              <a:latin typeface="Courier New"/>
              <a:cs typeface="Courier New"/>
            </a:endParaRPr>
          </a:p>
          <a:p>
            <a:pPr marL="478790">
              <a:lnSpc>
                <a:spcPct val="100000"/>
              </a:lnSpc>
              <a:spcBef>
                <a:spcPts val="300"/>
              </a:spcBef>
            </a:pPr>
            <a:r>
              <a:rPr sz="1500" spc="15" dirty="0">
                <a:latin typeface="Courier New"/>
                <a:cs typeface="Courier New"/>
              </a:rPr>
              <a:t>...</a:t>
            </a:r>
            <a:endParaRPr sz="1500" dirty="0">
              <a:latin typeface="Courier New"/>
              <a:cs typeface="Courier New"/>
            </a:endParaRPr>
          </a:p>
          <a:p>
            <a:pPr marL="478790">
              <a:lnSpc>
                <a:spcPct val="100000"/>
              </a:lnSpc>
              <a:spcBef>
                <a:spcPts val="300"/>
              </a:spcBef>
            </a:pPr>
            <a:r>
              <a:rPr sz="1500" spc="15" dirty="0">
                <a:latin typeface="Courier New"/>
                <a:cs typeface="Courier New"/>
              </a:rPr>
              <a:t>objects</a:t>
            </a:r>
            <a:r>
              <a:rPr sz="150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=</a:t>
            </a:r>
            <a:r>
              <a:rPr sz="150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PostManager()</a:t>
            </a:r>
            <a:endParaRPr sz="1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2694305" algn="l"/>
              </a:tabLst>
            </a:pPr>
            <a:r>
              <a:rPr sz="1500" spc="15" dirty="0">
                <a:latin typeface="Courier New"/>
                <a:cs typeface="Courier New"/>
              </a:rPr>
              <a:t>posts</a:t>
            </a:r>
            <a:r>
              <a:rPr sz="1500" spc="3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=</a:t>
            </a:r>
            <a:r>
              <a:rPr sz="1500" spc="3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Post.objects	</a:t>
            </a:r>
            <a:r>
              <a:rPr sz="1500" i="1" spc="15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500" i="1" spc="-2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500" i="1" spc="15" dirty="0">
                <a:solidFill>
                  <a:srgbClr val="999987"/>
                </a:solidFill>
                <a:latin typeface="Courier New"/>
                <a:cs typeface="Courier New"/>
              </a:rPr>
              <a:t>PostManager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15</a:t>
            </a:fld>
            <a:endParaRPr spc="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33864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000000"/>
                </a:solidFill>
              </a:rPr>
              <a:t>RelatedManager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939800" y="1660525"/>
            <a:ext cx="6960870" cy="2684709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800" b="1" dirty="0">
                <a:latin typeface="Courier New"/>
                <a:cs typeface="Courier New"/>
              </a:rPr>
              <a:t>class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70C0"/>
                </a:solidFill>
                <a:latin typeface="Courier New"/>
                <a:cs typeface="Courier New"/>
              </a:rPr>
              <a:t>Post</a:t>
            </a:r>
            <a:r>
              <a:rPr sz="1800" spc="-5" dirty="0">
                <a:latin typeface="Courier New"/>
                <a:cs typeface="Courier New"/>
              </a:rPr>
              <a:t>(models.Model):</a:t>
            </a:r>
            <a:endParaRPr sz="180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835660" algn="l"/>
              </a:tabLst>
            </a:pP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...</a:t>
            </a:r>
            <a:endParaRPr sz="180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1247140" algn="l"/>
                <a:tab pos="1521460" algn="l"/>
              </a:tabLst>
            </a:pPr>
            <a:r>
              <a:rPr sz="1800" dirty="0">
                <a:latin typeface="Courier New"/>
                <a:cs typeface="Courier New"/>
              </a:rPr>
              <a:t>tags	=	models.ManyToManyField(Tag)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24180" algn="l"/>
                <a:tab pos="698500" algn="l"/>
              </a:tabLst>
            </a:pPr>
            <a:r>
              <a:rPr sz="1800" dirty="0">
                <a:latin typeface="Courier New"/>
                <a:cs typeface="Courier New"/>
              </a:rPr>
              <a:t>p1	=	</a:t>
            </a:r>
            <a:r>
              <a:rPr sz="1800" spc="-5" dirty="0">
                <a:latin typeface="Courier New"/>
                <a:cs typeface="Courier New"/>
              </a:rPr>
              <a:t>Post.objects.get(pk=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1</a:t>
            </a:r>
            <a:r>
              <a:rPr sz="1800" spc="-5" dirty="0"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698500" algn="l"/>
                <a:tab pos="972819" algn="l"/>
                <a:tab pos="2207260" algn="l"/>
                <a:tab pos="2481580" algn="l"/>
              </a:tabLst>
            </a:pPr>
            <a:r>
              <a:rPr sz="1800" dirty="0">
                <a:latin typeface="Courier New"/>
                <a:cs typeface="Courier New"/>
              </a:rPr>
              <a:t>tags	=	p1.tags	</a:t>
            </a: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RelatedManager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Tahoma"/>
                <a:cs typeface="Tahoma"/>
              </a:rPr>
              <a:t>RelatedManager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связан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с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конкретным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объектом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Post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30" dirty="0">
                <a:latin typeface="Microsoft Sans Serif"/>
                <a:cs typeface="Microsoft Sans Serif"/>
              </a:rPr>
              <a:t>и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во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все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16</a:t>
            </a:fld>
            <a:endParaRPr spc="25" dirty="0"/>
          </a:p>
        </p:txBody>
      </p:sp>
      <p:sp>
        <p:nvSpPr>
          <p:cNvPr id="6" name="object 6"/>
          <p:cNvSpPr txBox="1"/>
          <p:nvPr/>
        </p:nvSpPr>
        <p:spPr>
          <a:xfrm>
            <a:off x="939800" y="4435475"/>
            <a:ext cx="3857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latin typeface="Microsoft Sans Serif"/>
                <a:cs typeface="Microsoft Sans Serif"/>
              </a:rPr>
              <a:t>выборки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будет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добавлять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условие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48224" y="4429121"/>
            <a:ext cx="10858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post=p1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17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5198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</a:rPr>
              <a:t>Методы</a:t>
            </a:r>
            <a:r>
              <a:rPr sz="3600" spc="-65" dirty="0">
                <a:solidFill>
                  <a:srgbClr val="000000"/>
                </a:solidFill>
              </a:rPr>
              <a:t> </a:t>
            </a:r>
            <a:r>
              <a:rPr sz="3600" spc="-15" dirty="0">
                <a:solidFill>
                  <a:srgbClr val="000000"/>
                </a:solidFill>
              </a:rPr>
              <a:t>RelatedManager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11176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499" y="1743071"/>
            <a:ext cx="23241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create(**kwargs)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7449" y="1749425"/>
            <a:ext cx="4951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создание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нового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тэга,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связанного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с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постом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2499" y="2200271"/>
            <a:ext cx="12287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add(tag)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29991" y="2206625"/>
            <a:ext cx="3541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привязка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существующего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тэга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19774" y="2200271"/>
            <a:ext cx="5429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tag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09233" y="2206625"/>
            <a:ext cx="1957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Microsoft Sans Serif"/>
                <a:cs typeface="Microsoft Sans Serif"/>
              </a:rPr>
              <a:t>к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текущему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посту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2499" y="2657471"/>
            <a:ext cx="16383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remove(tag)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41500" y="2663824"/>
            <a:ext cx="3357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отвязка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существующего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тэга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8374" y="2657471"/>
            <a:ext cx="5429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tag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36345" y="2663824"/>
            <a:ext cx="1361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Microsoft Sans Serif"/>
                <a:cs typeface="Microsoft Sans Serif"/>
              </a:rPr>
              <a:t>от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текущего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9800" y="3121024"/>
            <a:ext cx="648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latin typeface="Microsoft Sans Serif"/>
                <a:cs typeface="Microsoft Sans Serif"/>
              </a:rPr>
              <a:t>поста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9471" y="3578225"/>
            <a:ext cx="111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2499" y="3571871"/>
            <a:ext cx="10953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clear()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92771" y="3578225"/>
            <a:ext cx="4441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очистка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списка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тэгов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у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текущего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поста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2311399"/>
            <a:ext cx="460375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0" dirty="0"/>
              <a:t>Миграции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19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2223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0" dirty="0">
                <a:solidFill>
                  <a:srgbClr val="000000"/>
                </a:solidFill>
              </a:rPr>
              <a:t>Миграции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9800" y="1749425"/>
            <a:ext cx="7252334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0" dirty="0">
                <a:latin typeface="Tahoma"/>
                <a:cs typeface="Tahoma"/>
              </a:rPr>
              <a:t>Миграция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это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процедура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изменения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схемы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базы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данных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для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70" dirty="0">
                <a:latin typeface="Microsoft Sans Serif"/>
                <a:cs typeface="Microsoft Sans Serif"/>
              </a:rPr>
              <a:t>приведения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ее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соответствие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с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моделями.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Microsoft Sans Serif"/>
              <a:cs typeface="Microsoft Sans Serif"/>
            </a:endParaRPr>
          </a:p>
          <a:p>
            <a:pPr marL="12700" marR="5080">
              <a:lnSpc>
                <a:spcPct val="166700"/>
              </a:lnSpc>
            </a:pPr>
            <a:r>
              <a:rPr sz="1800" spc="65" dirty="0">
                <a:latin typeface="Microsoft Sans Serif"/>
                <a:cs typeface="Microsoft Sans Serif"/>
              </a:rPr>
              <a:t>Начиная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с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версии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1.7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Django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поддерживает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миграции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на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уровне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фреймворка.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7099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000000"/>
                </a:solidFill>
              </a:rPr>
              <a:t>Создание</a:t>
            </a:r>
            <a:r>
              <a:rPr sz="3600" spc="-35" dirty="0">
                <a:solidFill>
                  <a:srgbClr val="000000"/>
                </a:solidFill>
              </a:rPr>
              <a:t> </a:t>
            </a:r>
            <a:r>
              <a:rPr sz="3600" spc="145" dirty="0">
                <a:solidFill>
                  <a:srgbClr val="000000"/>
                </a:solidFill>
              </a:rPr>
              <a:t>и</a:t>
            </a:r>
            <a:r>
              <a:rPr sz="3600" spc="-35" dirty="0">
                <a:solidFill>
                  <a:srgbClr val="000000"/>
                </a:solidFill>
              </a:rPr>
              <a:t> </a:t>
            </a:r>
            <a:r>
              <a:rPr sz="3600" spc="30" dirty="0">
                <a:solidFill>
                  <a:srgbClr val="000000"/>
                </a:solidFill>
              </a:rPr>
              <a:t>изменение</a:t>
            </a:r>
            <a:r>
              <a:rPr sz="3600" spc="-35" dirty="0">
                <a:solidFill>
                  <a:srgbClr val="000000"/>
                </a:solidFill>
              </a:rPr>
              <a:t> </a:t>
            </a:r>
            <a:r>
              <a:rPr sz="3600" spc="20" dirty="0">
                <a:solidFill>
                  <a:srgbClr val="000000"/>
                </a:solidFill>
              </a:rPr>
              <a:t>объектов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939800" y="1600200"/>
            <a:ext cx="5924550" cy="34926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8500" algn="l"/>
              </a:tabLst>
            </a:pPr>
            <a:r>
              <a:rPr sz="1800" b="1" dirty="0">
                <a:latin typeface="Courier New"/>
                <a:cs typeface="Courier New"/>
              </a:rPr>
              <a:t>from</a:t>
            </a:r>
            <a:r>
              <a:rPr sz="1800" dirty="0">
                <a:latin typeface="Courier New"/>
                <a:cs typeface="Courier New"/>
              </a:rPr>
              <a:t>	blog.models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import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Category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86385" algn="l"/>
              </a:tabLst>
            </a:pP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создание</a:t>
            </a:r>
            <a:endParaRPr sz="1800" dirty="0">
              <a:latin typeface="Courier New"/>
              <a:cs typeface="Courier New"/>
            </a:endParaRPr>
          </a:p>
          <a:p>
            <a:pPr marL="12700" marR="2336800">
              <a:lnSpc>
                <a:spcPct val="114599"/>
              </a:lnSpc>
              <a:tabLst>
                <a:tab pos="286385" algn="l"/>
                <a:tab pos="561340" algn="l"/>
              </a:tabLst>
            </a:pPr>
            <a:r>
              <a:rPr sz="1800" dirty="0">
                <a:latin typeface="Courier New"/>
                <a:cs typeface="Courier New"/>
              </a:rPr>
              <a:t>c	=	</a:t>
            </a:r>
            <a:r>
              <a:rPr sz="1800" spc="-5" dirty="0">
                <a:latin typeface="Courier New"/>
                <a:cs typeface="Courier New"/>
              </a:rPr>
              <a:t>Category(title=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"Perl"</a:t>
            </a:r>
            <a:r>
              <a:rPr sz="1800" spc="-5" dirty="0">
                <a:latin typeface="Courier New"/>
                <a:cs typeface="Courier New"/>
              </a:rPr>
              <a:t>)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c.save()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286385" algn="l"/>
                <a:tab pos="835660" algn="l"/>
                <a:tab pos="1247140" algn="l"/>
                <a:tab pos="1932939" algn="l"/>
              </a:tabLst>
            </a:pP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или	за	один	вызов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286385" algn="l"/>
                <a:tab pos="561340" algn="l"/>
              </a:tabLst>
            </a:pPr>
            <a:r>
              <a:rPr sz="1800" dirty="0">
                <a:latin typeface="Courier New"/>
                <a:cs typeface="Courier New"/>
              </a:rPr>
              <a:t>с	=	</a:t>
            </a:r>
            <a:r>
              <a:rPr sz="1800" spc="-5" dirty="0">
                <a:latin typeface="Courier New"/>
                <a:cs typeface="Courier New"/>
              </a:rPr>
              <a:t>Category.objects.create(title=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"Python"</a:t>
            </a:r>
            <a:r>
              <a:rPr sz="1800" spc="-5" dirty="0"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286385" algn="l"/>
              </a:tabLst>
            </a:pP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изменение</a:t>
            </a:r>
            <a:endParaRPr sz="1800" dirty="0">
              <a:latin typeface="Courier New"/>
              <a:cs typeface="Courier New"/>
            </a:endParaRPr>
          </a:p>
          <a:p>
            <a:pPr marL="12700" marR="2611120">
              <a:lnSpc>
                <a:spcPct val="114599"/>
              </a:lnSpc>
              <a:tabLst>
                <a:tab pos="1109980" algn="l"/>
                <a:tab pos="2344420" algn="l"/>
              </a:tabLst>
            </a:pPr>
            <a:r>
              <a:rPr sz="1800" dirty="0">
                <a:latin typeface="Courier New"/>
                <a:cs typeface="Courier New"/>
              </a:rPr>
              <a:t>c.title	=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"About	Python"  </a:t>
            </a:r>
            <a:r>
              <a:rPr sz="1800" dirty="0">
                <a:latin typeface="Courier New"/>
                <a:cs typeface="Courier New"/>
              </a:rPr>
              <a:t>c.save()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25" dirty="0">
                <a:solidFill>
                  <a:srgbClr val="AAAAAA"/>
                </a:solidFill>
                <a:latin typeface="Microsoft Sans Serif"/>
                <a:cs typeface="Microsoft Sans Serif"/>
              </a:rPr>
              <a:t>2</a:t>
            </a:fld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20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37007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000000"/>
                </a:solidFill>
              </a:rPr>
              <a:t>Django</a:t>
            </a:r>
            <a:r>
              <a:rPr sz="3600" spc="-100" dirty="0">
                <a:solidFill>
                  <a:srgbClr val="000000"/>
                </a:solidFill>
              </a:rPr>
              <a:t> </a:t>
            </a:r>
            <a:r>
              <a:rPr sz="3600" spc="70" dirty="0">
                <a:solidFill>
                  <a:srgbClr val="000000"/>
                </a:solidFill>
              </a:rPr>
              <a:t>миграции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111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499" y="1743070"/>
            <a:ext cx="36957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1712595" algn="l"/>
              </a:tabLst>
            </a:pPr>
            <a:r>
              <a:rPr sz="1800" dirty="0">
                <a:latin typeface="Courier New"/>
                <a:cs typeface="Courier New"/>
              </a:rPr>
              <a:t>./manage.py	makemigrations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9198" y="1749425"/>
            <a:ext cx="3657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 </a:t>
            </a:r>
            <a:r>
              <a:rPr sz="1800" spc="40" dirty="0">
                <a:latin typeface="Microsoft Sans Serif"/>
                <a:cs typeface="Microsoft Sans Serif"/>
              </a:rPr>
              <a:t>анализ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изменений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моделях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130" dirty="0">
                <a:latin typeface="Microsoft Sans Serif"/>
                <a:cs typeface="Microsoft Sans Serif"/>
              </a:rPr>
              <a:t>и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9800" y="2206625"/>
            <a:ext cx="2289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latin typeface="Microsoft Sans Serif"/>
                <a:cs typeface="Microsoft Sans Serif"/>
              </a:rPr>
              <a:t>создание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миграций.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9471" y="2663824"/>
            <a:ext cx="111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2499" y="2657470"/>
            <a:ext cx="27432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1712595" algn="l"/>
              </a:tabLst>
            </a:pPr>
            <a:r>
              <a:rPr sz="1800" dirty="0">
                <a:latin typeface="Courier New"/>
                <a:cs typeface="Courier New"/>
              </a:rPr>
              <a:t>./manage.py	migrate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38959" y="2663824"/>
            <a:ext cx="4250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применение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новых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миграций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к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базе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9800" y="3121024"/>
            <a:ext cx="594804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Microsoft Sans Serif"/>
                <a:cs typeface="Microsoft Sans Serif"/>
              </a:rPr>
              <a:t>данных.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solidFill>
                  <a:srgbClr val="008000"/>
                </a:solidFill>
                <a:latin typeface="PMingLiU-ExtB"/>
                <a:cs typeface="PMingLiU-ExtB"/>
              </a:rPr>
              <a:t>➕</a:t>
            </a:r>
            <a:r>
              <a:rPr sz="1800" spc="400" dirty="0">
                <a:solidFill>
                  <a:srgbClr val="008000"/>
                </a:solidFill>
                <a:latin typeface="PMingLiU-ExtB"/>
                <a:cs typeface="PMingLiU-ExtB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поддержка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различных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СУБД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solidFill>
                  <a:srgbClr val="008000"/>
                </a:solidFill>
                <a:latin typeface="PMingLiU-ExtB"/>
                <a:cs typeface="PMingLiU-ExtB"/>
              </a:rPr>
              <a:t>➕</a:t>
            </a:r>
            <a:r>
              <a:rPr sz="1800" spc="420" dirty="0">
                <a:solidFill>
                  <a:srgbClr val="008000"/>
                </a:solidFill>
                <a:latin typeface="PMingLiU-ExtB"/>
                <a:cs typeface="PMingLiU-ExtB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прямые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130" dirty="0">
                <a:latin typeface="Microsoft Sans Serif"/>
                <a:cs typeface="Microsoft Sans Serif"/>
              </a:rPr>
              <a:t>и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обратные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миграции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solidFill>
                  <a:srgbClr val="FF0000"/>
                </a:solidFill>
                <a:latin typeface="PMingLiU-ExtB"/>
                <a:cs typeface="PMingLiU-ExtB"/>
              </a:rPr>
              <a:t>➖</a:t>
            </a:r>
            <a:r>
              <a:rPr sz="1800" spc="430" dirty="0">
                <a:solidFill>
                  <a:srgbClr val="FF0000"/>
                </a:solidFill>
                <a:latin typeface="PMingLiU-ExtB"/>
                <a:cs typeface="PMingLiU-ExtB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на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практике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часто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неудобные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или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недостаточные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3340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00"/>
                </a:solidFill>
              </a:rPr>
              <a:t>Свои</a:t>
            </a:r>
            <a:r>
              <a:rPr sz="3600" spc="-95" dirty="0">
                <a:solidFill>
                  <a:srgbClr val="000000"/>
                </a:solidFill>
              </a:rPr>
              <a:t> </a:t>
            </a:r>
            <a:r>
              <a:rPr sz="3600" spc="70" dirty="0">
                <a:solidFill>
                  <a:srgbClr val="000000"/>
                </a:solidFill>
              </a:rPr>
              <a:t>миграции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52499" y="1743070"/>
            <a:ext cx="67151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project/migration/2015-08-08-more-post-fields.py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2499" y="2301940"/>
            <a:ext cx="7570470" cy="285432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#!/usr/bin/python3</a:t>
            </a:r>
            <a:endParaRPr sz="1800" dirty="0">
              <a:latin typeface="Courier New"/>
              <a:cs typeface="Courier New"/>
            </a:endParaRPr>
          </a:p>
          <a:p>
            <a:pPr marL="12700" marR="965200">
              <a:lnSpc>
                <a:spcPct val="114599"/>
              </a:lnSpc>
              <a:tabLst>
                <a:tab pos="698500" algn="l"/>
                <a:tab pos="3853179" algn="l"/>
              </a:tabLst>
            </a:pPr>
            <a:r>
              <a:rPr sz="1800" b="1" dirty="0">
                <a:latin typeface="Courier New"/>
                <a:cs typeface="Courier New"/>
              </a:rPr>
              <a:t>from</a:t>
            </a:r>
            <a:r>
              <a:rPr sz="1800" dirty="0">
                <a:latin typeface="Courier New"/>
                <a:cs typeface="Courier New"/>
              </a:rPr>
              <a:t>	django.core.management	</a:t>
            </a:r>
            <a:r>
              <a:rPr sz="1800" b="1" dirty="0">
                <a:latin typeface="Courier New"/>
                <a:cs typeface="Courier New"/>
              </a:rPr>
              <a:t>import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setup_environ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from</a:t>
            </a:r>
            <a:r>
              <a:rPr sz="1800" dirty="0">
                <a:latin typeface="Courier New"/>
                <a:cs typeface="Courier New"/>
              </a:rPr>
              <a:t>	project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import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settings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setup_environ(settings)</a:t>
            </a:r>
          </a:p>
          <a:p>
            <a:pPr marL="12700" marR="3159760">
              <a:lnSpc>
                <a:spcPct val="114599"/>
              </a:lnSpc>
              <a:tabLst>
                <a:tab pos="698500" algn="l"/>
                <a:tab pos="972819" algn="l"/>
                <a:tab pos="1247140" algn="l"/>
              </a:tabLst>
            </a:pPr>
            <a:r>
              <a:rPr sz="1800" b="1" dirty="0">
                <a:latin typeface="Courier New"/>
                <a:cs typeface="Courier New"/>
              </a:rPr>
              <a:t>from</a:t>
            </a:r>
            <a:r>
              <a:rPr sz="1800" dirty="0">
                <a:latin typeface="Courier New"/>
                <a:cs typeface="Courier New"/>
              </a:rPr>
              <a:t>	django.db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import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connection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cursor	=	connection.cursor()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Courier New"/>
                <a:cs typeface="Courier New"/>
              </a:rPr>
              <a:t>cursor.execute(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"""</a:t>
            </a:r>
            <a:endParaRPr sz="1800" dirty="0">
              <a:latin typeface="Courier New"/>
              <a:cs typeface="Courier New"/>
            </a:endParaRPr>
          </a:p>
          <a:p>
            <a:pPr marL="12700" marR="5080" indent="548640">
              <a:lnSpc>
                <a:spcPct val="114599"/>
              </a:lnSpc>
              <a:tabLst>
                <a:tab pos="1384300" algn="l"/>
                <a:tab pos="2207260" algn="l"/>
                <a:tab pos="3578860" algn="l"/>
                <a:tab pos="4127500" algn="l"/>
                <a:tab pos="5088255" algn="l"/>
                <a:tab pos="6185535" algn="l"/>
              </a:tabLst>
            </a:pP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alter	table	blog_post	add	column	is_best	tinyint(1)  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"""</a:t>
            </a:r>
            <a:r>
              <a:rPr sz="1800" spc="-5" dirty="0">
                <a:latin typeface="Courier New"/>
                <a:cs typeface="Courier New"/>
              </a:rPr>
              <a:t>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21</a:t>
            </a:fld>
            <a:endParaRPr spc="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2311399"/>
            <a:ext cx="598487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Best</a:t>
            </a:r>
            <a:r>
              <a:rPr spc="-125" dirty="0"/>
              <a:t> </a:t>
            </a:r>
            <a:r>
              <a:rPr spc="10" dirty="0"/>
              <a:t>practices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2749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5" dirty="0">
                <a:solidFill>
                  <a:srgbClr val="000000"/>
                </a:solidFill>
              </a:rPr>
              <a:t>Fat</a:t>
            </a:r>
            <a:r>
              <a:rPr sz="3600" spc="-75" dirty="0">
                <a:solidFill>
                  <a:srgbClr val="000000"/>
                </a:solidFill>
              </a:rPr>
              <a:t> </a:t>
            </a:r>
            <a:r>
              <a:rPr sz="3600" spc="70" dirty="0">
                <a:solidFill>
                  <a:srgbClr val="000000"/>
                </a:solidFill>
              </a:rPr>
              <a:t>controller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9800" y="1749425"/>
            <a:ext cx="760920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Microsoft Sans Serif"/>
                <a:cs typeface="Microsoft Sans Serif"/>
              </a:rPr>
              <a:t>Типичная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проблема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100" dirty="0">
                <a:latin typeface="Microsoft Sans Serif"/>
                <a:cs typeface="Microsoft Sans Serif"/>
              </a:rPr>
              <a:t>начинающих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разработчиков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размещение</a:t>
            </a:r>
            <a:endParaRPr sz="1800">
              <a:latin typeface="Microsoft Sans Serif"/>
              <a:cs typeface="Microsoft Sans Serif"/>
            </a:endParaRPr>
          </a:p>
          <a:p>
            <a:pPr marL="12700" marR="110489">
              <a:lnSpc>
                <a:spcPct val="166700"/>
              </a:lnSpc>
            </a:pPr>
            <a:r>
              <a:rPr sz="1800" spc="75" dirty="0">
                <a:latin typeface="Microsoft Sans Serif"/>
                <a:cs typeface="Microsoft Sans Serif"/>
              </a:rPr>
              <a:t>логики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контроллерах.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Это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плохое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решение,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у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которого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есть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имя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-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антипаттерн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b="1" spc="-5" dirty="0">
                <a:latin typeface="Tahoma"/>
                <a:cs typeface="Tahoma"/>
              </a:rPr>
              <a:t>Fat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Controller</a:t>
            </a:r>
            <a:r>
              <a:rPr sz="1800" dirty="0"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66700"/>
              </a:lnSpc>
            </a:pPr>
            <a:r>
              <a:rPr sz="1800" spc="30" dirty="0">
                <a:latin typeface="Microsoft Sans Serif"/>
                <a:cs typeface="Microsoft Sans Serif"/>
              </a:rPr>
              <a:t>Размещение </a:t>
            </a:r>
            <a:r>
              <a:rPr sz="1800" spc="75" dirty="0">
                <a:latin typeface="Microsoft Sans Serif"/>
                <a:cs typeface="Microsoft Sans Serif"/>
              </a:rPr>
              <a:t>логики </a:t>
            </a:r>
            <a:r>
              <a:rPr sz="1800" spc="65" dirty="0">
                <a:latin typeface="Microsoft Sans Serif"/>
                <a:cs typeface="Microsoft Sans Serif"/>
              </a:rPr>
              <a:t>в </a:t>
            </a:r>
            <a:r>
              <a:rPr sz="1800" spc="45" dirty="0">
                <a:latin typeface="Microsoft Sans Serif"/>
                <a:cs typeface="Microsoft Sans Serif"/>
              </a:rPr>
              <a:t>контроллере </a:t>
            </a:r>
            <a:r>
              <a:rPr sz="1800" spc="50" dirty="0">
                <a:latin typeface="Microsoft Sans Serif"/>
                <a:cs typeface="Microsoft Sans Serif"/>
              </a:rPr>
              <a:t>лишает </a:t>
            </a:r>
            <a:r>
              <a:rPr sz="1800" spc="5" dirty="0">
                <a:latin typeface="Microsoft Sans Serif"/>
                <a:cs typeface="Microsoft Sans Serif"/>
              </a:rPr>
              <a:t>вас </a:t>
            </a:r>
            <a:r>
              <a:rPr sz="1800" spc="50" dirty="0">
                <a:latin typeface="Microsoft Sans Serif"/>
                <a:cs typeface="Microsoft Sans Serif"/>
              </a:rPr>
              <a:t>возможности </a:t>
            </a:r>
            <a:r>
              <a:rPr sz="1800" spc="55" dirty="0">
                <a:latin typeface="Microsoft Sans Serif"/>
                <a:cs typeface="Microsoft Sans Serif"/>
              </a:rPr>
              <a:t> использовать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ее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повторно.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Всю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бизнес-логику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приложения</a:t>
            </a:r>
            <a:r>
              <a:rPr sz="1800" spc="-5" dirty="0">
                <a:latin typeface="Microsoft Sans Serif"/>
                <a:cs typeface="Microsoft Sans Serif"/>
              </a:rPr>
              <a:t> следует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размещать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b="1" spc="10" dirty="0">
                <a:latin typeface="Tahoma"/>
                <a:cs typeface="Tahoma"/>
              </a:rPr>
              <a:t>моделях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или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отдельном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модуле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b="1" spc="-20" dirty="0">
                <a:latin typeface="Tahoma"/>
                <a:cs typeface="Tahoma"/>
              </a:rPr>
              <a:t>services.py</a:t>
            </a:r>
            <a:r>
              <a:rPr sz="1800" spc="-20" dirty="0"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3428" y="5397499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AAAAAA"/>
                </a:solidFill>
                <a:latin typeface="Microsoft Sans Serif"/>
                <a:cs typeface="Microsoft Sans Serif"/>
              </a:rPr>
              <a:t>23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701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solidFill>
                  <a:srgbClr val="000000"/>
                </a:solidFill>
              </a:rPr>
              <a:t>Создание</a:t>
            </a:r>
            <a:r>
              <a:rPr sz="3600" spc="-35" dirty="0">
                <a:solidFill>
                  <a:srgbClr val="000000"/>
                </a:solidFill>
              </a:rPr>
              <a:t> </a:t>
            </a:r>
            <a:r>
              <a:rPr sz="3600" spc="20" dirty="0">
                <a:solidFill>
                  <a:srgbClr val="000000"/>
                </a:solidFill>
              </a:rPr>
              <a:t>объектов</a:t>
            </a:r>
            <a:r>
              <a:rPr sz="3600" spc="-35" dirty="0">
                <a:solidFill>
                  <a:srgbClr val="000000"/>
                </a:solidFill>
              </a:rPr>
              <a:t> </a:t>
            </a:r>
            <a:r>
              <a:rPr sz="3600" spc="5" dirty="0">
                <a:solidFill>
                  <a:srgbClr val="000000"/>
                </a:solidFill>
              </a:rPr>
              <a:t>со</a:t>
            </a:r>
            <a:r>
              <a:rPr sz="3600" spc="-35" dirty="0">
                <a:solidFill>
                  <a:srgbClr val="000000"/>
                </a:solidFill>
              </a:rPr>
              <a:t> </a:t>
            </a:r>
            <a:r>
              <a:rPr sz="3600" spc="-15" dirty="0">
                <a:solidFill>
                  <a:srgbClr val="000000"/>
                </a:solidFill>
              </a:rPr>
              <a:t>связями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939800" y="1600200"/>
            <a:ext cx="6473190" cy="31736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8500" algn="l"/>
                <a:tab pos="4676140" algn="l"/>
                <a:tab pos="5499735" algn="l"/>
              </a:tabLst>
            </a:pPr>
            <a:r>
              <a:rPr sz="1800" b="1" dirty="0">
                <a:latin typeface="Courier New"/>
                <a:cs typeface="Courier New"/>
              </a:rPr>
              <a:t>from</a:t>
            </a:r>
            <a:r>
              <a:rPr sz="1800" dirty="0">
                <a:latin typeface="Courier New"/>
                <a:cs typeface="Courier New"/>
              </a:rPr>
              <a:t>	blog.models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import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Category,	Post,	Tag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86385" algn="l"/>
                <a:tab pos="561340" algn="l"/>
              </a:tabLst>
            </a:pPr>
            <a:r>
              <a:rPr sz="1800" dirty="0">
                <a:latin typeface="Courier New"/>
                <a:cs typeface="Courier New"/>
              </a:rPr>
              <a:t>t	=	</a:t>
            </a:r>
            <a:r>
              <a:rPr sz="1800" spc="-5" dirty="0">
                <a:latin typeface="Courier New"/>
                <a:cs typeface="Courier New"/>
              </a:rPr>
              <a:t>Tag.objects.create(title=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"easy"</a:t>
            </a:r>
            <a:r>
              <a:rPr sz="1800" spc="-5" dirty="0"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286385" algn="l"/>
                <a:tab pos="561340" algn="l"/>
              </a:tabLst>
            </a:pPr>
            <a:r>
              <a:rPr sz="1800" dirty="0">
                <a:latin typeface="Courier New"/>
                <a:cs typeface="Courier New"/>
              </a:rPr>
              <a:t>c	=	</a:t>
            </a:r>
            <a:r>
              <a:rPr sz="1800" spc="-5" dirty="0">
                <a:latin typeface="Courier New"/>
                <a:cs typeface="Courier New"/>
              </a:rPr>
              <a:t>Category.objects.create(title=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"Python"</a:t>
            </a:r>
            <a:r>
              <a:rPr sz="1800" spc="-5" dirty="0"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 dirty="0">
              <a:latin typeface="Courier New"/>
              <a:cs typeface="Courier New"/>
            </a:endParaRPr>
          </a:p>
          <a:p>
            <a:pPr marL="12700" marR="5080">
              <a:lnSpc>
                <a:spcPct val="114599"/>
              </a:lnSpc>
              <a:tabLst>
                <a:tab pos="286385" algn="l"/>
                <a:tab pos="561340" algn="l"/>
                <a:tab pos="3304540" algn="l"/>
                <a:tab pos="4950460" algn="l"/>
              </a:tabLst>
            </a:pPr>
            <a:r>
              <a:rPr sz="1800" dirty="0">
                <a:latin typeface="Courier New"/>
                <a:cs typeface="Courier New"/>
              </a:rPr>
              <a:t>p	=	Post(title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"Intro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</a:t>
            </a:r>
            <a:r>
              <a:rPr sz="1800" dirty="0">
                <a:latin typeface="Courier New"/>
                <a:cs typeface="Courier New"/>
              </a:rPr>
              <a:t>,	text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"...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</a:t>
            </a:r>
            <a:r>
              <a:rPr sz="1800" dirty="0">
                <a:latin typeface="Courier New"/>
                <a:cs typeface="Courier New"/>
              </a:rPr>
              <a:t>,	category=c)  p.save()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972819" algn="l"/>
                <a:tab pos="1247140" algn="l"/>
                <a:tab pos="4538980" algn="l"/>
                <a:tab pos="4813300" algn="l"/>
                <a:tab pos="5361940" algn="l"/>
              </a:tabLst>
            </a:pPr>
            <a:r>
              <a:rPr sz="1800" dirty="0">
                <a:latin typeface="Courier New"/>
                <a:cs typeface="Courier New"/>
              </a:rPr>
              <a:t>p.tags	=	</a:t>
            </a:r>
            <a:r>
              <a:rPr sz="1800" spc="-5" dirty="0">
                <a:latin typeface="Courier New"/>
                <a:cs typeface="Courier New"/>
              </a:rPr>
              <a:t>Tag.objects.all()[: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3</a:t>
            </a:r>
            <a:r>
              <a:rPr sz="1800" spc="-5" dirty="0">
                <a:latin typeface="Courier New"/>
                <a:cs typeface="Courier New"/>
              </a:rPr>
              <a:t>]</a:t>
            </a:r>
            <a:r>
              <a:rPr sz="1800" spc="45" dirty="0"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[	Tag	]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p.save()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p.tags.add(t)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25" dirty="0">
                <a:solidFill>
                  <a:srgbClr val="AAAAAA"/>
                </a:solidFill>
                <a:latin typeface="Microsoft Sans Serif"/>
                <a:cs typeface="Microsoft Sans Serif"/>
              </a:rPr>
              <a:t>3</a:t>
            </a:fld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5464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000000"/>
                </a:solidFill>
              </a:rPr>
              <a:t>Загрузка</a:t>
            </a:r>
            <a:r>
              <a:rPr sz="3600" spc="-35" dirty="0">
                <a:solidFill>
                  <a:srgbClr val="000000"/>
                </a:solidFill>
              </a:rPr>
              <a:t> </a:t>
            </a:r>
            <a:r>
              <a:rPr sz="3600" spc="-20" dirty="0">
                <a:solidFill>
                  <a:srgbClr val="000000"/>
                </a:solidFill>
              </a:rPr>
              <a:t>объекта</a:t>
            </a:r>
            <a:r>
              <a:rPr sz="3600" spc="-30" dirty="0">
                <a:solidFill>
                  <a:srgbClr val="000000"/>
                </a:solidFill>
              </a:rPr>
              <a:t> </a:t>
            </a:r>
            <a:r>
              <a:rPr sz="3600" spc="-15" dirty="0">
                <a:solidFill>
                  <a:srgbClr val="000000"/>
                </a:solidFill>
              </a:rPr>
              <a:t>из</a:t>
            </a:r>
            <a:r>
              <a:rPr sz="3600" spc="-30" dirty="0">
                <a:solidFill>
                  <a:srgbClr val="000000"/>
                </a:solidFill>
              </a:rPr>
              <a:t> </a:t>
            </a:r>
            <a:r>
              <a:rPr sz="3600" spc="-65" dirty="0">
                <a:solidFill>
                  <a:srgbClr val="000000"/>
                </a:solidFill>
              </a:rPr>
              <a:t>базы</a:t>
            </a:r>
            <a:endParaRPr sz="3600"/>
          </a:p>
        </p:txBody>
      </p:sp>
      <p:sp>
        <p:nvSpPr>
          <p:cNvPr id="9" name="object 9"/>
          <p:cNvSpPr txBox="1"/>
          <p:nvPr/>
        </p:nvSpPr>
        <p:spPr>
          <a:xfrm>
            <a:off x="1066800" y="1516189"/>
            <a:ext cx="5787390" cy="3520323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286385" algn="l"/>
                <a:tab pos="698500" algn="l"/>
              </a:tabLst>
            </a:pP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по	ключу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latin typeface="Courier New"/>
                <a:cs typeface="Courier New"/>
              </a:rPr>
              <a:t>try</a:t>
            </a:r>
            <a:r>
              <a:rPr sz="1800" spc="-5" dirty="0">
                <a:latin typeface="Courier New"/>
                <a:cs typeface="Courier New"/>
              </a:rPr>
              <a:t>:</a:t>
            </a:r>
            <a:endParaRPr sz="1800" dirty="0">
              <a:latin typeface="Courier New"/>
              <a:cs typeface="Courier New"/>
            </a:endParaRPr>
          </a:p>
          <a:p>
            <a:pPr marL="12700" marR="1239520" indent="548640">
              <a:lnSpc>
                <a:spcPct val="114599"/>
              </a:lnSpc>
              <a:tabLst>
                <a:tab pos="1247140" algn="l"/>
                <a:tab pos="1521460" algn="l"/>
              </a:tabLst>
            </a:pPr>
            <a:r>
              <a:rPr sz="1800" dirty="0">
                <a:latin typeface="Courier New"/>
                <a:cs typeface="Courier New"/>
              </a:rPr>
              <a:t>post	=	</a:t>
            </a:r>
            <a:r>
              <a:rPr sz="1800" spc="-5" dirty="0">
                <a:latin typeface="Courier New"/>
                <a:cs typeface="Courier New"/>
              </a:rPr>
              <a:t>Post.objects.get(pk=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3</a:t>
            </a:r>
            <a:r>
              <a:rPr sz="1800" spc="-5" dirty="0">
                <a:latin typeface="Courier New"/>
                <a:cs typeface="Courier New"/>
              </a:rPr>
              <a:t>)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except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Post.DoesNotExist:</a:t>
            </a: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1247140" algn="l"/>
              </a:tabLst>
            </a:pPr>
            <a:r>
              <a:rPr sz="1800" dirty="0">
                <a:latin typeface="Courier New"/>
                <a:cs typeface="Courier New"/>
              </a:rPr>
              <a:t>post	=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None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86385" algn="l"/>
                <a:tab pos="698500" algn="l"/>
                <a:tab pos="1795780" algn="l"/>
              </a:tabLst>
            </a:pP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по	другому	полю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latin typeface="Courier New"/>
                <a:cs typeface="Courier New"/>
              </a:rPr>
              <a:t>try</a:t>
            </a:r>
            <a:r>
              <a:rPr sz="1800" spc="-5" dirty="0">
                <a:latin typeface="Courier New"/>
                <a:cs typeface="Courier New"/>
              </a:rPr>
              <a:t>:</a:t>
            </a:r>
            <a:endParaRPr sz="1800" dirty="0">
              <a:latin typeface="Courier New"/>
              <a:cs typeface="Courier New"/>
            </a:endParaRPr>
          </a:p>
          <a:p>
            <a:pPr marL="12700" marR="5080" indent="548640">
              <a:lnSpc>
                <a:spcPct val="114599"/>
              </a:lnSpc>
              <a:tabLst>
                <a:tab pos="1247140" algn="l"/>
                <a:tab pos="1521460" algn="l"/>
              </a:tabLst>
            </a:pPr>
            <a:r>
              <a:rPr sz="1800" dirty="0">
                <a:latin typeface="Courier New"/>
                <a:cs typeface="Courier New"/>
              </a:rPr>
              <a:t>post	=	</a:t>
            </a:r>
            <a:r>
              <a:rPr sz="1800" spc="-5" dirty="0">
                <a:latin typeface="Courier New"/>
                <a:cs typeface="Courier New"/>
              </a:rPr>
              <a:t>Post.objects.get(name=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"Python"</a:t>
            </a:r>
            <a:r>
              <a:rPr sz="1800" spc="-5" dirty="0">
                <a:latin typeface="Courier New"/>
                <a:cs typeface="Courier New"/>
              </a:rPr>
              <a:t>)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except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Post.MultipleObjectsReturned:</a:t>
            </a:r>
          </a:p>
          <a:p>
            <a:pPr marL="561340">
              <a:lnSpc>
                <a:spcPct val="100000"/>
              </a:lnSpc>
              <a:spcBef>
                <a:spcPts val="310"/>
              </a:spcBef>
              <a:tabLst>
                <a:tab pos="1247140" algn="l"/>
              </a:tabLst>
            </a:pPr>
            <a:r>
              <a:rPr sz="1800" dirty="0">
                <a:latin typeface="Courier New"/>
                <a:cs typeface="Courier New"/>
              </a:rPr>
              <a:t>post	=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None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25" dirty="0">
                <a:solidFill>
                  <a:srgbClr val="AAAAAA"/>
                </a:solidFill>
                <a:latin typeface="Microsoft Sans Serif"/>
                <a:cs typeface="Microsoft Sans Serif"/>
              </a:rPr>
              <a:t>4</a:t>
            </a:fld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25" dirty="0">
                <a:solidFill>
                  <a:srgbClr val="AAAAAA"/>
                </a:solidFill>
                <a:latin typeface="Microsoft Sans Serif"/>
                <a:cs typeface="Microsoft Sans Serif"/>
              </a:rPr>
              <a:t>5</a:t>
            </a:fld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5849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000000"/>
                </a:solidFill>
              </a:rPr>
              <a:t>Выборка</a:t>
            </a:r>
            <a:r>
              <a:rPr sz="3600" spc="-4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нескольких</a:t>
            </a:r>
            <a:r>
              <a:rPr sz="3600" spc="-35" dirty="0">
                <a:solidFill>
                  <a:srgbClr val="000000"/>
                </a:solidFill>
              </a:rPr>
              <a:t> </a:t>
            </a:r>
            <a:r>
              <a:rPr sz="3600" spc="20" dirty="0">
                <a:solidFill>
                  <a:srgbClr val="000000"/>
                </a:solidFill>
              </a:rPr>
              <a:t>объектов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9800" y="1642745"/>
            <a:ext cx="7433309" cy="316865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1384300" algn="l"/>
                <a:tab pos="1658620" algn="l"/>
              </a:tabLst>
            </a:pPr>
            <a:r>
              <a:rPr sz="1800" dirty="0">
                <a:latin typeface="Courier New"/>
                <a:cs typeface="Courier New"/>
              </a:rPr>
              <a:t>all_posts	=	Post.objects.all()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1658620" algn="l"/>
                <a:tab pos="1932939" algn="l"/>
              </a:tabLst>
            </a:pPr>
            <a:r>
              <a:rPr sz="1800" dirty="0">
                <a:latin typeface="Courier New"/>
                <a:cs typeface="Courier New"/>
              </a:rPr>
              <a:t>first_three	=	</a:t>
            </a:r>
            <a:r>
              <a:rPr sz="1800" spc="-5" dirty="0">
                <a:latin typeface="Courier New"/>
                <a:cs typeface="Courier New"/>
              </a:rPr>
              <a:t>Post.objects.all()[: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3</a:t>
            </a:r>
            <a:r>
              <a:rPr sz="1800" spc="-5" dirty="0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86385" algn="l"/>
                <a:tab pos="561340" algn="l"/>
              </a:tabLst>
            </a:pPr>
            <a:r>
              <a:rPr sz="1800" dirty="0">
                <a:latin typeface="Courier New"/>
                <a:cs typeface="Courier New"/>
              </a:rPr>
              <a:t>c	=	</a:t>
            </a:r>
            <a:r>
              <a:rPr sz="1800" spc="-5" dirty="0">
                <a:latin typeface="Courier New"/>
                <a:cs typeface="Courier New"/>
              </a:rPr>
              <a:t>Category.objects.get(id=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3</a:t>
            </a:r>
            <a:r>
              <a:rPr sz="1800" spc="-5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795780" algn="l"/>
                <a:tab pos="2070100" algn="l"/>
              </a:tabLst>
            </a:pPr>
            <a:r>
              <a:rPr sz="1800" dirty="0">
                <a:latin typeface="Courier New"/>
                <a:cs typeface="Courier New"/>
              </a:rPr>
              <a:t>python_posts	=	Post.objects.filter(category=c)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Courier New"/>
              <a:cs typeface="Courier New"/>
            </a:endParaRPr>
          </a:p>
          <a:p>
            <a:pPr marL="12700" marR="5080">
              <a:lnSpc>
                <a:spcPct val="114599"/>
              </a:lnSpc>
              <a:tabLst>
                <a:tab pos="1384300" algn="l"/>
                <a:tab pos="1658620" algn="l"/>
              </a:tabLst>
            </a:pPr>
            <a:r>
              <a:rPr sz="1800" dirty="0">
                <a:latin typeface="Courier New"/>
                <a:cs typeface="Courier New"/>
              </a:rPr>
              <a:t>css_posts	=	</a:t>
            </a:r>
            <a:r>
              <a:rPr sz="1800" spc="-5" dirty="0">
                <a:latin typeface="Courier New"/>
                <a:cs typeface="Courier New"/>
              </a:rPr>
              <a:t>Post.objects.filter(title__contains=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"css"</a:t>
            </a:r>
            <a:r>
              <a:rPr sz="1800" spc="-5" dirty="0">
                <a:latin typeface="Courier New"/>
                <a:cs typeface="Courier New"/>
              </a:rPr>
              <a:t>)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css_posts	=	</a:t>
            </a:r>
            <a:r>
              <a:rPr sz="1800" spc="-5" dirty="0">
                <a:latin typeface="Courier New"/>
                <a:cs typeface="Courier New"/>
              </a:rPr>
              <a:t>css_posts.order_by(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'-rating'</a:t>
            </a:r>
            <a:r>
              <a:rPr sz="1800" spc="-5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1384300" algn="l"/>
                <a:tab pos="1658620" algn="l"/>
              </a:tabLst>
            </a:pPr>
            <a:r>
              <a:rPr sz="1800" dirty="0">
                <a:latin typeface="Courier New"/>
                <a:cs typeface="Courier New"/>
              </a:rPr>
              <a:t>css_posts	=	</a:t>
            </a:r>
            <a:r>
              <a:rPr sz="1800" spc="-5" dirty="0">
                <a:latin typeface="Courier New"/>
                <a:cs typeface="Courier New"/>
              </a:rPr>
              <a:t>css_posts[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10</a:t>
            </a:r>
            <a:r>
              <a:rPr sz="1800" spc="-5" dirty="0">
                <a:latin typeface="Courier New"/>
                <a:cs typeface="Courier New"/>
              </a:rPr>
              <a:t>: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20</a:t>
            </a:r>
            <a:r>
              <a:rPr sz="1800" spc="-5" dirty="0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2311399"/>
            <a:ext cx="445071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QuerySets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7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1936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000000"/>
                </a:solidFill>
              </a:rPr>
              <a:t>QuerySet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9800" y="1749425"/>
            <a:ext cx="755142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ahoma"/>
                <a:cs typeface="Tahoma"/>
              </a:rPr>
              <a:t>QuerySet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объекты,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представляющие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собой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запрос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к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базе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данных.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80" dirty="0">
                <a:latin typeface="Microsoft Sans Serif"/>
                <a:cs typeface="Microsoft Sans Serif"/>
              </a:rPr>
              <a:t>Именно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b="1" spc="-5" dirty="0">
                <a:latin typeface="Tahoma"/>
                <a:cs typeface="Tahoma"/>
              </a:rPr>
              <a:t>запрос</a:t>
            </a:r>
            <a:r>
              <a:rPr sz="1800" spc="-5" dirty="0">
                <a:latin typeface="Microsoft Sans Serif"/>
                <a:cs typeface="Microsoft Sans Serif"/>
              </a:rPr>
              <a:t>,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а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не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его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результаты.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QuerySet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являются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b="1" spc="55" dirty="0">
                <a:latin typeface="Tahoma"/>
                <a:cs typeface="Tahoma"/>
              </a:rPr>
              <a:t>ленивыми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(lazy)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объектами.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90" dirty="0">
                <a:latin typeface="Microsoft Sans Serif"/>
                <a:cs typeface="Microsoft Sans Serif"/>
              </a:rPr>
              <a:t>Э</a:t>
            </a:r>
            <a:r>
              <a:rPr sz="1800" spc="-75" dirty="0">
                <a:latin typeface="Microsoft Sans Serif"/>
                <a:cs typeface="Microsoft Sans Serif"/>
              </a:rPr>
              <a:t>т</a:t>
            </a:r>
            <a:r>
              <a:rPr sz="1800" spc="85" dirty="0">
                <a:latin typeface="Microsoft Sans Serif"/>
                <a:cs typeface="Microsoft Sans Serif"/>
              </a:rPr>
              <a:t>о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значи</a:t>
            </a:r>
            <a:r>
              <a:rPr sz="1800" spc="-35" dirty="0">
                <a:latin typeface="Microsoft Sans Serif"/>
                <a:cs typeface="Microsoft Sans Serif"/>
              </a:rPr>
              <a:t>т</a:t>
            </a:r>
            <a:r>
              <a:rPr sz="1800" spc="-60" dirty="0">
                <a:latin typeface="Microsoft Sans Serif"/>
                <a:cs typeface="Microsoft Sans Serif"/>
              </a:rPr>
              <a:t>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ч</a:t>
            </a:r>
            <a:r>
              <a:rPr sz="1800" spc="45" dirty="0">
                <a:latin typeface="Microsoft Sans Serif"/>
                <a:cs typeface="Microsoft Sans Serif"/>
              </a:rPr>
              <a:t>т</a:t>
            </a:r>
            <a:r>
              <a:rPr sz="1800" spc="85" dirty="0">
                <a:latin typeface="Microsoft Sans Serif"/>
                <a:cs typeface="Microsoft Sans Serif"/>
              </a:rPr>
              <a:t>о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запрос</a:t>
            </a:r>
            <a:endParaRPr sz="1800">
              <a:latin typeface="Microsoft Sans Serif"/>
              <a:cs typeface="Microsoft Sans Serif"/>
            </a:endParaRPr>
          </a:p>
          <a:p>
            <a:pPr marL="12700" marR="843280">
              <a:lnSpc>
                <a:spcPct val="166700"/>
              </a:lnSpc>
            </a:pPr>
            <a:r>
              <a:rPr sz="1800" spc="15" dirty="0">
                <a:latin typeface="Microsoft Sans Serif"/>
                <a:cs typeface="Microsoft Sans Serif"/>
              </a:rPr>
              <a:t>осуществляется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не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момент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создания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QuerySet,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а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момент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b="1" spc="55" dirty="0">
                <a:latin typeface="Tahoma"/>
                <a:cs typeface="Tahoma"/>
              </a:rPr>
              <a:t>итерации </a:t>
            </a:r>
            <a:r>
              <a:rPr sz="1800" b="1" spc="5" dirty="0">
                <a:latin typeface="Tahoma"/>
                <a:cs typeface="Tahoma"/>
              </a:rPr>
              <a:t>по </a:t>
            </a:r>
            <a:r>
              <a:rPr sz="1800" b="1" spc="15" dirty="0">
                <a:latin typeface="Tahoma"/>
                <a:cs typeface="Tahoma"/>
              </a:rPr>
              <a:t>нему</a:t>
            </a:r>
            <a:r>
              <a:rPr sz="1800" spc="15" dirty="0">
                <a:latin typeface="Microsoft Sans Serif"/>
                <a:cs typeface="Microsoft Sans Serif"/>
              </a:rPr>
              <a:t>, </a:t>
            </a:r>
            <a:r>
              <a:rPr sz="1800" spc="65" dirty="0">
                <a:latin typeface="Microsoft Sans Serif"/>
                <a:cs typeface="Microsoft Sans Serif"/>
              </a:rPr>
              <a:t>либо </a:t>
            </a:r>
            <a:r>
              <a:rPr sz="1800" spc="45" dirty="0">
                <a:latin typeface="Microsoft Sans Serif"/>
                <a:cs typeface="Microsoft Sans Serif"/>
              </a:rPr>
              <a:t>вызова </a:t>
            </a:r>
            <a:r>
              <a:rPr sz="1800" spc="5" dirty="0">
                <a:latin typeface="Microsoft Sans Serif"/>
                <a:cs typeface="Microsoft Sans Serif"/>
              </a:rPr>
              <a:t>метода, </a:t>
            </a:r>
            <a:r>
              <a:rPr sz="1800" spc="65" dirty="0">
                <a:latin typeface="Microsoft Sans Serif"/>
                <a:cs typeface="Microsoft Sans Serif"/>
              </a:rPr>
              <a:t>возвращающего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результат.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8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1806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000000"/>
                </a:solidFill>
              </a:rPr>
              <a:t>Chaining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9800" y="1650364"/>
            <a:ext cx="5684520" cy="50165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  <a:tabLst>
                <a:tab pos="4230370" algn="l"/>
              </a:tabLst>
            </a:pPr>
            <a:r>
              <a:rPr sz="1350" dirty="0">
                <a:latin typeface="Courier New"/>
                <a:cs typeface="Courier New"/>
              </a:rPr>
              <a:t>posts = Post.objects	</a:t>
            </a:r>
            <a:r>
              <a:rPr sz="1350" i="1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350" i="1" spc="-90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350" i="1" dirty="0">
                <a:solidFill>
                  <a:srgbClr val="999987"/>
                </a:solidFill>
                <a:latin typeface="Courier New"/>
                <a:cs typeface="Courier New"/>
              </a:rPr>
              <a:t>ModelManager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350" dirty="0">
                <a:latin typeface="Courier New"/>
                <a:cs typeface="Courier New"/>
              </a:rPr>
              <a:t>posts</a:t>
            </a:r>
            <a:r>
              <a:rPr sz="1350" spc="10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=</a:t>
            </a:r>
            <a:r>
              <a:rPr sz="1350" spc="10" dirty="0">
                <a:latin typeface="Courier New"/>
                <a:cs typeface="Courier New"/>
              </a:rPr>
              <a:t> </a:t>
            </a:r>
            <a:r>
              <a:rPr sz="1350" spc="-5" dirty="0">
                <a:latin typeface="Courier New"/>
                <a:cs typeface="Courier New"/>
              </a:rPr>
              <a:t>posts.filter(title__match=</a:t>
            </a:r>
            <a:r>
              <a:rPr sz="1350" spc="-5" dirty="0">
                <a:solidFill>
                  <a:srgbClr val="DD1144"/>
                </a:solidFill>
                <a:latin typeface="Courier New"/>
                <a:cs typeface="Courier New"/>
              </a:rPr>
              <a:t>"CSS"</a:t>
            </a:r>
            <a:r>
              <a:rPr sz="1350" spc="-5" dirty="0">
                <a:latin typeface="Courier New"/>
                <a:cs typeface="Courier New"/>
              </a:rPr>
              <a:t>)</a:t>
            </a:r>
            <a:r>
              <a:rPr sz="1350" spc="5" dirty="0">
                <a:latin typeface="Courier New"/>
                <a:cs typeface="Courier New"/>
              </a:rPr>
              <a:t> </a:t>
            </a:r>
            <a:r>
              <a:rPr sz="1350" i="1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350" i="1" spc="10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350" i="1" dirty="0">
                <a:solidFill>
                  <a:srgbClr val="999987"/>
                </a:solidFill>
                <a:latin typeface="Courier New"/>
                <a:cs typeface="Courier New"/>
              </a:rPr>
              <a:t>QuerySet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9800" y="2126614"/>
            <a:ext cx="3729354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sz="1350" dirty="0">
                <a:latin typeface="Courier New"/>
                <a:cs typeface="Courier New"/>
              </a:rPr>
              <a:t>posts</a:t>
            </a:r>
            <a:r>
              <a:rPr sz="1350" spc="10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=</a:t>
            </a:r>
            <a:r>
              <a:rPr sz="1350" spc="15" dirty="0">
                <a:latin typeface="Courier New"/>
                <a:cs typeface="Courier New"/>
              </a:rPr>
              <a:t> </a:t>
            </a:r>
            <a:r>
              <a:rPr sz="1350" spc="-5" dirty="0">
                <a:latin typeface="Courier New"/>
                <a:cs typeface="Courier New"/>
              </a:rPr>
              <a:t>posts.exclude(category_id=</a:t>
            </a:r>
            <a:r>
              <a:rPr sz="1350" spc="-5" dirty="0">
                <a:solidFill>
                  <a:srgbClr val="008080"/>
                </a:solidFill>
                <a:latin typeface="Courier New"/>
                <a:cs typeface="Courier New"/>
              </a:rPr>
              <a:t>7</a:t>
            </a:r>
            <a:r>
              <a:rPr sz="1350" spc="-5" dirty="0">
                <a:latin typeface="Courier New"/>
                <a:cs typeface="Courier New"/>
              </a:rPr>
              <a:t>) </a:t>
            </a:r>
            <a:r>
              <a:rPr sz="1350" spc="-795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posts = </a:t>
            </a:r>
            <a:r>
              <a:rPr sz="1350" spc="-5" dirty="0">
                <a:latin typeface="Courier New"/>
                <a:cs typeface="Courier New"/>
              </a:rPr>
              <a:t>posts.order_by(</a:t>
            </a:r>
            <a:r>
              <a:rPr sz="1350" spc="-5" dirty="0">
                <a:solidFill>
                  <a:srgbClr val="DD1144"/>
                </a:solidFill>
                <a:latin typeface="Courier New"/>
                <a:cs typeface="Courier New"/>
              </a:rPr>
              <a:t>'rating'</a:t>
            </a:r>
            <a:r>
              <a:rPr sz="1350" spc="-5" dirty="0"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  <a:p>
            <a:pPr marL="12700" marR="1342390">
              <a:lnSpc>
                <a:spcPct val="115700"/>
              </a:lnSpc>
            </a:pPr>
            <a:r>
              <a:rPr sz="1350" dirty="0">
                <a:latin typeface="Courier New"/>
                <a:cs typeface="Courier New"/>
              </a:rPr>
              <a:t>posts</a:t>
            </a:r>
            <a:r>
              <a:rPr sz="1350" spc="-50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=</a:t>
            </a:r>
            <a:r>
              <a:rPr sz="1350" spc="-50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posts.reverse() </a:t>
            </a:r>
            <a:r>
              <a:rPr sz="1350" spc="-800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posts</a:t>
            </a:r>
            <a:r>
              <a:rPr sz="1350" spc="-15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=</a:t>
            </a:r>
            <a:r>
              <a:rPr sz="1350" spc="-10" dirty="0">
                <a:latin typeface="Courier New"/>
                <a:cs typeface="Courier New"/>
              </a:rPr>
              <a:t> </a:t>
            </a:r>
            <a:r>
              <a:rPr sz="1350" spc="-5" dirty="0">
                <a:latin typeface="Courier New"/>
                <a:cs typeface="Courier New"/>
              </a:rPr>
              <a:t>posts[</a:t>
            </a:r>
            <a:r>
              <a:rPr sz="1350" spc="-5" dirty="0">
                <a:solidFill>
                  <a:srgbClr val="008080"/>
                </a:solidFill>
                <a:latin typeface="Courier New"/>
                <a:cs typeface="Courier New"/>
              </a:rPr>
              <a:t>0</a:t>
            </a:r>
            <a:r>
              <a:rPr sz="1350" spc="-5" dirty="0">
                <a:latin typeface="Courier New"/>
                <a:cs typeface="Courier New"/>
              </a:rPr>
              <a:t>:</a:t>
            </a:r>
            <a:r>
              <a:rPr sz="1350" spc="-5" dirty="0">
                <a:solidFill>
                  <a:srgbClr val="008080"/>
                </a:solidFill>
                <a:latin typeface="Courier New"/>
                <a:cs typeface="Courier New"/>
              </a:rPr>
              <a:t>10</a:t>
            </a:r>
            <a:r>
              <a:rPr sz="1350" spc="-5" dirty="0">
                <a:latin typeface="Courier New"/>
                <a:cs typeface="Courier New"/>
              </a:rPr>
              <a:t>]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7886" y="2126614"/>
            <a:ext cx="2906395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56739" indent="-635" algn="just">
              <a:lnSpc>
                <a:spcPct val="115700"/>
              </a:lnSpc>
              <a:spcBef>
                <a:spcPts val="100"/>
              </a:spcBef>
            </a:pPr>
            <a:r>
              <a:rPr sz="1350" i="1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350" i="1" spc="-100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350" i="1" dirty="0">
                <a:solidFill>
                  <a:srgbClr val="999987"/>
                </a:solidFill>
                <a:latin typeface="Courier New"/>
                <a:cs typeface="Courier New"/>
              </a:rPr>
              <a:t>QuerySet </a:t>
            </a:r>
            <a:r>
              <a:rPr sz="1350" i="1" spc="-800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350" i="1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350" i="1" spc="-100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350" i="1" dirty="0">
                <a:solidFill>
                  <a:srgbClr val="999987"/>
                </a:solidFill>
                <a:latin typeface="Courier New"/>
                <a:cs typeface="Courier New"/>
              </a:rPr>
              <a:t>QuerySet </a:t>
            </a:r>
            <a:r>
              <a:rPr sz="1350" i="1" spc="-800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350" i="1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350" i="1" spc="-100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350" i="1" dirty="0">
                <a:solidFill>
                  <a:srgbClr val="999987"/>
                </a:solidFill>
                <a:latin typeface="Courier New"/>
                <a:cs typeface="Courier New"/>
              </a:rPr>
              <a:t>QuerySet</a:t>
            </a:r>
            <a:endParaRPr sz="1350">
              <a:latin typeface="Courier New"/>
              <a:cs typeface="Courier New"/>
            </a:endParaRPr>
          </a:p>
          <a:p>
            <a:pPr marL="12700" algn="just">
              <a:lnSpc>
                <a:spcPct val="100000"/>
              </a:lnSpc>
              <a:spcBef>
                <a:spcPts val="254"/>
              </a:spcBef>
            </a:pPr>
            <a:r>
              <a:rPr sz="1350" i="1" dirty="0">
                <a:solidFill>
                  <a:srgbClr val="999987"/>
                </a:solidFill>
                <a:latin typeface="Courier New"/>
                <a:cs typeface="Courier New"/>
              </a:rPr>
              <a:t>#</a:t>
            </a:r>
            <a:r>
              <a:rPr sz="1350" i="1" spc="-1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350" i="1" dirty="0">
                <a:solidFill>
                  <a:srgbClr val="999987"/>
                </a:solidFill>
                <a:latin typeface="Courier New"/>
                <a:cs typeface="Courier New"/>
              </a:rPr>
              <a:t>[</a:t>
            </a:r>
            <a:r>
              <a:rPr sz="1350" i="1" spc="-1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350" i="1" dirty="0">
                <a:solidFill>
                  <a:srgbClr val="999987"/>
                </a:solidFill>
                <a:latin typeface="Courier New"/>
                <a:cs typeface="Courier New"/>
              </a:rPr>
              <a:t>Post</a:t>
            </a:r>
            <a:r>
              <a:rPr sz="1350" i="1" spc="-1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350" i="1" dirty="0">
                <a:solidFill>
                  <a:srgbClr val="999987"/>
                </a:solidFill>
                <a:latin typeface="Courier New"/>
                <a:cs typeface="Courier New"/>
              </a:rPr>
              <a:t>]</a:t>
            </a:r>
            <a:r>
              <a:rPr sz="1350" i="1" spc="-1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350" i="1" dirty="0">
                <a:solidFill>
                  <a:srgbClr val="999987"/>
                </a:solidFill>
                <a:latin typeface="Courier New"/>
                <a:cs typeface="Courier New"/>
              </a:rPr>
              <a:t>offset</a:t>
            </a:r>
            <a:r>
              <a:rPr sz="1350" i="1" spc="-1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350" i="1" dirty="0">
                <a:solidFill>
                  <a:srgbClr val="999987"/>
                </a:solidFill>
                <a:latin typeface="Courier New"/>
                <a:cs typeface="Courier New"/>
              </a:rPr>
              <a:t>0</a:t>
            </a:r>
            <a:r>
              <a:rPr sz="1350" i="1" spc="-10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350" i="1" dirty="0">
                <a:solidFill>
                  <a:srgbClr val="999987"/>
                </a:solidFill>
                <a:latin typeface="Courier New"/>
                <a:cs typeface="Courier New"/>
              </a:rPr>
              <a:t>limit</a:t>
            </a:r>
            <a:r>
              <a:rPr sz="1350" i="1" spc="-15" dirty="0">
                <a:solidFill>
                  <a:srgbClr val="999987"/>
                </a:solidFill>
                <a:latin typeface="Courier New"/>
                <a:cs typeface="Courier New"/>
              </a:rPr>
              <a:t> </a:t>
            </a:r>
            <a:r>
              <a:rPr sz="1350" i="1" dirty="0">
                <a:solidFill>
                  <a:srgbClr val="999987"/>
                </a:solidFill>
                <a:latin typeface="Courier New"/>
                <a:cs typeface="Courier New"/>
              </a:rPr>
              <a:t>10</a:t>
            </a:r>
            <a:endParaRPr sz="1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9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5829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</a:rPr>
              <a:t>Методы</a:t>
            </a:r>
            <a:r>
              <a:rPr sz="3600" spc="-60" dirty="0">
                <a:solidFill>
                  <a:srgbClr val="000000"/>
                </a:solidFill>
              </a:rPr>
              <a:t> </a:t>
            </a:r>
            <a:r>
              <a:rPr sz="3600" spc="-20" dirty="0">
                <a:solidFill>
                  <a:srgbClr val="000000"/>
                </a:solidFill>
              </a:rPr>
              <a:t>QuerySet</a:t>
            </a:r>
            <a:r>
              <a:rPr sz="3600" spc="-60" dirty="0">
                <a:solidFill>
                  <a:srgbClr val="000000"/>
                </a:solidFill>
              </a:rPr>
              <a:t> </a:t>
            </a:r>
            <a:r>
              <a:rPr sz="3600" spc="-40" dirty="0">
                <a:solidFill>
                  <a:srgbClr val="000000"/>
                </a:solidFill>
              </a:rPr>
              <a:t>(chaining)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11176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499" y="1743073"/>
            <a:ext cx="9525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filter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2149" y="1743073"/>
            <a:ext cx="10953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sz="1800" spc="-60" dirty="0">
                <a:latin typeface="Microsoft Sans Serif"/>
                <a:cs typeface="Microsoft Sans Serif"/>
              </a:rPr>
              <a:t>,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Courier New"/>
                <a:cs typeface="Courier New"/>
              </a:rPr>
              <a:t>exclude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5100" y="1749425"/>
            <a:ext cx="2649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фил</a:t>
            </a:r>
            <a:r>
              <a:rPr sz="1800" spc="-80" dirty="0">
                <a:latin typeface="Microsoft Sans Serif"/>
                <a:cs typeface="Microsoft Sans Serif"/>
              </a:rPr>
              <a:t>ь</a:t>
            </a:r>
            <a:r>
              <a:rPr sz="1800" spc="40" dirty="0">
                <a:latin typeface="Microsoft Sans Serif"/>
                <a:cs typeface="Microsoft Sans Serif"/>
              </a:rPr>
              <a:t>трация,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SQL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э</a:t>
            </a:r>
            <a:r>
              <a:rPr sz="1800" spc="-5" dirty="0">
                <a:latin typeface="Microsoft Sans Serif"/>
                <a:cs typeface="Microsoft Sans Serif"/>
              </a:rPr>
              <a:t>т</a:t>
            </a:r>
            <a:r>
              <a:rPr sz="1800" spc="85" dirty="0">
                <a:latin typeface="Microsoft Sans Serif"/>
                <a:cs typeface="Microsoft Sans Serif"/>
              </a:rPr>
              <a:t>о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0724" y="1743073"/>
            <a:ext cx="8191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WHERE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2499" y="2200273"/>
            <a:ext cx="12287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order_by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29991" y="2206625"/>
            <a:ext cx="34143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415" indent="-133350">
              <a:lnSpc>
                <a:spcPct val="100000"/>
              </a:lnSpc>
              <a:spcBef>
                <a:spcPts val="100"/>
              </a:spcBef>
              <a:buChar char="-"/>
              <a:tabLst>
                <a:tab pos="146050" algn="l"/>
              </a:tabLst>
            </a:pPr>
            <a:r>
              <a:rPr sz="1800" spc="55" dirty="0">
                <a:latin typeface="Microsoft Sans Serif"/>
                <a:cs typeface="Microsoft Sans Serif"/>
              </a:rPr>
              <a:t>сортировка</a:t>
            </a:r>
            <a:endParaRPr sz="1800">
              <a:latin typeface="Microsoft Sans Serif"/>
              <a:cs typeface="Microsoft Sans Serif"/>
            </a:endParaRPr>
          </a:p>
          <a:p>
            <a:pPr marL="145415" indent="-133350">
              <a:lnSpc>
                <a:spcPct val="100000"/>
              </a:lnSpc>
              <a:spcBef>
                <a:spcPts val="1440"/>
              </a:spcBef>
              <a:buChar char="-"/>
              <a:tabLst>
                <a:tab pos="146050" algn="l"/>
              </a:tabLst>
            </a:pPr>
            <a:r>
              <a:rPr sz="1800" spc="60" dirty="0">
                <a:latin typeface="Microsoft Sans Serif"/>
                <a:cs typeface="Microsoft Sans Serif"/>
              </a:rPr>
              <a:t>выборка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агрега</a:t>
            </a:r>
            <a:r>
              <a:rPr sz="1800" spc="15" dirty="0">
                <a:latin typeface="Microsoft Sans Serif"/>
                <a:cs typeface="Microsoft Sans Serif"/>
              </a:rPr>
              <a:t>т</a:t>
            </a:r>
            <a:r>
              <a:rPr sz="1800" spc="30" dirty="0">
                <a:latin typeface="Microsoft Sans Serif"/>
                <a:cs typeface="Microsoft Sans Serif"/>
              </a:rPr>
              <a:t>ов,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95" dirty="0">
                <a:latin typeface="Microsoft Sans Serif"/>
                <a:cs typeface="Microsoft Sans Serif"/>
              </a:rPr>
              <a:t>SQL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э</a:t>
            </a:r>
            <a:r>
              <a:rPr sz="1800" spc="-5" dirty="0">
                <a:latin typeface="Microsoft Sans Serif"/>
                <a:cs typeface="Microsoft Sans Serif"/>
              </a:rPr>
              <a:t>т</a:t>
            </a:r>
            <a:r>
              <a:rPr sz="1800" spc="85" dirty="0">
                <a:latin typeface="Microsoft Sans Serif"/>
                <a:cs typeface="Microsoft Sans Serif"/>
              </a:rPr>
              <a:t>о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2499" y="2657472"/>
            <a:ext cx="12287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annotate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86424" y="2657472"/>
            <a:ext cx="6858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JOIN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19651" y="2663824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0" dirty="0">
                <a:latin typeface="Microsoft Sans Serif"/>
                <a:cs typeface="Microsoft Sans Serif"/>
              </a:rPr>
              <a:t>и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38924" y="2657472"/>
            <a:ext cx="12287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50"/>
              </a:spcBef>
              <a:tabLst>
                <a:tab pos="887094" algn="l"/>
              </a:tabLst>
            </a:pPr>
            <a:r>
              <a:rPr sz="1800" dirty="0">
                <a:latin typeface="Courier New"/>
                <a:cs typeface="Courier New"/>
              </a:rPr>
              <a:t>GROUP	BY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2499" y="3114672"/>
            <a:ext cx="9525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values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55551" y="3121024"/>
            <a:ext cx="5054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 </a:t>
            </a:r>
            <a:r>
              <a:rPr sz="1800" spc="60" dirty="0">
                <a:latin typeface="Microsoft Sans Serif"/>
                <a:cs typeface="Microsoft Sans Serif"/>
              </a:rPr>
              <a:t>выборка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отдельных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колонок,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а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не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объектов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2499" y="3571873"/>
            <a:ext cx="12287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distinct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29991" y="3578225"/>
            <a:ext cx="36849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выборка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уникальных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значений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2499" y="4029072"/>
            <a:ext cx="21209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select_related</a:t>
            </a:r>
            <a:r>
              <a:rPr sz="1800" spc="-560" dirty="0">
                <a:latin typeface="Courier New"/>
                <a:cs typeface="Courier New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,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67049" y="4029072"/>
            <a:ext cx="23241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prefetch_related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37236" y="4035425"/>
            <a:ext cx="2781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выборка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из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нескольких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9800" y="4492625"/>
            <a:ext cx="8140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latin typeface="Microsoft Sans Serif"/>
                <a:cs typeface="Microsoft Sans Serif"/>
              </a:rPr>
              <a:t>таблиц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1196</Words>
  <Application>Microsoft Office PowerPoint</Application>
  <PresentationFormat>Произвольный</PresentationFormat>
  <Paragraphs>229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PMingLiU-ExtB</vt:lpstr>
      <vt:lpstr>Calibri</vt:lpstr>
      <vt:lpstr>Courier New</vt:lpstr>
      <vt:lpstr>Microsoft Sans Serif</vt:lpstr>
      <vt:lpstr>Tahoma</vt:lpstr>
      <vt:lpstr>Office Theme</vt:lpstr>
      <vt:lpstr>Django Models  API</vt:lpstr>
      <vt:lpstr>Создание и изменение объектов</vt:lpstr>
      <vt:lpstr>Создание объектов со связями</vt:lpstr>
      <vt:lpstr>Загрузка объекта из базы</vt:lpstr>
      <vt:lpstr>Выборка нескольких объектов</vt:lpstr>
      <vt:lpstr>QuerySets</vt:lpstr>
      <vt:lpstr>QuerySet</vt:lpstr>
      <vt:lpstr>Chaining</vt:lpstr>
      <vt:lpstr>Методы QuerySet (chaining)</vt:lpstr>
      <vt:lpstr>Методы QuerySet (результат)</vt:lpstr>
      <vt:lpstr>Синтаксис условий в QuerySet</vt:lpstr>
      <vt:lpstr>ModelManager</vt:lpstr>
      <vt:lpstr>ModelManager</vt:lpstr>
      <vt:lpstr>ModelManager «по-умолчанию»</vt:lpstr>
      <vt:lpstr>Свой ModelManager</vt:lpstr>
      <vt:lpstr>RelatedManager</vt:lpstr>
      <vt:lpstr>Методы RelatedManager</vt:lpstr>
      <vt:lpstr>Миграции</vt:lpstr>
      <vt:lpstr>Миграции</vt:lpstr>
      <vt:lpstr>Django миграции</vt:lpstr>
      <vt:lpstr>Свои миграции</vt:lpstr>
      <vt:lpstr>Best practices</vt:lpstr>
      <vt:lpstr>Fat 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Models  API</dc:title>
  <dc:creator>User</dc:creator>
  <cp:lastModifiedBy>Иван Цыбулько</cp:lastModifiedBy>
  <cp:revision>1</cp:revision>
  <dcterms:created xsi:type="dcterms:W3CDTF">2022-07-24T16:39:49Z</dcterms:created>
  <dcterms:modified xsi:type="dcterms:W3CDTF">2022-07-24T16:45:46Z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2021-11-07T00:00:00Z</vt:filetime>
  </property>
  <property fmtid="{D5CDD505-2E9C-101B-9397-08002B2CF9AE}" pid="3" name="Creator">
    <vt:lpwstr>Mozilla/5.0 (Macintosh; Intel Mac OS X 10_15_7) AppleWebKit/537.36 (KHTML, like Gecko) Chrome/95.0.4638.69 Safari/537.36</vt:lpwstr>
  </property>
  <property fmtid="{D5CDD505-2E9C-101B-9397-08002B2CF9AE}" pid="4" name="LastSaved">
    <vt:filetime>2022-07-24T00:00:00Z</vt:filetime>
  </property>
</Properties>
</file>