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2" r:id="rId18"/>
    <p:sldId id="273" r:id="rId19"/>
    <p:sldId id="274" r:id="rId20"/>
    <p:sldId id="275" r:id="rId21"/>
  </p:sldIdLst>
  <p:sldSz cx="9753600" cy="6096000"/>
  <p:notesSz cx="9753600" cy="6096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32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31520" y="1889760"/>
            <a:ext cx="8290560" cy="1280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63040" y="3413760"/>
            <a:ext cx="6827520" cy="152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87680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023104" y="1402080"/>
            <a:ext cx="4242816" cy="402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753600" cy="6096000"/>
          </a:xfrm>
          <a:custGeom>
            <a:avLst/>
            <a:gdLst/>
            <a:ahLst/>
            <a:cxnLst/>
            <a:rect l="l" t="t" r="r" b="b"/>
            <a:pathLst>
              <a:path w="9753600" h="6096000">
                <a:moveTo>
                  <a:pt x="9753599" y="6095999"/>
                </a:moveTo>
                <a:lnTo>
                  <a:pt x="0" y="6095999"/>
                </a:lnTo>
                <a:lnTo>
                  <a:pt x="0" y="0"/>
                </a:lnTo>
                <a:lnTo>
                  <a:pt x="9753599" y="0"/>
                </a:lnTo>
                <a:lnTo>
                  <a:pt x="9753599" y="6095999"/>
                </a:lnTo>
                <a:close/>
              </a:path>
            </a:pathLst>
          </a:custGeom>
          <a:solidFill>
            <a:srgbClr val="52A2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1251" y="736671"/>
            <a:ext cx="310006" cy="13519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00145" y="736671"/>
            <a:ext cx="860463" cy="16733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234" y="984321"/>
            <a:ext cx="316318" cy="1659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222" y="1479621"/>
            <a:ext cx="636803" cy="1673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6842" y="1974921"/>
            <a:ext cx="193563" cy="13295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234" y="2470221"/>
            <a:ext cx="316318" cy="16591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222" y="2965521"/>
            <a:ext cx="636803" cy="16733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9188" y="3213971"/>
            <a:ext cx="531226" cy="134392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00234" y="3708471"/>
            <a:ext cx="316318" cy="16591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00222" y="4203771"/>
            <a:ext cx="636803" cy="16733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400145" y="4699070"/>
            <a:ext cx="640972" cy="13519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0" y="596900"/>
            <a:ext cx="787400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1642745"/>
            <a:ext cx="7433309" cy="285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16224" y="5669280"/>
            <a:ext cx="3121152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7680" y="5669280"/>
            <a:ext cx="2243328" cy="304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708028" y="5381761"/>
            <a:ext cx="337820" cy="3371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AAAAAA"/>
                </a:solidFill>
                <a:latin typeface="Lucida Sans Unicode"/>
                <a:cs typeface="Lucida Sans Unicode"/>
              </a:defRPr>
            </a:lvl1pPr>
          </a:lstStyle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‹#›</a:t>
            </a:fld>
            <a:endParaRPr spc="-1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6698615" cy="3073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250"/>
              </a:lnSpc>
              <a:spcBef>
                <a:spcPts val="100"/>
              </a:spcBef>
            </a:pPr>
            <a:r>
              <a:rPr sz="7500" spc="-195" dirty="0">
                <a:solidFill>
                  <a:srgbClr val="FFFFFF"/>
                </a:solidFill>
              </a:rPr>
              <a:t>Типичные</a:t>
            </a:r>
            <a:endParaRPr sz="7500"/>
          </a:p>
          <a:p>
            <a:pPr marL="12700" marR="5080">
              <a:lnSpc>
                <a:spcPts val="7500"/>
              </a:lnSpc>
              <a:spcBef>
                <a:spcPts val="750"/>
              </a:spcBef>
            </a:pPr>
            <a:r>
              <a:rPr sz="7500" spc="-229" dirty="0">
                <a:solidFill>
                  <a:srgbClr val="FFFFFF"/>
                </a:solidFill>
              </a:rPr>
              <a:t>сценарии</a:t>
            </a:r>
            <a:r>
              <a:rPr sz="7500" spc="-425" dirty="0">
                <a:solidFill>
                  <a:srgbClr val="FFFFFF"/>
                </a:solidFill>
              </a:rPr>
              <a:t> </a:t>
            </a:r>
            <a:r>
              <a:rPr sz="7500" spc="-545" dirty="0">
                <a:solidFill>
                  <a:srgbClr val="FFFFFF"/>
                </a:solidFill>
              </a:rPr>
              <a:t>web-  </a:t>
            </a:r>
            <a:r>
              <a:rPr sz="7500" spc="-254" dirty="0">
                <a:solidFill>
                  <a:srgbClr val="FFFFFF"/>
                </a:solidFill>
              </a:rPr>
              <a:t>приложений</a:t>
            </a:r>
            <a:endParaRPr sz="7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358900"/>
            <a:ext cx="6158865" cy="30734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-280" dirty="0">
                <a:solidFill>
                  <a:srgbClr val="FFFFFF"/>
                </a:solidFill>
              </a:rPr>
              <a:t>О</a:t>
            </a:r>
            <a:r>
              <a:rPr sz="7500" spc="-254" dirty="0">
                <a:solidFill>
                  <a:srgbClr val="FFFFFF"/>
                </a:solidFill>
              </a:rPr>
              <a:t>т</a:t>
            </a:r>
            <a:r>
              <a:rPr sz="7500" spc="-204" dirty="0">
                <a:solidFill>
                  <a:srgbClr val="FFFFFF"/>
                </a:solidFill>
              </a:rPr>
              <a:t>обра</a:t>
            </a:r>
            <a:r>
              <a:rPr sz="7500" spc="-625" dirty="0">
                <a:solidFill>
                  <a:srgbClr val="FFFFFF"/>
                </a:solidFill>
              </a:rPr>
              <a:t>ж</a:t>
            </a:r>
            <a:r>
              <a:rPr sz="7500" spc="-95" dirty="0">
                <a:solidFill>
                  <a:srgbClr val="FFFFFF"/>
                </a:solidFill>
              </a:rPr>
              <a:t>ение  </a:t>
            </a:r>
            <a:r>
              <a:rPr sz="7500" spc="-285" dirty="0">
                <a:solidFill>
                  <a:srgbClr val="FFFFFF"/>
                </a:solidFill>
              </a:rPr>
              <a:t>списка </a:t>
            </a:r>
            <a:r>
              <a:rPr sz="7500" spc="-280" dirty="0">
                <a:solidFill>
                  <a:srgbClr val="FFFFFF"/>
                </a:solidFill>
              </a:rPr>
              <a:t> </a:t>
            </a:r>
            <a:r>
              <a:rPr sz="7500" spc="-95" dirty="0">
                <a:solidFill>
                  <a:srgbClr val="FFFFFF"/>
                </a:solidFill>
              </a:rPr>
              <a:t>объектов</a:t>
            </a:r>
            <a:endParaRPr sz="7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148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Постраничное</a:t>
            </a:r>
            <a:r>
              <a:rPr spc="-204" dirty="0"/>
              <a:t> </a:t>
            </a:r>
            <a:r>
              <a:rPr spc="-145" dirty="0"/>
              <a:t>о</a:t>
            </a:r>
            <a:r>
              <a:rPr spc="-215" dirty="0"/>
              <a:t>т</a:t>
            </a:r>
            <a:r>
              <a:rPr spc="-120" dirty="0"/>
              <a:t>обра</a:t>
            </a:r>
            <a:r>
              <a:rPr spc="-220" dirty="0"/>
              <a:t>ж</a:t>
            </a:r>
            <a:r>
              <a:rPr spc="-55" dirty="0"/>
              <a:t>ение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59953" y="1447800"/>
            <a:ext cx="7296150" cy="3797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76680">
              <a:lnSpc>
                <a:spcPct val="114599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django.core.paginator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Paginator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post_list_all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 marR="415925">
              <a:lnSpc>
                <a:spcPct val="114599"/>
              </a:lnSpc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posts	=	</a:t>
            </a:r>
            <a:r>
              <a:rPr sz="1800" spc="-5" dirty="0">
                <a:latin typeface="Courier New"/>
                <a:cs typeface="Courier New"/>
              </a:rPr>
              <a:t>Post.objects.filter(is_published=</a:t>
            </a:r>
            <a:r>
              <a:rPr sz="1800" b="1" spc="-5" dirty="0">
                <a:latin typeface="Courier New"/>
                <a:cs typeface="Courier New"/>
              </a:rPr>
              <a:t>True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limit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'limit'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1521460" algn="l"/>
              </a:tabLst>
            </a:pPr>
            <a:r>
              <a:rPr sz="1800" dirty="0">
                <a:latin typeface="Courier New"/>
                <a:cs typeface="Courier New"/>
              </a:rPr>
              <a:t>page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'page'</a:t>
            </a:r>
            <a:r>
              <a:rPr sz="1800" spc="-5" dirty="0">
                <a:latin typeface="Courier New"/>
                <a:cs typeface="Courier New"/>
              </a:rPr>
              <a:t>,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932939" algn="l"/>
                <a:tab pos="2207260" algn="l"/>
                <a:tab pos="4539615" algn="l"/>
              </a:tabLst>
            </a:pPr>
            <a:r>
              <a:rPr sz="1800" dirty="0">
                <a:latin typeface="Courier New"/>
                <a:cs typeface="Courier New"/>
              </a:rPr>
              <a:t>paginator	=	Paginator(posts,	limit)</a:t>
            </a:r>
          </a:p>
          <a:p>
            <a:pPr marL="561340" marR="690245">
              <a:lnSpc>
                <a:spcPct val="114599"/>
              </a:lnSpc>
              <a:tabLst>
                <a:tab pos="1247140" algn="l"/>
                <a:tab pos="1521460" algn="l"/>
                <a:tab pos="3030220" algn="l"/>
                <a:tab pos="3304540" algn="l"/>
                <a:tab pos="4538980" algn="l"/>
                <a:tab pos="4813300" algn="l"/>
              </a:tabLst>
            </a:pPr>
            <a:r>
              <a:rPr sz="1800" dirty="0">
                <a:latin typeface="Courier New"/>
                <a:cs typeface="Courier New"/>
              </a:rPr>
              <a:t>paginator.baseurl	=	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'/blog/all_posts/?page='  </a:t>
            </a:r>
            <a:r>
              <a:rPr sz="1800" dirty="0">
                <a:latin typeface="Courier New"/>
                <a:cs typeface="Courier New"/>
              </a:rPr>
              <a:t>page	=	paginator.page(page)	</a:t>
            </a: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Page</a:t>
            </a:r>
            <a:endParaRPr sz="1800" dirty="0">
              <a:latin typeface="Courier New"/>
              <a:cs typeface="Courier New"/>
            </a:endParaRPr>
          </a:p>
          <a:p>
            <a:pPr marL="1109980" marR="5080" indent="-549275">
              <a:lnSpc>
                <a:spcPct val="114599"/>
              </a:lnSpc>
              <a:tabLst>
                <a:tab pos="2481580" algn="l"/>
                <a:tab pos="7145655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'blog/post_by_tag.html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'posts'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page.object_list,</a:t>
            </a:r>
          </a:p>
          <a:p>
            <a:pPr marL="1109980">
              <a:lnSpc>
                <a:spcPct val="100000"/>
              </a:lnSpc>
              <a:spcBef>
                <a:spcPts val="310"/>
              </a:spcBef>
              <a:tabLst>
                <a:tab pos="2893060" algn="l"/>
                <a:tab pos="5499100" algn="l"/>
              </a:tabLst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'paginator'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paginator,</a:t>
            </a:r>
            <a:r>
              <a:rPr sz="1800" spc="10" dirty="0"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'page'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page,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11</a:t>
            </a:fld>
            <a:endParaRPr spc="-11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872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Шаблон</a:t>
            </a:r>
            <a:r>
              <a:rPr spc="-204" dirty="0"/>
              <a:t> </a:t>
            </a:r>
            <a:r>
              <a:rPr spc="-145" dirty="0"/>
              <a:t>paginator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39800" y="1377700"/>
            <a:ext cx="7158355" cy="37973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&lt;nav&gt;&lt;ul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"pagination"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453898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paginator.page_range	%}</a:t>
            </a:r>
          </a:p>
          <a:p>
            <a:pPr marL="286385">
              <a:lnSpc>
                <a:spcPct val="100000"/>
              </a:lnSpc>
              <a:spcBef>
                <a:spcPts val="315"/>
              </a:spcBef>
              <a:tabLst>
                <a:tab pos="2344420" algn="l"/>
                <a:tab pos="2755900" algn="l"/>
                <a:tab pos="440182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p.number	==	page.number	%}</a:t>
            </a: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</a:t>
            </a:r>
            <a:r>
              <a:rPr sz="1800" spc="-2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"active"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  <a:tabLst>
                <a:tab pos="1384300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else</a:t>
            </a:r>
            <a:r>
              <a:rPr sz="1800" dirty="0">
                <a:latin typeface="Courier New"/>
                <a:cs typeface="Courier New"/>
              </a:rPr>
              <a:t>	%}</a:t>
            </a: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&lt;li&gt;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endif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%}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206625" algn="l"/>
                <a:tab pos="4676140" algn="l"/>
                <a:tab pos="5361940" algn="l"/>
                <a:tab pos="659638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a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paginator.baseurl	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p.number	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972819" algn="l"/>
                <a:tab pos="2207260" algn="l"/>
              </a:tabLst>
            </a:pP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p.number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&lt;/a&gt;</a:t>
            </a:r>
            <a:endParaRPr sz="1800" dirty="0">
              <a:latin typeface="Courier New"/>
              <a:cs typeface="Courier New"/>
            </a:endParaRPr>
          </a:p>
          <a:p>
            <a:pPr marL="286385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&lt;/li&gt;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%}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&lt;/ul&gt;&lt;/nav&gt;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12</a:t>
            </a:fld>
            <a:endParaRPr spc="-11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6581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django.core.paginator.Paginator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Свойства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206625"/>
            <a:ext cx="111760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200272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count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8332" y="2206625"/>
            <a:ext cx="2813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полное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число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объек</a:t>
            </a:r>
            <a:r>
              <a:rPr sz="1800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72"/>
            <a:ext cx="13716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num_pages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67061" y="2663824"/>
            <a:ext cx="267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полное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число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страниц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52499" y="3114671"/>
            <a:ext cx="15049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page_range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04281" y="3121024"/>
            <a:ext cx="3145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список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страниц,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например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5949" y="3114671"/>
            <a:ext cx="17811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  <a:tabLst>
                <a:tab pos="615315" algn="l"/>
                <a:tab pos="1026794" algn="l"/>
                <a:tab pos="1438275" algn="l"/>
              </a:tabLst>
            </a:pPr>
            <a:r>
              <a:rPr sz="1800" dirty="0">
                <a:latin typeface="Courier New"/>
                <a:cs typeface="Courier New"/>
              </a:rPr>
              <a:t>[1,	2,	3,	4]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9800" y="3806825"/>
            <a:ext cx="909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Lucida Sans Unicode"/>
                <a:cs typeface="Lucida Sans Unicode"/>
              </a:rPr>
              <a:t>Ме</a:t>
            </a:r>
            <a:r>
              <a:rPr sz="1800" spc="-15" dirty="0">
                <a:latin typeface="Lucida Sans Unicode"/>
                <a:cs typeface="Lucida Sans Unicode"/>
              </a:rPr>
              <a:t>т</a:t>
            </a:r>
            <a:r>
              <a:rPr sz="1800" spc="-40" dirty="0">
                <a:latin typeface="Lucida Sans Unicode"/>
                <a:cs typeface="Lucida Sans Unicode"/>
              </a:rPr>
              <a:t>оды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471" y="42640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2499" y="4257671"/>
            <a:ext cx="10953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page(n)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2771" y="4264025"/>
            <a:ext cx="164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n-тый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объект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81424" y="4257671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7048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2499" y="4714871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get_page(n)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41500" y="4721225"/>
            <a:ext cx="1646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n-тый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объект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3874" y="4714871"/>
            <a:ext cx="6858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062934" y="4721225"/>
            <a:ext cx="1191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обраб</a:t>
            </a:r>
            <a:r>
              <a:rPr sz="1800" spc="-35" dirty="0">
                <a:latin typeface="Lucida Sans Unicode"/>
                <a:cs typeface="Lucida Sans Unicode"/>
              </a:rPr>
              <a:t>о</a:t>
            </a:r>
            <a:r>
              <a:rPr sz="1800" spc="-25" dirty="0">
                <a:latin typeface="Lucida Sans Unicode"/>
                <a:cs typeface="Lucida Sans Unicode"/>
              </a:rPr>
              <a:t>тка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2499" y="5172071"/>
            <a:ext cx="23241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PageNotAnInteger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3274" y="5172071"/>
            <a:ext cx="13620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EmptyPage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33428" y="539749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13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6184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5" dirty="0"/>
              <a:t>django.core.paginator.Page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749425"/>
            <a:ext cx="1055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Lucida Sans Unicode"/>
                <a:cs typeface="Lucida Sans Unicode"/>
              </a:rPr>
              <a:t>Свойства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9471" y="2206625"/>
            <a:ext cx="1117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465" dirty="0">
                <a:solidFill>
                  <a:srgbClr val="AAAAAA"/>
                </a:solidFill>
                <a:latin typeface="Lucida Sans Unicode"/>
                <a:cs typeface="Lucida Sans Unicode"/>
              </a:rPr>
              <a:t>•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2499" y="2200271"/>
            <a:ext cx="16383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object_list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41500" y="2206625"/>
            <a:ext cx="3466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список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объек</a:t>
            </a:r>
            <a:r>
              <a:rPr sz="1800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странице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499" y="2657471"/>
            <a:ext cx="95250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number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5551" y="2663824"/>
            <a:ext cx="34690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поряд</a:t>
            </a:r>
            <a:r>
              <a:rPr sz="1800" spc="-70" dirty="0">
                <a:latin typeface="Lucida Sans Unicode"/>
                <a:cs typeface="Lucida Sans Unicode"/>
              </a:rPr>
              <a:t>к</a:t>
            </a:r>
            <a:r>
              <a:rPr sz="1800" spc="35" dirty="0">
                <a:latin typeface="Lucida Sans Unicode"/>
                <a:cs typeface="Lucida Sans Unicode"/>
              </a:rPr>
              <a:t>овый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номер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страницы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52499" y="3800471"/>
            <a:ext cx="1504950" cy="333375"/>
          </a:xfrm>
          <a:custGeom>
            <a:avLst/>
            <a:gdLst/>
            <a:ahLst/>
            <a:cxnLst/>
            <a:rect l="l" t="t" r="r" b="b"/>
            <a:pathLst>
              <a:path w="1504950" h="333375">
                <a:moveTo>
                  <a:pt x="1504949" y="333374"/>
                </a:moveTo>
                <a:lnTo>
                  <a:pt x="0" y="333374"/>
                </a:lnTo>
                <a:lnTo>
                  <a:pt x="0" y="0"/>
                </a:lnTo>
                <a:lnTo>
                  <a:pt x="1504949" y="0"/>
                </a:lnTo>
                <a:lnTo>
                  <a:pt x="1504949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43174" y="3800471"/>
            <a:ext cx="2047875" cy="333375"/>
          </a:xfrm>
          <a:custGeom>
            <a:avLst/>
            <a:gdLst/>
            <a:ahLst/>
            <a:cxnLst/>
            <a:rect l="l" t="t" r="r" b="b"/>
            <a:pathLst>
              <a:path w="2047875" h="333375">
                <a:moveTo>
                  <a:pt x="2047874" y="333374"/>
                </a:moveTo>
                <a:lnTo>
                  <a:pt x="0" y="333374"/>
                </a:lnTo>
                <a:lnTo>
                  <a:pt x="0" y="0"/>
                </a:lnTo>
                <a:lnTo>
                  <a:pt x="2047874" y="0"/>
                </a:lnTo>
                <a:lnTo>
                  <a:pt x="2047874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52499" y="4257671"/>
            <a:ext cx="2600325" cy="333375"/>
          </a:xfrm>
          <a:custGeom>
            <a:avLst/>
            <a:gdLst/>
            <a:ahLst/>
            <a:cxnLst/>
            <a:rect l="l" t="t" r="r" b="b"/>
            <a:pathLst>
              <a:path w="2600325" h="333375">
                <a:moveTo>
                  <a:pt x="2600324" y="333374"/>
                </a:moveTo>
                <a:lnTo>
                  <a:pt x="0" y="333374"/>
                </a:lnTo>
                <a:lnTo>
                  <a:pt x="0" y="0"/>
                </a:lnTo>
                <a:lnTo>
                  <a:pt x="2600324" y="0"/>
                </a:lnTo>
                <a:lnTo>
                  <a:pt x="2600324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38549" y="4257671"/>
            <a:ext cx="3152775" cy="333375"/>
          </a:xfrm>
          <a:custGeom>
            <a:avLst/>
            <a:gdLst/>
            <a:ahLst/>
            <a:cxnLst/>
            <a:rect l="l" t="t" r="r" b="b"/>
            <a:pathLst>
              <a:path w="3152775" h="333375">
                <a:moveTo>
                  <a:pt x="3152774" y="333374"/>
                </a:moveTo>
                <a:lnTo>
                  <a:pt x="0" y="333374"/>
                </a:lnTo>
                <a:lnTo>
                  <a:pt x="0" y="0"/>
                </a:lnTo>
                <a:lnTo>
                  <a:pt x="3152774" y="0"/>
                </a:lnTo>
                <a:lnTo>
                  <a:pt x="3152774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499" y="4714871"/>
            <a:ext cx="1914525" cy="333375"/>
          </a:xfrm>
          <a:custGeom>
            <a:avLst/>
            <a:gdLst/>
            <a:ahLst/>
            <a:cxnLst/>
            <a:rect l="l" t="t" r="r" b="b"/>
            <a:pathLst>
              <a:path w="1914525" h="333375">
                <a:moveTo>
                  <a:pt x="1914524" y="333374"/>
                </a:moveTo>
                <a:lnTo>
                  <a:pt x="0" y="333374"/>
                </a:lnTo>
                <a:lnTo>
                  <a:pt x="0" y="0"/>
                </a:lnTo>
                <a:lnTo>
                  <a:pt x="1914524" y="0"/>
                </a:lnTo>
                <a:lnTo>
                  <a:pt x="1914524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952749" y="4714871"/>
            <a:ext cx="1638300" cy="333375"/>
          </a:xfrm>
          <a:custGeom>
            <a:avLst/>
            <a:gdLst/>
            <a:ahLst/>
            <a:cxnLst/>
            <a:rect l="l" t="t" r="r" b="b"/>
            <a:pathLst>
              <a:path w="1638300" h="333375">
                <a:moveTo>
                  <a:pt x="1638299" y="333374"/>
                </a:moveTo>
                <a:lnTo>
                  <a:pt x="0" y="333374"/>
                </a:lnTo>
                <a:lnTo>
                  <a:pt x="0" y="0"/>
                </a:lnTo>
                <a:lnTo>
                  <a:pt x="1638299" y="0"/>
                </a:lnTo>
                <a:lnTo>
                  <a:pt x="1638299" y="333374"/>
                </a:lnTo>
                <a:close/>
              </a:path>
            </a:pathLst>
          </a:custGeom>
          <a:solidFill>
            <a:srgbClr val="00000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9471" y="3349625"/>
            <a:ext cx="7477759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Lucida Sans Unicode"/>
                <a:cs typeface="Lucida Sans Unicode"/>
              </a:rPr>
              <a:t>Методы</a:t>
            </a:r>
            <a:endParaRPr sz="1800">
              <a:latin typeface="Lucida Sans Unicode"/>
              <a:cs typeface="Lucida Sans Unicode"/>
            </a:endParaRPr>
          </a:p>
          <a:p>
            <a:pPr marL="329565" indent="-31750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Font typeface="Lucida Sans Unicode"/>
              <a:buChar char="•"/>
              <a:tabLst>
                <a:tab pos="329565" algn="l"/>
                <a:tab pos="330200" algn="l"/>
              </a:tabLst>
            </a:pPr>
            <a:r>
              <a:rPr sz="1800" dirty="0">
                <a:latin typeface="Courier New"/>
                <a:cs typeface="Courier New"/>
              </a:rPr>
              <a:t>has_next()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285" dirty="0">
                <a:latin typeface="Lucida Sans Unicode"/>
                <a:cs typeface="Lucida Sans Unicode"/>
              </a:rPr>
              <a:t>/</a:t>
            </a:r>
            <a:r>
              <a:rPr sz="1800" spc="-4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Courier New"/>
                <a:cs typeface="Courier New"/>
              </a:rPr>
              <a:t>has_previous()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наличие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соседней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страницы</a:t>
            </a:r>
            <a:endParaRPr sz="1800">
              <a:latin typeface="Lucida Sans Unicode"/>
              <a:cs typeface="Lucida Sans Unicode"/>
            </a:endParaRPr>
          </a:p>
          <a:p>
            <a:pPr marL="329565" indent="-317500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Font typeface="Lucida Sans Unicode"/>
              <a:buChar char="•"/>
              <a:tabLst>
                <a:tab pos="329565" algn="l"/>
                <a:tab pos="330200" algn="l"/>
              </a:tabLst>
            </a:pPr>
            <a:r>
              <a:rPr sz="1800" dirty="0">
                <a:latin typeface="Courier New"/>
                <a:cs typeface="Courier New"/>
              </a:rPr>
              <a:t>next_page_number()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285" dirty="0">
                <a:latin typeface="Lucida Sans Unicode"/>
                <a:cs typeface="Lucida Sans Unicode"/>
              </a:rPr>
              <a:t>/</a:t>
            </a:r>
            <a:r>
              <a:rPr sz="1800" spc="-4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Courier New"/>
                <a:cs typeface="Courier New"/>
              </a:rPr>
              <a:t>previous_page_number()</a:t>
            </a:r>
            <a:endParaRPr sz="1800">
              <a:latin typeface="Courier New"/>
              <a:cs typeface="Courier New"/>
            </a:endParaRPr>
          </a:p>
          <a:p>
            <a:pPr marL="262890" marR="5080" indent="-250825">
              <a:lnSpc>
                <a:spcPct val="166700"/>
              </a:lnSpc>
              <a:buClr>
                <a:srgbClr val="AAAAAA"/>
              </a:buClr>
              <a:buFont typeface="Lucida Sans Unicode"/>
              <a:buChar char="•"/>
              <a:tabLst>
                <a:tab pos="329565" algn="l"/>
                <a:tab pos="330200" algn="l"/>
              </a:tabLst>
            </a:pPr>
            <a:r>
              <a:rPr dirty="0"/>
              <a:t>	</a:t>
            </a:r>
            <a:r>
              <a:rPr sz="1800" dirty="0">
                <a:latin typeface="Courier New"/>
                <a:cs typeface="Courier New"/>
              </a:rPr>
              <a:t>start_index()</a:t>
            </a:r>
            <a:r>
              <a:rPr sz="1800" spc="-560" dirty="0">
                <a:latin typeface="Courier New"/>
                <a:cs typeface="Courier New"/>
              </a:rPr>
              <a:t> </a:t>
            </a:r>
            <a:r>
              <a:rPr sz="1800" spc="-285" dirty="0">
                <a:latin typeface="Lucida Sans Unicode"/>
                <a:cs typeface="Lucida Sans Unicode"/>
              </a:rPr>
              <a:t>/</a:t>
            </a:r>
            <a:r>
              <a:rPr sz="1800" spc="-4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Courier New"/>
                <a:cs typeface="Courier New"/>
              </a:rPr>
              <a:t>end_index()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номера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перво</a:t>
            </a:r>
            <a:r>
              <a:rPr sz="1800" spc="-35" dirty="0">
                <a:latin typeface="Lucida Sans Unicode"/>
                <a:cs typeface="Lucida Sans Unicode"/>
              </a:rPr>
              <a:t>г</a:t>
            </a:r>
            <a:r>
              <a:rPr sz="1800" spc="-20" dirty="0">
                <a:latin typeface="Lucida Sans Unicode"/>
                <a:cs typeface="Lucida Sans Unicode"/>
              </a:rPr>
              <a:t>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последне</a:t>
            </a:r>
            <a:r>
              <a:rPr sz="1800" spc="-60" dirty="0">
                <a:latin typeface="Lucida Sans Unicode"/>
                <a:cs typeface="Lucida Sans Unicode"/>
              </a:rPr>
              <a:t>г</a:t>
            </a:r>
            <a:r>
              <a:rPr sz="1800" spc="-15" dirty="0">
                <a:latin typeface="Lucida Sans Unicode"/>
                <a:cs typeface="Lucida Sans Unicode"/>
              </a:rPr>
              <a:t>о  </a:t>
            </a:r>
            <a:r>
              <a:rPr sz="1800" spc="20" dirty="0">
                <a:latin typeface="Lucida Sans Unicode"/>
                <a:cs typeface="Lucida Sans Unicode"/>
              </a:rPr>
              <a:t>объектов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странице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14</a:t>
            </a:fld>
            <a:endParaRPr spc="-1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15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886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Best</a:t>
            </a:r>
            <a:r>
              <a:rPr spc="-245" dirty="0"/>
              <a:t> </a:t>
            </a:r>
            <a:r>
              <a:rPr spc="-135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251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Проверять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валидность</a:t>
            </a:r>
            <a:r>
              <a:rPr sz="1800" spc="-12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параметров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91099" y="1743071"/>
            <a:ext cx="676275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223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page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15992" y="1749425"/>
            <a:ext cx="170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latin typeface="Lucida Sans Unicode"/>
                <a:cs typeface="Lucida Sans Unicode"/>
              </a:rPr>
              <a:t>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4074" y="1743071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limit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9471" y="2206625"/>
            <a:ext cx="6536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О</a:t>
            </a:r>
            <a:r>
              <a:rPr sz="1800" spc="-40" dirty="0">
                <a:latin typeface="Lucida Sans Unicode"/>
                <a:cs typeface="Lucida Sans Unicode"/>
              </a:rPr>
              <a:t>т</a:t>
            </a:r>
            <a:r>
              <a:rPr sz="1800" spc="10" dirty="0">
                <a:latin typeface="Lucida Sans Unicode"/>
                <a:cs typeface="Lucida Sans Unicode"/>
              </a:rPr>
              <a:t>ображать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404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ошибку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при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не</a:t>
            </a:r>
            <a:r>
              <a:rPr sz="1800" spc="-45" dirty="0">
                <a:latin typeface="Lucida Sans Unicode"/>
                <a:cs typeface="Lucida Sans Unicode"/>
              </a:rPr>
              <a:t>к</a:t>
            </a:r>
            <a:r>
              <a:rPr sz="1800" spc="-25" dirty="0">
                <a:latin typeface="Lucida Sans Unicode"/>
                <a:cs typeface="Lucida Sans Unicode"/>
              </a:rPr>
              <a:t>орректных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параметрах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9471" y="2663824"/>
            <a:ext cx="4713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20" dirty="0">
                <a:latin typeface="Lucida Sans Unicode"/>
                <a:cs typeface="Lucida Sans Unicode"/>
              </a:rPr>
              <a:t>Ограничивать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максимальное</a:t>
            </a:r>
            <a:r>
              <a:rPr sz="1800" spc="-120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значение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48299" y="2657471"/>
            <a:ext cx="819150" cy="333375"/>
          </a:xfrm>
          <a:prstGeom prst="rect">
            <a:avLst/>
          </a:prstGeom>
          <a:solidFill>
            <a:srgbClr val="000000">
              <a:alpha val="7839"/>
            </a:srgbClr>
          </a:solidFill>
        </p:spPr>
        <p:txBody>
          <a:bodyPr vert="horz" wrap="square" lIns="0" tIns="19050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150"/>
              </a:spcBef>
            </a:pPr>
            <a:r>
              <a:rPr sz="1800" dirty="0">
                <a:latin typeface="Courier New"/>
                <a:cs typeface="Courier New"/>
              </a:rPr>
              <a:t>limit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15025" y="2663824"/>
            <a:ext cx="869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5" dirty="0">
                <a:latin typeface="Lucida Sans Unicode"/>
                <a:cs typeface="Lucida Sans Unicode"/>
              </a:rPr>
              <a:t>&lt;=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10" dirty="0">
                <a:latin typeface="Lucida Sans Unicode"/>
                <a:cs typeface="Lucida Sans Unicode"/>
              </a:rPr>
              <a:t>1000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9471" y="3121024"/>
            <a:ext cx="5420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15" dirty="0">
                <a:latin typeface="Lucida Sans Unicode"/>
                <a:cs typeface="Lucida Sans Unicode"/>
              </a:rPr>
              <a:t>Обрабатывать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«пустую»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последнюю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страницу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16</a:t>
            </a:fld>
            <a:endParaRPr spc="-110" dirty="0"/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FE371E0-4940-D3D9-BB76-EAE903A2C174}"/>
              </a:ext>
            </a:extLst>
          </p:cNvPr>
          <p:cNvSpPr txBox="1">
            <a:spLocks/>
          </p:cNvSpPr>
          <p:nvPr/>
        </p:nvSpPr>
        <p:spPr>
          <a:xfrm>
            <a:off x="1279028" y="420261"/>
            <a:ext cx="6858000" cy="52554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Lucida Sans Unicode"/>
                <a:ea typeface="+mj-ea"/>
                <a:cs typeface="Lucida Sans Unicode"/>
              </a:defRPr>
            </a:lvl1pPr>
          </a:lstStyle>
          <a:p>
            <a:pPr marL="451484" marR="2639060" indent="-439420">
              <a:lnSpc>
                <a:spcPct val="112100"/>
              </a:lnSpc>
              <a:spcBef>
                <a:spcPts val="100"/>
              </a:spcBef>
            </a:pPr>
            <a:r>
              <a:rPr lang="en-US" sz="1800" b="1" kern="0" spc="-10" dirty="0">
                <a:latin typeface="Courier New"/>
                <a:cs typeface="Courier New"/>
              </a:rPr>
              <a:t>def</a:t>
            </a:r>
            <a:r>
              <a:rPr lang="en-US" sz="1800" kern="0" spc="-10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solidFill>
                  <a:srgbClr val="C00000"/>
                </a:solidFill>
                <a:latin typeface="Courier New"/>
                <a:cs typeface="Courier New"/>
              </a:rPr>
              <a:t>paginate</a:t>
            </a:r>
            <a:r>
              <a:rPr lang="en-US" sz="1800" kern="0" spc="-10" dirty="0">
                <a:latin typeface="Courier New"/>
                <a:cs typeface="Courier New"/>
              </a:rPr>
              <a:t>(request, </a:t>
            </a:r>
            <a:r>
              <a:rPr lang="en-US" sz="1800" kern="0" spc="-10" dirty="0" err="1">
                <a:latin typeface="Courier New"/>
                <a:cs typeface="Courier New"/>
              </a:rPr>
              <a:t>qs</a:t>
            </a:r>
            <a:r>
              <a:rPr lang="en-US" sz="1800" kern="0" spc="-10" dirty="0">
                <a:latin typeface="Courier New"/>
                <a:cs typeface="Courier New"/>
              </a:rPr>
              <a:t>): </a:t>
            </a:r>
            <a:r>
              <a:rPr lang="en-US" sz="1800" kern="0" spc="-860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try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 marR="114935" indent="438784">
              <a:lnSpc>
                <a:spcPct val="112100"/>
              </a:lnSpc>
            </a:pPr>
            <a:r>
              <a:rPr lang="en-US" sz="1800" kern="0" spc="-10" dirty="0">
                <a:latin typeface="Courier New"/>
                <a:cs typeface="Courier New"/>
              </a:rPr>
              <a:t>limit</a:t>
            </a:r>
            <a:r>
              <a:rPr lang="en-US" sz="1800" kern="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=</a:t>
            </a:r>
            <a:r>
              <a:rPr lang="en-US" sz="1800" kern="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int(</a:t>
            </a:r>
            <a:r>
              <a:rPr lang="en-US" sz="1800" kern="0" spc="-10" dirty="0" err="1">
                <a:latin typeface="Courier New"/>
                <a:cs typeface="Courier New"/>
              </a:rPr>
              <a:t>request.GET.get</a:t>
            </a:r>
            <a:r>
              <a:rPr lang="en-US" sz="1800" kern="0" spc="-10" dirty="0">
                <a:latin typeface="Courier New"/>
                <a:cs typeface="Courier New"/>
              </a:rPr>
              <a:t>(</a:t>
            </a:r>
            <a:r>
              <a:rPr lang="en-US" sz="1800" kern="0" spc="-10" dirty="0">
                <a:solidFill>
                  <a:srgbClr val="DD1144"/>
                </a:solidFill>
                <a:latin typeface="Courier New"/>
                <a:cs typeface="Courier New"/>
              </a:rPr>
              <a:t>'limit'</a:t>
            </a:r>
            <a:r>
              <a:rPr lang="en-US" sz="1800" kern="0" spc="-10" dirty="0">
                <a:latin typeface="Courier New"/>
                <a:cs typeface="Courier New"/>
              </a:rPr>
              <a:t>,</a:t>
            </a:r>
            <a:r>
              <a:rPr lang="en-US" sz="1800" kern="0" spc="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lang="en-US" sz="1800" kern="0" spc="-10" dirty="0">
                <a:latin typeface="Courier New"/>
                <a:cs typeface="Courier New"/>
              </a:rPr>
              <a:t>)) </a:t>
            </a:r>
            <a:r>
              <a:rPr lang="en-US" sz="1800" kern="0" spc="-855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except</a:t>
            </a:r>
            <a:r>
              <a:rPr lang="en-US" sz="1800" kern="0" spc="-15" dirty="0">
                <a:latin typeface="Courier New"/>
                <a:cs typeface="Courier New"/>
              </a:rPr>
              <a:t> </a:t>
            </a:r>
            <a:r>
              <a:rPr lang="en-US" sz="1800" kern="0" spc="-10" dirty="0" err="1">
                <a:latin typeface="Courier New"/>
                <a:cs typeface="Courier New"/>
              </a:rPr>
              <a:t>ValueError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 marR="3407410" indent="438784">
              <a:lnSpc>
                <a:spcPct val="112100"/>
              </a:lnSpc>
            </a:pPr>
            <a:r>
              <a:rPr lang="en-US" sz="1800" kern="0" spc="-10" dirty="0">
                <a:latin typeface="Courier New"/>
                <a:cs typeface="Courier New"/>
              </a:rPr>
              <a:t>limit = </a:t>
            </a:r>
            <a:r>
              <a:rPr lang="en-US" sz="1800" kern="0" spc="-10" dirty="0">
                <a:solidFill>
                  <a:srgbClr val="008080"/>
                </a:solidFill>
                <a:latin typeface="Courier New"/>
                <a:cs typeface="Courier New"/>
              </a:rPr>
              <a:t>10 </a:t>
            </a:r>
            <a:r>
              <a:rPr lang="en-US" sz="1800" kern="0" spc="-860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if</a:t>
            </a:r>
            <a:r>
              <a:rPr lang="en-US" sz="1800" kern="0" spc="-3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limit</a:t>
            </a:r>
            <a:r>
              <a:rPr lang="en-US" sz="1800" kern="0" spc="-3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&gt;</a:t>
            </a:r>
            <a:r>
              <a:rPr lang="en-US" sz="1800" kern="0" spc="-3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solidFill>
                  <a:srgbClr val="008080"/>
                </a:solidFill>
                <a:latin typeface="Courier New"/>
                <a:cs typeface="Courier New"/>
              </a:rPr>
              <a:t>100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890269">
              <a:spcBef>
                <a:spcPts val="210"/>
              </a:spcBef>
            </a:pPr>
            <a:r>
              <a:rPr lang="en-US" sz="1800" kern="0" spc="-10" dirty="0">
                <a:latin typeface="Courier New"/>
                <a:cs typeface="Courier New"/>
              </a:rPr>
              <a:t>limit</a:t>
            </a:r>
            <a:r>
              <a:rPr lang="en-US" sz="1800" kern="0" spc="-4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=</a:t>
            </a:r>
            <a:r>
              <a:rPr lang="en-US" sz="1800" kern="0" spc="-3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>
              <a:spcBef>
                <a:spcPts val="210"/>
              </a:spcBef>
            </a:pPr>
            <a:r>
              <a:rPr lang="en-US" sz="1800" b="1" kern="0" spc="-10" dirty="0">
                <a:latin typeface="Courier New"/>
                <a:cs typeface="Courier New"/>
              </a:rPr>
              <a:t>try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 marR="443865" indent="438784">
              <a:lnSpc>
                <a:spcPct val="112100"/>
              </a:lnSpc>
            </a:pPr>
            <a:r>
              <a:rPr lang="en-US" sz="1800" kern="0" spc="-10" dirty="0">
                <a:latin typeface="Courier New"/>
                <a:cs typeface="Courier New"/>
              </a:rPr>
              <a:t>page</a:t>
            </a:r>
            <a:r>
              <a:rPr lang="en-US" sz="1800" kern="0" spc="-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=</a:t>
            </a:r>
            <a:r>
              <a:rPr lang="en-US" sz="1800" kern="0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int(</a:t>
            </a:r>
            <a:r>
              <a:rPr lang="en-US" sz="1800" kern="0" spc="-10" dirty="0" err="1">
                <a:latin typeface="Courier New"/>
                <a:cs typeface="Courier New"/>
              </a:rPr>
              <a:t>request.GET.get</a:t>
            </a:r>
            <a:r>
              <a:rPr lang="en-US" sz="1800" kern="0" spc="-10" dirty="0">
                <a:latin typeface="Courier New"/>
                <a:cs typeface="Courier New"/>
              </a:rPr>
              <a:t>(</a:t>
            </a:r>
            <a:r>
              <a:rPr lang="en-US" sz="1800" kern="0" spc="-10" dirty="0">
                <a:solidFill>
                  <a:srgbClr val="DD1144"/>
                </a:solidFill>
                <a:latin typeface="Courier New"/>
                <a:cs typeface="Courier New"/>
              </a:rPr>
              <a:t>'page'</a:t>
            </a:r>
            <a:r>
              <a:rPr lang="en-US" sz="1800" kern="0" spc="-10" dirty="0">
                <a:latin typeface="Courier New"/>
                <a:cs typeface="Courier New"/>
              </a:rPr>
              <a:t>,</a:t>
            </a:r>
            <a:r>
              <a:rPr lang="en-US" sz="1800" kern="0" spc="-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lang="en-US" sz="1800" kern="0" spc="-10" dirty="0">
                <a:latin typeface="Courier New"/>
                <a:cs typeface="Courier New"/>
              </a:rPr>
              <a:t>)) </a:t>
            </a:r>
            <a:r>
              <a:rPr lang="en-US" sz="1800" kern="0" spc="-855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except</a:t>
            </a:r>
            <a:r>
              <a:rPr lang="en-US" sz="1800" kern="0" spc="-15" dirty="0">
                <a:latin typeface="Courier New"/>
                <a:cs typeface="Courier New"/>
              </a:rPr>
              <a:t> </a:t>
            </a:r>
            <a:r>
              <a:rPr lang="en-US" sz="1800" kern="0" spc="-10" dirty="0" err="1">
                <a:latin typeface="Courier New"/>
                <a:cs typeface="Courier New"/>
              </a:rPr>
              <a:t>ValueError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890269">
              <a:spcBef>
                <a:spcPts val="209"/>
              </a:spcBef>
            </a:pPr>
            <a:r>
              <a:rPr lang="en-US" sz="1800" b="1" kern="0" spc="-10" dirty="0">
                <a:latin typeface="Courier New"/>
                <a:cs typeface="Courier New"/>
              </a:rPr>
              <a:t>raise</a:t>
            </a:r>
            <a:r>
              <a:rPr lang="en-US" sz="1800" kern="0" spc="-4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Http404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 marR="1541145">
              <a:lnSpc>
                <a:spcPct val="112100"/>
              </a:lnSpc>
            </a:pPr>
            <a:r>
              <a:rPr lang="en-US" sz="1800" kern="0" spc="-10" dirty="0">
                <a:latin typeface="Courier New"/>
                <a:cs typeface="Courier New"/>
              </a:rPr>
              <a:t>paginator</a:t>
            </a:r>
            <a:r>
              <a:rPr lang="en-US" sz="1800" kern="0" spc="-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=</a:t>
            </a:r>
            <a:r>
              <a:rPr lang="en-US" sz="1800" kern="0" spc="-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Paginator(</a:t>
            </a:r>
            <a:r>
              <a:rPr lang="en-US" sz="1800" kern="0" spc="-10" dirty="0" err="1">
                <a:latin typeface="Courier New"/>
                <a:cs typeface="Courier New"/>
              </a:rPr>
              <a:t>qs</a:t>
            </a:r>
            <a:r>
              <a:rPr lang="en-US" sz="1800" kern="0" spc="-10" dirty="0">
                <a:latin typeface="Courier New"/>
                <a:cs typeface="Courier New"/>
              </a:rPr>
              <a:t>,</a:t>
            </a:r>
            <a:r>
              <a:rPr lang="en-US" sz="1800" kern="0" spc="-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limit) </a:t>
            </a:r>
            <a:r>
              <a:rPr lang="en-US" sz="1800" kern="0" spc="-855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try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 marR="1651000" indent="438784">
              <a:lnSpc>
                <a:spcPct val="112100"/>
              </a:lnSpc>
            </a:pPr>
            <a:r>
              <a:rPr lang="en-US" sz="1800" kern="0" spc="-10" dirty="0">
                <a:latin typeface="Courier New"/>
                <a:cs typeface="Courier New"/>
              </a:rPr>
              <a:t>page = </a:t>
            </a:r>
            <a:r>
              <a:rPr lang="en-US" sz="1800" kern="0" spc="-10" dirty="0" err="1">
                <a:latin typeface="Courier New"/>
                <a:cs typeface="Courier New"/>
              </a:rPr>
              <a:t>paginator.page</a:t>
            </a:r>
            <a:r>
              <a:rPr lang="en-US" sz="1800" kern="0" spc="-10" dirty="0">
                <a:latin typeface="Courier New"/>
                <a:cs typeface="Courier New"/>
              </a:rPr>
              <a:t>(page) </a:t>
            </a:r>
            <a:r>
              <a:rPr lang="en-US" sz="1800" kern="0" spc="-860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except</a:t>
            </a:r>
            <a:r>
              <a:rPr lang="en-US" sz="1800" kern="0" spc="-15" dirty="0">
                <a:latin typeface="Courier New"/>
                <a:cs typeface="Courier New"/>
              </a:rPr>
              <a:t> </a:t>
            </a:r>
            <a:r>
              <a:rPr lang="en-US" sz="1800" kern="0" spc="-10" dirty="0" err="1">
                <a:latin typeface="Courier New"/>
                <a:cs typeface="Courier New"/>
              </a:rPr>
              <a:t>EmptyPage</a:t>
            </a:r>
            <a:r>
              <a:rPr lang="en-US" sz="1800" kern="0" spc="-10" dirty="0">
                <a:latin typeface="Courier New"/>
                <a:cs typeface="Courier New"/>
              </a:rPr>
              <a:t>:</a:t>
            </a:r>
            <a:endParaRPr lang="en-US" sz="1800" kern="0" dirty="0">
              <a:latin typeface="Courier New"/>
              <a:cs typeface="Courier New"/>
            </a:endParaRPr>
          </a:p>
          <a:p>
            <a:pPr marL="451484" marR="5080" indent="438784">
              <a:lnSpc>
                <a:spcPct val="112100"/>
              </a:lnSpc>
            </a:pPr>
            <a:r>
              <a:rPr lang="en-US" sz="1800" kern="0" spc="-10" dirty="0">
                <a:latin typeface="Courier New"/>
                <a:cs typeface="Courier New"/>
              </a:rPr>
              <a:t>page</a:t>
            </a:r>
            <a:r>
              <a:rPr lang="en-US" sz="1800" kern="0" spc="1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=</a:t>
            </a:r>
            <a:r>
              <a:rPr lang="en-US" sz="1800" kern="0" spc="20" dirty="0">
                <a:latin typeface="Courier New"/>
                <a:cs typeface="Courier New"/>
              </a:rPr>
              <a:t> </a:t>
            </a:r>
            <a:r>
              <a:rPr lang="en-US" sz="1800" kern="0" spc="-10" dirty="0" err="1">
                <a:latin typeface="Courier New"/>
                <a:cs typeface="Courier New"/>
              </a:rPr>
              <a:t>paginator.page</a:t>
            </a:r>
            <a:r>
              <a:rPr lang="en-US" sz="1800" kern="0" spc="-10" dirty="0">
                <a:latin typeface="Courier New"/>
                <a:cs typeface="Courier New"/>
              </a:rPr>
              <a:t>(</a:t>
            </a:r>
            <a:r>
              <a:rPr lang="en-US" sz="1800" kern="0" spc="-10" dirty="0" err="1">
                <a:latin typeface="Courier New"/>
                <a:cs typeface="Courier New"/>
              </a:rPr>
              <a:t>paginator.num_pages</a:t>
            </a:r>
            <a:r>
              <a:rPr lang="en-US" sz="1800" kern="0" spc="-10" dirty="0">
                <a:latin typeface="Courier New"/>
                <a:cs typeface="Courier New"/>
              </a:rPr>
              <a:t>) </a:t>
            </a:r>
            <a:r>
              <a:rPr lang="en-US" sz="1800" kern="0" spc="-855" dirty="0">
                <a:latin typeface="Courier New"/>
                <a:cs typeface="Courier New"/>
              </a:rPr>
              <a:t> </a:t>
            </a:r>
            <a:r>
              <a:rPr lang="en-US" sz="1800" b="1" kern="0" spc="-10" dirty="0">
                <a:latin typeface="Courier New"/>
                <a:cs typeface="Courier New"/>
              </a:rPr>
              <a:t>return</a:t>
            </a:r>
            <a:r>
              <a:rPr lang="en-US" sz="1800" kern="0" spc="-15" dirty="0">
                <a:latin typeface="Courier New"/>
                <a:cs typeface="Courier New"/>
              </a:rPr>
              <a:t> </a:t>
            </a:r>
            <a:r>
              <a:rPr lang="en-US" sz="1800" kern="0" spc="-10" dirty="0">
                <a:latin typeface="Courier New"/>
                <a:cs typeface="Courier New"/>
              </a:rPr>
              <a:t>page</a:t>
            </a:r>
            <a:endParaRPr lang="en-US" sz="1800" kern="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022442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8" y="1835150"/>
            <a:ext cx="5270501" cy="2176878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240" dirty="0">
                <a:solidFill>
                  <a:srgbClr val="FFFFFF"/>
                </a:solidFill>
              </a:rPr>
              <a:t>P</a:t>
            </a:r>
            <a:r>
              <a:rPr sz="7500" spc="-310" dirty="0">
                <a:solidFill>
                  <a:srgbClr val="FFFFFF"/>
                </a:solidFill>
              </a:rPr>
              <a:t>r</a:t>
            </a:r>
            <a:r>
              <a:rPr sz="7500" spc="-484" dirty="0">
                <a:solidFill>
                  <a:srgbClr val="FFFFFF"/>
                </a:solidFill>
              </a:rPr>
              <a:t>og</a:t>
            </a:r>
            <a:r>
              <a:rPr sz="7500" spc="-310" dirty="0">
                <a:solidFill>
                  <a:srgbClr val="FFFFFF"/>
                </a:solidFill>
              </a:rPr>
              <a:t>r</a:t>
            </a:r>
            <a:r>
              <a:rPr sz="7500" spc="-260" dirty="0">
                <a:solidFill>
                  <a:srgbClr val="FFFFFF"/>
                </a:solidFill>
              </a:rPr>
              <a:t>essive  </a:t>
            </a:r>
            <a:r>
              <a:rPr sz="7500" spc="-370" dirty="0">
                <a:solidFill>
                  <a:srgbClr val="FFFFFF"/>
                </a:solidFill>
              </a:rPr>
              <a:t>loading</a:t>
            </a:r>
            <a:endParaRPr sz="7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18</a:t>
            </a:fld>
            <a:endParaRPr spc="-1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995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P</a:t>
            </a:r>
            <a:r>
              <a:rPr spc="-60" dirty="0"/>
              <a:t>r</a:t>
            </a:r>
            <a:r>
              <a:rPr spc="-204" dirty="0"/>
              <a:t>og</a:t>
            </a:r>
            <a:r>
              <a:rPr spc="-210" dirty="0"/>
              <a:t>r</a:t>
            </a:r>
            <a:r>
              <a:rPr spc="-140" dirty="0"/>
              <a:t>essive</a:t>
            </a:r>
            <a:r>
              <a:rPr spc="-204" dirty="0"/>
              <a:t> </a:t>
            </a:r>
            <a:r>
              <a:rPr spc="-180" dirty="0"/>
              <a:t>loading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3765" y="1676400"/>
            <a:ext cx="7248525" cy="3500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70" dirty="0">
                <a:latin typeface="Arial"/>
                <a:cs typeface="Arial"/>
              </a:rPr>
              <a:t>Постраничная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90" dirty="0">
                <a:latin typeface="Arial"/>
                <a:cs typeface="Arial"/>
              </a:rPr>
              <a:t>загрузка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хорошо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работает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тех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случаях,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90" dirty="0">
                <a:latin typeface="Lucida Sans Unicode"/>
                <a:cs typeface="Lucida Sans Unicode"/>
              </a:rPr>
              <a:t>когда</a:t>
            </a:r>
            <a:endParaRPr sz="1800" dirty="0">
              <a:latin typeface="Lucida Sans Unicode"/>
              <a:cs typeface="Lucida Sans Unicode"/>
            </a:endParaRPr>
          </a:p>
          <a:p>
            <a:pPr marL="12700" marR="5080">
              <a:lnSpc>
                <a:spcPct val="166700"/>
              </a:lnSpc>
            </a:pPr>
            <a:r>
              <a:rPr sz="1800" spc="-50" dirty="0">
                <a:latin typeface="Lucida Sans Unicode"/>
                <a:cs typeface="Lucida Sans Unicode"/>
              </a:rPr>
              <a:t>легко </a:t>
            </a:r>
            <a:r>
              <a:rPr sz="1800" spc="-15" dirty="0">
                <a:latin typeface="Lucida Sans Unicode"/>
                <a:cs typeface="Lucida Sans Unicode"/>
              </a:rPr>
              <a:t>определить </a:t>
            </a:r>
            <a:r>
              <a:rPr sz="1800" spc="10" dirty="0">
                <a:latin typeface="Lucida Sans Unicode"/>
                <a:cs typeface="Lucida Sans Unicode"/>
              </a:rPr>
              <a:t>число </a:t>
            </a:r>
            <a:r>
              <a:rPr sz="1800" spc="5" dirty="0">
                <a:latin typeface="Lucida Sans Unicode"/>
                <a:cs typeface="Lucida Sans Unicode"/>
              </a:rPr>
              <a:t>объектов, </a:t>
            </a:r>
            <a:r>
              <a:rPr sz="1800" spc="-70" dirty="0">
                <a:latin typeface="Lucida Sans Unicode"/>
                <a:cs typeface="Lucida Sans Unicode"/>
              </a:rPr>
              <a:t>подходящих под </a:t>
            </a:r>
            <a:r>
              <a:rPr sz="1800" dirty="0">
                <a:latin typeface="Lucida Sans Unicode"/>
                <a:cs typeface="Lucida Sans Unicode"/>
              </a:rPr>
              <a:t>поисковый </a:t>
            </a:r>
            <a:r>
              <a:rPr sz="1800" spc="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запрос.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95" dirty="0">
                <a:latin typeface="Lucida Sans Unicode"/>
                <a:cs typeface="Lucida Sans Unicode"/>
              </a:rPr>
              <a:t>Д</a:t>
            </a:r>
            <a:r>
              <a:rPr sz="1800" spc="-100" dirty="0">
                <a:latin typeface="Lucida Sans Unicode"/>
                <a:cs typeface="Lucida Sans Unicode"/>
              </a:rPr>
              <a:t>р</a:t>
            </a:r>
            <a:r>
              <a:rPr sz="1800" spc="-25" dirty="0">
                <a:latin typeface="Lucida Sans Unicode"/>
                <a:cs typeface="Lucida Sans Unicode"/>
              </a:rPr>
              <a:t>угими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словами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65" dirty="0">
                <a:latin typeface="Lucida Sans Unicode"/>
                <a:cs typeface="Lucida Sans Unicode"/>
              </a:rPr>
              <a:t>-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75" dirty="0">
                <a:latin typeface="Lucida Sans Unicode"/>
                <a:cs typeface="Lucida Sans Unicode"/>
              </a:rPr>
              <a:t>к</a:t>
            </a:r>
            <a:r>
              <a:rPr sz="1800" spc="-80" dirty="0">
                <a:latin typeface="Lucida Sans Unicode"/>
                <a:cs typeface="Lucida Sans Unicode"/>
              </a:rPr>
              <a:t>о</a:t>
            </a:r>
            <a:r>
              <a:rPr sz="1800" spc="-120" dirty="0">
                <a:latin typeface="Lucida Sans Unicode"/>
                <a:cs typeface="Lucida Sans Unicode"/>
              </a:rPr>
              <a:t>г</a:t>
            </a:r>
            <a:r>
              <a:rPr sz="1800" spc="-90" dirty="0">
                <a:latin typeface="Lucida Sans Unicode"/>
                <a:cs typeface="Lucida Sans Unicode"/>
              </a:rPr>
              <a:t>да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м</a:t>
            </a:r>
            <a:r>
              <a:rPr sz="1800" spc="-45" dirty="0">
                <a:latin typeface="Lucida Sans Unicode"/>
                <a:cs typeface="Lucida Sans Unicode"/>
              </a:rPr>
              <a:t>о</a:t>
            </a:r>
            <a:r>
              <a:rPr sz="1800" dirty="0">
                <a:latin typeface="Lucida Sans Unicode"/>
                <a:cs typeface="Lucida Sans Unicode"/>
              </a:rPr>
              <a:t>жно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dirty="0">
                <a:latin typeface="Lucida Sans Unicode"/>
                <a:cs typeface="Lucida Sans Unicode"/>
              </a:rPr>
              <a:t>составить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эффективный  </a:t>
            </a:r>
            <a:r>
              <a:rPr sz="1800" spc="-5" dirty="0">
                <a:latin typeface="Lucida Sans Unicode"/>
                <a:cs typeface="Lucida Sans Unicode"/>
              </a:rPr>
              <a:t>SQL</a:t>
            </a:r>
            <a:r>
              <a:rPr sz="1800" spc="-110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запрос.</a:t>
            </a:r>
            <a:endParaRPr sz="1800" dirty="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00" dirty="0">
              <a:latin typeface="Lucida Sans Unicode"/>
              <a:cs typeface="Lucida Sans Unicode"/>
            </a:endParaRPr>
          </a:p>
          <a:p>
            <a:pPr marL="12700" marR="48260">
              <a:lnSpc>
                <a:spcPct val="166700"/>
              </a:lnSpc>
              <a:spcBef>
                <a:spcPts val="5"/>
              </a:spcBef>
            </a:pPr>
            <a:r>
              <a:rPr sz="1800" spc="-55" dirty="0">
                <a:latin typeface="Lucida Sans Unicode"/>
                <a:cs typeface="Lucida Sans Unicode"/>
              </a:rPr>
              <a:t>Иногда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это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сделать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сложно,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например: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«отображать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все</a:t>
            </a:r>
            <a:r>
              <a:rPr sz="1800" spc="-9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посты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75" dirty="0">
                <a:latin typeface="Lucida Sans Unicode"/>
                <a:cs typeface="Lucida Sans Unicode"/>
              </a:rPr>
              <a:t>в </a:t>
            </a:r>
            <a:r>
              <a:rPr sz="1800" spc="-555" dirty="0">
                <a:latin typeface="Lucida Sans Unicode"/>
                <a:cs typeface="Lucida Sans Unicode"/>
              </a:rPr>
              <a:t> </a:t>
            </a:r>
            <a:r>
              <a:rPr sz="1800" spc="-35" dirty="0">
                <a:latin typeface="Lucida Sans Unicode"/>
                <a:cs typeface="Lucida Sans Unicode"/>
              </a:rPr>
              <a:t>порядке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добавления,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" dirty="0">
                <a:latin typeface="Lucida Sans Unicode"/>
                <a:cs typeface="Lucida Sans Unicode"/>
              </a:rPr>
              <a:t>но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30" dirty="0">
                <a:latin typeface="Lucida Sans Unicode"/>
                <a:cs typeface="Lucida Sans Unicode"/>
              </a:rPr>
              <a:t>больше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одного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поста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из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0" dirty="0">
                <a:latin typeface="Lucida Sans Unicode"/>
                <a:cs typeface="Lucida Sans Unicode"/>
              </a:rPr>
              <a:t>одной</a:t>
            </a:r>
            <a:endParaRPr sz="18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800" spc="-30" dirty="0">
                <a:latin typeface="Lucida Sans Unicode"/>
                <a:cs typeface="Lucida Sans Unicode"/>
              </a:rPr>
              <a:t>ка</a:t>
            </a:r>
            <a:r>
              <a:rPr sz="1800" spc="-45" dirty="0">
                <a:latin typeface="Lucida Sans Unicode"/>
                <a:cs typeface="Lucida Sans Unicode"/>
              </a:rPr>
              <a:t>т</a:t>
            </a:r>
            <a:r>
              <a:rPr sz="1800" spc="-60" dirty="0">
                <a:latin typeface="Lucida Sans Unicode"/>
                <a:cs typeface="Lucida Sans Unicode"/>
              </a:rPr>
              <a:t>е</a:t>
            </a:r>
            <a:r>
              <a:rPr sz="1800" spc="-75" dirty="0">
                <a:latin typeface="Lucida Sans Unicode"/>
                <a:cs typeface="Lucida Sans Unicode"/>
              </a:rPr>
              <a:t>г</a:t>
            </a:r>
            <a:r>
              <a:rPr sz="1800" spc="-10" dirty="0">
                <a:latin typeface="Lucida Sans Unicode"/>
                <a:cs typeface="Lucida Sans Unicode"/>
              </a:rPr>
              <a:t>ории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0" dirty="0">
                <a:latin typeface="Lucida Sans Unicode"/>
                <a:cs typeface="Lucida Sans Unicode"/>
              </a:rPr>
              <a:t>подряд».</a:t>
            </a:r>
            <a:endParaRPr sz="18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345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Свой</a:t>
            </a:r>
            <a:r>
              <a:rPr spc="-204" dirty="0"/>
              <a:t> </a:t>
            </a:r>
            <a:r>
              <a:rPr spc="-105" dirty="0"/>
              <a:t>ModelManager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939800" y="1396750"/>
            <a:ext cx="5622290" cy="3759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78790" marR="1405255" indent="-466725">
              <a:lnSpc>
                <a:spcPct val="116700"/>
              </a:lnSpc>
              <a:spcBef>
                <a:spcPts val="90"/>
              </a:spcBef>
            </a:pPr>
            <a:r>
              <a:rPr sz="1500" b="1" spc="15" dirty="0">
                <a:latin typeface="Courier New"/>
                <a:cs typeface="Courier New"/>
              </a:rPr>
              <a:t>class</a:t>
            </a:r>
            <a:r>
              <a:rPr sz="1500" spc="15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0070C0"/>
                </a:solidFill>
                <a:latin typeface="Courier New"/>
                <a:cs typeface="Courier New"/>
              </a:rPr>
              <a:t>PostManager</a:t>
            </a:r>
            <a:r>
              <a:rPr sz="1500" spc="15" dirty="0">
                <a:latin typeface="Courier New"/>
                <a:cs typeface="Courier New"/>
              </a:rPr>
              <a:t>(models.Manager): </a:t>
            </a:r>
            <a:r>
              <a:rPr sz="1500" spc="2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def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b="1" spc="15" dirty="0">
                <a:solidFill>
                  <a:srgbClr val="C00000"/>
                </a:solidFill>
                <a:latin typeface="Courier New"/>
                <a:cs typeface="Courier New"/>
              </a:rPr>
              <a:t>main</a:t>
            </a:r>
            <a:r>
              <a:rPr sz="1500" spc="15" dirty="0">
                <a:latin typeface="Courier New"/>
                <a:cs typeface="Courier New"/>
              </a:rPr>
              <a:t>(self,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since,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limit=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10</a:t>
            </a:r>
            <a:r>
              <a:rPr sz="1500" spc="15" dirty="0">
                <a:latin typeface="Courier New"/>
                <a:cs typeface="Courier New"/>
              </a:rPr>
              <a:t>):</a:t>
            </a:r>
            <a:endParaRPr sz="1500" dirty="0">
              <a:latin typeface="Courier New"/>
              <a:cs typeface="Courier New"/>
            </a:endParaRPr>
          </a:p>
          <a:p>
            <a:pPr marL="945515" marR="1753235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qs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self.order_by(</a:t>
            </a:r>
            <a:r>
              <a:rPr sz="1500" spc="15" dirty="0">
                <a:solidFill>
                  <a:srgbClr val="DD1144"/>
                </a:solidFill>
                <a:latin typeface="Courier New"/>
                <a:cs typeface="Courier New"/>
              </a:rPr>
              <a:t>'-id'</a:t>
            </a:r>
            <a:r>
              <a:rPr sz="1500" spc="15" dirty="0">
                <a:latin typeface="Courier New"/>
                <a:cs typeface="Courier New"/>
              </a:rPr>
              <a:t>)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[]</a:t>
            </a:r>
            <a:endParaRPr sz="1500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300"/>
              </a:spcBef>
            </a:pP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since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is</a:t>
            </a:r>
            <a:r>
              <a:rPr sz="1500" b="1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not</a:t>
            </a:r>
            <a:r>
              <a:rPr sz="1500" b="1" spc="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None</a:t>
            </a:r>
            <a:r>
              <a:rPr sz="1500" spc="15" dirty="0">
                <a:latin typeface="Courier New"/>
                <a:cs typeface="Courier New"/>
              </a:rPr>
              <a:t>:</a:t>
            </a:r>
            <a:endParaRPr sz="1500" dirty="0">
              <a:latin typeface="Courier New"/>
              <a:cs typeface="Courier New"/>
            </a:endParaRPr>
          </a:p>
          <a:p>
            <a:pPr marL="944880" marR="937260" indent="466090">
              <a:lnSpc>
                <a:spcPct val="116700"/>
              </a:lnSpc>
            </a:pPr>
            <a:r>
              <a:rPr sz="1500" spc="15" dirty="0">
                <a:latin typeface="Courier New"/>
                <a:cs typeface="Courier New"/>
              </a:rPr>
              <a:t>qs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</a:t>
            </a:r>
            <a:r>
              <a:rPr sz="1500" spc="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qs.filter(id__lt=since)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for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p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in</a:t>
            </a:r>
            <a:r>
              <a:rPr sz="1500" spc="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qs[: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1000</a:t>
            </a:r>
            <a:r>
              <a:rPr sz="1500" spc="15" dirty="0">
                <a:latin typeface="Courier New"/>
                <a:cs typeface="Courier New"/>
              </a:rPr>
              <a:t>]:</a:t>
            </a:r>
            <a:endParaRPr sz="1500" dirty="0">
              <a:latin typeface="Courier New"/>
              <a:cs typeface="Courier New"/>
            </a:endParaRPr>
          </a:p>
          <a:p>
            <a:pPr marL="1878330" marR="2219960" indent="-46672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spc="-1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len(res)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==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0</a:t>
            </a:r>
            <a:r>
              <a:rPr sz="1500" spc="15" dirty="0">
                <a:latin typeface="Courier New"/>
                <a:cs typeface="Courier New"/>
              </a:rPr>
              <a:t>: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res.append(p)</a:t>
            </a:r>
            <a:endParaRPr sz="1500" dirty="0">
              <a:latin typeface="Courier New"/>
              <a:cs typeface="Courier New"/>
            </a:endParaRPr>
          </a:p>
          <a:p>
            <a:pPr marL="1878330" marR="5080" indent="-46672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elif</a:t>
            </a:r>
            <a:r>
              <a:rPr sz="1500" spc="15" dirty="0">
                <a:latin typeface="Courier New"/>
                <a:cs typeface="Courier New"/>
              </a:rPr>
              <a:t> res[-</a:t>
            </a:r>
            <a:r>
              <a:rPr sz="1500" spc="1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500" spc="15" dirty="0">
                <a:latin typeface="Courier New"/>
                <a:cs typeface="Courier New"/>
              </a:rPr>
              <a:t>].category != p.category: </a:t>
            </a:r>
            <a:r>
              <a:rPr sz="1500" spc="-89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res.append(p)</a:t>
            </a:r>
            <a:endParaRPr sz="1500" dirty="0">
              <a:latin typeface="Courier New"/>
              <a:cs typeface="Courier New"/>
            </a:endParaRPr>
          </a:p>
          <a:p>
            <a:pPr marL="1877695" marR="1753870" indent="-466725">
              <a:lnSpc>
                <a:spcPct val="116700"/>
              </a:lnSpc>
            </a:pPr>
            <a:r>
              <a:rPr sz="1500" b="1" spc="15" dirty="0">
                <a:latin typeface="Courier New"/>
                <a:cs typeface="Courier New"/>
              </a:rPr>
              <a:t>if</a:t>
            </a:r>
            <a:r>
              <a:rPr sz="1500" spc="-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len(res)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&gt;=</a:t>
            </a:r>
            <a:r>
              <a:rPr sz="1500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limit: </a:t>
            </a:r>
            <a:r>
              <a:rPr sz="1500" spc="-885" dirty="0">
                <a:latin typeface="Courier New"/>
                <a:cs typeface="Courier New"/>
              </a:rPr>
              <a:t> </a:t>
            </a:r>
            <a:r>
              <a:rPr sz="1500" b="1" spc="15" dirty="0">
                <a:latin typeface="Courier New"/>
                <a:cs typeface="Courier New"/>
              </a:rPr>
              <a:t>break</a:t>
            </a:r>
            <a:endParaRPr sz="1500" b="1" dirty="0">
              <a:latin typeface="Courier New"/>
              <a:cs typeface="Courier New"/>
            </a:endParaRPr>
          </a:p>
          <a:p>
            <a:pPr marL="944880">
              <a:lnSpc>
                <a:spcPct val="100000"/>
              </a:lnSpc>
              <a:spcBef>
                <a:spcPts val="300"/>
              </a:spcBef>
            </a:pPr>
            <a:r>
              <a:rPr sz="1500" b="1" spc="15" dirty="0">
                <a:latin typeface="Courier New"/>
                <a:cs typeface="Courier New"/>
              </a:rPr>
              <a:t>return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15" dirty="0">
                <a:latin typeface="Courier New"/>
                <a:cs typeface="Courier New"/>
              </a:rPr>
              <a:t>res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19</a:t>
            </a:fld>
            <a:endParaRPr spc="-1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39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75" dirty="0"/>
              <a:t>Т</a:t>
            </a:r>
            <a:r>
              <a:rPr spc="-25" dirty="0"/>
              <a:t>ипичные</a:t>
            </a:r>
            <a:r>
              <a:rPr spc="-204" dirty="0"/>
              <a:t> </a:t>
            </a:r>
            <a:r>
              <a:rPr spc="-110" dirty="0"/>
              <a:t>сценарии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471" y="1749425"/>
            <a:ext cx="47694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2890" indent="-250825">
              <a:lnSpc>
                <a:spcPct val="100000"/>
              </a:lnSpc>
              <a:spcBef>
                <a:spcPts val="10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О</a:t>
            </a:r>
            <a:r>
              <a:rPr sz="1800" spc="-4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обра</a:t>
            </a:r>
            <a:r>
              <a:rPr sz="1800" spc="-5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объекта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О</a:t>
            </a:r>
            <a:r>
              <a:rPr sz="1800" spc="-40" dirty="0">
                <a:latin typeface="Lucida Sans Unicode"/>
                <a:cs typeface="Lucida Sans Unicode"/>
              </a:rPr>
              <a:t>т</a:t>
            </a:r>
            <a:r>
              <a:rPr sz="1800" spc="-10" dirty="0">
                <a:latin typeface="Lucida Sans Unicode"/>
                <a:cs typeface="Lucida Sans Unicode"/>
              </a:rPr>
              <a:t>обра</a:t>
            </a:r>
            <a:r>
              <a:rPr sz="1800" spc="-50" dirty="0">
                <a:latin typeface="Lucida Sans Unicode"/>
                <a:cs typeface="Lucida Sans Unicode"/>
              </a:rPr>
              <a:t>ж</a:t>
            </a:r>
            <a:r>
              <a:rPr sz="1800" spc="10" dirty="0">
                <a:latin typeface="Lucida Sans Unicode"/>
                <a:cs typeface="Lucida Sans Unicode"/>
              </a:rPr>
              <a:t>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списка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объек</a:t>
            </a:r>
            <a:r>
              <a:rPr sz="1800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0" dirty="0">
                <a:latin typeface="Lucida Sans Unicode"/>
                <a:cs typeface="Lucida Sans Unicode"/>
              </a:rPr>
              <a:t>Обраб</a:t>
            </a:r>
            <a:r>
              <a:rPr sz="1800" spc="-30" dirty="0">
                <a:latin typeface="Lucida Sans Unicode"/>
                <a:cs typeface="Lucida Sans Unicode"/>
              </a:rPr>
              <a:t>о</a:t>
            </a:r>
            <a:r>
              <a:rPr sz="1800" spc="-25" dirty="0">
                <a:latin typeface="Lucida Sans Unicode"/>
                <a:cs typeface="Lucida Sans Unicode"/>
              </a:rPr>
              <a:t>тка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50" dirty="0">
                <a:latin typeface="Lucida Sans Unicode"/>
                <a:cs typeface="Lucida Sans Unicode"/>
              </a:rPr>
              <a:t>форм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изменение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объек</a:t>
            </a:r>
            <a:r>
              <a:rPr sz="1800" dirty="0">
                <a:latin typeface="Lucida Sans Unicode"/>
                <a:cs typeface="Lucida Sans Unicode"/>
              </a:rPr>
              <a:t>т</a:t>
            </a:r>
            <a:r>
              <a:rPr sz="1800" spc="30" dirty="0">
                <a:latin typeface="Lucida Sans Unicode"/>
                <a:cs typeface="Lucida Sans Unicode"/>
              </a:rPr>
              <a:t>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30" dirty="0">
                <a:latin typeface="Lucida Sans Unicode"/>
                <a:cs typeface="Lucida Sans Unicode"/>
              </a:rPr>
              <a:t>Ав</a:t>
            </a:r>
            <a:r>
              <a:rPr sz="1800" spc="-45" dirty="0">
                <a:latin typeface="Lucida Sans Unicode"/>
                <a:cs typeface="Lucida Sans Unicode"/>
              </a:rPr>
              <a:t>т</a:t>
            </a:r>
            <a:r>
              <a:rPr sz="1800" spc="-5" dirty="0">
                <a:latin typeface="Lucida Sans Unicode"/>
                <a:cs typeface="Lucida Sans Unicode"/>
              </a:rPr>
              <a:t>оризация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сессии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пользова</a:t>
            </a:r>
            <a:r>
              <a:rPr sz="1800" spc="-10" dirty="0">
                <a:latin typeface="Lucida Sans Unicode"/>
                <a:cs typeface="Lucida Sans Unicode"/>
              </a:rPr>
              <a:t>т</a:t>
            </a:r>
            <a:r>
              <a:rPr sz="1800" spc="-5" dirty="0">
                <a:latin typeface="Lucida Sans Unicode"/>
                <a:cs typeface="Lucida Sans Unicode"/>
              </a:rPr>
              <a:t>елей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spc="-15" dirty="0">
                <a:latin typeface="Lucida Sans Unicode"/>
                <a:cs typeface="Lucida Sans Unicode"/>
              </a:rPr>
              <a:t>Запуск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30" dirty="0">
                <a:latin typeface="Lucida Sans Unicode"/>
                <a:cs typeface="Lucida Sans Unicode"/>
              </a:rPr>
              <a:t>фоновых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5" dirty="0">
                <a:latin typeface="Lucida Sans Unicode"/>
                <a:cs typeface="Lucida Sans Unicode"/>
              </a:rPr>
              <a:t>процессов</a:t>
            </a:r>
            <a:endParaRPr sz="1800">
              <a:latin typeface="Lucida Sans Unicode"/>
              <a:cs typeface="Lucida Sans Unicode"/>
            </a:endParaRPr>
          </a:p>
          <a:p>
            <a:pPr marL="262890" indent="-250825">
              <a:lnSpc>
                <a:spcPct val="100000"/>
              </a:lnSpc>
              <a:spcBef>
                <a:spcPts val="1440"/>
              </a:spcBef>
              <a:buClr>
                <a:srgbClr val="AAAAAA"/>
              </a:buClr>
              <a:buChar char="•"/>
              <a:tabLst>
                <a:tab pos="262890" algn="l"/>
                <a:tab pos="263525" algn="l"/>
              </a:tabLst>
            </a:pPr>
            <a:r>
              <a:rPr sz="1800" dirty="0">
                <a:latin typeface="Lucida Sans Unicode"/>
                <a:cs typeface="Lucida Sans Unicode"/>
              </a:rPr>
              <a:t>Ин</a:t>
            </a:r>
            <a:r>
              <a:rPr sz="1800" spc="-20" dirty="0">
                <a:latin typeface="Lucida Sans Unicode"/>
                <a:cs typeface="Lucida Sans Unicode"/>
              </a:rPr>
              <a:t>теграция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65" dirty="0">
                <a:latin typeface="Lucida Sans Unicode"/>
                <a:cs typeface="Lucida Sans Unicode"/>
              </a:rPr>
              <a:t>с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5" dirty="0">
                <a:latin typeface="Lucida Sans Unicode"/>
                <a:cs typeface="Lucida Sans Unicode"/>
              </a:rPr>
              <a:t>внешними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сис</a:t>
            </a:r>
            <a:r>
              <a:rPr sz="1800" spc="-60" dirty="0">
                <a:latin typeface="Lucida Sans Unicode"/>
                <a:cs typeface="Lucida Sans Unicode"/>
              </a:rPr>
              <a:t>т</a:t>
            </a:r>
            <a:r>
              <a:rPr sz="1800" spc="10" dirty="0">
                <a:latin typeface="Lucida Sans Unicode"/>
                <a:cs typeface="Lucida Sans Unicode"/>
              </a:rPr>
              <a:t>емами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98764" y="5397499"/>
            <a:ext cx="156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2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1140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vi</a:t>
            </a:r>
            <a:r>
              <a:rPr spc="-270" dirty="0"/>
              <a:t>e</a:t>
            </a:r>
            <a:r>
              <a:rPr spc="-175" dirty="0"/>
              <a:t>w</a:t>
            </a:r>
            <a:r>
              <a:rPr spc="-204" dirty="0"/>
              <a:t> </a:t>
            </a:r>
            <a:r>
              <a:rPr spc="-95" dirty="0"/>
              <a:t>и</a:t>
            </a:r>
            <a:r>
              <a:rPr spc="-204" dirty="0"/>
              <a:t> </a:t>
            </a:r>
            <a:r>
              <a:rPr spc="-75" dirty="0"/>
              <a:t>шаблон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1371600"/>
            <a:ext cx="7021830" cy="292015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C00000"/>
                </a:solidFill>
                <a:latin typeface="Courier New"/>
                <a:cs typeface="Courier New"/>
              </a:rPr>
              <a:t>post_list_main</a:t>
            </a:r>
            <a:r>
              <a:rPr sz="1800" spc="-5" dirty="0">
                <a:latin typeface="Courier New"/>
                <a:cs typeface="Courier New"/>
              </a:rPr>
              <a:t>(request):</a:t>
            </a:r>
            <a:endParaRPr sz="1800" dirty="0">
              <a:latin typeface="Courier New"/>
              <a:cs typeface="Courier New"/>
            </a:endParaRPr>
          </a:p>
          <a:p>
            <a:pPr marL="561340" marR="2062480">
              <a:lnSpc>
                <a:spcPct val="114599"/>
              </a:lnSpc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since	=	</a:t>
            </a:r>
            <a:r>
              <a:rPr sz="1800" spc="-5" dirty="0">
                <a:latin typeface="Courier New"/>
                <a:cs typeface="Courier New"/>
              </a:rPr>
              <a:t>request.GET.get(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'since'</a:t>
            </a:r>
            <a:r>
              <a:rPr sz="1800" spc="-5" dirty="0">
                <a:latin typeface="Courier New"/>
                <a:cs typeface="Courier New"/>
              </a:rPr>
              <a:t>)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posts	=	Post.objects.main(since)</a:t>
            </a:r>
          </a:p>
          <a:p>
            <a:pPr marL="1109980" marR="5080" indent="-549275">
              <a:lnSpc>
                <a:spcPct val="114599"/>
              </a:lnSpc>
              <a:tabLst>
                <a:tab pos="2344420" algn="l"/>
                <a:tab pos="6871334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'blog/post_main.html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'posts'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posts,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2344420" algn="l"/>
              </a:tabLst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'since'</a:t>
            </a:r>
            <a:r>
              <a:rPr sz="1800" spc="-5" dirty="0">
                <a:latin typeface="Courier New"/>
                <a:cs typeface="Courier New"/>
              </a:rPr>
              <a:t>:	posts[-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1</a:t>
            </a:r>
            <a:r>
              <a:rPr sz="1800" spc="-5" dirty="0">
                <a:latin typeface="Courier New"/>
                <a:cs typeface="Courier New"/>
              </a:rPr>
              <a:t>].id,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424180" algn="l"/>
                <a:tab pos="4127500" algn="l"/>
                <a:tab pos="4951095" algn="l"/>
              </a:tabLst>
            </a:pPr>
            <a:r>
              <a:rPr sz="1800" dirty="0">
                <a:latin typeface="Courier New"/>
                <a:cs typeface="Courier New"/>
              </a:rPr>
              <a:t>&lt;a	href=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"/blog/main/?since={{	since	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}}"</a:t>
            </a:r>
            <a:r>
              <a:rPr sz="1800" spc="-5" dirty="0">
                <a:latin typeface="Courier New"/>
                <a:cs typeface="Courier New"/>
              </a:rPr>
              <a:t>&gt;Далее&lt;/a&gt;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pc="-110" dirty="0"/>
              <a:t>20</a:t>
            </a:fld>
            <a:endParaRPr spc="-1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6499" y="1835150"/>
            <a:ext cx="6158865" cy="2120900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12700" marR="5080">
              <a:lnSpc>
                <a:spcPts val="7500"/>
              </a:lnSpc>
              <a:spcBef>
                <a:spcPts val="1600"/>
              </a:spcBef>
            </a:pPr>
            <a:r>
              <a:rPr sz="7500" spc="-280" dirty="0">
                <a:solidFill>
                  <a:srgbClr val="FFFFFF"/>
                </a:solidFill>
              </a:rPr>
              <a:t>О</a:t>
            </a:r>
            <a:r>
              <a:rPr sz="7500" spc="-254" dirty="0">
                <a:solidFill>
                  <a:srgbClr val="FFFFFF"/>
                </a:solidFill>
              </a:rPr>
              <a:t>т</a:t>
            </a:r>
            <a:r>
              <a:rPr sz="7500" spc="-204" dirty="0">
                <a:solidFill>
                  <a:srgbClr val="FFFFFF"/>
                </a:solidFill>
              </a:rPr>
              <a:t>обра</a:t>
            </a:r>
            <a:r>
              <a:rPr sz="7500" spc="-625" dirty="0">
                <a:solidFill>
                  <a:srgbClr val="FFFFFF"/>
                </a:solidFill>
              </a:rPr>
              <a:t>ж</a:t>
            </a:r>
            <a:r>
              <a:rPr sz="7500" spc="-95" dirty="0">
                <a:solidFill>
                  <a:srgbClr val="FFFFFF"/>
                </a:solidFill>
              </a:rPr>
              <a:t>ение  </a:t>
            </a:r>
            <a:r>
              <a:rPr sz="7500" spc="-135" dirty="0">
                <a:solidFill>
                  <a:srgbClr val="FFFFFF"/>
                </a:solidFill>
              </a:rPr>
              <a:t>объекта</a:t>
            </a:r>
            <a:endParaRPr sz="7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4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3847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Марш</a:t>
            </a:r>
            <a:r>
              <a:rPr spc="-95" dirty="0"/>
              <a:t>р</a:t>
            </a:r>
            <a:r>
              <a:rPr spc="-210" dirty="0"/>
              <a:t>ут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155" dirty="0"/>
              <a:t>urls.</a:t>
            </a:r>
            <a:r>
              <a:rPr spc="-300" dirty="0"/>
              <a:t>p</a:t>
            </a:r>
            <a:r>
              <a:rPr spc="-229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39800" y="1642745"/>
            <a:ext cx="7021830" cy="340677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286385" algn="l"/>
              </a:tabLst>
            </a:pPr>
            <a:r>
              <a:rPr sz="1800" i="1" dirty="0">
                <a:solidFill>
                  <a:srgbClr val="999987"/>
                </a:solidFill>
                <a:latin typeface="Courier New"/>
                <a:cs typeface="Courier New"/>
              </a:rPr>
              <a:t>#	blog/urls.py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658620" algn="l"/>
                <a:tab pos="1932939" algn="l"/>
              </a:tabLst>
            </a:pPr>
            <a:r>
              <a:rPr sz="1800" dirty="0">
                <a:latin typeface="Courier New"/>
                <a:cs typeface="Courier New"/>
              </a:rPr>
              <a:t>urlpatterns	=	[</a:t>
            </a:r>
            <a:endParaRPr sz="1800">
              <a:latin typeface="Courier New"/>
              <a:cs typeface="Courier New"/>
            </a:endParaRPr>
          </a:p>
          <a:p>
            <a:pPr marL="1109980" marR="5080" indent="-549275">
              <a:lnSpc>
                <a:spcPct val="114599"/>
              </a:lnSpc>
              <a:tabLst>
                <a:tab pos="5225415" algn="l"/>
              </a:tabLst>
            </a:pPr>
            <a:r>
              <a:rPr sz="1800" dirty="0">
                <a:latin typeface="Courier New"/>
                <a:cs typeface="Courier New"/>
              </a:rPr>
              <a:t>re_path(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r'^post/(?P&lt;slug&gt;\w+)/$'</a:t>
            </a:r>
            <a:r>
              <a:rPr sz="1800" dirty="0">
                <a:latin typeface="Courier New"/>
                <a:cs typeface="Courier New"/>
              </a:rPr>
              <a:t>,	post_details,  </a:t>
            </a:r>
            <a:r>
              <a:rPr sz="1800" spc="-5" dirty="0">
                <a:latin typeface="Courier New"/>
                <a:cs typeface="Courier New"/>
              </a:rPr>
              <a:t>name=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'post-details'</a:t>
            </a:r>
            <a:r>
              <a:rPr sz="1800" spc="-5" dirty="0">
                <a:latin typeface="Courier New"/>
                <a:cs typeface="Courier New"/>
              </a:rPr>
              <a:t>),</a:t>
            </a:r>
            <a:endParaRPr sz="1800">
              <a:latin typeface="Courier New"/>
              <a:cs typeface="Courier New"/>
            </a:endParaRPr>
          </a:p>
          <a:p>
            <a:pPr marL="1109980" marR="279400" indent="-549275">
              <a:lnSpc>
                <a:spcPct val="114599"/>
              </a:lnSpc>
              <a:tabLst>
                <a:tab pos="5088255" algn="l"/>
              </a:tabLst>
            </a:pPr>
            <a:r>
              <a:rPr sz="1800" dirty="0">
                <a:latin typeface="Courier New"/>
                <a:cs typeface="Courier New"/>
              </a:rPr>
              <a:t>re_path(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r'^tag/(?P&lt;slug&gt;\w+)/$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</a:t>
            </a:r>
            <a:r>
              <a:rPr sz="1800" dirty="0">
                <a:latin typeface="Courier New"/>
                <a:cs typeface="Courier New"/>
              </a:rPr>
              <a:t>,	tag_details,  </a:t>
            </a:r>
            <a:r>
              <a:rPr sz="1800" spc="-5" dirty="0">
                <a:latin typeface="Courier New"/>
                <a:cs typeface="Courier New"/>
              </a:rPr>
              <a:t>name=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'tag-details'</a:t>
            </a:r>
            <a:r>
              <a:rPr sz="1800" spc="-5" dirty="0">
                <a:latin typeface="Courier New"/>
                <a:cs typeface="Courier New"/>
              </a:rPr>
              <a:t>),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 marL="12700" marR="5080">
              <a:lnSpc>
                <a:spcPct val="166700"/>
              </a:lnSpc>
            </a:pPr>
            <a:r>
              <a:rPr sz="1800" spc="-10" dirty="0">
                <a:latin typeface="Lucida Sans Unicode"/>
                <a:cs typeface="Lucida Sans Unicode"/>
              </a:rPr>
              <a:t>Часто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30" dirty="0">
                <a:latin typeface="Lucida Sans Unicode"/>
                <a:cs typeface="Lucida Sans Unicode"/>
              </a:rPr>
              <a:t>объекты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ссылаются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10" dirty="0">
                <a:latin typeface="Lucida Sans Unicode"/>
                <a:cs typeface="Lucida Sans Unicode"/>
              </a:rPr>
              <a:t>не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b="1" spc="-45" dirty="0">
                <a:latin typeface="Tahoma"/>
                <a:cs typeface="Tahoma"/>
              </a:rPr>
              <a:t>id</a:t>
            </a:r>
            <a:r>
              <a:rPr sz="1800" spc="-45" dirty="0">
                <a:latin typeface="Lucida Sans Unicode"/>
                <a:cs typeface="Lucida Sans Unicode"/>
              </a:rPr>
              <a:t>,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а</a:t>
            </a:r>
            <a:r>
              <a:rPr sz="1800" spc="-100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по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b="1" spc="-45" dirty="0">
                <a:latin typeface="Tahoma"/>
                <a:cs typeface="Tahoma"/>
              </a:rPr>
              <a:t>slug</a:t>
            </a:r>
            <a:r>
              <a:rPr sz="1800" spc="-45" dirty="0">
                <a:latin typeface="Lucida Sans Unicode"/>
                <a:cs typeface="Lucida Sans Unicode"/>
              </a:rPr>
              <a:t>.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5" dirty="0">
                <a:latin typeface="Lucida Sans Unicode"/>
                <a:cs typeface="Lucida Sans Unicode"/>
              </a:rPr>
              <a:t>Это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позволяет </a:t>
            </a:r>
            <a:r>
              <a:rPr sz="1800" spc="-550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строить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10" dirty="0">
                <a:latin typeface="Lucida Sans Unicode"/>
                <a:cs typeface="Lucida Sans Unicode"/>
              </a:rPr>
              <a:t>более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5" dirty="0">
                <a:latin typeface="Lucida Sans Unicode"/>
                <a:cs typeface="Lucida Sans Unicode"/>
              </a:rPr>
              <a:t>запоминающиеся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45" dirty="0">
                <a:latin typeface="Lucida Sans Unicode"/>
                <a:cs typeface="Lucida Sans Unicode"/>
              </a:rPr>
              <a:t>для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20" dirty="0">
                <a:latin typeface="Lucida Sans Unicode"/>
                <a:cs typeface="Lucida Sans Unicode"/>
              </a:rPr>
              <a:t>человека</a:t>
            </a:r>
            <a:r>
              <a:rPr sz="1800" spc="-105" dirty="0">
                <a:latin typeface="Lucida Sans Unicode"/>
                <a:cs typeface="Lucida Sans Unicode"/>
              </a:rPr>
              <a:t> </a:t>
            </a:r>
            <a:r>
              <a:rPr sz="1800" spc="-20" dirty="0">
                <a:latin typeface="Lucida Sans Unicode"/>
                <a:cs typeface="Lucida Sans Unicode"/>
              </a:rPr>
              <a:t>URL.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2882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Базовый</a:t>
            </a:r>
            <a:r>
              <a:rPr spc="-204" dirty="0"/>
              <a:t> </a:t>
            </a:r>
            <a:r>
              <a:rPr spc="-140" dirty="0"/>
              <a:t>vi</a:t>
            </a:r>
            <a:r>
              <a:rPr spc="-270" dirty="0"/>
              <a:t>e</a:t>
            </a:r>
            <a:r>
              <a:rPr spc="-175" dirty="0"/>
              <a:t>w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39800" y="1371600"/>
            <a:ext cx="7433309" cy="351878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django.http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Http404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django.shortcuts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50" dirty="0">
              <a:latin typeface="Courier New"/>
              <a:cs typeface="Courier New"/>
            </a:endParaRPr>
          </a:p>
          <a:p>
            <a:pPr marL="561340" marR="3022600" indent="-549275">
              <a:lnSpc>
                <a:spcPct val="114599"/>
              </a:lnSpc>
              <a:spcBef>
                <a:spcPts val="5"/>
              </a:spcBef>
              <a:tabLst>
                <a:tab pos="357886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post_details</a:t>
            </a:r>
            <a:r>
              <a:rPr sz="1800" dirty="0">
                <a:latin typeface="Courier New"/>
                <a:cs typeface="Courier New"/>
              </a:rPr>
              <a:t>(request,	slug</a:t>
            </a:r>
            <a:r>
              <a:rPr sz="1800" spc="-5" dirty="0">
                <a:latin typeface="Courier New"/>
                <a:cs typeface="Courier New"/>
              </a:rPr>
              <a:t>)</a:t>
            </a:r>
            <a:r>
              <a:rPr sz="1800" dirty="0">
                <a:latin typeface="Courier New"/>
                <a:cs typeface="Courier New"/>
              </a:rPr>
              <a:t>:  </a:t>
            </a:r>
            <a:r>
              <a:rPr sz="1800" b="1" spc="-5" dirty="0">
                <a:latin typeface="Courier New"/>
                <a:cs typeface="Courier New"/>
              </a:rPr>
              <a:t>try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 dirty="0">
              <a:latin typeface="Courier New"/>
              <a:cs typeface="Courier New"/>
            </a:endParaRPr>
          </a:p>
          <a:p>
            <a:pPr marL="561340" marR="1651000" indent="548640">
              <a:lnSpc>
                <a:spcPct val="114599"/>
              </a:lnSpc>
              <a:tabLst>
                <a:tab pos="1795780" algn="l"/>
                <a:tab pos="2070100" algn="l"/>
              </a:tabLst>
            </a:pPr>
            <a:r>
              <a:rPr sz="1800" dirty="0">
                <a:latin typeface="Courier New"/>
                <a:cs typeface="Courier New"/>
              </a:rPr>
              <a:t>post	=	Post.objects.get(slug=slug)  </a:t>
            </a:r>
            <a:r>
              <a:rPr sz="1800" b="1" dirty="0">
                <a:latin typeface="Courier New"/>
                <a:cs typeface="Courier New"/>
              </a:rPr>
              <a:t>except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Post.DoesNotExist:</a:t>
            </a:r>
          </a:p>
          <a:p>
            <a:pPr marL="1109980">
              <a:lnSpc>
                <a:spcPct val="100000"/>
              </a:lnSpc>
              <a:spcBef>
                <a:spcPts val="310"/>
              </a:spcBef>
            </a:pPr>
            <a:r>
              <a:rPr sz="1800" b="1" dirty="0">
                <a:latin typeface="Courier New"/>
                <a:cs typeface="Courier New"/>
              </a:rPr>
              <a:t>raise</a:t>
            </a:r>
            <a:r>
              <a:rPr sz="1800" spc="-10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Http404</a:t>
            </a:r>
          </a:p>
          <a:p>
            <a:pPr marL="1109980" marR="5080" indent="-549275">
              <a:lnSpc>
                <a:spcPct val="114599"/>
              </a:lnSpc>
              <a:tabLst>
                <a:tab pos="2207260" algn="l"/>
                <a:tab pos="7282815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'blog/post_details.html'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post,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5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5868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Использование</a:t>
            </a:r>
            <a:r>
              <a:rPr spc="-204" dirty="0"/>
              <a:t> </a:t>
            </a:r>
            <a:r>
              <a:rPr spc="-130" dirty="0"/>
              <a:t>shortcu</a:t>
            </a:r>
            <a:r>
              <a:rPr spc="-20" dirty="0"/>
              <a:t>t</a:t>
            </a:r>
            <a:r>
              <a:rPr spc="-30" dirty="0"/>
              <a:t>'ов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56709" y="1620837"/>
            <a:ext cx="7433309" cy="2887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  <a:tabLst>
                <a:tab pos="698500" algn="l"/>
                <a:tab pos="508762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django.shortcuts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render,	get_object_or_404  </a:t>
            </a: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django.views.decorators.http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require_GET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ourier New"/>
                <a:cs typeface="Courier New"/>
              </a:rPr>
              <a:t>@require_GET</a:t>
            </a: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578860" algn="l"/>
              </a:tabLst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post_details</a:t>
            </a:r>
            <a:r>
              <a:rPr sz="1800" dirty="0">
                <a:latin typeface="Courier New"/>
                <a:cs typeface="Courier New"/>
              </a:rPr>
              <a:t>(request,	</a:t>
            </a:r>
            <a:r>
              <a:rPr sz="1800" spc="-5" dirty="0">
                <a:latin typeface="Courier New"/>
                <a:cs typeface="Courier New"/>
              </a:rPr>
              <a:t>slug):</a:t>
            </a:r>
            <a:endParaRPr sz="180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1247140" algn="l"/>
                <a:tab pos="1521460" algn="l"/>
                <a:tab pos="4813935" algn="l"/>
              </a:tabLst>
            </a:pPr>
            <a:r>
              <a:rPr sz="1800" dirty="0">
                <a:latin typeface="Courier New"/>
                <a:cs typeface="Courier New"/>
              </a:rPr>
              <a:t>post	=	get_object_or_404(Post,	slug=slug)</a:t>
            </a:r>
          </a:p>
          <a:p>
            <a:pPr marL="1109980" marR="5080" indent="-549275">
              <a:lnSpc>
                <a:spcPct val="114599"/>
              </a:lnSpc>
              <a:tabLst>
                <a:tab pos="2207260" algn="l"/>
                <a:tab pos="7282815" algn="l"/>
              </a:tabLst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render(request,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DD1144"/>
                </a:solidFill>
                <a:latin typeface="Courier New"/>
                <a:cs typeface="Courier New"/>
              </a:rPr>
              <a:t>'blog/post_details.html'</a:t>
            </a:r>
            <a:r>
              <a:rPr sz="1800" dirty="0">
                <a:latin typeface="Courier New"/>
                <a:cs typeface="Courier New"/>
              </a:rPr>
              <a:t>,	{  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'post'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post,</a:t>
            </a:r>
          </a:p>
          <a:p>
            <a:pPr marL="56134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6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8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С</a:t>
            </a:r>
            <a:r>
              <a:rPr spc="20" dirty="0"/>
              <a:t>в</a:t>
            </a:r>
            <a:r>
              <a:rPr spc="-40" dirty="0"/>
              <a:t>язанные</a:t>
            </a:r>
            <a:r>
              <a:rPr spc="-204" dirty="0"/>
              <a:t> </a:t>
            </a:r>
            <a:r>
              <a:rPr spc="-130" dirty="0"/>
              <a:t>сущности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911225" y="1652906"/>
            <a:ext cx="7433309" cy="28543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78860" algn="l"/>
              </a:tabLst>
            </a:pPr>
            <a:r>
              <a:rPr b="1" dirty="0"/>
              <a:t>def</a:t>
            </a:r>
            <a:r>
              <a:rPr spc="-5" dirty="0"/>
              <a:t> </a:t>
            </a:r>
            <a:r>
              <a:rPr b="1" dirty="0">
                <a:solidFill>
                  <a:srgbClr val="FF0000"/>
                </a:solidFill>
              </a:rPr>
              <a:t>post_details</a:t>
            </a:r>
            <a:r>
              <a:rPr dirty="0"/>
              <a:t>(request,	</a:t>
            </a:r>
            <a:r>
              <a:rPr spc="-5" dirty="0"/>
              <a:t>slug):</a:t>
            </a:r>
          </a:p>
          <a:p>
            <a:pPr marL="561340" marR="1239520">
              <a:lnSpc>
                <a:spcPct val="114599"/>
              </a:lnSpc>
              <a:tabLst>
                <a:tab pos="1247140" algn="l"/>
                <a:tab pos="1521460" algn="l"/>
                <a:tab pos="4813935" algn="l"/>
              </a:tabLst>
            </a:pPr>
            <a:r>
              <a:rPr dirty="0"/>
              <a:t>post	=	get_object_or_404(Post,	slug=slug)  </a:t>
            </a:r>
            <a:r>
              <a:rPr b="1" spc="-5" dirty="0"/>
              <a:t>try</a:t>
            </a:r>
            <a:r>
              <a:rPr spc="-5" dirty="0"/>
              <a:t>:</a:t>
            </a:r>
          </a:p>
          <a:p>
            <a:pPr marL="561340" marR="827405" indent="548640">
              <a:lnSpc>
                <a:spcPct val="114599"/>
              </a:lnSpc>
              <a:tabLst>
                <a:tab pos="1795780" algn="l"/>
                <a:tab pos="2070100" algn="l"/>
              </a:tabLst>
            </a:pPr>
            <a:r>
              <a:rPr dirty="0"/>
              <a:t>vote	=	post.votes.get(user=request.user)  </a:t>
            </a:r>
            <a:r>
              <a:rPr b="1" dirty="0"/>
              <a:t>except</a:t>
            </a:r>
            <a:r>
              <a:rPr spc="-10" dirty="0"/>
              <a:t> </a:t>
            </a:r>
            <a:r>
              <a:rPr dirty="0"/>
              <a:t>Vote.DoesNotExist:</a:t>
            </a:r>
          </a:p>
          <a:p>
            <a:pPr marL="1109980">
              <a:lnSpc>
                <a:spcPct val="100000"/>
              </a:lnSpc>
              <a:spcBef>
                <a:spcPts val="315"/>
              </a:spcBef>
              <a:tabLst>
                <a:tab pos="1795780" algn="l"/>
              </a:tabLst>
            </a:pPr>
            <a:r>
              <a:rPr dirty="0"/>
              <a:t>vote	=</a:t>
            </a:r>
            <a:r>
              <a:rPr spc="-70" dirty="0"/>
              <a:t> </a:t>
            </a:r>
            <a:r>
              <a:rPr b="1" dirty="0"/>
              <a:t>None</a:t>
            </a:r>
          </a:p>
          <a:p>
            <a:pPr marL="1109980" marR="5080" indent="-549275">
              <a:lnSpc>
                <a:spcPct val="114599"/>
              </a:lnSpc>
              <a:tabLst>
                <a:tab pos="2755900" algn="l"/>
                <a:tab pos="7282815" algn="l"/>
              </a:tabLst>
            </a:pPr>
            <a:r>
              <a:rPr b="1" dirty="0"/>
              <a:t>return</a:t>
            </a:r>
            <a:r>
              <a:rPr spc="-5" dirty="0"/>
              <a:t> </a:t>
            </a:r>
            <a:r>
              <a:rPr dirty="0"/>
              <a:t>render(request,</a:t>
            </a:r>
            <a:r>
              <a:rPr spc="-5" dirty="0"/>
              <a:t> </a:t>
            </a:r>
            <a:r>
              <a:rPr dirty="0">
                <a:solidFill>
                  <a:srgbClr val="DD1144"/>
                </a:solidFill>
              </a:rPr>
              <a:t>'blog/post_details.html'</a:t>
            </a:r>
            <a:r>
              <a:rPr dirty="0"/>
              <a:t>,	{  </a:t>
            </a:r>
            <a:r>
              <a:rPr spc="-5" dirty="0">
                <a:solidFill>
                  <a:srgbClr val="DD1144"/>
                </a:solidFill>
              </a:rPr>
              <a:t>'post'</a:t>
            </a:r>
            <a:r>
              <a:rPr spc="-5" dirty="0"/>
              <a:t>:	</a:t>
            </a:r>
            <a:r>
              <a:rPr dirty="0"/>
              <a:t>post,</a:t>
            </a:r>
          </a:p>
          <a:p>
            <a:pPr marL="1109980">
              <a:lnSpc>
                <a:spcPct val="100000"/>
              </a:lnSpc>
              <a:spcBef>
                <a:spcPts val="310"/>
              </a:spcBef>
              <a:tabLst>
                <a:tab pos="2755900" algn="l"/>
              </a:tabLst>
            </a:pPr>
            <a:r>
              <a:rPr spc="-5" dirty="0">
                <a:solidFill>
                  <a:srgbClr val="DD1144"/>
                </a:solidFill>
              </a:rPr>
              <a:t>'category'</a:t>
            </a:r>
            <a:r>
              <a:rPr spc="-5" dirty="0"/>
              <a:t>:	</a:t>
            </a:r>
            <a:r>
              <a:rPr dirty="0"/>
              <a:t>post.category,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7</a:t>
            </a:fld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37258" y="4471669"/>
            <a:ext cx="986155" cy="65405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'tags'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'vote'</a:t>
            </a:r>
            <a:r>
              <a:rPr sz="1800" spc="-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83372" y="4471669"/>
            <a:ext cx="3043555" cy="654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99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list(post.tags.all()),  vote,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88529" y="5140324"/>
            <a:ext cx="300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})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589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С</a:t>
            </a:r>
            <a:r>
              <a:rPr spc="20" dirty="0"/>
              <a:t>в</a:t>
            </a:r>
            <a:r>
              <a:rPr spc="-40" dirty="0"/>
              <a:t>язанные</a:t>
            </a:r>
            <a:r>
              <a:rPr spc="-204" dirty="0"/>
              <a:t> </a:t>
            </a:r>
            <a:r>
              <a:rPr spc="-130" dirty="0"/>
              <a:t>сущности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39800" y="1333250"/>
            <a:ext cx="7295515" cy="128270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972185" algn="l"/>
                <a:tab pos="3716020" algn="l"/>
                <a:tab pos="4813300" algn="l"/>
                <a:tab pos="6322060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&lt;h1&gt;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{{	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post.category.title	}}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-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{{	post.title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&lt;/h1&gt;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853179" algn="l"/>
              </a:tabLst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for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tag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in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post.tags.all	%}</a:t>
            </a:r>
          </a:p>
          <a:p>
            <a:pPr marL="561340">
              <a:lnSpc>
                <a:spcPct val="100000"/>
              </a:lnSpc>
              <a:spcBef>
                <a:spcPts val="315"/>
              </a:spcBef>
              <a:tabLst>
                <a:tab pos="2206625" algn="l"/>
                <a:tab pos="3853179" algn="l"/>
                <a:tab pos="4812665" algn="l"/>
                <a:tab pos="5361305" algn="l"/>
              </a:tabLst>
            </a:pP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&lt;a</a:t>
            </a:r>
            <a:r>
              <a:rPr sz="1800" spc="10" dirty="0">
                <a:solidFill>
                  <a:srgbClr val="00008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href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=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{{	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tag.get_url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"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&gt;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{{	</a:t>
            </a:r>
            <a:r>
              <a:rPr sz="1800" dirty="0">
                <a:solidFill>
                  <a:srgbClr val="008080"/>
                </a:solidFill>
                <a:latin typeface="Courier New"/>
                <a:cs typeface="Courier New"/>
              </a:rPr>
              <a:t>tag	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}}</a:t>
            </a:r>
            <a:r>
              <a:rPr sz="1800" spc="-5" dirty="0">
                <a:solidFill>
                  <a:srgbClr val="000080"/>
                </a:solidFill>
                <a:latin typeface="Courier New"/>
                <a:cs typeface="Courier New"/>
              </a:rPr>
              <a:t>&lt;/a&gt;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Courier New"/>
                <a:cs typeface="Courier New"/>
              </a:rPr>
              <a:t>{%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endfor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%}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8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0" y="596900"/>
            <a:ext cx="40106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Ме</a:t>
            </a:r>
            <a:r>
              <a:rPr spc="-95" dirty="0"/>
              <a:t>т</a:t>
            </a:r>
            <a:r>
              <a:rPr spc="-190" dirty="0"/>
              <a:t>оды</a:t>
            </a:r>
            <a:r>
              <a:rPr spc="-204" dirty="0"/>
              <a:t> </a:t>
            </a:r>
            <a:r>
              <a:rPr spc="145" dirty="0"/>
              <a:t>в</a:t>
            </a:r>
            <a:r>
              <a:rPr spc="-204" dirty="0"/>
              <a:t> </a:t>
            </a:r>
            <a:r>
              <a:rPr spc="-185" dirty="0"/>
              <a:t>моделях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39800" y="1397703"/>
            <a:ext cx="6061710" cy="38415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8500" algn="l"/>
              </a:tabLst>
            </a:pPr>
            <a:r>
              <a:rPr sz="1800" b="1" dirty="0">
                <a:latin typeface="Courier New"/>
                <a:cs typeface="Courier New"/>
              </a:rPr>
              <a:t>from</a:t>
            </a:r>
            <a:r>
              <a:rPr sz="1800" dirty="0">
                <a:latin typeface="Courier New"/>
                <a:cs typeface="Courier New"/>
              </a:rPr>
              <a:t>	django.core.urlresolvers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import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reverse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ourier New"/>
                <a:cs typeface="Courier New"/>
              </a:rPr>
              <a:t>class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70C0"/>
                </a:solidFill>
                <a:latin typeface="Courier New"/>
                <a:cs typeface="Courier New"/>
              </a:rPr>
              <a:t>Tag</a:t>
            </a:r>
            <a:r>
              <a:rPr sz="1800" spc="-5" dirty="0">
                <a:latin typeface="Courier New"/>
                <a:cs typeface="Courier New"/>
              </a:rPr>
              <a:t>(models.Model):</a:t>
            </a:r>
            <a:endParaRPr sz="1800" dirty="0">
              <a:latin typeface="Courier New"/>
              <a:cs typeface="Courier New"/>
            </a:endParaRPr>
          </a:p>
          <a:p>
            <a:pPr marL="561340" marR="141605">
              <a:lnSpc>
                <a:spcPct val="114599"/>
              </a:lnSpc>
              <a:tabLst>
                <a:tab pos="1384300" algn="l"/>
                <a:tab pos="1658620" algn="l"/>
              </a:tabLst>
            </a:pPr>
            <a:r>
              <a:rPr sz="1800" dirty="0">
                <a:latin typeface="Courier New"/>
                <a:cs typeface="Courier New"/>
              </a:rPr>
              <a:t>slug	=	models.SlugField(unique=</a:t>
            </a:r>
            <a:r>
              <a:rPr sz="1800" b="1" dirty="0">
                <a:latin typeface="Courier New"/>
                <a:cs typeface="Courier New"/>
              </a:rPr>
              <a:t>True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title	=	</a:t>
            </a:r>
            <a:r>
              <a:rPr sz="1800" spc="-5" dirty="0">
                <a:latin typeface="Courier New"/>
                <a:cs typeface="Courier New"/>
              </a:rPr>
              <a:t>models.CharField(max_length=</a:t>
            </a:r>
            <a:r>
              <a:rPr sz="1800" spc="-5" dirty="0">
                <a:solidFill>
                  <a:srgbClr val="008080"/>
                </a:solidFill>
                <a:latin typeface="Courier New"/>
                <a:cs typeface="Courier New"/>
              </a:rPr>
              <a:t>64</a:t>
            </a:r>
            <a:r>
              <a:rPr sz="1800" spc="-5" dirty="0">
                <a:latin typeface="Courier New"/>
                <a:cs typeface="Courier New"/>
              </a:rPr>
              <a:t>)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get_url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658620" marR="279400" indent="-549275">
              <a:lnSpc>
                <a:spcPct val="114599"/>
              </a:lnSpc>
              <a:tabLst>
                <a:tab pos="3853179" algn="l"/>
              </a:tabLst>
            </a:pPr>
            <a:r>
              <a:rPr sz="1800" dirty="0">
                <a:latin typeface="Courier New"/>
                <a:cs typeface="Courier New"/>
              </a:rPr>
              <a:t>return</a:t>
            </a:r>
            <a:r>
              <a:rPr sz="1800" spc="1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reverse(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'blog:tag-details'</a:t>
            </a:r>
            <a:r>
              <a:rPr sz="1800" spc="-5" dirty="0">
                <a:latin typeface="Courier New"/>
                <a:cs typeface="Courier New"/>
              </a:rPr>
              <a:t>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kwargs={</a:t>
            </a:r>
            <a:r>
              <a:rPr sz="1800" spc="-5" dirty="0">
                <a:solidFill>
                  <a:srgbClr val="DD1144"/>
                </a:solidFill>
                <a:latin typeface="Courier New"/>
                <a:cs typeface="Courier New"/>
              </a:rPr>
              <a:t>'slug'</a:t>
            </a:r>
            <a:r>
              <a:rPr sz="1800" spc="-5" dirty="0">
                <a:latin typeface="Courier New"/>
                <a:cs typeface="Courier New"/>
              </a:rPr>
              <a:t>:	</a:t>
            </a:r>
            <a:r>
              <a:rPr sz="1800" dirty="0">
                <a:latin typeface="Courier New"/>
                <a:cs typeface="Courier New"/>
              </a:rPr>
              <a:t>self.slug})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 dirty="0">
              <a:latin typeface="Courier New"/>
              <a:cs typeface="Courier New"/>
            </a:endParaRPr>
          </a:p>
          <a:p>
            <a:pPr marL="56134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def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__str__</a:t>
            </a:r>
            <a:r>
              <a:rPr sz="1800" spc="-5" dirty="0">
                <a:latin typeface="Courier New"/>
                <a:cs typeface="Courier New"/>
              </a:rPr>
              <a:t>(self):</a:t>
            </a:r>
            <a:endParaRPr sz="1800" dirty="0">
              <a:latin typeface="Courier New"/>
              <a:cs typeface="Courier New"/>
            </a:endParaRPr>
          </a:p>
          <a:p>
            <a:pPr marL="1109980">
              <a:lnSpc>
                <a:spcPct val="100000"/>
              </a:lnSpc>
              <a:spcBef>
                <a:spcPts val="315"/>
              </a:spcBef>
            </a:pPr>
            <a:r>
              <a:rPr sz="1800" b="1" dirty="0">
                <a:latin typeface="Courier New"/>
                <a:cs typeface="Courier New"/>
              </a:rPr>
              <a:t>return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self.title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773364" y="5381761"/>
            <a:ext cx="207010" cy="33718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20"/>
              </a:spcBef>
            </a:pPr>
            <a:fld id="{81D60167-4931-47E6-BA6A-407CBD079E47}" type="slidenum">
              <a:rPr sz="1800" spc="-110" dirty="0">
                <a:solidFill>
                  <a:srgbClr val="AAAAAA"/>
                </a:solidFill>
                <a:latin typeface="Lucida Sans Unicode"/>
                <a:cs typeface="Lucida Sans Unicode"/>
              </a:rPr>
              <a:t>9</a:t>
            </a:fld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1245</Words>
  <Application>Microsoft Office PowerPoint</Application>
  <PresentationFormat>Произвольный</PresentationFormat>
  <Paragraphs>181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Lucida Sans Unicode</vt:lpstr>
      <vt:lpstr>Tahoma</vt:lpstr>
      <vt:lpstr>Office Theme</vt:lpstr>
      <vt:lpstr>Типичные сценарии web-  приложений</vt:lpstr>
      <vt:lpstr>Типичные сценарии</vt:lpstr>
      <vt:lpstr>Отображение  объекта</vt:lpstr>
      <vt:lpstr>Маршрут в urls.py</vt:lpstr>
      <vt:lpstr>Базовый view</vt:lpstr>
      <vt:lpstr>Использование shortcut'ов</vt:lpstr>
      <vt:lpstr>Связанные сущности</vt:lpstr>
      <vt:lpstr>Связанные сущности</vt:lpstr>
      <vt:lpstr>Методы в моделях</vt:lpstr>
      <vt:lpstr>Отображение  списка  объектов</vt:lpstr>
      <vt:lpstr>Постраничное отображение</vt:lpstr>
      <vt:lpstr>Шаблон paginator</vt:lpstr>
      <vt:lpstr>django.core.paginator.Paginator</vt:lpstr>
      <vt:lpstr>django.core.paginator.Page</vt:lpstr>
      <vt:lpstr>Best practices</vt:lpstr>
      <vt:lpstr>Презентация PowerPoint</vt:lpstr>
      <vt:lpstr>Progressive  loading</vt:lpstr>
      <vt:lpstr>Progressive loading</vt:lpstr>
      <vt:lpstr>Свой ModelManager</vt:lpstr>
      <vt:lpstr>view и шаблон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Типичные сценарии web-  приложений</dc:title>
  <dc:creator>User</dc:creator>
  <cp:lastModifiedBy>Иван Цыбулько</cp:lastModifiedBy>
  <cp:revision>1</cp:revision>
  <dcterms:created xsi:type="dcterms:W3CDTF">2022-07-24T15:47:44Z</dcterms:created>
  <dcterms:modified xsi:type="dcterms:W3CDTF">2022-07-24T16:06:22Z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2020-09-29T00:00:00Z</vt:filetime>
  </property>
  <property fmtid="{D5CDD505-2E9C-101B-9397-08002B2CF9AE}" pid="3" name="Creator">
    <vt:lpwstr>Mozilla/5.0 (Macintosh; Intel Mac OS X 10_15_6) AppleWebKit/537.36 (KHTML, like Gecko) Chrome/85.0.4183.121 Safari/537.36</vt:lpwstr>
  </property>
  <property fmtid="{D5CDD505-2E9C-101B-9397-08002B2CF9AE}" pid="4" name="LastSaved">
    <vt:filetime>2022-07-24T00:00:00Z</vt:filetime>
  </property>
</Properties>
</file>