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3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889760"/>
            <a:ext cx="829056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9800" y="596900"/>
            <a:ext cx="78740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471" y="2663824"/>
            <a:ext cx="8374657" cy="1547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5041901" cy="2176878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z="7500" spc="-180" dirty="0">
                <a:solidFill>
                  <a:srgbClr val="FFFFFF"/>
                </a:solidFill>
              </a:rPr>
              <a:t>Обраб</a:t>
            </a:r>
            <a:r>
              <a:rPr sz="7500" spc="-250" dirty="0">
                <a:solidFill>
                  <a:srgbClr val="FFFFFF"/>
                </a:solidFill>
              </a:rPr>
              <a:t>о</a:t>
            </a:r>
            <a:r>
              <a:rPr sz="7500" spc="-315" dirty="0">
                <a:solidFill>
                  <a:srgbClr val="FFFFFF"/>
                </a:solidFill>
              </a:rPr>
              <a:t>тка  </a:t>
            </a:r>
            <a:r>
              <a:rPr sz="7500" spc="-475" dirty="0">
                <a:solidFill>
                  <a:srgbClr val="FFFFFF"/>
                </a:solidFill>
              </a:rPr>
              <a:t>форм</a:t>
            </a:r>
            <a:endParaRPr sz="7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462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Описание</a:t>
            </a:r>
            <a:r>
              <a:rPr spc="-204" dirty="0"/>
              <a:t> </a:t>
            </a:r>
            <a:r>
              <a:rPr spc="-229" dirty="0"/>
              <a:t>форм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39800" y="1295400"/>
            <a:ext cx="7158990" cy="3818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  <a:tab pos="165862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	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forms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class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ourier New"/>
                <a:cs typeface="Courier New"/>
              </a:rPr>
              <a:t>FeedbackForm</a:t>
            </a:r>
            <a:r>
              <a:rPr sz="1800" dirty="0">
                <a:latin typeface="Courier New"/>
                <a:cs typeface="Courier New"/>
              </a:rPr>
              <a:t>(forms.Form):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384300" algn="l"/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email	=	</a:t>
            </a:r>
            <a:r>
              <a:rPr sz="1800" spc="-5" dirty="0">
                <a:latin typeface="Courier New"/>
                <a:cs typeface="Courier New"/>
              </a:rPr>
              <a:t>forms.EmailField(max_length=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100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658620" algn="l"/>
                <a:tab pos="1932939" algn="l"/>
              </a:tabLst>
            </a:pPr>
            <a:r>
              <a:rPr sz="1800" dirty="0">
                <a:latin typeface="Courier New"/>
                <a:cs typeface="Courier New"/>
              </a:rPr>
              <a:t>message	=	forms.CharField(widget=forms.Textarea)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clean</a:t>
            </a:r>
            <a:r>
              <a:rPr sz="1800" spc="-5" dirty="0">
                <a:latin typeface="Courier New"/>
                <a:cs typeface="Courier New"/>
              </a:rPr>
              <a:t>(self):</a:t>
            </a:r>
            <a:endParaRPr sz="1800" dirty="0">
              <a:latin typeface="Courier New"/>
              <a:cs typeface="Courier New"/>
            </a:endParaRPr>
          </a:p>
          <a:p>
            <a:pPr marL="1658620" marR="1651000" indent="-549275">
              <a:lnSpc>
                <a:spcPct val="114599"/>
              </a:lnSpc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dirty="0" err="1">
                <a:latin typeface="Courier New"/>
                <a:cs typeface="Courier New"/>
              </a:rPr>
              <a:t>is_spam</a:t>
            </a:r>
            <a:r>
              <a:rPr sz="1800" dirty="0">
                <a:latin typeface="Courier New"/>
                <a:cs typeface="Courier New"/>
              </a:rPr>
              <a:t>(self.cleaned_data):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raise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forms.ValidationError(</a:t>
            </a:r>
          </a:p>
          <a:p>
            <a:pPr marL="2207260" marR="1102360">
              <a:lnSpc>
                <a:spcPct val="114599"/>
              </a:lnSpc>
              <a:tabLst>
                <a:tab pos="3853179" algn="l"/>
                <a:tab pos="4813935" algn="l"/>
                <a:tab pos="5225415" algn="l"/>
              </a:tabLst>
            </a:pP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u'Сообщение	похоже	на	спам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</a:t>
            </a:r>
            <a:r>
              <a:rPr sz="1800" dirty="0">
                <a:latin typeface="Courier New"/>
                <a:cs typeface="Courier New"/>
              </a:rPr>
              <a:t>,  </a:t>
            </a:r>
            <a:r>
              <a:rPr sz="1800" spc="-5" dirty="0">
                <a:latin typeface="Courier New"/>
                <a:cs typeface="Courier New"/>
              </a:rPr>
              <a:t>code=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'spam'</a:t>
            </a:r>
            <a:endParaRPr sz="1800" dirty="0">
              <a:latin typeface="Courier New"/>
              <a:cs typeface="Courier New"/>
            </a:endParaRPr>
          </a:p>
          <a:p>
            <a:pPr marL="165862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10</a:t>
            </a:fld>
            <a:endParaRPr spc="-1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066800" y="457200"/>
            <a:ext cx="6089015" cy="435644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500" b="1" spc="15" dirty="0">
                <a:latin typeface="Courier New"/>
                <a:cs typeface="Courier New"/>
              </a:rPr>
              <a:t>class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b="1" spc="15" dirty="0">
                <a:solidFill>
                  <a:srgbClr val="0070C0"/>
                </a:solidFill>
                <a:latin typeface="Courier New"/>
                <a:cs typeface="Courier New"/>
              </a:rPr>
              <a:t>AddPostForm</a:t>
            </a:r>
            <a:r>
              <a:rPr sz="1500" spc="15" dirty="0">
                <a:latin typeface="Courier New"/>
                <a:cs typeface="Courier New"/>
              </a:rPr>
              <a:t>(forms.Form):</a:t>
            </a:r>
            <a:endParaRPr sz="1500" dirty="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title = forms.CharField(max_length=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100</a:t>
            </a:r>
            <a:r>
              <a:rPr sz="1500" spc="15" dirty="0">
                <a:latin typeface="Courier New"/>
                <a:cs typeface="Courier New"/>
              </a:rPr>
              <a:t>)</a:t>
            </a:r>
            <a:endParaRPr sz="1500" dirty="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message</a:t>
            </a:r>
            <a:r>
              <a:rPr sz="1500" spc="3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3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forms.CharField(widget=forms.Textarea)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</a:pPr>
            <a:r>
              <a:rPr sz="1500" b="1" spc="15" dirty="0">
                <a:latin typeface="Courier New"/>
                <a:cs typeface="Courier New"/>
              </a:rPr>
              <a:t>def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b="1" spc="15" dirty="0">
                <a:solidFill>
                  <a:srgbClr val="C00000"/>
                </a:solidFill>
                <a:latin typeface="Courier New"/>
                <a:cs typeface="Courier New"/>
              </a:rPr>
              <a:t>clean_message</a:t>
            </a:r>
            <a:r>
              <a:rPr sz="1500" spc="15" dirty="0">
                <a:latin typeface="Courier New"/>
                <a:cs typeface="Courier New"/>
              </a:rPr>
              <a:t>(self):</a:t>
            </a:r>
            <a:endParaRPr sz="1500" dirty="0">
              <a:latin typeface="Courier New"/>
              <a:cs typeface="Courier New"/>
            </a:endParaRPr>
          </a:p>
          <a:p>
            <a:pPr marL="944880" marR="704850">
              <a:lnSpc>
                <a:spcPct val="116700"/>
              </a:lnSpc>
            </a:pPr>
            <a:r>
              <a:rPr sz="1500" spc="15" dirty="0">
                <a:latin typeface="Courier New"/>
                <a:cs typeface="Courier New"/>
              </a:rPr>
              <a:t>message = self.cleaned_data[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'message'</a:t>
            </a:r>
            <a:r>
              <a:rPr sz="1500" spc="15" dirty="0">
                <a:latin typeface="Courier New"/>
                <a:cs typeface="Courier New"/>
              </a:rPr>
              <a:t>]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if</a:t>
            </a:r>
            <a:r>
              <a:rPr sz="1500" b="1" spc="1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not </a:t>
            </a:r>
            <a:r>
              <a:rPr sz="1500" spc="15" dirty="0">
                <a:latin typeface="Courier New"/>
                <a:cs typeface="Courier New"/>
              </a:rPr>
              <a:t>is_ethic(message):</a:t>
            </a:r>
            <a:endParaRPr sz="1500" dirty="0">
              <a:latin typeface="Courier New"/>
              <a:cs typeface="Courier New"/>
            </a:endParaRPr>
          </a:p>
          <a:p>
            <a:pPr marL="1877695" marR="121920" indent="-466725">
              <a:lnSpc>
                <a:spcPct val="116700"/>
              </a:lnSpc>
            </a:pPr>
            <a:r>
              <a:rPr sz="1500" b="1" spc="15" dirty="0">
                <a:latin typeface="Courier New"/>
                <a:cs typeface="Courier New"/>
              </a:rPr>
              <a:t>raise</a:t>
            </a:r>
            <a:r>
              <a:rPr sz="1500" spc="114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forms.ValidationError( 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u'Сообщение</a:t>
            </a:r>
            <a:r>
              <a:rPr sz="150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не</a:t>
            </a:r>
            <a:r>
              <a:rPr sz="1500" spc="1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корректно'</a:t>
            </a:r>
            <a:r>
              <a:rPr sz="1500" spc="15" dirty="0">
                <a:latin typeface="Courier New"/>
                <a:cs typeface="Courier New"/>
              </a:rPr>
              <a:t>,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code=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12</a:t>
            </a:r>
            <a:r>
              <a:rPr sz="1500" spc="15" dirty="0">
                <a:latin typeface="Courier New"/>
                <a:cs typeface="Courier New"/>
              </a:rPr>
              <a:t>)</a:t>
            </a:r>
            <a:endParaRPr sz="1500" dirty="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  <a:spcBef>
                <a:spcPts val="295"/>
              </a:spcBef>
            </a:pPr>
            <a:r>
              <a:rPr sz="1500" b="1" spc="15" dirty="0">
                <a:latin typeface="Courier New"/>
                <a:cs typeface="Courier New"/>
              </a:rPr>
              <a:t>return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message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+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\</a:t>
            </a:r>
            <a:endParaRPr sz="1500" dirty="0">
              <a:latin typeface="Courier New"/>
              <a:cs typeface="Courier New"/>
            </a:endParaRPr>
          </a:p>
          <a:p>
            <a:pPr marL="1761489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"\nThank</a:t>
            </a:r>
            <a:r>
              <a:rPr sz="1500" spc="1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you</a:t>
            </a:r>
            <a:r>
              <a:rPr sz="1500" spc="1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for your</a:t>
            </a:r>
            <a:r>
              <a:rPr sz="1500" spc="1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attention."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</a:pPr>
            <a:r>
              <a:rPr sz="1500" b="1" spc="15" dirty="0">
                <a:latin typeface="Courier New"/>
                <a:cs typeface="Courier New"/>
              </a:rPr>
              <a:t>def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b="1" spc="15" dirty="0">
                <a:solidFill>
                  <a:srgbClr val="C00000"/>
                </a:solidFill>
                <a:latin typeface="Courier New"/>
                <a:cs typeface="Courier New"/>
              </a:rPr>
              <a:t>save</a:t>
            </a:r>
            <a:r>
              <a:rPr sz="1500" spc="15" dirty="0">
                <a:latin typeface="Courier New"/>
                <a:cs typeface="Courier New"/>
              </a:rPr>
              <a:t>(self):</a:t>
            </a:r>
            <a:endParaRPr sz="1500" dirty="0">
              <a:latin typeface="Courier New"/>
              <a:cs typeface="Courier New"/>
            </a:endParaRPr>
          </a:p>
          <a:p>
            <a:pPr marL="945515" marR="1403985">
              <a:lnSpc>
                <a:spcPct val="116700"/>
              </a:lnSpc>
            </a:pPr>
            <a:r>
              <a:rPr sz="1500" spc="15" dirty="0">
                <a:latin typeface="Courier New"/>
                <a:cs typeface="Courier New"/>
              </a:rPr>
              <a:t>post = Post(**self.cleaned_data) </a:t>
            </a:r>
            <a:r>
              <a:rPr sz="1500" spc="-894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post.save()</a:t>
            </a:r>
            <a:endParaRPr sz="1500" dirty="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  <a:spcBef>
                <a:spcPts val="300"/>
              </a:spcBef>
            </a:pPr>
            <a:r>
              <a:rPr sz="1500" b="1" spc="15" dirty="0">
                <a:latin typeface="Courier New"/>
                <a:cs typeface="Courier New"/>
              </a:rPr>
              <a:t>return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post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11</a:t>
            </a:fld>
            <a:endParaRPr spc="-1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12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558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5" dirty="0"/>
              <a:t>Т</a:t>
            </a:r>
            <a:r>
              <a:rPr spc="-65" dirty="0"/>
              <a:t>ипы</a:t>
            </a:r>
            <a:r>
              <a:rPr spc="-204" dirty="0"/>
              <a:t> </a:t>
            </a:r>
            <a:r>
              <a:rPr spc="-95" dirty="0"/>
              <a:t>полей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2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BooleanField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8720" y="1749425"/>
            <a:ext cx="1000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фла</a:t>
            </a:r>
            <a:r>
              <a:rPr sz="1800" spc="-90" dirty="0">
                <a:latin typeface="Lucida Sans Unicode"/>
                <a:cs typeface="Lucida Sans Unicode"/>
              </a:rPr>
              <a:t>ж</a:t>
            </a:r>
            <a:r>
              <a:rPr sz="1800" spc="-30" dirty="0">
                <a:latin typeface="Lucida Sans Unicode"/>
                <a:cs typeface="Lucida Sans Unicode"/>
              </a:rPr>
              <a:t>ок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2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CharField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7061" y="2206625"/>
            <a:ext cx="2566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т</a:t>
            </a:r>
            <a:r>
              <a:rPr sz="1800" spc="-15" dirty="0">
                <a:latin typeface="Lucida Sans Unicode"/>
                <a:cs typeface="Lucida Sans Unicode"/>
              </a:rPr>
              <a:t>е</a:t>
            </a:r>
            <a:r>
              <a:rPr sz="1800" spc="-55" dirty="0">
                <a:latin typeface="Lucida Sans Unicode"/>
                <a:cs typeface="Lucida Sans Unicode"/>
              </a:rPr>
              <a:t>к</a:t>
            </a:r>
            <a:r>
              <a:rPr sz="1800" spc="-60" dirty="0">
                <a:latin typeface="Lucida Sans Unicode"/>
                <a:cs typeface="Lucida Sans Unicode"/>
              </a:rPr>
              <a:t>с</a:t>
            </a:r>
            <a:r>
              <a:rPr sz="1800" spc="-80" dirty="0">
                <a:latin typeface="Lucida Sans Unicode"/>
                <a:cs typeface="Lucida Sans Unicode"/>
              </a:rPr>
              <a:t>т</a:t>
            </a:r>
            <a:r>
              <a:rPr sz="1800" spc="10" dirty="0">
                <a:latin typeface="Lucida Sans Unicode"/>
                <a:cs typeface="Lucida Sans Unicode"/>
              </a:rPr>
              <a:t>овое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поле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ввода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72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EmailField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4281" y="2663824"/>
            <a:ext cx="2549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т</a:t>
            </a:r>
            <a:r>
              <a:rPr sz="1800" spc="-15" dirty="0">
                <a:latin typeface="Lucida Sans Unicode"/>
                <a:cs typeface="Lucida Sans Unicode"/>
              </a:rPr>
              <a:t>е</a:t>
            </a:r>
            <a:r>
              <a:rPr sz="1800" spc="-55" dirty="0">
                <a:latin typeface="Lucida Sans Unicode"/>
                <a:cs typeface="Lucida Sans Unicode"/>
              </a:rPr>
              <a:t>к</a:t>
            </a:r>
            <a:r>
              <a:rPr sz="1800" spc="-60" dirty="0">
                <a:latin typeface="Lucida Sans Unicode"/>
                <a:cs typeface="Lucida Sans Unicode"/>
              </a:rPr>
              <a:t>с</a:t>
            </a:r>
            <a:r>
              <a:rPr sz="1800" spc="-80" dirty="0">
                <a:latin typeface="Lucida Sans Unicode"/>
                <a:cs typeface="Lucida Sans Unicode"/>
              </a:rPr>
              <a:t>т</a:t>
            </a:r>
            <a:r>
              <a:rPr sz="1800" spc="10" dirty="0">
                <a:latin typeface="Lucida Sans Unicode"/>
                <a:cs typeface="Lucida Sans Unicode"/>
              </a:rPr>
              <a:t>овое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поле,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Email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72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ChoiceField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1500" y="3121024"/>
            <a:ext cx="3782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выбор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из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нес</a:t>
            </a:r>
            <a:r>
              <a:rPr sz="1800" spc="-60" dirty="0">
                <a:latin typeface="Lucida Sans Unicode"/>
                <a:cs typeface="Lucida Sans Unicode"/>
              </a:rPr>
              <a:t>к</a:t>
            </a:r>
            <a:r>
              <a:rPr sz="1800" spc="-15" dirty="0">
                <a:latin typeface="Lucida Sans Unicode"/>
                <a:cs typeface="Lucida Sans Unicode"/>
              </a:rPr>
              <a:t>ольких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вариан</a:t>
            </a:r>
            <a:r>
              <a:rPr sz="1800" spc="-15" dirty="0">
                <a:latin typeface="Lucida Sans Unicode"/>
                <a:cs typeface="Lucida Sans Unicode"/>
              </a:rPr>
              <a:t>т</a:t>
            </a:r>
            <a:r>
              <a:rPr sz="1800" spc="30" dirty="0">
                <a:latin typeface="Lucida Sans Unicode"/>
                <a:cs typeface="Lucida Sans Unicode"/>
              </a:rPr>
              <a:t>ов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3571872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DateField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7061" y="3578225"/>
            <a:ext cx="1478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выбор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даты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4029072"/>
            <a:ext cx="19145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DateTimeField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5790" y="4035425"/>
            <a:ext cx="272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выбор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даты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времени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499" y="4486272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FileField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7061" y="4492625"/>
            <a:ext cx="19964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заг</a:t>
            </a:r>
            <a:r>
              <a:rPr sz="1800" spc="-60" dirty="0">
                <a:latin typeface="Lucida Sans Unicode"/>
                <a:cs typeface="Lucida Sans Unicode"/>
              </a:rPr>
              <a:t>р</a:t>
            </a:r>
            <a:r>
              <a:rPr sz="1800" spc="-20" dirty="0">
                <a:latin typeface="Lucida Sans Unicode"/>
                <a:cs typeface="Lucida Sans Unicode"/>
              </a:rPr>
              <a:t>узка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файлов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13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086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Валидация</a:t>
            </a:r>
            <a:r>
              <a:rPr spc="-204" dirty="0"/>
              <a:t> </a:t>
            </a:r>
            <a:r>
              <a:rPr spc="-180" dirty="0"/>
              <a:t>данных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299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5" dirty="0">
                <a:latin typeface="Lucida Sans Unicode"/>
                <a:cs typeface="Lucida Sans Unicode"/>
              </a:rPr>
              <a:t>По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типу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поля,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например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3799" y="1743072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EmailField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71" y="2206625"/>
            <a:ext cx="111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2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clean_xxx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7061" y="2206625"/>
            <a:ext cx="585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доп.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проверка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поля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5" dirty="0">
                <a:latin typeface="Lucida Sans Unicode"/>
                <a:cs typeface="Lucida Sans Unicode"/>
              </a:rPr>
              <a:t>xxx,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м</a:t>
            </a:r>
            <a:r>
              <a:rPr sz="1800" spc="-45" dirty="0">
                <a:latin typeface="Lucida Sans Unicode"/>
                <a:cs typeface="Lucida Sans Unicode"/>
              </a:rPr>
              <a:t>о</a:t>
            </a:r>
            <a:r>
              <a:rPr sz="1800" spc="-30" dirty="0">
                <a:latin typeface="Lucida Sans Unicode"/>
                <a:cs typeface="Lucida Sans Unicode"/>
              </a:rPr>
              <a:t>ж</a:t>
            </a:r>
            <a:r>
              <a:rPr sz="1800" spc="-25" dirty="0">
                <a:latin typeface="Lucida Sans Unicode"/>
                <a:cs typeface="Lucida Sans Unicode"/>
              </a:rPr>
              <a:t>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изменить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значение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72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clean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8332" y="2663824"/>
            <a:ext cx="3888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доп.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проверка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всех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полей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формы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800" y="3349625"/>
            <a:ext cx="909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Lucida Sans Unicode"/>
                <a:cs typeface="Lucida Sans Unicode"/>
              </a:rPr>
              <a:t>Ме</a:t>
            </a:r>
            <a:r>
              <a:rPr sz="1800" spc="-15" dirty="0">
                <a:latin typeface="Lucida Sans Unicode"/>
                <a:cs typeface="Lucida Sans Unicode"/>
              </a:rPr>
              <a:t>т</a:t>
            </a:r>
            <a:r>
              <a:rPr sz="1800" spc="-40" dirty="0">
                <a:latin typeface="Lucida Sans Unicode"/>
                <a:cs typeface="Lucida Sans Unicode"/>
              </a:rPr>
              <a:t>оды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5474" y="3343271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clean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1604" y="3349625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Lucida Sans Unicode"/>
                <a:cs typeface="Lucida Sans Unicode"/>
              </a:rPr>
              <a:t>и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1324" y="3343271"/>
            <a:ext cx="13620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clean_xxx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3058" y="3349625"/>
            <a:ext cx="252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Lucida Sans Unicode"/>
                <a:cs typeface="Lucida Sans Unicode"/>
              </a:rPr>
              <a:t>должны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использовать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2499" y="3800471"/>
            <a:ext cx="24669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self.cleaned_data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4520" y="3806825"/>
            <a:ext cx="461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Lucida Sans Unicode"/>
                <a:cs typeface="Lucida Sans Unicode"/>
              </a:rPr>
              <a:t>для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получения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данных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формы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поднять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2499" y="4257671"/>
            <a:ext cx="2190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ValidationError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0229" y="4264025"/>
            <a:ext cx="35864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случае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не</a:t>
            </a:r>
            <a:r>
              <a:rPr sz="1800" spc="-45" dirty="0">
                <a:latin typeface="Lucida Sans Unicode"/>
                <a:cs typeface="Lucida Sans Unicode"/>
              </a:rPr>
              <a:t>к</a:t>
            </a:r>
            <a:r>
              <a:rPr sz="1800" spc="-25" dirty="0">
                <a:latin typeface="Lucida Sans Unicode"/>
                <a:cs typeface="Lucida Sans Unicode"/>
              </a:rPr>
              <a:t>орректных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данных.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05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Использование</a:t>
            </a:r>
            <a:r>
              <a:rPr spc="-204" dirty="0"/>
              <a:t> </a:t>
            </a:r>
            <a:r>
              <a:rPr spc="20" dirty="0"/>
              <a:t>во</a:t>
            </a:r>
            <a:r>
              <a:rPr spc="-204" dirty="0"/>
              <a:t> </a:t>
            </a:r>
            <a:r>
              <a:rPr spc="-140" dirty="0"/>
              <a:t>vi</a:t>
            </a:r>
            <a:r>
              <a:rPr spc="-270" dirty="0"/>
              <a:t>e</a:t>
            </a:r>
            <a:r>
              <a:rPr spc="-175" dirty="0"/>
              <a:t>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6800" y="1377700"/>
            <a:ext cx="6884670" cy="37973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post_add</a:t>
            </a:r>
            <a:r>
              <a:rPr sz="1800" spc="-5" dirty="0">
                <a:latin typeface="Courier New"/>
                <a:cs typeface="Courier New"/>
              </a:rPr>
              <a:t>(request):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3030220" algn="l"/>
              </a:tabLst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request.method	==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"POST"</a:t>
            </a:r>
            <a:r>
              <a:rPr sz="1800" spc="-5" dirty="0">
                <a:latin typeface="Courier New"/>
                <a:cs typeface="Courier New"/>
              </a:rPr>
              <a:t>:</a:t>
            </a:r>
            <a:endParaRPr sz="1800" dirty="0">
              <a:latin typeface="Courier New"/>
              <a:cs typeface="Courier New"/>
            </a:endParaRPr>
          </a:p>
          <a:p>
            <a:pPr marL="1109980" marR="1376680">
              <a:lnSpc>
                <a:spcPct val="114599"/>
              </a:lnSpc>
              <a:tabLst>
                <a:tab pos="1795780" algn="l"/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form	=	AddPostForm(request.POST)  </a:t>
            </a: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form.is_valid():</a:t>
            </a:r>
          </a:p>
          <a:p>
            <a:pPr marL="1658620">
              <a:lnSpc>
                <a:spcPct val="100000"/>
              </a:lnSpc>
              <a:spcBef>
                <a:spcPts val="315"/>
              </a:spcBef>
              <a:tabLst>
                <a:tab pos="2344420" algn="l"/>
                <a:tab pos="2618740" algn="l"/>
              </a:tabLst>
            </a:pPr>
            <a:r>
              <a:rPr sz="1800" dirty="0">
                <a:latin typeface="Courier New"/>
                <a:cs typeface="Courier New"/>
              </a:rPr>
              <a:t>post	=	form.save()</a:t>
            </a:r>
          </a:p>
          <a:p>
            <a:pPr marL="1658620">
              <a:lnSpc>
                <a:spcPct val="100000"/>
              </a:lnSpc>
              <a:spcBef>
                <a:spcPts val="315"/>
              </a:spcBef>
              <a:tabLst>
                <a:tab pos="2207260" algn="l"/>
                <a:tab pos="2481580" algn="l"/>
              </a:tabLst>
            </a:pPr>
            <a:r>
              <a:rPr sz="1800" dirty="0">
                <a:latin typeface="Courier New"/>
                <a:cs typeface="Courier New"/>
              </a:rPr>
              <a:t>url	=	post.get_url()</a:t>
            </a:r>
          </a:p>
          <a:p>
            <a:pPr marL="165862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HttpResponseRedirect(url)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else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1795780" algn="l"/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form	=	AddPostForm()</a:t>
            </a:r>
          </a:p>
          <a:p>
            <a:pPr marL="1109980" marR="5080" indent="-549275">
              <a:lnSpc>
                <a:spcPct val="114599"/>
              </a:lnSpc>
              <a:tabLst>
                <a:tab pos="2207260" algn="l"/>
                <a:tab pos="6734175" algn="l"/>
              </a:tabLst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render(request,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'blog/post_add.html'</a:t>
            </a:r>
            <a:r>
              <a:rPr sz="1800" dirty="0">
                <a:latin typeface="Courier New"/>
                <a:cs typeface="Courier New"/>
              </a:rPr>
              <a:t>,	{ 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'form'</a:t>
            </a:r>
            <a:r>
              <a:rPr sz="1800" spc="-5" dirty="0">
                <a:latin typeface="Courier New"/>
                <a:cs typeface="Courier New"/>
              </a:rPr>
              <a:t>:	</a:t>
            </a:r>
            <a:r>
              <a:rPr sz="1800" dirty="0">
                <a:latin typeface="Courier New"/>
                <a:cs typeface="Courier New"/>
              </a:rPr>
              <a:t>form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14</a:t>
            </a:fld>
            <a:endParaRPr spc="-1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15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061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Использование</a:t>
            </a:r>
            <a:r>
              <a:rPr spc="-204" dirty="0"/>
              <a:t> </a:t>
            </a:r>
            <a:r>
              <a:rPr spc="145" dirty="0"/>
              <a:t>в</a:t>
            </a:r>
            <a:r>
              <a:rPr spc="-204" dirty="0"/>
              <a:t> </a:t>
            </a:r>
            <a:r>
              <a:rPr spc="-120" dirty="0"/>
              <a:t>шаблонах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682750"/>
            <a:ext cx="2632075" cy="161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180" algn="l"/>
                <a:tab pos="1932939" algn="l"/>
              </a:tabLst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form.as_ul	}}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24180" algn="l"/>
                <a:tab pos="1795780" algn="l"/>
              </a:tabLst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form.as_p	}}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24180" algn="l"/>
                <a:tab pos="2344420" algn="l"/>
              </a:tabLst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form.as_table	}}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403170" y="533400"/>
            <a:ext cx="6609715" cy="4428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350" dirty="0">
                <a:latin typeface="Courier New"/>
                <a:cs typeface="Courier New"/>
              </a:rPr>
              <a:t>{%</a:t>
            </a:r>
            <a:r>
              <a:rPr sz="1350" spc="-25" dirty="0">
                <a:latin typeface="Courier New"/>
                <a:cs typeface="Courier New"/>
              </a:rPr>
              <a:t> </a:t>
            </a:r>
            <a:r>
              <a:rPr sz="1350" b="1" dirty="0">
                <a:latin typeface="Courier New"/>
                <a:cs typeface="Courier New"/>
              </a:rPr>
              <a:t>for</a:t>
            </a:r>
            <a:r>
              <a:rPr sz="1350" spc="-2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e</a:t>
            </a:r>
            <a:r>
              <a:rPr sz="1350" spc="-20" dirty="0">
                <a:latin typeface="Courier New"/>
                <a:cs typeface="Courier New"/>
              </a:rPr>
              <a:t> </a:t>
            </a:r>
            <a:r>
              <a:rPr sz="1350" b="1" dirty="0">
                <a:latin typeface="Courier New"/>
                <a:cs typeface="Courier New"/>
              </a:rPr>
              <a:t>in</a:t>
            </a:r>
            <a:r>
              <a:rPr sz="1350" spc="-2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form.non_field_errors</a:t>
            </a:r>
            <a:r>
              <a:rPr sz="1350" spc="-1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%}</a:t>
            </a:r>
          </a:p>
          <a:p>
            <a:pPr marL="217804">
              <a:lnSpc>
                <a:spcPct val="100000"/>
              </a:lnSpc>
              <a:spcBef>
                <a:spcPts val="254"/>
              </a:spcBef>
            </a:pP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&lt;div</a:t>
            </a:r>
            <a:r>
              <a:rPr sz="1350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"alert</a:t>
            </a:r>
            <a:r>
              <a:rPr sz="1350" spc="1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alert-danger"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{{</a:t>
            </a:r>
            <a:r>
              <a:rPr sz="1350" spc="1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008080"/>
                </a:solidFill>
                <a:latin typeface="Courier New"/>
                <a:cs typeface="Courier New"/>
              </a:rPr>
              <a:t>e</a:t>
            </a:r>
            <a:r>
              <a:rPr sz="1350" spc="1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}}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Courier New"/>
                <a:cs typeface="Courier New"/>
              </a:rPr>
              <a:t>{%</a:t>
            </a:r>
            <a:r>
              <a:rPr sz="1350" spc="-45" dirty="0">
                <a:latin typeface="Courier New"/>
                <a:cs typeface="Courier New"/>
              </a:rPr>
              <a:t> </a:t>
            </a:r>
            <a:r>
              <a:rPr sz="1350" b="1" dirty="0">
                <a:latin typeface="Courier New"/>
                <a:cs typeface="Courier New"/>
              </a:rPr>
              <a:t>endfor</a:t>
            </a:r>
            <a:r>
              <a:rPr sz="1350" spc="-4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%}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&lt;form</a:t>
            </a:r>
            <a:r>
              <a:rPr sz="1350" spc="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"form-horizontal"</a:t>
            </a:r>
            <a:r>
              <a:rPr sz="1350" spc="4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method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"post"</a:t>
            </a:r>
            <a:r>
              <a:rPr sz="1350" spc="5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action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"/blog/add/"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350" dirty="0">
              <a:latin typeface="Courier New"/>
              <a:cs typeface="Courier New"/>
            </a:endParaRPr>
          </a:p>
          <a:p>
            <a:pPr marL="217804">
              <a:lnSpc>
                <a:spcPct val="100000"/>
              </a:lnSpc>
              <a:spcBef>
                <a:spcPts val="254"/>
              </a:spcBef>
            </a:pP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&lt;fieldset&gt;</a:t>
            </a:r>
            <a:endParaRPr sz="1350" dirty="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Courier New"/>
                <a:cs typeface="Courier New"/>
              </a:rPr>
              <a:t>{%</a:t>
            </a:r>
            <a:r>
              <a:rPr sz="1350" spc="-25" dirty="0">
                <a:latin typeface="Courier New"/>
                <a:cs typeface="Courier New"/>
              </a:rPr>
              <a:t> </a:t>
            </a:r>
            <a:r>
              <a:rPr sz="1350" b="1" dirty="0">
                <a:latin typeface="Courier New"/>
                <a:cs typeface="Courier New"/>
              </a:rPr>
              <a:t>for</a:t>
            </a:r>
            <a:r>
              <a:rPr sz="1350" spc="-2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field</a:t>
            </a:r>
            <a:r>
              <a:rPr sz="1350" spc="-20" dirty="0">
                <a:latin typeface="Courier New"/>
                <a:cs typeface="Courier New"/>
              </a:rPr>
              <a:t> </a:t>
            </a:r>
            <a:r>
              <a:rPr sz="1350" b="1" dirty="0">
                <a:latin typeface="Courier New"/>
                <a:cs typeface="Courier New"/>
              </a:rPr>
              <a:t>in</a:t>
            </a:r>
            <a:r>
              <a:rPr sz="1350" spc="-2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form</a:t>
            </a:r>
            <a:r>
              <a:rPr sz="1350" spc="-1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%}</a:t>
            </a:r>
          </a:p>
          <a:p>
            <a:pPr marL="629285">
              <a:lnSpc>
                <a:spcPct val="100000"/>
              </a:lnSpc>
              <a:spcBef>
                <a:spcPts val="254"/>
              </a:spcBef>
            </a:pP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&lt;div 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"control-group</a:t>
            </a:r>
            <a:endParaRPr sz="1350" dirty="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Courier New"/>
                <a:cs typeface="Courier New"/>
              </a:rPr>
              <a:t>{%</a:t>
            </a:r>
            <a:r>
              <a:rPr sz="1350" spc="-15" dirty="0">
                <a:latin typeface="Courier New"/>
                <a:cs typeface="Courier New"/>
              </a:rPr>
              <a:t> </a:t>
            </a:r>
            <a:r>
              <a:rPr sz="1350" b="1" dirty="0">
                <a:latin typeface="Courier New"/>
                <a:cs typeface="Courier New"/>
              </a:rPr>
              <a:t>if</a:t>
            </a:r>
            <a:r>
              <a:rPr sz="1350" spc="-1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field.errors</a:t>
            </a:r>
            <a:r>
              <a:rPr sz="1350" spc="-5" dirty="0">
                <a:latin typeface="Courier New"/>
                <a:cs typeface="Courier New"/>
              </a:rPr>
              <a:t> %}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has-error</a:t>
            </a:r>
            <a:r>
              <a:rPr sz="1350" spc="-5" dirty="0">
                <a:latin typeface="Courier New"/>
                <a:cs typeface="Courier New"/>
              </a:rPr>
              <a:t>{%</a:t>
            </a:r>
            <a:r>
              <a:rPr sz="1350" spc="-10" dirty="0">
                <a:latin typeface="Courier New"/>
                <a:cs typeface="Courier New"/>
              </a:rPr>
              <a:t> </a:t>
            </a:r>
            <a:r>
              <a:rPr sz="1350" b="1" dirty="0">
                <a:latin typeface="Courier New"/>
                <a:cs typeface="Courier New"/>
              </a:rPr>
              <a:t>endif</a:t>
            </a:r>
            <a:r>
              <a:rPr sz="1350" spc="-1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%}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"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350" dirty="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254"/>
              </a:spcBef>
            </a:pP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&lt;label</a:t>
            </a:r>
            <a:r>
              <a:rPr sz="1350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"control-label"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{{</a:t>
            </a:r>
            <a:r>
              <a:rPr sz="1350" spc="1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008080"/>
                </a:solidFill>
                <a:latin typeface="Courier New"/>
                <a:cs typeface="Courier New"/>
              </a:rPr>
              <a:t>field.label</a:t>
            </a:r>
            <a:r>
              <a:rPr sz="1350" spc="2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}}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&lt;/label&gt;</a:t>
            </a:r>
            <a:endParaRPr sz="1350" dirty="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254"/>
              </a:spcBef>
            </a:pP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&lt;div 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"controls"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{{</a:t>
            </a:r>
            <a:r>
              <a:rPr sz="1350" spc="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008080"/>
                </a:solidFill>
                <a:latin typeface="Courier New"/>
                <a:cs typeface="Courier New"/>
              </a:rPr>
              <a:t>field</a:t>
            </a:r>
            <a:r>
              <a:rPr sz="1350" spc="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}}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350" dirty="0">
              <a:latin typeface="Courier New"/>
              <a:cs typeface="Courier New"/>
            </a:endParaRPr>
          </a:p>
          <a:p>
            <a:pPr marL="629285">
              <a:lnSpc>
                <a:spcPct val="100000"/>
              </a:lnSpc>
              <a:spcBef>
                <a:spcPts val="254"/>
              </a:spcBef>
            </a:pP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350" dirty="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Courier New"/>
                <a:cs typeface="Courier New"/>
              </a:rPr>
              <a:t>{%</a:t>
            </a:r>
            <a:r>
              <a:rPr sz="1350" spc="-45" dirty="0">
                <a:latin typeface="Courier New"/>
                <a:cs typeface="Courier New"/>
              </a:rPr>
              <a:t> </a:t>
            </a:r>
            <a:r>
              <a:rPr sz="1350" b="1" dirty="0">
                <a:latin typeface="Courier New"/>
                <a:cs typeface="Courier New"/>
              </a:rPr>
              <a:t>endfor</a:t>
            </a:r>
            <a:r>
              <a:rPr sz="1350" spc="-4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%}</a:t>
            </a:r>
          </a:p>
          <a:p>
            <a:pPr marL="217804">
              <a:lnSpc>
                <a:spcPct val="100000"/>
              </a:lnSpc>
              <a:spcBef>
                <a:spcPts val="254"/>
              </a:spcBef>
            </a:pP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&lt;/fieldset&gt;</a:t>
            </a:r>
            <a:endParaRPr sz="1350" dirty="0">
              <a:latin typeface="Courier New"/>
              <a:cs typeface="Courier New"/>
            </a:endParaRPr>
          </a:p>
          <a:p>
            <a:pPr marL="217804">
              <a:lnSpc>
                <a:spcPct val="100000"/>
              </a:lnSpc>
              <a:spcBef>
                <a:spcPts val="254"/>
              </a:spcBef>
            </a:pP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&lt;div 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"form-actions"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350" dirty="0">
              <a:latin typeface="Courier New"/>
              <a:cs typeface="Courier New"/>
            </a:endParaRPr>
          </a:p>
          <a:p>
            <a:pPr marL="424180" marR="1444625" indent="-635">
              <a:lnSpc>
                <a:spcPct val="115700"/>
              </a:lnSpc>
            </a:pP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&lt;button</a:t>
            </a:r>
            <a:r>
              <a:rPr sz="1350" spc="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type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"submit"</a:t>
            </a:r>
            <a:r>
              <a:rPr sz="1350" spc="2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"btn</a:t>
            </a:r>
            <a:r>
              <a:rPr sz="1350" spc="2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btn-primary"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&gt; </a:t>
            </a:r>
            <a:r>
              <a:rPr sz="1350" spc="-79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Сохранить</a:t>
            </a: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&lt;/button&gt;</a:t>
            </a:r>
            <a:endParaRPr sz="1350" dirty="0">
              <a:latin typeface="Courier New"/>
              <a:cs typeface="Courier New"/>
            </a:endParaRPr>
          </a:p>
          <a:p>
            <a:pPr marL="217804">
              <a:lnSpc>
                <a:spcPct val="100000"/>
              </a:lnSpc>
              <a:spcBef>
                <a:spcPts val="254"/>
              </a:spcBef>
            </a:pP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spc="-5" dirty="0">
                <a:solidFill>
                  <a:srgbClr val="000080"/>
                </a:solidFill>
                <a:latin typeface="Courier New"/>
                <a:cs typeface="Courier New"/>
              </a:rPr>
              <a:t>&lt;/form&gt;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16</a:t>
            </a:fld>
            <a:endParaRPr spc="-1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632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Model</a:t>
            </a:r>
            <a:r>
              <a:rPr spc="-204" dirty="0"/>
              <a:t> </a:t>
            </a:r>
            <a:r>
              <a:rPr spc="-155" dirty="0"/>
              <a:t>forms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2032" y="1317489"/>
            <a:ext cx="5100955" cy="218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django.forms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ModelForm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Courier New"/>
              <a:cs typeface="Courier New"/>
            </a:endParaRPr>
          </a:p>
          <a:p>
            <a:pPr marL="561340" marR="1102360" indent="-549275">
              <a:lnSpc>
                <a:spcPct val="114599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class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ArticleForm</a:t>
            </a:r>
            <a:r>
              <a:rPr sz="1800" spc="-5" dirty="0">
                <a:latin typeface="Courier New"/>
                <a:cs typeface="Courier New"/>
              </a:rPr>
              <a:t>(ModelForm):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class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ourier New"/>
                <a:cs typeface="Courier New"/>
              </a:rPr>
              <a:t>Meta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1932939" algn="l"/>
                <a:tab pos="2207260" algn="l"/>
              </a:tabLst>
            </a:pPr>
            <a:r>
              <a:rPr sz="1800" dirty="0">
                <a:latin typeface="Courier New"/>
                <a:cs typeface="Courier New"/>
              </a:rPr>
              <a:t>model	=	Post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2070100" algn="l"/>
                <a:tab pos="2344420" algn="l"/>
              </a:tabLst>
            </a:pPr>
            <a:r>
              <a:rPr sz="1800" dirty="0">
                <a:latin typeface="Courier New"/>
                <a:cs typeface="Courier New"/>
              </a:rPr>
              <a:t>fields	=	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'title'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'content'</a:t>
            </a:r>
            <a:r>
              <a:rPr sz="1800" spc="-5" dirty="0">
                <a:latin typeface="Courier New"/>
                <a:cs typeface="Courier New"/>
              </a:rPr>
              <a:t>,</a:t>
            </a:r>
            <a:endParaRPr sz="1800" dirty="0">
              <a:latin typeface="Courier New"/>
              <a:cs typeface="Courier New"/>
            </a:endParaRPr>
          </a:p>
          <a:p>
            <a:pPr marL="248158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'category'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'tags'</a:t>
            </a:r>
            <a:r>
              <a:rPr sz="1800" spc="-5" dirty="0">
                <a:latin typeface="Courier New"/>
                <a:cs typeface="Courier New"/>
              </a:rPr>
              <a:t>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17</a:t>
            </a:fld>
            <a:endParaRPr spc="-110" dirty="0"/>
          </a:p>
        </p:txBody>
      </p:sp>
      <p:sp>
        <p:nvSpPr>
          <p:cNvPr id="10" name="object 10"/>
          <p:cNvSpPr txBox="1"/>
          <p:nvPr/>
        </p:nvSpPr>
        <p:spPr>
          <a:xfrm>
            <a:off x="939800" y="4292600"/>
            <a:ext cx="73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Lucida Sans Unicode"/>
                <a:cs typeface="Lucida Sans Unicode"/>
              </a:rPr>
              <a:t>Ме</a:t>
            </a:r>
            <a:r>
              <a:rPr sz="1800" spc="-15" dirty="0">
                <a:latin typeface="Lucida Sans Unicode"/>
                <a:cs typeface="Lucida Sans Unicode"/>
              </a:rPr>
              <a:t>т</a:t>
            </a:r>
            <a:r>
              <a:rPr sz="1800" spc="-100" dirty="0">
                <a:latin typeface="Lucida Sans Unicode"/>
                <a:cs typeface="Lucida Sans Unicode"/>
              </a:rPr>
              <a:t>од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4024" y="4286246"/>
            <a:ext cx="6762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save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8470" y="4292600"/>
            <a:ext cx="3992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ucida Sans Unicode"/>
                <a:cs typeface="Lucida Sans Unicode"/>
              </a:rPr>
              <a:t>у</a:t>
            </a:r>
            <a:r>
              <a:rPr sz="1800" spc="-55" dirty="0">
                <a:latin typeface="Lucida Sans Unicode"/>
                <a:cs typeface="Lucida Sans Unicode"/>
              </a:rPr>
              <a:t>ж</a:t>
            </a:r>
            <a:r>
              <a:rPr sz="1800" spc="5" dirty="0">
                <a:latin typeface="Lucida Sans Unicode"/>
                <a:cs typeface="Lucida Sans Unicode"/>
              </a:rPr>
              <a:t>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определен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с</a:t>
            </a:r>
            <a:r>
              <a:rPr sz="1800" spc="-90" dirty="0">
                <a:latin typeface="Lucida Sans Unicode"/>
                <a:cs typeface="Lucida Sans Unicode"/>
              </a:rPr>
              <a:t>о</a:t>
            </a:r>
            <a:r>
              <a:rPr sz="1800" spc="-20" dirty="0">
                <a:latin typeface="Lucida Sans Unicode"/>
                <a:cs typeface="Lucida Sans Unicode"/>
              </a:rPr>
              <a:t>храняет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модель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6524" y="4286246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Meta.model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61925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130" dirty="0">
                <a:solidFill>
                  <a:srgbClr val="FFFFFF"/>
                </a:solidFill>
              </a:rPr>
              <a:t>Безопасность</a:t>
            </a:r>
            <a:endParaRPr sz="7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213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Проверка</a:t>
            </a:r>
            <a:r>
              <a:rPr spc="-204" dirty="0"/>
              <a:t> </a:t>
            </a:r>
            <a:r>
              <a:rPr spc="-50" dirty="0"/>
              <a:t>пользова</a:t>
            </a:r>
            <a:r>
              <a:rPr spc="-85" dirty="0"/>
              <a:t>т</a:t>
            </a:r>
            <a:r>
              <a:rPr spc="-40" dirty="0"/>
              <a:t>еля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05330" y="1526540"/>
            <a:ext cx="8081035" cy="35033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b="1" dirty="0">
                <a:latin typeface="Courier New"/>
                <a:cs typeface="Courier New"/>
              </a:rPr>
              <a:t>class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AddPostForm</a:t>
            </a:r>
            <a:r>
              <a:rPr sz="1800" spc="-5" dirty="0">
                <a:latin typeface="Courier New"/>
                <a:cs typeface="Courier New"/>
              </a:rPr>
              <a:t>(forms.Form):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835660" algn="l"/>
                <a:tab pos="1384300" algn="l"/>
                <a:tab pos="207010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...	поля	...</a:t>
            </a:r>
            <a:endParaRPr sz="1800" dirty="0">
              <a:latin typeface="Courier New"/>
              <a:cs typeface="Courier New"/>
            </a:endParaRPr>
          </a:p>
          <a:p>
            <a:pPr marL="1109980" marR="2199640" indent="-549275">
              <a:lnSpc>
                <a:spcPct val="114599"/>
              </a:lnSpc>
              <a:tabLst>
                <a:tab pos="2618740" algn="l"/>
                <a:tab pos="2893060" algn="l"/>
                <a:tab pos="3167380" algn="l"/>
                <a:tab pos="3990340" algn="l"/>
              </a:tabLst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_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_</a:t>
            </a:r>
            <a:r>
              <a:rPr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init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_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_</a:t>
            </a:r>
            <a:r>
              <a:rPr sz="1800" dirty="0">
                <a:latin typeface="Courier New"/>
                <a:cs typeface="Courier New"/>
              </a:rPr>
              <a:t>(self,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user,**</a:t>
            </a:r>
            <a:r>
              <a:rPr sz="1800" dirty="0" err="1">
                <a:latin typeface="Courier New"/>
                <a:cs typeface="Courier New"/>
              </a:rPr>
              <a:t>kwargs</a:t>
            </a:r>
            <a:r>
              <a:rPr lang="en-US" spc="-5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:  self._user	=	user</a:t>
            </a:r>
          </a:p>
          <a:p>
            <a:pPr marL="561340" marR="553720" indent="548640">
              <a:lnSpc>
                <a:spcPct val="114599"/>
              </a:lnSpc>
              <a:tabLst>
                <a:tab pos="3716020" algn="l"/>
              </a:tabLst>
            </a:pPr>
            <a:r>
              <a:rPr sz="1800" dirty="0">
                <a:latin typeface="Courier New"/>
                <a:cs typeface="Courier New"/>
              </a:rPr>
              <a:t>super(AddPostForm,	self).__init__(**kwargs)  </a:t>
            </a: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clean(self):</a:t>
            </a:r>
            <a:endParaRPr sz="18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self._user.is_banned:</a:t>
            </a:r>
          </a:p>
          <a:p>
            <a:pPr marL="561340" marR="142240" indent="1097280">
              <a:lnSpc>
                <a:spcPct val="114599"/>
              </a:lnSpc>
              <a:tabLst>
                <a:tab pos="5911215" algn="l"/>
              </a:tabLst>
            </a:pPr>
            <a:r>
              <a:rPr sz="1800" b="1" dirty="0">
                <a:latin typeface="Courier New"/>
                <a:cs typeface="Courier New"/>
              </a:rPr>
              <a:t>raise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ValidationError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u'Доступ	ограничен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</a:t>
            </a:r>
            <a:r>
              <a:rPr sz="1800" dirty="0">
                <a:latin typeface="Courier New"/>
                <a:cs typeface="Courier New"/>
              </a:rPr>
              <a:t>)  </a:t>
            </a: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save</a:t>
            </a:r>
            <a:r>
              <a:rPr sz="1800" spc="-5" dirty="0">
                <a:latin typeface="Courier New"/>
                <a:cs typeface="Courier New"/>
              </a:rPr>
              <a:t>(self):</a:t>
            </a:r>
            <a:endParaRPr sz="18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10"/>
              </a:spcBef>
              <a:tabLst>
                <a:tab pos="4951095" algn="l"/>
                <a:tab pos="5225415" algn="l"/>
              </a:tabLst>
            </a:pPr>
            <a:r>
              <a:rPr sz="1800" spc="-5" dirty="0">
                <a:latin typeface="Courier New"/>
                <a:cs typeface="Courier New"/>
              </a:rPr>
              <a:t>self.cleaned_data[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'author'</a:t>
            </a:r>
            <a:r>
              <a:rPr sz="1800" spc="-5" dirty="0">
                <a:latin typeface="Courier New"/>
                <a:cs typeface="Courier New"/>
              </a:rPr>
              <a:t>]	</a:t>
            </a:r>
            <a:r>
              <a:rPr sz="1800" dirty="0">
                <a:latin typeface="Courier New"/>
                <a:cs typeface="Courier New"/>
              </a:rPr>
              <a:t>=	self._user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Post.objects.create(**self.cleaned_data)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19</a:t>
            </a:fld>
            <a:endParaRPr spc="-1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2</a:t>
            </a:fld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95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GET</a:t>
            </a:r>
            <a:r>
              <a:rPr spc="-204" dirty="0"/>
              <a:t> </a:t>
            </a:r>
            <a:r>
              <a:rPr spc="-665" dirty="0"/>
              <a:t>/</a:t>
            </a:r>
            <a:r>
              <a:rPr spc="-204" dirty="0"/>
              <a:t> </a:t>
            </a:r>
            <a:r>
              <a:rPr spc="-75" dirty="0"/>
              <a:t>POST</a:t>
            </a:r>
            <a:r>
              <a:rPr spc="-204" dirty="0"/>
              <a:t> </a:t>
            </a:r>
            <a:r>
              <a:rPr spc="-185" dirty="0"/>
              <a:t>формы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09485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GET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409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метод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для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b="1" spc="15" dirty="0">
                <a:latin typeface="Tahoma"/>
                <a:cs typeface="Tahoma"/>
              </a:rPr>
              <a:t>получения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данных.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GET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запросы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могут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45" dirty="0">
                <a:latin typeface="Lucida Sans Unicode"/>
                <a:cs typeface="Lucida Sans Unicode"/>
              </a:rPr>
              <a:t>быть</a:t>
            </a:r>
            <a:endParaRPr sz="1800">
              <a:latin typeface="Lucida Sans Unicode"/>
              <a:cs typeface="Lucida Sans Unicode"/>
            </a:endParaRPr>
          </a:p>
          <a:p>
            <a:pPr marL="12700" marR="455930">
              <a:lnSpc>
                <a:spcPct val="166700"/>
              </a:lnSpc>
            </a:pPr>
            <a:r>
              <a:rPr sz="1800" spc="10" dirty="0">
                <a:latin typeface="Lucida Sans Unicode"/>
                <a:cs typeface="Lucida Sans Unicode"/>
              </a:rPr>
              <a:t>закешированны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промежуточными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серверами.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b="1" spc="-70" dirty="0">
                <a:latin typeface="Tahoma"/>
                <a:cs typeface="Tahoma"/>
              </a:rPr>
              <a:t>GET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должен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применяться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только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b="1" spc="10" dirty="0">
                <a:latin typeface="Tahoma"/>
                <a:cs typeface="Tahoma"/>
              </a:rPr>
              <a:t>поисковых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формах.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>
              <a:latin typeface="Lucida Sans Unicode"/>
              <a:cs typeface="Lucida Sans Unicode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sz="1800" b="1" spc="-55" dirty="0">
                <a:latin typeface="Tahoma"/>
                <a:cs typeface="Tahoma"/>
              </a:rPr>
              <a:t>POST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ме</a:t>
            </a:r>
            <a:r>
              <a:rPr sz="1800" spc="-30" dirty="0">
                <a:latin typeface="Lucida Sans Unicode"/>
                <a:cs typeface="Lucida Sans Unicode"/>
              </a:rPr>
              <a:t>т</a:t>
            </a:r>
            <a:r>
              <a:rPr sz="1800" spc="-100" dirty="0">
                <a:latin typeface="Lucida Sans Unicode"/>
                <a:cs typeface="Lucida Sans Unicode"/>
              </a:rPr>
              <a:t>од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для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изменения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данных.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POST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запросы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ни</a:t>
            </a:r>
            <a:r>
              <a:rPr sz="1800" spc="-45" dirty="0">
                <a:latin typeface="Lucida Sans Unicode"/>
                <a:cs typeface="Lucida Sans Unicode"/>
              </a:rPr>
              <a:t>к</a:t>
            </a:r>
            <a:r>
              <a:rPr sz="1800" spc="-80" dirty="0">
                <a:latin typeface="Lucida Sans Unicode"/>
                <a:cs typeface="Lucida Sans Unicode"/>
              </a:rPr>
              <a:t>о</a:t>
            </a:r>
            <a:r>
              <a:rPr sz="1800" spc="-120" dirty="0">
                <a:latin typeface="Lucida Sans Unicode"/>
                <a:cs typeface="Lucida Sans Unicode"/>
              </a:rPr>
              <a:t>г</a:t>
            </a:r>
            <a:r>
              <a:rPr sz="1800" spc="-90" dirty="0">
                <a:latin typeface="Lucida Sans Unicode"/>
                <a:cs typeface="Lucida Sans Unicode"/>
              </a:rPr>
              <a:t>да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не  </a:t>
            </a:r>
            <a:r>
              <a:rPr sz="1800" spc="-10" dirty="0">
                <a:latin typeface="Lucida Sans Unicode"/>
                <a:cs typeface="Lucida Sans Unicode"/>
              </a:rPr>
              <a:t>кешируются </a:t>
            </a:r>
            <a:r>
              <a:rPr sz="1800" spc="5" dirty="0">
                <a:latin typeface="Lucida Sans Unicode"/>
                <a:cs typeface="Lucida Sans Unicode"/>
              </a:rPr>
              <a:t>промежуточными </a:t>
            </a:r>
            <a:r>
              <a:rPr sz="1800" spc="-10" dirty="0">
                <a:latin typeface="Lucida Sans Unicode"/>
                <a:cs typeface="Lucida Sans Unicode"/>
              </a:rPr>
              <a:t>серверами. </a:t>
            </a:r>
            <a:r>
              <a:rPr sz="1800" b="1" spc="-55" dirty="0">
                <a:latin typeface="Tahoma"/>
                <a:cs typeface="Tahoma"/>
              </a:rPr>
              <a:t>POST </a:t>
            </a:r>
            <a:r>
              <a:rPr sz="1800" spc="-40" dirty="0">
                <a:latin typeface="Lucida Sans Unicode"/>
                <a:cs typeface="Lucida Sans Unicode"/>
              </a:rPr>
              <a:t>должен </a:t>
            </a:r>
            <a:r>
              <a:rPr sz="1800" spc="-3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применяться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формах,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b="1" spc="40" dirty="0">
                <a:latin typeface="Tahoma"/>
                <a:cs typeface="Tahoma"/>
              </a:rPr>
              <a:t>изменяющих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10" dirty="0">
                <a:latin typeface="Tahoma"/>
                <a:cs typeface="Tahoma"/>
              </a:rPr>
              <a:t>данные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сервере.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84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Проверка</a:t>
            </a:r>
            <a:r>
              <a:rPr spc="-204" dirty="0"/>
              <a:t> </a:t>
            </a:r>
            <a:r>
              <a:rPr spc="-50" dirty="0"/>
              <a:t>пользова</a:t>
            </a:r>
            <a:r>
              <a:rPr spc="-85" dirty="0"/>
              <a:t>т</a:t>
            </a:r>
            <a:r>
              <a:rPr spc="-40" dirty="0"/>
              <a:t>еля</a:t>
            </a:r>
            <a:r>
              <a:rPr spc="-204" dirty="0"/>
              <a:t> (2)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65693" y="1600200"/>
            <a:ext cx="6884670" cy="2571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marR="1788160" indent="-549275">
              <a:lnSpc>
                <a:spcPct val="114599"/>
              </a:lnSpc>
              <a:spcBef>
                <a:spcPts val="100"/>
              </a:spcBef>
              <a:tabLst>
                <a:tab pos="698500" algn="l"/>
                <a:tab pos="4951095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sz="1800" dirty="0" err="1">
                <a:latin typeface="Courier New"/>
                <a:cs typeface="Courier New"/>
              </a:rPr>
              <a:t>django.contrib.auth.decorators</a:t>
            </a:r>
            <a:r>
              <a:rPr sz="1800" dirty="0">
                <a:latin typeface="Courier New"/>
                <a:cs typeface="Courier New"/>
              </a:rPr>
              <a:t>	\ 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login_required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@login_required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post_add</a:t>
            </a:r>
            <a:r>
              <a:rPr sz="1800" spc="-5" dirty="0">
                <a:latin typeface="Courier New"/>
                <a:cs typeface="Courier New"/>
              </a:rPr>
              <a:t>(request):</a:t>
            </a:r>
            <a:endParaRPr sz="1800" dirty="0">
              <a:latin typeface="Courier New"/>
              <a:cs typeface="Courier New"/>
            </a:endParaRPr>
          </a:p>
          <a:p>
            <a:pPr marL="561340" marR="5080">
              <a:lnSpc>
                <a:spcPct val="114599"/>
              </a:lnSpc>
              <a:tabLst>
                <a:tab pos="1247140" algn="l"/>
                <a:tab pos="1521460" algn="l"/>
                <a:tab pos="5088255" algn="l"/>
              </a:tabLst>
            </a:pPr>
            <a:r>
              <a:rPr sz="1800" dirty="0">
                <a:latin typeface="Courier New"/>
                <a:cs typeface="Courier New"/>
              </a:rPr>
              <a:t>form	=	AddPostForm(request.user,	request.POST)  </a:t>
            </a: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form.is_valid():</a:t>
            </a:r>
          </a:p>
          <a:p>
            <a:pPr marL="1109980">
              <a:lnSpc>
                <a:spcPct val="100000"/>
              </a:lnSpc>
              <a:spcBef>
                <a:spcPts val="310"/>
              </a:spcBef>
              <a:tabLst>
                <a:tab pos="1795780" algn="l"/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post	=	form.save()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20</a:t>
            </a:fld>
            <a:endParaRPr spc="-1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514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C</a:t>
            </a:r>
            <a:r>
              <a:rPr spc="-200" dirty="0"/>
              <a:t>r</a:t>
            </a:r>
            <a:r>
              <a:rPr spc="-140" dirty="0"/>
              <a:t>oss</a:t>
            </a:r>
            <a:r>
              <a:rPr spc="-204" dirty="0"/>
              <a:t> </a:t>
            </a:r>
            <a:r>
              <a:rPr spc="-95" dirty="0"/>
              <a:t>Site</a:t>
            </a:r>
            <a:r>
              <a:rPr spc="-204" dirty="0"/>
              <a:t> </a:t>
            </a:r>
            <a:r>
              <a:rPr spc="-105" dirty="0"/>
              <a:t>Request</a:t>
            </a:r>
            <a:r>
              <a:rPr spc="-204" dirty="0"/>
              <a:t> </a:t>
            </a:r>
            <a:r>
              <a:rPr spc="-110" dirty="0"/>
              <a:t>Fo</a:t>
            </a:r>
            <a:r>
              <a:rPr spc="-120" dirty="0"/>
              <a:t>r</a:t>
            </a:r>
            <a:r>
              <a:rPr spc="-175" dirty="0"/>
              <a:t>gery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1676400"/>
            <a:ext cx="6991349" cy="28098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21</a:t>
            </a:fld>
            <a:endParaRPr spc="-1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982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Ме</a:t>
            </a:r>
            <a:r>
              <a:rPr spc="-95" dirty="0"/>
              <a:t>т</a:t>
            </a:r>
            <a:r>
              <a:rPr spc="-190" dirty="0"/>
              <a:t>оды</a:t>
            </a:r>
            <a:r>
              <a:rPr spc="-204" dirty="0"/>
              <a:t> </a:t>
            </a:r>
            <a:r>
              <a:rPr spc="-30" dirty="0"/>
              <a:t>борьбы</a:t>
            </a:r>
            <a:r>
              <a:rPr spc="-204" dirty="0"/>
              <a:t> </a:t>
            </a:r>
            <a:r>
              <a:rPr spc="-135" dirty="0"/>
              <a:t>с</a:t>
            </a:r>
            <a:r>
              <a:rPr spc="-204" dirty="0"/>
              <a:t> </a:t>
            </a:r>
            <a:r>
              <a:rPr spc="-125" dirty="0"/>
              <a:t>CSRF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222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Проверка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ме</a:t>
            </a:r>
            <a:r>
              <a:rPr sz="1800" spc="-30" dirty="0">
                <a:latin typeface="Lucida Sans Unicode"/>
                <a:cs typeface="Lucida Sans Unicode"/>
              </a:rPr>
              <a:t>т</a:t>
            </a:r>
            <a:r>
              <a:rPr sz="1800" spc="-65" dirty="0">
                <a:latin typeface="Lucida Sans Unicode"/>
                <a:cs typeface="Lucida Sans Unicode"/>
              </a:rPr>
              <a:t>ода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2749" y="1743069"/>
            <a:ext cx="19240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@require_POST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71" y="2206625"/>
            <a:ext cx="254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Проверка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за</a:t>
            </a:r>
            <a:r>
              <a:rPr sz="1800" spc="-55" dirty="0">
                <a:latin typeface="Lucida Sans Unicode"/>
                <a:cs typeface="Lucida Sans Unicode"/>
              </a:rPr>
              <a:t>г</a:t>
            </a:r>
            <a:r>
              <a:rPr sz="1800" spc="-5" dirty="0">
                <a:latin typeface="Lucida Sans Unicode"/>
                <a:cs typeface="Lucida Sans Unicode"/>
              </a:rPr>
              <a:t>оловка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6599" y="2200269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Referer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2808496"/>
            <a:ext cx="5625465" cy="1467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Проверка</a:t>
            </a:r>
            <a:r>
              <a:rPr sz="1800" spc="-135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CSRF-токенов</a:t>
            </a:r>
            <a:endParaRPr sz="18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Lucida Sans Unicode"/>
              <a:cs typeface="Lucida Sans Unicode"/>
            </a:endParaRPr>
          </a:p>
          <a:p>
            <a:pPr marL="262890">
              <a:lnSpc>
                <a:spcPct val="100000"/>
              </a:lnSpc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&lt;form</a:t>
            </a:r>
            <a:r>
              <a:rPr sz="1800" spc="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method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"POST"</a:t>
            </a:r>
            <a:r>
              <a:rPr sz="1800" spc="2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action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"/blog/add"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81153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csrf_token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%}</a:t>
            </a:r>
          </a:p>
          <a:p>
            <a:pPr marL="26289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&lt;/form&gt;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22</a:t>
            </a:fld>
            <a:endParaRPr spc="-1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158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Общий</a:t>
            </a:r>
            <a:r>
              <a:rPr spc="-204" dirty="0"/>
              <a:t> </a:t>
            </a:r>
            <a:r>
              <a:rPr spc="-110" dirty="0"/>
              <a:t>сценарий</a:t>
            </a:r>
            <a:r>
              <a:rPr spc="-204" dirty="0"/>
              <a:t> </a:t>
            </a:r>
            <a:r>
              <a:rPr spc="-95" dirty="0"/>
              <a:t>обраб</a:t>
            </a:r>
            <a:r>
              <a:rPr spc="-140" dirty="0"/>
              <a:t>о</a:t>
            </a:r>
            <a:r>
              <a:rPr spc="-185" dirty="0"/>
              <a:t>тки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700" y="1676400"/>
            <a:ext cx="5181599" cy="3000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3</a:t>
            </a:fld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4</a:t>
            </a:fld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673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Best</a:t>
            </a:r>
            <a:r>
              <a:rPr spc="-204" dirty="0"/>
              <a:t> </a:t>
            </a:r>
            <a:r>
              <a:rPr spc="-120" dirty="0"/>
              <a:t>p</a:t>
            </a:r>
            <a:r>
              <a:rPr spc="-155" dirty="0"/>
              <a:t>r</a:t>
            </a:r>
            <a:r>
              <a:rPr spc="-125" dirty="0"/>
              <a:t>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6903084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Font typeface="Lucida Sans Unicode"/>
              <a:buChar char="•"/>
              <a:tabLst>
                <a:tab pos="262890" algn="l"/>
                <a:tab pos="263525" algn="l"/>
              </a:tabLst>
            </a:pPr>
            <a:r>
              <a:rPr sz="1800" b="1" spc="15" dirty="0">
                <a:latin typeface="Arial"/>
                <a:cs typeface="Arial"/>
              </a:rPr>
              <a:t>Всегда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проверять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пользовательские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данные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5" dirty="0">
                <a:latin typeface="Lucida Sans Unicode"/>
                <a:cs typeface="Lucida Sans Unicode"/>
              </a:rPr>
              <a:t>Для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форм,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изменяющих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данные,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использовать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метод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b="1" spc="-80" dirty="0">
                <a:latin typeface="Arial"/>
                <a:cs typeface="Arial"/>
              </a:rPr>
              <a:t>POST</a:t>
            </a:r>
            <a:endParaRPr sz="1800">
              <a:latin typeface="Arial"/>
              <a:cs typeface="Arial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" dirty="0">
                <a:latin typeface="Lucida Sans Unicode"/>
                <a:cs typeface="Lucida Sans Unicode"/>
              </a:rPr>
              <a:t>Не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заставлять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вводить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данные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повторно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Сообщать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об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ошибках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детально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41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полям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Сообщать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об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успешном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сохранении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формы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0" dirty="0">
                <a:latin typeface="Lucida Sans Unicode"/>
                <a:cs typeface="Lucida Sans Unicode"/>
              </a:rPr>
              <a:t>При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успешном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сохранении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делать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перенаправление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60496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500" dirty="0">
                <a:solidFill>
                  <a:srgbClr val="FFFFFF"/>
                </a:solidFill>
              </a:rPr>
              <a:t>H</a:t>
            </a:r>
            <a:r>
              <a:rPr sz="7500" spc="-285" dirty="0">
                <a:solidFill>
                  <a:srgbClr val="FFFFFF"/>
                </a:solidFill>
              </a:rPr>
              <a:t>T</a:t>
            </a:r>
            <a:r>
              <a:rPr sz="7500" spc="-290" dirty="0">
                <a:solidFill>
                  <a:srgbClr val="FFFFFF"/>
                </a:solidFill>
              </a:rPr>
              <a:t>TP</a:t>
            </a:r>
            <a:r>
              <a:rPr sz="7500" spc="-425" dirty="0">
                <a:solidFill>
                  <a:srgbClr val="FFFFFF"/>
                </a:solidFill>
              </a:rPr>
              <a:t> </a:t>
            </a:r>
            <a:r>
              <a:rPr sz="7500" spc="-270" dirty="0">
                <a:solidFill>
                  <a:srgbClr val="FFFFFF"/>
                </a:solidFill>
              </a:rPr>
              <a:t>Redi</a:t>
            </a:r>
            <a:r>
              <a:rPr sz="7500" spc="-310" dirty="0">
                <a:solidFill>
                  <a:srgbClr val="FFFFFF"/>
                </a:solidFill>
              </a:rPr>
              <a:t>r</a:t>
            </a:r>
            <a:r>
              <a:rPr sz="7500" spc="-215" dirty="0">
                <a:solidFill>
                  <a:srgbClr val="FFFFFF"/>
                </a:solidFill>
              </a:rPr>
              <a:t>ect</a:t>
            </a:r>
            <a:endParaRPr sz="7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57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Перенаправления</a:t>
            </a:r>
            <a:r>
              <a:rPr spc="-204" dirty="0"/>
              <a:t> </a:t>
            </a:r>
            <a:r>
              <a:rPr spc="145" dirty="0"/>
              <a:t>в</a:t>
            </a:r>
            <a:r>
              <a:rPr spc="-204" dirty="0"/>
              <a:t> </a:t>
            </a:r>
            <a:r>
              <a:rPr spc="-240" dirty="0"/>
              <a:t>H</a:t>
            </a:r>
            <a:r>
              <a:rPr spc="-140" dirty="0"/>
              <a:t>TTP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0349" y="1676400"/>
            <a:ext cx="3924299" cy="3143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70" dirty="0">
                <a:solidFill>
                  <a:srgbClr val="AAAAAA"/>
                </a:solidFill>
                <a:latin typeface="Comic Sans MS"/>
                <a:cs typeface="Comic Sans MS"/>
              </a:rPr>
              <a:t>6</a:t>
            </a:fld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70" dirty="0">
                <a:solidFill>
                  <a:srgbClr val="AAAAAA"/>
                </a:solidFill>
                <a:latin typeface="Comic Sans MS"/>
                <a:cs typeface="Comic Sans MS"/>
              </a:rPr>
              <a:t>7</a:t>
            </a:fld>
            <a:endParaRPr sz="1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57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Перенаправления</a:t>
            </a:r>
            <a:r>
              <a:rPr spc="-204" dirty="0"/>
              <a:t> </a:t>
            </a:r>
            <a:r>
              <a:rPr spc="145" dirty="0"/>
              <a:t>в</a:t>
            </a:r>
            <a:r>
              <a:rPr spc="-204" dirty="0"/>
              <a:t> </a:t>
            </a:r>
            <a:r>
              <a:rPr spc="-240" dirty="0"/>
              <a:t>H</a:t>
            </a:r>
            <a:r>
              <a:rPr spc="-140" dirty="0"/>
              <a:t>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3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615315" algn="l"/>
              </a:tabLst>
            </a:pPr>
            <a:r>
              <a:rPr sz="1800" dirty="0">
                <a:latin typeface="Courier New"/>
                <a:cs typeface="Courier New"/>
              </a:rPr>
              <a:t>302	Found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7061" y="1749425"/>
            <a:ext cx="3495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временное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перенаправление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3"/>
            <a:ext cx="30099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615315" algn="l"/>
                <a:tab pos="1438275" algn="l"/>
              </a:tabLst>
            </a:pPr>
            <a:r>
              <a:rPr sz="1800" dirty="0">
                <a:latin typeface="Courier New"/>
                <a:cs typeface="Courier New"/>
              </a:rPr>
              <a:t>301	Moved	Permanently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3249" y="2206625"/>
            <a:ext cx="355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пос</a:t>
            </a:r>
            <a:r>
              <a:rPr sz="1800" spc="-55" dirty="0">
                <a:latin typeface="Lucida Sans Unicode"/>
                <a:cs typeface="Lucida Sans Unicode"/>
              </a:rPr>
              <a:t>т</a:t>
            </a:r>
            <a:r>
              <a:rPr sz="1800" spc="10" dirty="0">
                <a:latin typeface="Lucida Sans Unicode"/>
                <a:cs typeface="Lucida Sans Unicode"/>
              </a:rPr>
              <a:t>оянное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перенаправление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2663824"/>
            <a:ext cx="274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Lucida Sans Unicode"/>
                <a:cs typeface="Lucida Sans Unicode"/>
              </a:rPr>
              <a:t>(</a:t>
            </a:r>
            <a:r>
              <a:rPr sz="1800" spc="-95" dirty="0">
                <a:latin typeface="Lucida Sans Unicode"/>
                <a:cs typeface="Lucida Sans Unicode"/>
              </a:rPr>
              <a:t>к</a:t>
            </a:r>
            <a:r>
              <a:rPr sz="1800" spc="15" dirty="0">
                <a:latin typeface="Lucida Sans Unicode"/>
                <a:cs typeface="Lucida Sans Unicode"/>
              </a:rPr>
              <a:t>еши</a:t>
            </a:r>
            <a:r>
              <a:rPr sz="1800" spc="-5" dirty="0">
                <a:latin typeface="Lucida Sans Unicode"/>
                <a:cs typeface="Lucida Sans Unicode"/>
              </a:rPr>
              <a:t>р</a:t>
            </a:r>
            <a:r>
              <a:rPr sz="1800" spc="-30" dirty="0">
                <a:latin typeface="Lucida Sans Unicode"/>
                <a:cs typeface="Lucida Sans Unicode"/>
              </a:rPr>
              <a:t>уе</a:t>
            </a:r>
            <a:r>
              <a:rPr sz="1800" spc="-50" dirty="0">
                <a:latin typeface="Lucida Sans Unicode"/>
                <a:cs typeface="Lucida Sans Unicode"/>
              </a:rPr>
              <a:t>т</a:t>
            </a:r>
            <a:r>
              <a:rPr sz="1800" spc="5" dirty="0">
                <a:latin typeface="Lucida Sans Unicode"/>
                <a:cs typeface="Lucida Sans Unicode"/>
              </a:rPr>
              <a:t>ся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браузере)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471" y="3121024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73"/>
            <a:ext cx="19145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438275" algn="l"/>
              </a:tabLst>
            </a:pPr>
            <a:r>
              <a:rPr sz="1800" dirty="0">
                <a:latin typeface="Courier New"/>
                <a:cs typeface="Courier New"/>
              </a:rPr>
              <a:t>Location:	url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5790" y="3121024"/>
            <a:ext cx="525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URL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для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пов</a:t>
            </a:r>
            <a:r>
              <a:rPr sz="1800" spc="-20" dirty="0">
                <a:latin typeface="Lucida Sans Unicode"/>
                <a:cs typeface="Lucida Sans Unicode"/>
              </a:rPr>
              <a:t>т</a:t>
            </a:r>
            <a:r>
              <a:rPr sz="1800" spc="-40" dirty="0">
                <a:latin typeface="Lucida Sans Unicode"/>
                <a:cs typeface="Lucida Sans Unicode"/>
              </a:rPr>
              <a:t>орно</a:t>
            </a:r>
            <a:r>
              <a:rPr sz="1800" spc="-50" dirty="0">
                <a:latin typeface="Lucida Sans Unicode"/>
                <a:cs typeface="Lucida Sans Unicode"/>
              </a:rPr>
              <a:t>г</a:t>
            </a:r>
            <a:r>
              <a:rPr sz="1800" spc="-20" dirty="0">
                <a:latin typeface="Lucida Sans Unicode"/>
                <a:cs typeface="Lucida Sans Unicode"/>
              </a:rPr>
              <a:t>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запроса.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30" dirty="0">
                <a:latin typeface="Lucida Sans Unicode"/>
                <a:cs typeface="Lucida Sans Unicode"/>
              </a:rPr>
              <a:t>М</a:t>
            </a:r>
            <a:r>
              <a:rPr sz="1800" spc="-20" dirty="0">
                <a:latin typeface="Lucida Sans Unicode"/>
                <a:cs typeface="Lucida Sans Unicode"/>
              </a:rPr>
              <a:t>о</a:t>
            </a:r>
            <a:r>
              <a:rPr sz="1800" spc="-30" dirty="0">
                <a:latin typeface="Lucida Sans Unicode"/>
                <a:cs typeface="Lucida Sans Unicode"/>
              </a:rPr>
              <a:t>ж</a:t>
            </a:r>
            <a:r>
              <a:rPr sz="1800" spc="-25" dirty="0">
                <a:latin typeface="Lucida Sans Unicode"/>
                <a:cs typeface="Lucida Sans Unicode"/>
              </a:rPr>
              <a:t>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45" dirty="0">
                <a:latin typeface="Lucida Sans Unicode"/>
                <a:cs typeface="Lucida Sans Unicode"/>
              </a:rPr>
              <a:t>быть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как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800" y="3578225"/>
            <a:ext cx="4008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ucida Sans Unicode"/>
                <a:cs typeface="Lucida Sans Unicode"/>
              </a:rPr>
              <a:t>абсол</a:t>
            </a:r>
            <a:r>
              <a:rPr sz="1800" spc="-40" dirty="0">
                <a:latin typeface="Lucida Sans Unicode"/>
                <a:cs typeface="Lucida Sans Unicode"/>
              </a:rPr>
              <a:t>ю</a:t>
            </a:r>
            <a:r>
              <a:rPr sz="1800" spc="-15" dirty="0">
                <a:latin typeface="Lucida Sans Unicode"/>
                <a:cs typeface="Lucida Sans Unicode"/>
              </a:rPr>
              <a:t>тным,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так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о</a:t>
            </a:r>
            <a:r>
              <a:rPr sz="1800" spc="-30" dirty="0">
                <a:latin typeface="Lucida Sans Unicode"/>
                <a:cs typeface="Lucida Sans Unicode"/>
              </a:rPr>
              <a:t>тноси</a:t>
            </a:r>
            <a:r>
              <a:rPr sz="1800" spc="-45" dirty="0">
                <a:latin typeface="Lucida Sans Unicode"/>
                <a:cs typeface="Lucida Sans Unicode"/>
              </a:rPr>
              <a:t>т</a:t>
            </a:r>
            <a:r>
              <a:rPr sz="1800" spc="20" dirty="0">
                <a:latin typeface="Lucida Sans Unicode"/>
                <a:cs typeface="Lucida Sans Unicode"/>
              </a:rPr>
              <a:t>ельным.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932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Перенаправления</a:t>
            </a:r>
            <a:r>
              <a:rPr spc="-204" dirty="0"/>
              <a:t> </a:t>
            </a:r>
            <a:r>
              <a:rPr spc="145" dirty="0"/>
              <a:t>в</a:t>
            </a:r>
            <a:r>
              <a:rPr spc="-204" dirty="0"/>
              <a:t> </a:t>
            </a:r>
            <a:r>
              <a:rPr spc="-185" dirty="0"/>
              <a:t>Django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6800" y="1462502"/>
            <a:ext cx="6061710" cy="3170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django.http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HttpResponseRedirect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some_view</a:t>
            </a:r>
            <a:r>
              <a:rPr sz="1800" spc="-5" dirty="0">
                <a:latin typeface="Courier New"/>
                <a:cs typeface="Courier New"/>
              </a:rPr>
              <a:t>(request):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83566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logic..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HttpResponseRedirect(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'/new_url/'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6385" algn="l"/>
                <a:tab pos="1795780" algn="l"/>
                <a:tab pos="248158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уязвимость	open	redirect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dangerous_view</a:t>
            </a:r>
            <a:r>
              <a:rPr sz="1800" spc="-5" dirty="0">
                <a:latin typeface="Courier New"/>
                <a:cs typeface="Courier New"/>
              </a:rPr>
              <a:t>(request):</a:t>
            </a:r>
            <a:endParaRPr sz="1800" dirty="0">
              <a:latin typeface="Courier New"/>
              <a:cs typeface="Courier New"/>
            </a:endParaRPr>
          </a:p>
          <a:p>
            <a:pPr marL="561340" marR="965200">
              <a:lnSpc>
                <a:spcPct val="114599"/>
              </a:lnSpc>
              <a:tabLst>
                <a:tab pos="1109980" algn="l"/>
                <a:tab pos="1384300" algn="l"/>
              </a:tabLst>
            </a:pPr>
            <a:r>
              <a:rPr sz="1800" dirty="0">
                <a:latin typeface="Courier New"/>
                <a:cs typeface="Courier New"/>
              </a:rPr>
              <a:t>url	=	</a:t>
            </a:r>
            <a:r>
              <a:rPr sz="1800" spc="-5" dirty="0">
                <a:latin typeface="Courier New"/>
                <a:cs typeface="Courier New"/>
              </a:rPr>
              <a:t>request.GET.get(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'continue'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HttpResponseRedirect(url)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70" dirty="0">
                <a:solidFill>
                  <a:srgbClr val="AAAAAA"/>
                </a:solidFill>
                <a:latin typeface="Comic Sans MS"/>
                <a:cs typeface="Comic Sans MS"/>
              </a:rPr>
              <a:t>8</a:t>
            </a:fld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578231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380" dirty="0">
                <a:solidFill>
                  <a:srgbClr val="FFFFFF"/>
                </a:solidFill>
              </a:rPr>
              <a:t>Django</a:t>
            </a:r>
            <a:r>
              <a:rPr sz="7500" spc="-425" dirty="0">
                <a:solidFill>
                  <a:srgbClr val="FFFFFF"/>
                </a:solidFill>
              </a:rPr>
              <a:t> </a:t>
            </a:r>
            <a:r>
              <a:rPr sz="7500" spc="-320" dirty="0">
                <a:solidFill>
                  <a:srgbClr val="FFFFFF"/>
                </a:solidFill>
              </a:rPr>
              <a:t>forms</a:t>
            </a:r>
            <a:endParaRPr sz="7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988</Words>
  <Application>Microsoft Office PowerPoint</Application>
  <PresentationFormat>Произвольный</PresentationFormat>
  <Paragraphs>194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Comic Sans MS</vt:lpstr>
      <vt:lpstr>Courier New</vt:lpstr>
      <vt:lpstr>Lucida Sans Unicode</vt:lpstr>
      <vt:lpstr>Tahoma</vt:lpstr>
      <vt:lpstr>Office Theme</vt:lpstr>
      <vt:lpstr>Обработка  форм</vt:lpstr>
      <vt:lpstr>GET / POST формы</vt:lpstr>
      <vt:lpstr>Общий сценарий обработки</vt:lpstr>
      <vt:lpstr>Best practice</vt:lpstr>
      <vt:lpstr>HTTP Redirect</vt:lpstr>
      <vt:lpstr>Перенаправления в HTTP</vt:lpstr>
      <vt:lpstr>Перенаправления в HTTP</vt:lpstr>
      <vt:lpstr>Перенаправления в Django</vt:lpstr>
      <vt:lpstr>Django forms</vt:lpstr>
      <vt:lpstr>Описание форм</vt:lpstr>
      <vt:lpstr>Презентация PowerPoint</vt:lpstr>
      <vt:lpstr>Типы полей</vt:lpstr>
      <vt:lpstr>Валидация данных</vt:lpstr>
      <vt:lpstr>Использование во view</vt:lpstr>
      <vt:lpstr>Использование в шаблонах</vt:lpstr>
      <vt:lpstr>Презентация PowerPoint</vt:lpstr>
      <vt:lpstr>Model forms</vt:lpstr>
      <vt:lpstr>Безопасность</vt:lpstr>
      <vt:lpstr>Проверка пользователя</vt:lpstr>
      <vt:lpstr>Проверка пользователя (2)</vt:lpstr>
      <vt:lpstr>Cross Site Request Forgery</vt:lpstr>
      <vt:lpstr>Методы борьбы с CSRF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 форм</dc:title>
  <dc:creator>User</dc:creator>
  <cp:lastModifiedBy>Иван Цыбулько</cp:lastModifiedBy>
  <cp:revision>1</cp:revision>
  <dcterms:created xsi:type="dcterms:W3CDTF">2022-07-24T16:07:24Z</dcterms:created>
  <dcterms:modified xsi:type="dcterms:W3CDTF">2022-07-24T16:20:31Z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2020-09-29T00:00:00Z</vt:filetime>
  </property>
  <property fmtid="{D5CDD505-2E9C-101B-9397-08002B2CF9AE}" pid="3" name="Creator">
    <vt:lpwstr>Mozilla/5.0 (Macintosh; Intel Mac OS X 10_15_6) AppleWebKit/537.36 (KHTML, like Gecko) Chrome/85.0.4183.121 Safari/537.36</vt:lpwstr>
  </property>
  <property fmtid="{D5CDD505-2E9C-101B-9397-08002B2CF9AE}" pid="4" name="LastSaved">
    <vt:filetime>2022-07-24T00:00:00Z</vt:filetime>
  </property>
</Properties>
</file>