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753600" cy="6096000"/>
  <p:notesSz cx="9753600" cy="609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3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889760"/>
            <a:ext cx="8290560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413760"/>
            <a:ext cx="6827520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9800" y="596900"/>
            <a:ext cx="78740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471" y="1749425"/>
            <a:ext cx="8374657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669280"/>
            <a:ext cx="3121152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669280"/>
            <a:ext cx="2243328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y.app.site.com/blog/post/1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358900"/>
            <a:ext cx="6614159" cy="30734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z="7500" spc="130" dirty="0">
                <a:solidFill>
                  <a:srgbClr val="FFFFFF"/>
                </a:solidFill>
              </a:rPr>
              <a:t>Авторизация</a:t>
            </a:r>
            <a:r>
              <a:rPr sz="7500" spc="-465" dirty="0">
                <a:solidFill>
                  <a:srgbClr val="FFFFFF"/>
                </a:solidFill>
              </a:rPr>
              <a:t> </a:t>
            </a:r>
            <a:r>
              <a:rPr sz="7500" spc="310" dirty="0">
                <a:solidFill>
                  <a:srgbClr val="FFFFFF"/>
                </a:solidFill>
              </a:rPr>
              <a:t>в </a:t>
            </a:r>
            <a:r>
              <a:rPr sz="7500" spc="-2325" dirty="0">
                <a:solidFill>
                  <a:srgbClr val="FFFFFF"/>
                </a:solidFill>
              </a:rPr>
              <a:t> </a:t>
            </a:r>
            <a:r>
              <a:rPr sz="7500" spc="-15" dirty="0">
                <a:solidFill>
                  <a:srgbClr val="FFFFFF"/>
                </a:solidFill>
              </a:rPr>
              <a:t>Web-</a:t>
            </a:r>
            <a:endParaRPr sz="7500"/>
          </a:p>
          <a:p>
            <a:pPr marL="12700">
              <a:lnSpc>
                <a:spcPts val="7500"/>
              </a:lnSpc>
            </a:pPr>
            <a:r>
              <a:rPr sz="7500" spc="100" dirty="0">
                <a:solidFill>
                  <a:srgbClr val="FFFFFF"/>
                </a:solidFill>
              </a:rPr>
              <a:t>приложениях</a:t>
            </a:r>
            <a:endParaRPr sz="7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10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442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Установка</a:t>
            </a:r>
            <a:r>
              <a:rPr spc="-210" dirty="0"/>
              <a:t> </a:t>
            </a:r>
            <a:r>
              <a:rPr spc="130" dirty="0"/>
              <a:t>и</a:t>
            </a:r>
            <a:r>
              <a:rPr spc="-204" dirty="0"/>
              <a:t> </a:t>
            </a:r>
            <a:r>
              <a:rPr spc="20" dirty="0"/>
              <a:t>удаление</a:t>
            </a:r>
            <a:r>
              <a:rPr spc="-204" dirty="0"/>
              <a:t> </a:t>
            </a:r>
            <a:r>
              <a:rPr spc="65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6061710" cy="256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 marR="5080" indent="-549275">
              <a:lnSpc>
                <a:spcPct val="114599"/>
              </a:lnSpc>
              <a:spcBef>
                <a:spcPts val="100"/>
              </a:spcBef>
              <a:tabLst>
                <a:tab pos="1658620" algn="l"/>
                <a:tab pos="3030220" algn="l"/>
              </a:tabLst>
            </a:pPr>
            <a:r>
              <a:rPr sz="1800" dirty="0">
                <a:latin typeface="Courier New"/>
                <a:cs typeface="Courier New"/>
              </a:rPr>
              <a:t>Set-Cookie:	sessid=d232rn38jd1023e1nm13r25z;  Domain=.site.com;	Path=/admin/;</a:t>
            </a:r>
            <a:endParaRPr sz="1800">
              <a:latin typeface="Courier New"/>
              <a:cs typeface="Courier New"/>
            </a:endParaRPr>
          </a:p>
          <a:p>
            <a:pPr marL="561340" marR="279400">
              <a:lnSpc>
                <a:spcPct val="114599"/>
              </a:lnSpc>
              <a:tabLst>
                <a:tab pos="1658620" algn="l"/>
                <a:tab pos="2344420" algn="l"/>
                <a:tab pos="2755900" algn="l"/>
                <a:tab pos="3304540" algn="l"/>
                <a:tab pos="3990340" algn="l"/>
                <a:tab pos="5225415" algn="l"/>
              </a:tabLst>
            </a:pPr>
            <a:r>
              <a:rPr sz="1800" dirty="0">
                <a:latin typeface="Courier New"/>
                <a:cs typeface="Courier New"/>
              </a:rPr>
              <a:t>Expires=Sat,	15	Aug	2015	07:58:23	GMT;  Secure;	HttpOnly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1658620" algn="l"/>
              </a:tabLst>
            </a:pPr>
            <a:r>
              <a:rPr sz="1800" dirty="0">
                <a:latin typeface="Courier New"/>
                <a:cs typeface="Courier New"/>
              </a:rPr>
              <a:t>Set-Cookie:	lang=ru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658620" algn="l"/>
              </a:tabLst>
            </a:pPr>
            <a:r>
              <a:rPr sz="1800" dirty="0">
                <a:latin typeface="Courier New"/>
                <a:cs typeface="Courier New"/>
              </a:rPr>
              <a:t>Set-Cookie:	sessid=xxx;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2344420" algn="l"/>
                <a:tab pos="2755900" algn="l"/>
                <a:tab pos="3304540" algn="l"/>
                <a:tab pos="3990340" algn="l"/>
                <a:tab pos="5225415" algn="l"/>
              </a:tabLst>
            </a:pPr>
            <a:r>
              <a:rPr sz="1800" dirty="0">
                <a:latin typeface="Courier New"/>
                <a:cs typeface="Courier New"/>
              </a:rPr>
              <a:t>Expires=Sun,	06	Nov	1994	08:49:37	GMT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4635500"/>
            <a:ext cx="487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Для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удаления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cookie,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сервер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устанавливает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7874" y="4629147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Expires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7104" y="4635500"/>
            <a:ext cx="1336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прошлом.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11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126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Получение</a:t>
            </a:r>
            <a:r>
              <a:rPr spc="-229" dirty="0"/>
              <a:t> </a:t>
            </a:r>
            <a:r>
              <a:rPr spc="65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6970395" cy="183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 marR="227329" indent="-549275">
              <a:lnSpc>
                <a:spcPct val="114599"/>
              </a:lnSpc>
              <a:spcBef>
                <a:spcPts val="100"/>
              </a:spcBef>
              <a:tabLst>
                <a:tab pos="1109980" algn="l"/>
                <a:tab pos="5636895" algn="l"/>
              </a:tabLst>
            </a:pPr>
            <a:r>
              <a:rPr sz="1800" dirty="0">
                <a:latin typeface="Courier New"/>
                <a:cs typeface="Courier New"/>
              </a:rPr>
              <a:t>Cookie:	sessid=d232rn38jd1023e1nm13r25z;	lang=ru;  csrftoken=vVqoyo5vzD3hWRHQDRpIHzVmKLfBQIGD;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Courier New"/>
              <a:cs typeface="Courier New"/>
            </a:endParaRPr>
          </a:p>
          <a:p>
            <a:pPr marL="12700" marR="5080">
              <a:lnSpc>
                <a:spcPct val="166700"/>
              </a:lnSpc>
            </a:pPr>
            <a:r>
              <a:rPr sz="1800" spc="80" dirty="0">
                <a:latin typeface="Microsoft Sans Serif"/>
                <a:cs typeface="Microsoft Sans Serif"/>
              </a:rPr>
              <a:t>При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каждом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запросе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браузер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выбирает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подходящие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cookies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отправляет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только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их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значения.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12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370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Правила</a:t>
            </a:r>
            <a:r>
              <a:rPr spc="-220" dirty="0"/>
              <a:t> </a:t>
            </a:r>
            <a:r>
              <a:rPr spc="110" dirty="0"/>
              <a:t>выбора</a:t>
            </a:r>
            <a:r>
              <a:rPr spc="-215" dirty="0"/>
              <a:t> </a:t>
            </a:r>
            <a:r>
              <a:rPr spc="65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1275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Microsoft Sans Serif"/>
                <a:cs typeface="Microsoft Sans Serif"/>
              </a:rPr>
              <a:t>Пусть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URL=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0274" y="1743072"/>
            <a:ext cx="4933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  <a:hlinkClick r:id="rId2"/>
              </a:rPr>
              <a:t>http://my.app.site.com/blog/post/12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9800" y="2206625"/>
            <a:ext cx="449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Microsoft Sans Serif"/>
                <a:cs typeface="Microsoft Sans Serif"/>
              </a:rPr>
              <a:t>Браузер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выберет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все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cookies,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у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которых: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471" y="2663824"/>
            <a:ext cx="18027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5" dirty="0">
                <a:latin typeface="Microsoft Sans Serif"/>
                <a:cs typeface="Microsoft Sans Serif"/>
              </a:rPr>
              <a:t>Не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истек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срок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3649" y="2657472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Expires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471" y="3121024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499" y="3114672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Domain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5551" y="3121024"/>
            <a:ext cx="133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Microsoft Sans Serif"/>
                <a:cs typeface="Microsoft Sans Serif"/>
              </a:rPr>
              <a:t>совпадает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3749" y="3114672"/>
            <a:ext cx="21907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my.app.site.com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372" y="3121024"/>
            <a:ext cx="2889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Microsoft Sans Serif"/>
                <a:cs typeface="Microsoft Sans Serif"/>
              </a:rPr>
              <a:t>или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является</a:t>
            </a:r>
            <a:r>
              <a:rPr sz="1800" spc="-30" dirty="0">
                <a:latin typeface="Microsoft Sans Serif"/>
                <a:cs typeface="Microsoft Sans Serif"/>
              </a:rPr>
              <a:t> .суффиксом,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800" y="3578225"/>
            <a:ext cx="1160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Microsoft Sans Serif"/>
                <a:cs typeface="Microsoft Sans Serif"/>
              </a:rPr>
              <a:t>например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3124" y="3571872"/>
            <a:ext cx="23336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Domain=.site.com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9471" y="4035425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499" y="4029072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Path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1261" y="4035425"/>
            <a:ext cx="231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Sans Serif"/>
                <a:cs typeface="Microsoft Sans Serif"/>
              </a:rPr>
              <a:t>является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префиксом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38599" y="4029072"/>
            <a:ext cx="19240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/blog/post/12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6973" y="4035425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9800" y="4492625"/>
            <a:ext cx="1160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Microsoft Sans Serif"/>
                <a:cs typeface="Microsoft Sans Serif"/>
              </a:rPr>
              <a:t>например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3124" y="4486272"/>
            <a:ext cx="16478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Path=/blog/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9471" y="4949825"/>
            <a:ext cx="1940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5" dirty="0">
                <a:latin typeface="Microsoft Sans Serif"/>
                <a:cs typeface="Microsoft Sans Serif"/>
              </a:rPr>
              <a:t>Не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стоит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флага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76524" y="4943471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Secure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13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23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Работа</a:t>
            </a:r>
            <a:r>
              <a:rPr spc="-200" dirty="0"/>
              <a:t> </a:t>
            </a:r>
            <a:r>
              <a:rPr spc="45" dirty="0"/>
              <a:t>с</a:t>
            </a:r>
            <a:r>
              <a:rPr spc="-200" dirty="0"/>
              <a:t> </a:t>
            </a:r>
            <a:r>
              <a:rPr spc="60" dirty="0"/>
              <a:t>cookie</a:t>
            </a:r>
            <a:r>
              <a:rPr spc="-200" dirty="0"/>
              <a:t> </a:t>
            </a:r>
            <a:r>
              <a:rPr spc="145" dirty="0"/>
              <a:t>в</a:t>
            </a:r>
            <a:r>
              <a:rPr spc="-200" dirty="0"/>
              <a:t> </a:t>
            </a:r>
            <a:r>
              <a:rPr spc="10" dirty="0"/>
              <a:t>Django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7021830" cy="25400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28638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установка</a:t>
            </a:r>
            <a:endParaRPr sz="1800">
              <a:latin typeface="Courier New"/>
              <a:cs typeface="Courier New"/>
            </a:endParaRPr>
          </a:p>
          <a:p>
            <a:pPr marL="12700" marR="1376680">
              <a:lnSpc>
                <a:spcPct val="114599"/>
              </a:lnSpc>
            </a:pPr>
            <a:r>
              <a:rPr sz="1800" spc="-5" dirty="0">
                <a:latin typeface="Courier New"/>
                <a:cs typeface="Courier New"/>
              </a:rPr>
              <a:t>resp.set_cookie(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'sessid'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'asde132dk13d1'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resp.set_cookie(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'sessid'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'asde132dk13d1'</a:t>
            </a:r>
            <a:r>
              <a:rPr sz="1800" spc="-5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3304540" algn="l"/>
              </a:tabLst>
            </a:pPr>
            <a:r>
              <a:rPr sz="1800" spc="-5" dirty="0">
                <a:latin typeface="Courier New"/>
                <a:cs typeface="Courier New"/>
              </a:rPr>
              <a:t>domain=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'.site.com'</a:t>
            </a:r>
            <a:r>
              <a:rPr sz="1800" spc="-5" dirty="0">
                <a:latin typeface="Courier New"/>
                <a:cs typeface="Courier New"/>
              </a:rPr>
              <a:t>,	path=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'/blog/'</a:t>
            </a:r>
            <a:r>
              <a:rPr sz="1800" spc="-5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3990340" algn="l"/>
                <a:tab pos="4264660" algn="l"/>
              </a:tabLst>
            </a:pPr>
            <a:r>
              <a:rPr sz="1800" dirty="0">
                <a:latin typeface="Courier New"/>
                <a:cs typeface="Courier New"/>
              </a:rPr>
              <a:t>expires=(datettime.now()	+	</a:t>
            </a:r>
            <a:r>
              <a:rPr sz="1800" spc="-5" dirty="0">
                <a:latin typeface="Courier New"/>
                <a:cs typeface="Courier New"/>
              </a:rPr>
              <a:t>timedelta(days=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30</a:t>
            </a:r>
            <a:r>
              <a:rPr sz="1800" spc="-5" dirty="0">
                <a:latin typeface="Courier New"/>
                <a:cs typeface="Courier New"/>
              </a:rPr>
              <a:t>)))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638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удаление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urier New"/>
                <a:cs typeface="Courier New"/>
              </a:rPr>
              <a:t>resp.delete_cookie(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'another'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4471669"/>
            <a:ext cx="4004310" cy="9683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28638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получение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request.COOKIES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request.COOKIES.get(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'sessid'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2414" y="4785994"/>
            <a:ext cx="1809114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286385" algn="l"/>
                <a:tab pos="835660" algn="l"/>
                <a:tab pos="972819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все	cookies  #	одна	cookie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5843905" cy="21209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z="7500" spc="120" dirty="0">
                <a:solidFill>
                  <a:srgbClr val="FFFFFF"/>
                </a:solidFill>
              </a:rPr>
              <a:t>Cookie-based  </a:t>
            </a:r>
            <a:r>
              <a:rPr sz="7500" spc="135" dirty="0">
                <a:solidFill>
                  <a:srgbClr val="FFFFFF"/>
                </a:solidFill>
              </a:rPr>
              <a:t>авторизация</a:t>
            </a:r>
            <a:endParaRPr sz="7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69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Cookie-based</a:t>
            </a:r>
            <a:r>
              <a:rPr spc="-275" dirty="0"/>
              <a:t> </a:t>
            </a:r>
            <a:r>
              <a:rPr spc="65" dirty="0"/>
              <a:t>авторизация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9" y="1676400"/>
            <a:ext cx="6476999" cy="3809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15</a:t>
            </a:fld>
            <a:endParaRPr spc="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755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Необходимые</a:t>
            </a:r>
            <a:r>
              <a:rPr spc="-220" dirty="0"/>
              <a:t> </a:t>
            </a:r>
            <a:r>
              <a:rPr spc="65" dirty="0"/>
              <a:t>модели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9800" y="1603309"/>
            <a:ext cx="5650230" cy="2889381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b="1" dirty="0">
                <a:latin typeface="Courier New"/>
                <a:cs typeface="Courier New"/>
              </a:rPr>
              <a:t>class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User</a:t>
            </a:r>
            <a:r>
              <a:rPr sz="1800" spc="-5" dirty="0">
                <a:latin typeface="Courier New"/>
                <a:cs typeface="Courier New"/>
              </a:rPr>
              <a:t>(models.Model):</a:t>
            </a:r>
            <a:endParaRPr sz="1800" dirty="0">
              <a:latin typeface="Courier New"/>
              <a:cs typeface="Courier New"/>
            </a:endParaRPr>
          </a:p>
          <a:p>
            <a:pPr marL="561340" marR="5080">
              <a:lnSpc>
                <a:spcPct val="114599"/>
              </a:lnSpc>
              <a:tabLst>
                <a:tab pos="1384300" algn="l"/>
                <a:tab pos="1658620" algn="l"/>
                <a:tab pos="1795780" algn="l"/>
                <a:tab pos="2070100" algn="l"/>
              </a:tabLst>
            </a:pPr>
            <a:r>
              <a:rPr sz="1800" dirty="0">
                <a:latin typeface="Courier New"/>
                <a:cs typeface="Courier New"/>
              </a:rPr>
              <a:t>login	=	models.CharField(unique=</a:t>
            </a:r>
            <a:r>
              <a:rPr sz="1800" b="1" dirty="0">
                <a:latin typeface="Courier New"/>
                <a:cs typeface="Courier New"/>
              </a:rPr>
              <a:t>True</a:t>
            </a:r>
            <a:r>
              <a:rPr sz="1800" dirty="0">
                <a:latin typeface="Courier New"/>
                <a:cs typeface="Courier New"/>
              </a:rPr>
              <a:t>)  password	=	models.CharField()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247140" algn="l"/>
                <a:tab pos="1521460" algn="l"/>
              </a:tabLst>
            </a:pPr>
            <a:r>
              <a:rPr sz="1800" dirty="0">
                <a:latin typeface="Courier New"/>
                <a:cs typeface="Courier New"/>
              </a:rPr>
              <a:t>name	=	models.CharField()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class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Session</a:t>
            </a:r>
            <a:r>
              <a:rPr sz="1800" spc="-5" dirty="0">
                <a:latin typeface="Courier New"/>
                <a:cs typeface="Courier New"/>
              </a:rPr>
              <a:t>(models.Model):</a:t>
            </a:r>
            <a:endParaRPr sz="1800" dirty="0">
              <a:latin typeface="Courier New"/>
              <a:cs typeface="Courier New"/>
            </a:endParaRPr>
          </a:p>
          <a:p>
            <a:pPr marL="561340" marR="279400">
              <a:lnSpc>
                <a:spcPct val="114599"/>
              </a:lnSpc>
              <a:tabLst>
                <a:tab pos="1109980" algn="l"/>
                <a:tab pos="1247140" algn="l"/>
                <a:tab pos="1384300" algn="l"/>
                <a:tab pos="1521460" algn="l"/>
              </a:tabLst>
            </a:pPr>
            <a:r>
              <a:rPr sz="1800" dirty="0">
                <a:latin typeface="Courier New"/>
                <a:cs typeface="Courier New"/>
              </a:rPr>
              <a:t>key	=	</a:t>
            </a:r>
            <a:r>
              <a:rPr sz="1800" spc="-5" dirty="0">
                <a:latin typeface="Courier New"/>
                <a:cs typeface="Courier New"/>
              </a:rPr>
              <a:t>models.CharField(unique=</a:t>
            </a:r>
            <a:r>
              <a:rPr sz="1800" b="1" spc="-5" dirty="0">
                <a:latin typeface="Courier New"/>
                <a:cs typeface="Courier New"/>
              </a:rPr>
              <a:t>True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user	=	models.ForeignKey(User)</a:t>
            </a:r>
          </a:p>
          <a:p>
            <a:pPr marL="561340">
              <a:lnSpc>
                <a:spcPct val="100000"/>
              </a:lnSpc>
              <a:spcBef>
                <a:spcPts val="310"/>
              </a:spcBef>
              <a:tabLst>
                <a:tab pos="1658620" algn="l"/>
                <a:tab pos="1932939" algn="l"/>
              </a:tabLst>
            </a:pPr>
            <a:r>
              <a:rPr sz="1800" dirty="0">
                <a:latin typeface="Courier New"/>
                <a:cs typeface="Courier New"/>
              </a:rPr>
              <a:t>expires	=	models.DateTimeField()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16</a:t>
            </a:fld>
            <a:endParaRPr spc="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17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745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Вход</a:t>
            </a:r>
            <a:r>
              <a:rPr spc="-235" dirty="0"/>
              <a:t> </a:t>
            </a:r>
            <a:r>
              <a:rPr spc="90" dirty="0"/>
              <a:t>на</a:t>
            </a:r>
            <a:r>
              <a:rPr spc="-229" dirty="0"/>
              <a:t> </a:t>
            </a:r>
            <a:r>
              <a:rPr spc="30" dirty="0"/>
              <a:t>сайт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64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Microsoft Sans Serif"/>
                <a:cs typeface="Microsoft Sans Serif"/>
              </a:rPr>
              <a:t>URL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8774" y="1743071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/login/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71" y="2663824"/>
            <a:ext cx="664400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0" dirty="0">
                <a:latin typeface="Microsoft Sans Serif"/>
                <a:cs typeface="Microsoft Sans Serif"/>
              </a:rPr>
              <a:t>Клиент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отправляет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login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60" dirty="0">
                <a:latin typeface="Microsoft Sans Serif"/>
                <a:cs typeface="Microsoft Sans Serif"/>
              </a:rPr>
              <a:t>/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password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сервер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0" dirty="0">
                <a:latin typeface="Microsoft Sans Serif"/>
                <a:cs typeface="Microsoft Sans Serif"/>
              </a:rPr>
              <a:t>Сервер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проверяет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login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60" dirty="0">
                <a:latin typeface="Microsoft Sans Serif"/>
                <a:cs typeface="Microsoft Sans Serif"/>
              </a:rPr>
              <a:t>/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password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создает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b="1" spc="-10" dirty="0">
                <a:latin typeface="Tahoma"/>
                <a:cs typeface="Tahoma"/>
              </a:rPr>
              <a:t>сессию</a:t>
            </a:r>
            <a:endParaRPr sz="1800">
              <a:latin typeface="Tahoma"/>
              <a:cs typeface="Tahoma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0" dirty="0">
                <a:latin typeface="Microsoft Sans Serif"/>
                <a:cs typeface="Microsoft Sans Serif"/>
              </a:rPr>
              <a:t>Сервер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устанавливает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cookie,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содержащий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Tahoma"/>
                <a:cs typeface="Tahoma"/>
              </a:rPr>
              <a:t>ключ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25" dirty="0">
                <a:latin typeface="Tahoma"/>
                <a:cs typeface="Tahoma"/>
              </a:rPr>
              <a:t>сессии</a:t>
            </a:r>
            <a:endParaRPr sz="1800">
              <a:latin typeface="Tahoma"/>
              <a:cs typeface="Tahoma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0" dirty="0">
                <a:latin typeface="Microsoft Sans Serif"/>
                <a:cs typeface="Microsoft Sans Serif"/>
              </a:rPr>
              <a:t>Сервер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делает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перенаправление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целевую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страницу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609600" y="377054"/>
            <a:ext cx="6475095" cy="4726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784" marR="4381500" indent="-439420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urier New"/>
                <a:cs typeface="Courier New"/>
              </a:rPr>
              <a:t>def</a:t>
            </a:r>
            <a:r>
              <a:rPr sz="1450" spc="-50" dirty="0">
                <a:latin typeface="Courier New"/>
                <a:cs typeface="Courier New"/>
              </a:rPr>
              <a:t> </a:t>
            </a:r>
            <a:r>
              <a:rPr sz="1450" b="1" spc="-10" dirty="0">
                <a:solidFill>
                  <a:srgbClr val="C00000"/>
                </a:solidFill>
                <a:latin typeface="Courier New"/>
                <a:cs typeface="Courier New"/>
              </a:rPr>
              <a:t>login</a:t>
            </a:r>
            <a:r>
              <a:rPr sz="1450" spc="-10" dirty="0">
                <a:latin typeface="Courier New"/>
                <a:cs typeface="Courier New"/>
              </a:rPr>
              <a:t>(request):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error</a:t>
            </a:r>
            <a:r>
              <a:rPr sz="1450" spc="-2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spc="-20" dirty="0"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''</a:t>
            </a:r>
            <a:endParaRPr sz="1450" dirty="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urier New"/>
                <a:cs typeface="Courier New"/>
              </a:rPr>
              <a:t>if</a:t>
            </a:r>
            <a:r>
              <a:rPr sz="1450" spc="-1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request.method ==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'POST'</a:t>
            </a:r>
            <a:r>
              <a:rPr sz="1450" spc="-10" dirty="0">
                <a:latin typeface="Courier New"/>
                <a:cs typeface="Courier New"/>
              </a:rPr>
              <a:t>:</a:t>
            </a:r>
            <a:endParaRPr sz="1450" dirty="0">
              <a:latin typeface="Courier New"/>
              <a:cs typeface="Courier New"/>
            </a:endParaRPr>
          </a:p>
          <a:p>
            <a:pPr marL="877569" marR="1308735">
              <a:lnSpc>
                <a:spcPct val="112100"/>
              </a:lnSpc>
            </a:pPr>
            <a:r>
              <a:rPr sz="1450" spc="-10" dirty="0">
                <a:latin typeface="Courier New"/>
                <a:cs typeface="Courier New"/>
              </a:rPr>
              <a:t>login = request.POST.get(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'login'</a:t>
            </a:r>
            <a:r>
              <a:rPr sz="1450" spc="-10" dirty="0">
                <a:latin typeface="Courier New"/>
                <a:cs typeface="Courier New"/>
              </a:rPr>
              <a:t>) 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password</a:t>
            </a:r>
            <a:r>
              <a:rPr sz="1450" spc="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request.POST.get(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'password'</a:t>
            </a:r>
            <a:r>
              <a:rPr sz="1450" spc="-10" dirty="0">
                <a:latin typeface="Courier New"/>
                <a:cs typeface="Courier New"/>
              </a:rPr>
              <a:t>)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url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request.POST.get(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'continue'</a:t>
            </a:r>
            <a:r>
              <a:rPr sz="1450" spc="-10" dirty="0">
                <a:latin typeface="Courier New"/>
                <a:cs typeface="Courier New"/>
              </a:rPr>
              <a:t>,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'/'</a:t>
            </a:r>
            <a:r>
              <a:rPr sz="1450" spc="-10" dirty="0">
                <a:latin typeface="Courier New"/>
                <a:cs typeface="Courier New"/>
              </a:rPr>
              <a:t>)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sessid =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do_login(login, password)</a:t>
            </a:r>
            <a:endParaRPr sz="1450" dirty="0">
              <a:latin typeface="Courier New"/>
              <a:cs typeface="Courier New"/>
            </a:endParaRPr>
          </a:p>
          <a:p>
            <a:pPr marL="877569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urier New"/>
                <a:cs typeface="Courier New"/>
              </a:rPr>
              <a:t>if</a:t>
            </a:r>
            <a:r>
              <a:rPr sz="1450" spc="-5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sessid:</a:t>
            </a:r>
            <a:endParaRPr sz="1450" dirty="0">
              <a:latin typeface="Courier New"/>
              <a:cs typeface="Courier New"/>
            </a:endParaRPr>
          </a:p>
          <a:p>
            <a:pPr marL="1316355" marR="1089025">
              <a:lnSpc>
                <a:spcPct val="112100"/>
              </a:lnSpc>
            </a:pPr>
            <a:r>
              <a:rPr sz="1450" spc="-10" dirty="0">
                <a:latin typeface="Courier New"/>
                <a:cs typeface="Courier New"/>
              </a:rPr>
              <a:t>response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HttpResponseRedirect(url) 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response.set_cookie(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'sessid'</a:t>
            </a:r>
            <a:r>
              <a:rPr sz="1450" spc="-10" dirty="0">
                <a:latin typeface="Courier New"/>
                <a:cs typeface="Courier New"/>
              </a:rPr>
              <a:t>,</a:t>
            </a:r>
            <a:r>
              <a:rPr sz="1450" spc="2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sessid,</a:t>
            </a:r>
            <a:endParaRPr sz="1450" dirty="0">
              <a:latin typeface="Courier New"/>
              <a:cs typeface="Courier New"/>
            </a:endParaRPr>
          </a:p>
          <a:p>
            <a:pPr marL="1645920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latin typeface="Courier New"/>
                <a:cs typeface="Courier New"/>
              </a:rPr>
              <a:t>domain=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'.site.com'</a:t>
            </a:r>
            <a:r>
              <a:rPr sz="1450" spc="-10" dirty="0">
                <a:latin typeface="Courier New"/>
                <a:cs typeface="Courier New"/>
              </a:rPr>
              <a:t>,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httponly=</a:t>
            </a:r>
            <a:r>
              <a:rPr sz="1450" b="1" spc="-10" dirty="0">
                <a:latin typeface="Courier New"/>
                <a:cs typeface="Courier New"/>
              </a:rPr>
              <a:t>True</a:t>
            </a:r>
            <a:r>
              <a:rPr sz="1450" spc="-10" dirty="0">
                <a:latin typeface="Courier New"/>
                <a:cs typeface="Courier New"/>
              </a:rPr>
              <a:t>,</a:t>
            </a:r>
            <a:endParaRPr sz="1450" dirty="0">
              <a:latin typeface="Courier New"/>
              <a:cs typeface="Courier New"/>
            </a:endParaRPr>
          </a:p>
          <a:p>
            <a:pPr marL="1645920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latin typeface="Courier New"/>
                <a:cs typeface="Courier New"/>
              </a:rPr>
              <a:t>expires</a:t>
            </a:r>
            <a:r>
              <a:rPr sz="1450" spc="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-10" dirty="0" err="1">
                <a:latin typeface="Courier New"/>
                <a:cs typeface="Courier New"/>
              </a:rPr>
              <a:t>datetime.now</a:t>
            </a:r>
            <a:r>
              <a:rPr sz="1450" spc="-10" dirty="0">
                <a:latin typeface="Courier New"/>
                <a:cs typeface="Courier New"/>
              </a:rPr>
              <a:t>()+</a:t>
            </a:r>
            <a:r>
              <a:rPr sz="1450" spc="-10" dirty="0" err="1">
                <a:latin typeface="Courier New"/>
                <a:cs typeface="Courier New"/>
              </a:rPr>
              <a:t>timedelta</a:t>
            </a:r>
            <a:r>
              <a:rPr sz="1450" spc="-10" dirty="0">
                <a:latin typeface="Courier New"/>
                <a:cs typeface="Courier New"/>
              </a:rPr>
              <a:t>(days=</a:t>
            </a:r>
            <a:r>
              <a:rPr sz="1450" spc="-10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450" spc="-10" dirty="0">
                <a:latin typeface="Courier New"/>
                <a:cs typeface="Courier New"/>
              </a:rPr>
              <a:t>)</a:t>
            </a:r>
            <a:endParaRPr sz="1450" dirty="0">
              <a:latin typeface="Courier New"/>
              <a:cs typeface="Courier New"/>
            </a:endParaRPr>
          </a:p>
          <a:p>
            <a:pPr marL="1316355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latin typeface="Courier New"/>
                <a:cs typeface="Courier New"/>
              </a:rPr>
              <a:t>)</a:t>
            </a:r>
            <a:endParaRPr sz="1450" dirty="0">
              <a:latin typeface="Courier New"/>
              <a:cs typeface="Courier New"/>
            </a:endParaRPr>
          </a:p>
          <a:p>
            <a:pPr marL="877569" marR="3503295" indent="438784">
              <a:lnSpc>
                <a:spcPct val="112100"/>
              </a:lnSpc>
            </a:pPr>
            <a:r>
              <a:rPr sz="1450" b="1" spc="-10" dirty="0">
                <a:latin typeface="Courier New"/>
                <a:cs typeface="Courier New"/>
              </a:rPr>
              <a:t>return</a:t>
            </a:r>
            <a:r>
              <a:rPr sz="1450" spc="-5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response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b="1" spc="-10" dirty="0">
                <a:latin typeface="Courier New"/>
                <a:cs typeface="Courier New"/>
              </a:rPr>
              <a:t>else</a:t>
            </a:r>
            <a:r>
              <a:rPr sz="1450" spc="-10" dirty="0">
                <a:latin typeface="Courier New"/>
                <a:cs typeface="Courier New"/>
              </a:rPr>
              <a:t>:</a:t>
            </a:r>
            <a:endParaRPr sz="1450" dirty="0">
              <a:latin typeface="Courier New"/>
              <a:cs typeface="Courier New"/>
            </a:endParaRPr>
          </a:p>
          <a:p>
            <a:pPr marL="1316355">
              <a:lnSpc>
                <a:spcPct val="100000"/>
              </a:lnSpc>
              <a:spcBef>
                <a:spcPts val="209"/>
              </a:spcBef>
            </a:pPr>
            <a:r>
              <a:rPr sz="1450" spc="-10" dirty="0">
                <a:latin typeface="Courier New"/>
                <a:cs typeface="Courier New"/>
              </a:rPr>
              <a:t>error =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u'Неверный логин</a:t>
            </a:r>
            <a:r>
              <a:rPr sz="1450" spc="-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/ пароль'</a:t>
            </a:r>
            <a:endParaRPr sz="1450" dirty="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  <a:spcBef>
                <a:spcPts val="209"/>
              </a:spcBef>
            </a:pPr>
            <a:r>
              <a:rPr sz="1450" b="1" spc="-10" dirty="0">
                <a:latin typeface="Courier New"/>
                <a:cs typeface="Courier New"/>
              </a:rPr>
              <a:t>return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render(request,</a:t>
            </a:r>
            <a:r>
              <a:rPr sz="1450" spc="15" dirty="0"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'login.html'</a:t>
            </a:r>
            <a:r>
              <a:rPr sz="1450" spc="-10" dirty="0">
                <a:latin typeface="Courier New"/>
                <a:cs typeface="Courier New"/>
              </a:rPr>
              <a:t>,</a:t>
            </a:r>
            <a:r>
              <a:rPr sz="1450" spc="1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{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'error'</a:t>
            </a:r>
            <a:r>
              <a:rPr sz="1450" spc="-10" dirty="0">
                <a:latin typeface="Courier New"/>
                <a:cs typeface="Courier New"/>
              </a:rPr>
              <a:t>:</a:t>
            </a:r>
            <a:r>
              <a:rPr sz="1450" spc="1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error</a:t>
            </a:r>
            <a:r>
              <a:rPr sz="1450" spc="1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})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18</a:t>
            </a:fld>
            <a:endParaRPr spc="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980350" y="633258"/>
            <a:ext cx="7792900" cy="41910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0" marR="3393440" indent="-521334">
              <a:lnSpc>
                <a:spcPct val="113999"/>
              </a:lnSpc>
              <a:spcBef>
                <a:spcPts val="95"/>
              </a:spcBef>
            </a:pPr>
            <a:r>
              <a:rPr sz="1700" b="1" spc="5" dirty="0">
                <a:latin typeface="Courier New"/>
                <a:cs typeface="Courier New"/>
              </a:rPr>
              <a:t>def</a:t>
            </a:r>
            <a:r>
              <a:rPr sz="1700" spc="-45" dirty="0">
                <a:latin typeface="Courier New"/>
                <a:cs typeface="Courier New"/>
              </a:rPr>
              <a:t> </a:t>
            </a:r>
            <a:r>
              <a:rPr sz="1700" b="1" spc="5" dirty="0">
                <a:solidFill>
                  <a:srgbClr val="C00000"/>
                </a:solidFill>
                <a:latin typeface="Courier New"/>
                <a:cs typeface="Courier New"/>
              </a:rPr>
              <a:t>do_login</a:t>
            </a:r>
            <a:r>
              <a:rPr sz="1700" spc="5" dirty="0">
                <a:latin typeface="Courier New"/>
                <a:cs typeface="Courier New"/>
              </a:rPr>
              <a:t>(login,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password):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try</a:t>
            </a:r>
            <a:r>
              <a:rPr sz="1700" dirty="0">
                <a:latin typeface="Courier New"/>
                <a:cs typeface="Courier New"/>
              </a:rPr>
              <a:t>:</a:t>
            </a:r>
          </a:p>
          <a:p>
            <a:pPr marL="533400" marR="1568450" indent="521334">
              <a:lnSpc>
                <a:spcPct val="113999"/>
              </a:lnSpc>
            </a:pPr>
            <a:r>
              <a:rPr sz="1700" spc="5" dirty="0">
                <a:latin typeface="Courier New"/>
                <a:cs typeface="Courier New"/>
              </a:rPr>
              <a:t>user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lang="en-US" sz="1700" spc="5" dirty="0">
                <a:latin typeface="Courier New"/>
                <a:cs typeface="Courier New"/>
              </a:rPr>
              <a:t> </a:t>
            </a:r>
            <a:r>
              <a:rPr sz="1700" spc="5" dirty="0" err="1">
                <a:latin typeface="Courier New"/>
                <a:cs typeface="Courier New"/>
              </a:rPr>
              <a:t>User.objects.get</a:t>
            </a:r>
            <a:r>
              <a:rPr sz="1700" spc="5" dirty="0">
                <a:latin typeface="Courier New"/>
                <a:cs typeface="Courier New"/>
              </a:rPr>
              <a:t>(login=login)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lang="en-US" sz="1700" spc="-1005" dirty="0">
                <a:latin typeface="Courier New"/>
                <a:cs typeface="Courier New"/>
              </a:rPr>
              <a:t>       </a:t>
            </a:r>
            <a:r>
              <a:rPr sz="1700" b="1" spc="5" dirty="0">
                <a:latin typeface="Courier New"/>
                <a:cs typeface="Courier New"/>
              </a:rPr>
              <a:t>except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User.DoesNotExist:</a:t>
            </a:r>
            <a:endParaRPr sz="1700" dirty="0">
              <a:latin typeface="Courier New"/>
              <a:cs typeface="Courier New"/>
            </a:endParaRPr>
          </a:p>
          <a:p>
            <a:pPr marL="1054735">
              <a:lnSpc>
                <a:spcPct val="100000"/>
              </a:lnSpc>
              <a:spcBef>
                <a:spcPts val="285"/>
              </a:spcBef>
            </a:pPr>
            <a:r>
              <a:rPr sz="1700" b="1" spc="5" dirty="0">
                <a:latin typeface="Courier New"/>
                <a:cs typeface="Courier New"/>
              </a:rPr>
              <a:t>return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spc="5" dirty="0">
                <a:latin typeface="Courier New"/>
                <a:cs typeface="Courier New"/>
              </a:rPr>
              <a:t>None</a:t>
            </a:r>
            <a:endParaRPr sz="1700" b="1" dirty="0">
              <a:latin typeface="Courier New"/>
              <a:cs typeface="Courier New"/>
            </a:endParaRPr>
          </a:p>
          <a:p>
            <a:pPr marL="533400" marR="1959610">
              <a:lnSpc>
                <a:spcPct val="113999"/>
              </a:lnSpc>
            </a:pPr>
            <a:r>
              <a:rPr sz="1700" spc="5" dirty="0" err="1">
                <a:latin typeface="Courier New"/>
                <a:cs typeface="Courier New"/>
              </a:rPr>
              <a:t>hashed_pass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lang="en-US" sz="1700" spc="5" dirty="0">
                <a:latin typeface="Courier New"/>
                <a:cs typeface="Courier New"/>
              </a:rPr>
              <a:t> </a:t>
            </a:r>
            <a:r>
              <a:rPr sz="1700" spc="5" dirty="0" err="1">
                <a:latin typeface="Courier New"/>
                <a:cs typeface="Courier New"/>
              </a:rPr>
              <a:t>salt_and_hash</a:t>
            </a:r>
            <a:r>
              <a:rPr sz="1700" spc="5" dirty="0">
                <a:latin typeface="Courier New"/>
                <a:cs typeface="Courier New"/>
              </a:rPr>
              <a:t>(password) </a:t>
            </a:r>
            <a:r>
              <a:rPr lang="en-US" sz="1700" spc="5" dirty="0">
                <a:latin typeface="Courier New"/>
                <a:cs typeface="Courier New"/>
              </a:rPr>
              <a:t>                        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b="1" spc="5" dirty="0">
                <a:latin typeface="Courier New"/>
                <a:cs typeface="Courier New"/>
              </a:rPr>
              <a:t>if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user.password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!=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hashed_pass:</a:t>
            </a:r>
            <a:endParaRPr sz="1700" dirty="0">
              <a:latin typeface="Courier New"/>
              <a:cs typeface="Courier New"/>
            </a:endParaRPr>
          </a:p>
          <a:p>
            <a:pPr marL="533400" marR="4305300" indent="520700">
              <a:lnSpc>
                <a:spcPct val="113999"/>
              </a:lnSpc>
            </a:pPr>
            <a:r>
              <a:rPr sz="1700" b="1" spc="5" dirty="0">
                <a:latin typeface="Courier New"/>
                <a:cs typeface="Courier New"/>
              </a:rPr>
              <a:t>return None </a:t>
            </a:r>
            <a:r>
              <a:rPr sz="1700" b="1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session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Session()</a:t>
            </a:r>
            <a:endParaRPr sz="1700" dirty="0">
              <a:latin typeface="Courier New"/>
              <a:cs typeface="Courier New"/>
            </a:endParaRPr>
          </a:p>
          <a:p>
            <a:pPr marL="533400" marR="1568450">
              <a:lnSpc>
                <a:spcPct val="113999"/>
              </a:lnSpc>
            </a:pPr>
            <a:r>
              <a:rPr sz="1700" spc="5" dirty="0" err="1">
                <a:latin typeface="Courier New"/>
                <a:cs typeface="Courier New"/>
              </a:rPr>
              <a:t>session.key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lang="en-US" sz="1700" spc="5" dirty="0">
                <a:latin typeface="Courier New"/>
                <a:cs typeface="Courier New"/>
              </a:rPr>
              <a:t> </a:t>
            </a:r>
            <a:r>
              <a:rPr sz="1700" spc="5" dirty="0" err="1">
                <a:latin typeface="Courier New"/>
                <a:cs typeface="Courier New"/>
              </a:rPr>
              <a:t>generate_long_random_key</a:t>
            </a:r>
            <a:r>
              <a:rPr sz="1700" spc="5" dirty="0">
                <a:latin typeface="Courier New"/>
                <a:cs typeface="Courier New"/>
              </a:rPr>
              <a:t>()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session.user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user</a:t>
            </a:r>
            <a:endParaRPr sz="1700" dirty="0">
              <a:latin typeface="Courier New"/>
              <a:cs typeface="Courier New"/>
            </a:endParaRPr>
          </a:p>
          <a:p>
            <a:pPr marL="533400" marR="5080">
              <a:lnSpc>
                <a:spcPct val="113999"/>
              </a:lnSpc>
            </a:pPr>
            <a:r>
              <a:rPr sz="1700" spc="5" dirty="0">
                <a:latin typeface="Courier New"/>
                <a:cs typeface="Courier New"/>
              </a:rPr>
              <a:t>session.expires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datetime.now()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lang="en-US" sz="1700" spc="5" dirty="0">
                <a:latin typeface="Courier New"/>
                <a:cs typeface="Courier New"/>
              </a:rPr>
              <a:t> </a:t>
            </a:r>
            <a:r>
              <a:rPr sz="1700" spc="5" dirty="0" err="1">
                <a:latin typeface="Courier New"/>
                <a:cs typeface="Courier New"/>
              </a:rPr>
              <a:t>timedelta</a:t>
            </a:r>
            <a:r>
              <a:rPr sz="1700" spc="5" dirty="0">
                <a:latin typeface="Courier New"/>
                <a:cs typeface="Courier New"/>
              </a:rPr>
              <a:t>(days=</a:t>
            </a:r>
            <a:r>
              <a:rPr sz="1700" spc="5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700" spc="5" dirty="0">
                <a:latin typeface="Courier New"/>
                <a:cs typeface="Courier New"/>
              </a:rPr>
              <a:t>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session.save()</a:t>
            </a:r>
            <a:endParaRPr sz="1700" dirty="0">
              <a:latin typeface="Courier New"/>
              <a:cs typeface="Courier New"/>
            </a:endParaRPr>
          </a:p>
          <a:p>
            <a:pPr marL="533400">
              <a:lnSpc>
                <a:spcPct val="100000"/>
              </a:lnSpc>
              <a:spcBef>
                <a:spcPts val="284"/>
              </a:spcBef>
            </a:pPr>
            <a:r>
              <a:rPr sz="1700" b="1" spc="5" dirty="0">
                <a:latin typeface="Courier New"/>
                <a:cs typeface="Courier New"/>
              </a:rPr>
              <a:t>return</a:t>
            </a:r>
            <a:r>
              <a:rPr sz="1700" spc="-5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session.key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19</a:t>
            </a:fld>
            <a:endParaRPr spc="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273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Авторизация</a:t>
            </a:r>
            <a:r>
              <a:rPr spc="-220" dirty="0"/>
              <a:t> </a:t>
            </a:r>
            <a:r>
              <a:rPr spc="145" dirty="0"/>
              <a:t>в</a:t>
            </a:r>
            <a:r>
              <a:rPr spc="-215" dirty="0"/>
              <a:t> </a:t>
            </a:r>
            <a:r>
              <a:rPr spc="35" dirty="0"/>
              <a:t>Web-приложениях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6104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Microsoft Sans Serif"/>
                <a:cs typeface="Microsoft Sans Serif"/>
              </a:rPr>
              <a:t>HTTP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stateless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протокол,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т.е.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не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предполагает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поддержания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66700"/>
              </a:lnSpc>
            </a:pPr>
            <a:r>
              <a:rPr sz="1800" spc="60" dirty="0">
                <a:latin typeface="Microsoft Sans Serif"/>
                <a:cs typeface="Microsoft Sans Serif"/>
              </a:rPr>
              <a:t>соединения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между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клиентом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сервером.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Это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значит,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что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сервер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не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может </a:t>
            </a:r>
            <a:r>
              <a:rPr sz="1800" spc="25" dirty="0">
                <a:latin typeface="Microsoft Sans Serif"/>
                <a:cs typeface="Microsoft Sans Serif"/>
              </a:rPr>
              <a:t>связать </a:t>
            </a:r>
            <a:r>
              <a:rPr sz="1800" spc="65" dirty="0">
                <a:latin typeface="Microsoft Sans Serif"/>
                <a:cs typeface="Microsoft Sans Serif"/>
              </a:rPr>
              <a:t>информацию </a:t>
            </a:r>
            <a:r>
              <a:rPr sz="1800" spc="85" dirty="0">
                <a:latin typeface="Microsoft Sans Serif"/>
                <a:cs typeface="Microsoft Sans Serif"/>
              </a:rPr>
              <a:t>о </a:t>
            </a:r>
            <a:r>
              <a:rPr sz="1800" spc="35" dirty="0">
                <a:latin typeface="Microsoft Sans Serif"/>
                <a:cs typeface="Microsoft Sans Serif"/>
              </a:rPr>
              <a:t>пользователе </a:t>
            </a:r>
            <a:r>
              <a:rPr sz="1800" spc="-45" dirty="0">
                <a:latin typeface="Microsoft Sans Serif"/>
                <a:cs typeface="Microsoft Sans Serif"/>
              </a:rPr>
              <a:t>с </a:t>
            </a:r>
            <a:r>
              <a:rPr sz="1800" spc="65" dirty="0">
                <a:latin typeface="Microsoft Sans Serif"/>
                <a:cs typeface="Microsoft Sans Serif"/>
              </a:rPr>
              <a:t>конкретным 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соединением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вынужден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загружать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ее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при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каждом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запросе.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8764" y="5397499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20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69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Проверка</a:t>
            </a:r>
            <a:r>
              <a:rPr spc="-245" dirty="0"/>
              <a:t> </a:t>
            </a:r>
            <a:r>
              <a:rPr spc="80" dirty="0"/>
              <a:t>сессии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3255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Microsoft Sans Serif"/>
                <a:cs typeface="Microsoft Sans Serif"/>
              </a:rPr>
              <a:t>При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запросе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по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любому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URL: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71" y="2663824"/>
            <a:ext cx="3522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0" dirty="0">
                <a:latin typeface="Microsoft Sans Serif"/>
                <a:cs typeface="Microsoft Sans Serif"/>
              </a:rPr>
              <a:t>Клиент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передает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заголовке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7674" y="2657470"/>
            <a:ext cx="9620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Cookie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768" y="2663824"/>
            <a:ext cx="54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Sans Serif"/>
                <a:cs typeface="Microsoft Sans Serif"/>
              </a:rPr>
              <a:t>свой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7874" y="2657470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sessid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471" y="3121024"/>
            <a:ext cx="528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0" dirty="0">
                <a:latin typeface="Microsoft Sans Serif"/>
                <a:cs typeface="Microsoft Sans Serif"/>
              </a:rPr>
              <a:t>Сервер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загружает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сессию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из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базы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данных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по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9799" y="3114670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sessid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471" y="3578225"/>
            <a:ext cx="505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0" dirty="0">
                <a:latin typeface="Microsoft Sans Serif"/>
                <a:cs typeface="Microsoft Sans Serif"/>
              </a:rPr>
              <a:t>Сервер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загружает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объект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пользователя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по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1199" y="3571870"/>
            <a:ext cx="4000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1801" y="3578225"/>
            <a:ext cx="1084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Microsoft Sans Serif"/>
                <a:cs typeface="Microsoft Sans Serif"/>
              </a:rPr>
              <a:t>из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сессии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800" y="4264025"/>
            <a:ext cx="548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Как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правило,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проверки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сессии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используются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67474" y="4257670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middleware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63296" y="4264025"/>
            <a:ext cx="8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34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Middleware</a:t>
            </a:r>
            <a:r>
              <a:rPr spc="-210" dirty="0"/>
              <a:t> </a:t>
            </a:r>
            <a:r>
              <a:rPr spc="145" dirty="0"/>
              <a:t>в</a:t>
            </a:r>
            <a:r>
              <a:rPr spc="-210" dirty="0"/>
              <a:t> </a:t>
            </a:r>
            <a:r>
              <a:rPr spc="10" dirty="0"/>
              <a:t>Django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336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Middleware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это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Python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класс,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котором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есть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один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из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указанных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70" dirty="0">
                <a:latin typeface="Microsoft Sans Serif"/>
                <a:cs typeface="Microsoft Sans Serif"/>
              </a:rPr>
              <a:t>ниже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методов.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Список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всех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активных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middleware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указан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2663824"/>
            <a:ext cx="117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Microsoft Sans Serif"/>
                <a:cs typeface="Microsoft Sans Serif"/>
              </a:rPr>
              <a:t>настройке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2174" y="2657470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MIDDLEWARE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7103" y="2663824"/>
            <a:ext cx="8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471" y="3578225"/>
            <a:ext cx="11176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3571869"/>
            <a:ext cx="31527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__init__(get_response)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499" y="4029069"/>
            <a:ext cx="24669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__call__(request)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4486269"/>
            <a:ext cx="57531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3084195" algn="l"/>
                <a:tab pos="3907154" algn="l"/>
                <a:tab pos="4730750" algn="l"/>
              </a:tabLst>
            </a:pPr>
            <a:r>
              <a:rPr sz="1800" dirty="0">
                <a:latin typeface="Courier New"/>
                <a:cs typeface="Courier New"/>
              </a:rPr>
              <a:t>process_view(request,	func,	args,	kwargs)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499" y="4943469"/>
            <a:ext cx="5210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3769995" algn="l"/>
              </a:tabLst>
            </a:pPr>
            <a:r>
              <a:rPr sz="1800" dirty="0">
                <a:latin typeface="Courier New"/>
                <a:cs typeface="Courier New"/>
              </a:rPr>
              <a:t>process_exception(request,	exception)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499" y="5400669"/>
            <a:ext cx="61722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4867910" algn="l"/>
              </a:tabLst>
            </a:pPr>
            <a:r>
              <a:rPr sz="1800" spc="-60" dirty="0">
                <a:latin typeface="Courier New"/>
                <a:cs typeface="Courier New"/>
              </a:rPr>
              <a:t>process_template_response(re</a:t>
            </a:r>
            <a:r>
              <a:rPr sz="2700" spc="-89" baseline="1543" dirty="0">
                <a:solidFill>
                  <a:srgbClr val="AAAAAA"/>
                </a:solidFill>
                <a:latin typeface="Microsoft Sans Serif"/>
                <a:cs typeface="Microsoft Sans Serif"/>
              </a:rPr>
              <a:t>2</a:t>
            </a:r>
            <a:r>
              <a:rPr sz="1800" spc="-60" dirty="0">
                <a:latin typeface="Courier New"/>
                <a:cs typeface="Courier New"/>
              </a:rPr>
              <a:t>q</a:t>
            </a:r>
            <a:r>
              <a:rPr sz="2700" spc="-89" baseline="1543" dirty="0">
                <a:solidFill>
                  <a:srgbClr val="AAAAAA"/>
                </a:solidFill>
                <a:latin typeface="Microsoft Sans Serif"/>
                <a:cs typeface="Microsoft Sans Serif"/>
              </a:rPr>
              <a:t>1</a:t>
            </a:r>
            <a:r>
              <a:rPr sz="1800" spc="-60" dirty="0">
                <a:latin typeface="Courier New"/>
                <a:cs typeface="Courier New"/>
              </a:rPr>
              <a:t>uest,	</a:t>
            </a:r>
            <a:r>
              <a:rPr sz="1800" dirty="0">
                <a:latin typeface="Courier New"/>
                <a:cs typeface="Courier New"/>
              </a:rPr>
              <a:t>response)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042808" y="685800"/>
            <a:ext cx="7330440" cy="441800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350" i="1" spc="-10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project/project/middleware.py</a:t>
            </a:r>
            <a:endParaRPr sz="13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b="1" dirty="0">
                <a:latin typeface="Courier New"/>
                <a:cs typeface="Courier New"/>
              </a:rPr>
              <a:t>class</a:t>
            </a:r>
            <a:r>
              <a:rPr sz="1350" spc="15" dirty="0">
                <a:latin typeface="Courier New"/>
                <a:cs typeface="Courier New"/>
              </a:rPr>
              <a:t> </a:t>
            </a:r>
            <a:r>
              <a:rPr sz="1350" b="1" spc="-5" dirty="0">
                <a:solidFill>
                  <a:srgbClr val="0070C0"/>
                </a:solidFill>
                <a:latin typeface="Courier New"/>
                <a:cs typeface="Courier New"/>
              </a:rPr>
              <a:t>SimpleMiddleware</a:t>
            </a:r>
            <a:r>
              <a:rPr sz="1350" spc="-5" dirty="0">
                <a:latin typeface="Courier New"/>
                <a:cs typeface="Courier New"/>
              </a:rPr>
              <a:t>(object):</a:t>
            </a:r>
            <a:endParaRPr sz="1350" dirty="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  <a:spcBef>
                <a:spcPts val="254"/>
              </a:spcBef>
            </a:pPr>
            <a:r>
              <a:rPr sz="1350" b="1" dirty="0">
                <a:latin typeface="Courier New"/>
                <a:cs typeface="Courier New"/>
              </a:rPr>
              <a:t>def</a:t>
            </a:r>
            <a:r>
              <a:rPr sz="1350" spc="5" dirty="0">
                <a:latin typeface="Courier New"/>
                <a:cs typeface="Courier New"/>
              </a:rPr>
              <a:t> </a:t>
            </a:r>
            <a:r>
              <a:rPr sz="1350" b="1" spc="-5" dirty="0">
                <a:solidFill>
                  <a:srgbClr val="C00000"/>
                </a:solidFill>
                <a:latin typeface="Courier New"/>
                <a:cs typeface="Courier New"/>
              </a:rPr>
              <a:t>_</a:t>
            </a:r>
            <a:r>
              <a:rPr lang="en-US" sz="135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350" b="1" spc="-5" dirty="0">
                <a:solidFill>
                  <a:srgbClr val="C00000"/>
                </a:solidFill>
                <a:latin typeface="Courier New"/>
                <a:cs typeface="Courier New"/>
              </a:rPr>
              <a:t>_</a:t>
            </a:r>
            <a:r>
              <a:rPr sz="135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init</a:t>
            </a:r>
            <a:r>
              <a:rPr sz="1350" b="1" spc="-5" dirty="0">
                <a:solidFill>
                  <a:srgbClr val="C00000"/>
                </a:solidFill>
                <a:latin typeface="Courier New"/>
                <a:cs typeface="Courier New"/>
              </a:rPr>
              <a:t>_</a:t>
            </a:r>
            <a:r>
              <a:rPr lang="en-US" sz="135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350" b="1" spc="-5" dirty="0">
                <a:solidFill>
                  <a:srgbClr val="C00000"/>
                </a:solidFill>
                <a:latin typeface="Courier New"/>
                <a:cs typeface="Courier New"/>
              </a:rPr>
              <a:t>_</a:t>
            </a:r>
            <a:r>
              <a:rPr sz="1350" spc="-5" dirty="0">
                <a:latin typeface="Courier New"/>
                <a:cs typeface="Courier New"/>
              </a:rPr>
              <a:t>(self,</a:t>
            </a:r>
            <a:r>
              <a:rPr sz="1350" spc="1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get_response):</a:t>
            </a:r>
            <a:endParaRPr sz="1350" dirty="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254"/>
              </a:spcBef>
            </a:pPr>
            <a:r>
              <a:rPr sz="1350" dirty="0" err="1">
                <a:latin typeface="Courier New"/>
                <a:cs typeface="Courier New"/>
              </a:rPr>
              <a:t>self.get_response</a:t>
            </a:r>
            <a:r>
              <a:rPr sz="1350" spc="-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-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get_response</a:t>
            </a:r>
          </a:p>
          <a:p>
            <a:pPr marL="835660">
              <a:lnSpc>
                <a:spcPct val="100000"/>
              </a:lnSpc>
              <a:spcBef>
                <a:spcPts val="254"/>
              </a:spcBef>
            </a:pP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350" i="1" spc="-2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One-time</a:t>
            </a:r>
            <a:r>
              <a:rPr sz="1350" i="1" spc="-2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configuration</a:t>
            </a:r>
            <a:r>
              <a:rPr sz="1350" i="1" spc="-2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and</a:t>
            </a:r>
            <a:r>
              <a:rPr sz="1350" i="1" spc="-2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initialization.</a:t>
            </a:r>
            <a:endParaRPr sz="13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latin typeface="Courier New"/>
                <a:cs typeface="Courier New"/>
              </a:rPr>
              <a:t>def</a:t>
            </a:r>
            <a:r>
              <a:rPr sz="1350" b="1" spc="-5" dirty="0">
                <a:latin typeface="Courier New"/>
                <a:cs typeface="Courier New"/>
              </a:rPr>
              <a:t> </a:t>
            </a:r>
            <a:r>
              <a:rPr sz="1350" b="1" spc="-5" dirty="0">
                <a:solidFill>
                  <a:srgbClr val="C00000"/>
                </a:solidFill>
                <a:latin typeface="Courier New"/>
                <a:cs typeface="Courier New"/>
              </a:rPr>
              <a:t>_</a:t>
            </a:r>
            <a:r>
              <a:rPr lang="en-US" sz="135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350" b="1" spc="-5" dirty="0">
                <a:solidFill>
                  <a:srgbClr val="C00000"/>
                </a:solidFill>
                <a:latin typeface="Courier New"/>
                <a:cs typeface="Courier New"/>
              </a:rPr>
              <a:t>_call_</a:t>
            </a:r>
            <a:r>
              <a:rPr lang="en-US" sz="135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350" b="1" spc="-5" dirty="0">
                <a:solidFill>
                  <a:srgbClr val="C00000"/>
                </a:solidFill>
                <a:latin typeface="Courier New"/>
                <a:cs typeface="Courier New"/>
              </a:rPr>
              <a:t>_</a:t>
            </a:r>
            <a:r>
              <a:rPr sz="1350" spc="-5" dirty="0">
                <a:latin typeface="Courier New"/>
                <a:cs typeface="Courier New"/>
              </a:rPr>
              <a:t>(self,</a:t>
            </a:r>
            <a:r>
              <a:rPr sz="135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request):</a:t>
            </a:r>
            <a:endParaRPr sz="1350" dirty="0">
              <a:latin typeface="Courier New"/>
              <a:cs typeface="Courier New"/>
            </a:endParaRPr>
          </a:p>
          <a:p>
            <a:pPr marL="835660" marR="5080">
              <a:lnSpc>
                <a:spcPct val="115700"/>
              </a:lnSpc>
            </a:pPr>
            <a:r>
              <a:rPr sz="1350" dirty="0">
                <a:latin typeface="Courier New"/>
                <a:cs typeface="Courier New"/>
              </a:rPr>
              <a:t>session</a:t>
            </a:r>
            <a:r>
              <a:rPr sz="1350" spc="7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75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Session.objects.get(key=request.COOKIE.get(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'sessid'</a:t>
            </a:r>
            <a:r>
              <a:rPr sz="1350" spc="-5" dirty="0">
                <a:latin typeface="Courier New"/>
                <a:cs typeface="Courier New"/>
              </a:rPr>
              <a:t>)) </a:t>
            </a:r>
            <a:r>
              <a:rPr sz="1350" spc="-795" dirty="0">
                <a:latin typeface="Courier New"/>
                <a:cs typeface="Courier New"/>
              </a:rPr>
              <a:t> </a:t>
            </a:r>
            <a:r>
              <a:rPr sz="1350" b="1" dirty="0">
                <a:latin typeface="Courier New"/>
                <a:cs typeface="Courier New"/>
              </a:rPr>
              <a:t>if</a:t>
            </a:r>
            <a:r>
              <a:rPr sz="1350" spc="-1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session</a:t>
            </a:r>
            <a:r>
              <a:rPr sz="1350" spc="-10" dirty="0">
                <a:latin typeface="Courier New"/>
                <a:cs typeface="Courier New"/>
              </a:rPr>
              <a:t> </a:t>
            </a:r>
            <a:r>
              <a:rPr sz="1350" b="1" dirty="0">
                <a:latin typeface="Courier New"/>
                <a:cs typeface="Courier New"/>
              </a:rPr>
              <a:t>and</a:t>
            </a:r>
            <a:r>
              <a:rPr sz="1350" spc="-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session.user:</a:t>
            </a:r>
          </a:p>
          <a:p>
            <a:pPr marL="835660" marR="4119879" indent="411480">
              <a:lnSpc>
                <a:spcPct val="115700"/>
              </a:lnSpc>
            </a:pPr>
            <a:r>
              <a:rPr sz="1350" dirty="0">
                <a:latin typeface="Courier New"/>
                <a:cs typeface="Courier New"/>
              </a:rPr>
              <a:t>request.user</a:t>
            </a:r>
            <a:r>
              <a:rPr sz="1350" spc="-5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-5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user </a:t>
            </a:r>
            <a:r>
              <a:rPr sz="1350" spc="-795" dirty="0">
                <a:latin typeface="Courier New"/>
                <a:cs typeface="Courier New"/>
              </a:rPr>
              <a:t> </a:t>
            </a:r>
            <a:r>
              <a:rPr sz="1350" b="1" spc="-5" dirty="0">
                <a:latin typeface="Courier New"/>
                <a:cs typeface="Courier New"/>
              </a:rPr>
              <a:t>else</a:t>
            </a:r>
            <a:r>
              <a:rPr sz="1350" spc="-5" dirty="0">
                <a:latin typeface="Courier New"/>
                <a:cs typeface="Courier New"/>
              </a:rPr>
              <a:t>:</a:t>
            </a:r>
            <a:endParaRPr sz="1350" dirty="0">
              <a:latin typeface="Courier New"/>
              <a:cs typeface="Courier New"/>
            </a:endParaRPr>
          </a:p>
          <a:p>
            <a:pPr marL="1247140">
              <a:lnSpc>
                <a:spcPct val="100000"/>
              </a:lnSpc>
              <a:spcBef>
                <a:spcPts val="254"/>
              </a:spcBef>
            </a:pPr>
            <a:r>
              <a:rPr sz="1350" dirty="0">
                <a:latin typeface="Courier New"/>
                <a:cs typeface="Courier New"/>
              </a:rPr>
              <a:t>request.user</a:t>
            </a:r>
            <a:r>
              <a:rPr sz="1350" spc="-2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-25" dirty="0">
                <a:latin typeface="Courier New"/>
                <a:cs typeface="Courier New"/>
              </a:rPr>
              <a:t> </a:t>
            </a:r>
            <a:r>
              <a:rPr sz="1350" b="1" dirty="0">
                <a:latin typeface="Courier New"/>
                <a:cs typeface="Courier New"/>
              </a:rPr>
              <a:t>None</a:t>
            </a:r>
            <a:r>
              <a:rPr sz="1350" spc="-20" dirty="0"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350" i="1" spc="-2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or</a:t>
            </a:r>
            <a:r>
              <a:rPr sz="1350" i="1" spc="-1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Anonymous</a:t>
            </a:r>
            <a:endParaRPr sz="13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latin typeface="Courier New"/>
                <a:cs typeface="Courier New"/>
              </a:rPr>
              <a:t>response</a:t>
            </a:r>
            <a:r>
              <a:rPr sz="1350" spc="-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-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self.get_response(request)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5"/>
              </a:spcBef>
            </a:pP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350" i="1" spc="-3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More</a:t>
            </a:r>
            <a:r>
              <a:rPr sz="1350" i="1" spc="-3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code</a:t>
            </a:r>
            <a:r>
              <a:rPr sz="1350" i="1" spc="-3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...</a:t>
            </a:r>
            <a:endParaRPr sz="13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</a:pPr>
            <a:r>
              <a:rPr sz="1350" b="1" dirty="0">
                <a:latin typeface="Courier New"/>
                <a:cs typeface="Courier New"/>
              </a:rPr>
              <a:t>return</a:t>
            </a:r>
            <a:r>
              <a:rPr sz="1350" spc="-10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response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22</a:t>
            </a:fld>
            <a:endParaRPr spc="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768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Выход</a:t>
            </a:r>
            <a:r>
              <a:rPr spc="-210" dirty="0"/>
              <a:t> </a:t>
            </a:r>
            <a:r>
              <a:rPr spc="55" dirty="0"/>
              <a:t>из</a:t>
            </a:r>
            <a:r>
              <a:rPr spc="-210" dirty="0"/>
              <a:t> </a:t>
            </a:r>
            <a:r>
              <a:rPr spc="50" dirty="0"/>
              <a:t>приложения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9325" y="1447800"/>
            <a:ext cx="7078345" cy="2749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Для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выхода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из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приложения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достаточно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удалить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объект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сессии: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 dirty="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  <a:spcBef>
                <a:spcPts val="1795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logout</a:t>
            </a:r>
            <a:r>
              <a:rPr sz="1800" spc="-5" dirty="0">
                <a:latin typeface="Courier New"/>
                <a:cs typeface="Courier New"/>
              </a:rPr>
              <a:t>(request):</a:t>
            </a:r>
            <a:endParaRPr sz="1800" dirty="0">
              <a:latin typeface="Courier New"/>
              <a:cs typeface="Courier New"/>
            </a:endParaRPr>
          </a:p>
          <a:p>
            <a:pPr marL="561340" marR="1433195" algn="just">
              <a:lnSpc>
                <a:spcPct val="114599"/>
              </a:lnSpc>
            </a:pPr>
            <a:r>
              <a:rPr sz="1800" dirty="0">
                <a:latin typeface="Courier New"/>
                <a:cs typeface="Courier New"/>
              </a:rPr>
              <a:t>sessid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request.COOKIE.get(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'sessid'</a:t>
            </a:r>
            <a:r>
              <a:rPr sz="1800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sessid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is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None</a:t>
            </a:r>
            <a:r>
              <a:rPr sz="1800" dirty="0">
                <a:latin typeface="Courier New"/>
                <a:cs typeface="Courier New"/>
              </a:rPr>
              <a:t>:</a:t>
            </a:r>
          </a:p>
          <a:p>
            <a:pPr marL="561340" marR="1296035" indent="548640" algn="just">
              <a:lnSpc>
                <a:spcPct val="114599"/>
              </a:lnSpc>
            </a:pPr>
            <a:r>
              <a:rPr sz="1800" dirty="0">
                <a:latin typeface="Courier New"/>
                <a:cs typeface="Courier New"/>
              </a:rPr>
              <a:t>Session.objects.delete(key=sessid)  url = </a:t>
            </a:r>
            <a:r>
              <a:rPr sz="1800" spc="-5" dirty="0">
                <a:latin typeface="Courier New"/>
                <a:cs typeface="Courier New"/>
              </a:rPr>
              <a:t>request.GET.get(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'continue'</a:t>
            </a:r>
            <a:r>
              <a:rPr sz="1800" spc="-5" dirty="0">
                <a:latin typeface="Courier New"/>
                <a:cs typeface="Courier New"/>
              </a:rPr>
              <a:t>,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'/'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HttpResponseRedirect(url)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23</a:t>
            </a:fld>
            <a:endParaRPr spc="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358900"/>
            <a:ext cx="5760720" cy="30734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z="7500" spc="175" dirty="0">
                <a:solidFill>
                  <a:srgbClr val="FFFFFF"/>
                </a:solidFill>
              </a:rPr>
              <a:t>Встроенная </a:t>
            </a:r>
            <a:r>
              <a:rPr sz="7500" spc="180" dirty="0">
                <a:solidFill>
                  <a:srgbClr val="FFFFFF"/>
                </a:solidFill>
              </a:rPr>
              <a:t> </a:t>
            </a:r>
            <a:r>
              <a:rPr sz="7500" spc="65" dirty="0">
                <a:solidFill>
                  <a:srgbClr val="FFFFFF"/>
                </a:solidFill>
              </a:rPr>
              <a:t>ав</a:t>
            </a:r>
            <a:r>
              <a:rPr sz="7500" spc="-20" dirty="0">
                <a:solidFill>
                  <a:srgbClr val="FFFFFF"/>
                </a:solidFill>
              </a:rPr>
              <a:t>т</a:t>
            </a:r>
            <a:r>
              <a:rPr sz="7500" spc="155" dirty="0">
                <a:solidFill>
                  <a:srgbClr val="FFFFFF"/>
                </a:solidFill>
              </a:rPr>
              <a:t>оризация  </a:t>
            </a:r>
            <a:r>
              <a:rPr sz="7500" spc="25" dirty="0">
                <a:solidFill>
                  <a:srgbClr val="FFFFFF"/>
                </a:solidFill>
              </a:rPr>
              <a:t>Django</a:t>
            </a:r>
            <a:endParaRPr sz="7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84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django.contrib.sessions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4703" y="1522729"/>
            <a:ext cx="7486650" cy="3507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Microsoft Sans Serif"/>
                <a:cs typeface="Microsoft Sans Serif"/>
              </a:rPr>
              <a:t>Предоставляет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поддержку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сессий,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том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числе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b="1" spc="25" dirty="0">
                <a:latin typeface="Tahoma"/>
                <a:cs typeface="Tahoma"/>
              </a:rPr>
              <a:t>анонимных</a:t>
            </a:r>
            <a:r>
              <a:rPr sz="1800" spc="25" dirty="0"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66700"/>
              </a:lnSpc>
            </a:pPr>
            <a:r>
              <a:rPr sz="1800" spc="30" dirty="0">
                <a:latin typeface="Microsoft Sans Serif"/>
                <a:cs typeface="Microsoft Sans Serif"/>
              </a:rPr>
              <a:t>Позволяет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хранить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сессии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произвольные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данные,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а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не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только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ID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пользователя. </a:t>
            </a:r>
            <a:r>
              <a:rPr sz="1800" spc="30" dirty="0">
                <a:latin typeface="Microsoft Sans Serif"/>
                <a:cs typeface="Microsoft Sans Serif"/>
              </a:rPr>
              <a:t>Позволяет </a:t>
            </a:r>
            <a:r>
              <a:rPr sz="1800" spc="75" dirty="0">
                <a:latin typeface="Microsoft Sans Serif"/>
                <a:cs typeface="Microsoft Sans Serif"/>
              </a:rPr>
              <a:t>хранить </a:t>
            </a:r>
            <a:r>
              <a:rPr sz="1800" spc="20" dirty="0">
                <a:latin typeface="Microsoft Sans Serif"/>
                <a:cs typeface="Microsoft Sans Serif"/>
              </a:rPr>
              <a:t>сессии </a:t>
            </a:r>
            <a:r>
              <a:rPr sz="1800" spc="65" dirty="0">
                <a:latin typeface="Microsoft Sans Serif"/>
                <a:cs typeface="Microsoft Sans Serif"/>
              </a:rPr>
              <a:t>в различных 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хранилищах,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например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b="1" spc="-30" dirty="0">
                <a:latin typeface="Tahoma"/>
                <a:cs typeface="Tahoma"/>
              </a:rPr>
              <a:t>Redis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или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b="1" spc="10" dirty="0">
                <a:latin typeface="Tahoma"/>
                <a:cs typeface="Tahoma"/>
              </a:rPr>
              <a:t>Memcached</a:t>
            </a:r>
            <a:r>
              <a:rPr sz="1800" spc="10" dirty="0"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some_view</a:t>
            </a:r>
            <a:r>
              <a:rPr sz="1800" spc="-5" dirty="0">
                <a:latin typeface="Courier New"/>
                <a:cs typeface="Courier New"/>
              </a:rPr>
              <a:t>(request):</a:t>
            </a:r>
            <a:endParaRPr sz="1800" dirty="0">
              <a:latin typeface="Courier New"/>
              <a:cs typeface="Courier New"/>
            </a:endParaRPr>
          </a:p>
          <a:p>
            <a:pPr marL="561340" marR="2252980">
              <a:lnSpc>
                <a:spcPct val="114599"/>
              </a:lnSpc>
              <a:tabLst>
                <a:tab pos="1109980" algn="l"/>
                <a:tab pos="1384300" algn="l"/>
              </a:tabLst>
            </a:pPr>
            <a:r>
              <a:rPr sz="1800" dirty="0">
                <a:latin typeface="Courier New"/>
                <a:cs typeface="Courier New"/>
              </a:rPr>
              <a:t>val	=	</a:t>
            </a:r>
            <a:r>
              <a:rPr sz="1800" spc="-5" dirty="0">
                <a:latin typeface="Courier New"/>
                <a:cs typeface="Courier New"/>
              </a:rPr>
              <a:t>request.session[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'some_name'</a:t>
            </a:r>
            <a:r>
              <a:rPr sz="1800" spc="-5" dirty="0">
                <a:latin typeface="Courier New"/>
                <a:cs typeface="Courier New"/>
              </a:rPr>
              <a:t>]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request.session.flush()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4539615" algn="l"/>
                <a:tab pos="4813935" algn="l"/>
              </a:tabLst>
            </a:pPr>
            <a:r>
              <a:rPr sz="1800" spc="-5" dirty="0">
                <a:latin typeface="Courier New"/>
                <a:cs typeface="Courier New"/>
              </a:rPr>
              <a:t>request.session[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'some_name'</a:t>
            </a:r>
            <a:r>
              <a:rPr sz="1800" spc="-5" dirty="0">
                <a:latin typeface="Courier New"/>
                <a:cs typeface="Courier New"/>
              </a:rPr>
              <a:t>]	</a:t>
            </a:r>
            <a:r>
              <a:rPr sz="1800" dirty="0">
                <a:latin typeface="Courier New"/>
                <a:cs typeface="Courier New"/>
              </a:rPr>
              <a:t>=	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'val2'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25</a:t>
            </a:fld>
            <a:endParaRPr spc="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033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django.contrib.auth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3553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Microsoft Sans Serif"/>
                <a:cs typeface="Microsoft Sans Serif"/>
              </a:rPr>
              <a:t>Предоставляет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готовую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модель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3424" y="1743069"/>
            <a:ext cx="6762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User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8934" y="1749425"/>
            <a:ext cx="335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готовую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систему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разделения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800" y="2206625"/>
            <a:ext cx="759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Microsoft Sans Serif"/>
                <a:cs typeface="Microsoft Sans Serif"/>
              </a:rPr>
              <a:t>прав,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view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регистрации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60" dirty="0">
                <a:latin typeface="Microsoft Sans Serif"/>
                <a:cs typeface="Microsoft Sans Serif"/>
              </a:rPr>
              <a:t>/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входа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60" dirty="0">
                <a:latin typeface="Microsoft Sans Serif"/>
                <a:cs typeface="Microsoft Sans Serif"/>
              </a:rPr>
              <a:t>/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выхода.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Используется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другими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800" y="2663824"/>
            <a:ext cx="2988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Sans Serif"/>
                <a:cs typeface="Microsoft Sans Serif"/>
              </a:rPr>
              <a:t>приложениями,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например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1924" y="2657468"/>
            <a:ext cx="28765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django.contrib.admin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1069" y="3296032"/>
            <a:ext cx="6061710" cy="19113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some_view</a:t>
            </a:r>
            <a:r>
              <a:rPr sz="1800" spc="-5" dirty="0">
                <a:latin typeface="Courier New"/>
                <a:cs typeface="Courier New"/>
              </a:rPr>
              <a:t>(request):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247140" algn="l"/>
                <a:tab pos="1521460" algn="l"/>
                <a:tab pos="3304540" algn="l"/>
                <a:tab pos="3578860" algn="l"/>
                <a:tab pos="5088255" algn="l"/>
              </a:tabLst>
            </a:pPr>
            <a:r>
              <a:rPr sz="1800" dirty="0">
                <a:latin typeface="Courier New"/>
                <a:cs typeface="Courier New"/>
              </a:rPr>
              <a:t>user	=	request.user	</a:t>
            </a: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Определено	всегда!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user.is_authenticated():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  <a:tabLst>
                <a:tab pos="2070100" algn="l"/>
                <a:tab pos="3167380" algn="l"/>
              </a:tabLst>
            </a:pPr>
            <a:r>
              <a:rPr sz="1800" b="1" dirty="0">
                <a:latin typeface="Courier New"/>
                <a:cs typeface="Courier New"/>
              </a:rPr>
              <a:t>pass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обычный	пользователь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else</a:t>
            </a:r>
            <a:r>
              <a:rPr sz="1800" dirty="0">
                <a:latin typeface="Courier New"/>
                <a:cs typeface="Courier New"/>
              </a:rPr>
              <a:t>: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  <a:tabLst>
                <a:tab pos="2070100" algn="l"/>
                <a:tab pos="3441700" algn="l"/>
              </a:tabLst>
            </a:pPr>
            <a:r>
              <a:rPr sz="1800" b="1" dirty="0">
                <a:latin typeface="Courier New"/>
                <a:cs typeface="Courier New"/>
              </a:rPr>
              <a:t>pass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анонимный	пользователь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26</a:t>
            </a:fld>
            <a:endParaRPr spc="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61925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170" dirty="0">
                <a:solidFill>
                  <a:srgbClr val="FFFFFF"/>
                </a:solidFill>
              </a:rPr>
              <a:t>Безопасность</a:t>
            </a:r>
            <a:endParaRPr sz="7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28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935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Безопасность</a:t>
            </a:r>
            <a:r>
              <a:rPr spc="-254" dirty="0"/>
              <a:t> </a:t>
            </a:r>
            <a:r>
              <a:rPr spc="90" dirty="0"/>
              <a:t>паролей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784098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Microsoft Sans Serif"/>
                <a:cs typeface="Microsoft Sans Serif"/>
              </a:rPr>
              <a:t>Главная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задача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максимально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затруднить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доступ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злоумышленника</a:t>
            </a:r>
            <a:endParaRPr sz="1800">
              <a:latin typeface="Microsoft Sans Serif"/>
              <a:cs typeface="Microsoft Sans Serif"/>
            </a:endParaRPr>
          </a:p>
          <a:p>
            <a:pPr marL="262890">
              <a:lnSpc>
                <a:spcPct val="100000"/>
              </a:lnSpc>
              <a:spcBef>
                <a:spcPts val="1440"/>
              </a:spcBef>
            </a:pPr>
            <a:r>
              <a:rPr sz="1800" spc="30" dirty="0">
                <a:latin typeface="Microsoft Sans Serif"/>
                <a:cs typeface="Microsoft Sans Serif"/>
              </a:rPr>
              <a:t>к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исходному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паролю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пользователя.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Меры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безопасности: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5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40" dirty="0">
                <a:latin typeface="Microsoft Sans Serif"/>
                <a:cs typeface="Microsoft Sans Serif"/>
              </a:rPr>
              <a:t>Отправка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формы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входа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(login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60" dirty="0">
                <a:latin typeface="Microsoft Sans Serif"/>
                <a:cs typeface="Microsoft Sans Serif"/>
              </a:rPr>
              <a:t>/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password)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по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b="1" spc="10" dirty="0">
                <a:latin typeface="Tahoma"/>
                <a:cs typeface="Tahoma"/>
              </a:rPr>
              <a:t>https</a:t>
            </a:r>
            <a:endParaRPr sz="1800">
              <a:latin typeface="Tahoma"/>
              <a:cs typeface="Tahoma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5" dirty="0">
                <a:latin typeface="Microsoft Sans Serif"/>
                <a:cs typeface="Microsoft Sans Serif"/>
              </a:rPr>
              <a:t>Пароли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хранятся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виде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хэшей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добавлением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соли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0" dirty="0">
                <a:latin typeface="Microsoft Sans Serif"/>
                <a:cs typeface="Microsoft Sans Serif"/>
              </a:rPr>
              <a:t>Защита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от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перебора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форме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логина,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например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b="1" spc="5" dirty="0">
                <a:latin typeface="Tahoma"/>
                <a:cs typeface="Tahoma"/>
              </a:rPr>
              <a:t>captcha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556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Безопасность</a:t>
            </a:r>
            <a:r>
              <a:rPr spc="-250" dirty="0"/>
              <a:t> </a:t>
            </a:r>
            <a:r>
              <a:rPr spc="80" dirty="0"/>
              <a:t>сессий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712978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Sans Serif"/>
                <a:cs typeface="Microsoft Sans Serif"/>
              </a:rPr>
              <a:t>Основное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направление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атаки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кража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cookie,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хранящей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ключ</a:t>
            </a:r>
            <a:endParaRPr sz="1800">
              <a:latin typeface="Microsoft Sans Serif"/>
              <a:cs typeface="Microsoft Sans Serif"/>
            </a:endParaRPr>
          </a:p>
          <a:p>
            <a:pPr marL="262890">
              <a:lnSpc>
                <a:spcPct val="100000"/>
              </a:lnSpc>
              <a:spcBef>
                <a:spcPts val="1440"/>
              </a:spcBef>
            </a:pPr>
            <a:r>
              <a:rPr sz="1800" spc="10" dirty="0">
                <a:latin typeface="Microsoft Sans Serif"/>
                <a:cs typeface="Microsoft Sans Serif"/>
              </a:rPr>
              <a:t>сессии,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т.е.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кража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авторизации.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Меры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безопасности: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5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40" dirty="0">
                <a:latin typeface="Microsoft Sans Serif"/>
                <a:cs typeface="Microsoft Sans Serif"/>
              </a:rPr>
              <a:t>Ключ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сессии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невозможно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подобрать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перебором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71" y="3578225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499" y="3571868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HttpOnly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9991" y="3578225"/>
            <a:ext cx="311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Microsoft Sans Serif"/>
                <a:cs typeface="Microsoft Sans Serif"/>
              </a:rPr>
              <a:t>флаг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сессионной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cookie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471" y="4035425"/>
            <a:ext cx="7363459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45" dirty="0">
                <a:latin typeface="Microsoft Sans Serif"/>
                <a:cs typeface="Microsoft Sans Serif"/>
              </a:rPr>
              <a:t>Привязка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сессии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к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IP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адресу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80" dirty="0">
                <a:latin typeface="Microsoft Sans Serif"/>
                <a:cs typeface="Microsoft Sans Serif"/>
              </a:rPr>
              <a:t>Ограничение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сессий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по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времени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5" dirty="0">
                <a:latin typeface="Microsoft Sans Serif"/>
                <a:cs typeface="Microsoft Sans Serif"/>
              </a:rPr>
              <a:t>Запрос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пароля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при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критических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действиях: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смене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пароля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т.д.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578231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250"/>
              </a:lnSpc>
              <a:spcBef>
                <a:spcPts val="100"/>
              </a:spcBef>
            </a:pPr>
            <a:r>
              <a:rPr sz="7500" spc="105" dirty="0">
                <a:solidFill>
                  <a:srgbClr val="FFFFFF"/>
                </a:solidFill>
              </a:rPr>
              <a:t>Basic</a:t>
            </a:r>
            <a:r>
              <a:rPr sz="7500" spc="-430" dirty="0">
                <a:solidFill>
                  <a:srgbClr val="FFFFFF"/>
                </a:solidFill>
              </a:rPr>
              <a:t> </a:t>
            </a:r>
            <a:r>
              <a:rPr sz="7500" spc="-45" dirty="0">
                <a:solidFill>
                  <a:srgbClr val="FFFFFF"/>
                </a:solidFill>
              </a:rPr>
              <a:t>HTTP</a:t>
            </a:r>
            <a:endParaRPr sz="7500"/>
          </a:p>
          <a:p>
            <a:pPr marL="12700">
              <a:lnSpc>
                <a:spcPts val="8250"/>
              </a:lnSpc>
            </a:pPr>
            <a:r>
              <a:rPr sz="7500" spc="130" dirty="0">
                <a:solidFill>
                  <a:srgbClr val="FFFFFF"/>
                </a:solidFill>
              </a:rPr>
              <a:t>Authorization</a:t>
            </a:r>
            <a:endParaRPr sz="7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173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Basic</a:t>
            </a:r>
            <a:r>
              <a:rPr spc="-204" dirty="0"/>
              <a:t> </a:t>
            </a:r>
            <a:r>
              <a:rPr spc="-25" dirty="0"/>
              <a:t>HTTP</a:t>
            </a:r>
            <a:r>
              <a:rPr spc="-200" dirty="0"/>
              <a:t> </a:t>
            </a:r>
            <a:r>
              <a:rPr spc="60" dirty="0"/>
              <a:t>Authorization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4" y="1676400"/>
            <a:ext cx="6877049" cy="3809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4</a:t>
            </a:fld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5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341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Заголовки</a:t>
            </a:r>
            <a:r>
              <a:rPr spc="-220" dirty="0"/>
              <a:t> </a:t>
            </a:r>
            <a:r>
              <a:rPr spc="130" dirty="0"/>
              <a:t>и</a:t>
            </a:r>
            <a:r>
              <a:rPr spc="-215" dirty="0"/>
              <a:t> </a:t>
            </a:r>
            <a:r>
              <a:rPr dirty="0"/>
              <a:t>коды</a:t>
            </a:r>
            <a:r>
              <a:rPr spc="-215" dirty="0"/>
              <a:t> </a:t>
            </a:r>
            <a:r>
              <a:rPr spc="35" dirty="0"/>
              <a:t>ответа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4"/>
            <a:ext cx="23241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615315" algn="l"/>
              </a:tabLst>
            </a:pPr>
            <a:r>
              <a:rPr sz="1800" dirty="0">
                <a:latin typeface="Courier New"/>
                <a:cs typeface="Courier New"/>
              </a:rPr>
              <a:t>401	Unauthorized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7449" y="1749425"/>
            <a:ext cx="482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доступа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к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ресурсу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нужна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авторизация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3"/>
            <a:ext cx="5210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2535555" algn="l"/>
                <a:tab pos="3358515" algn="l"/>
              </a:tabLst>
            </a:pPr>
            <a:r>
              <a:rPr sz="1800" dirty="0">
                <a:latin typeface="Courier New"/>
                <a:cs typeface="Courier New"/>
              </a:rPr>
              <a:t>WWW-Authenticate:	Basic	realm="admin"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8166" y="2206625"/>
            <a:ext cx="185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запрос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логина/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800" y="2663824"/>
            <a:ext cx="296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Microsoft Sans Serif"/>
                <a:cs typeface="Microsoft Sans Serif"/>
              </a:rPr>
              <a:t>пароля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раздела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admin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471" y="3121024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114673"/>
            <a:ext cx="57531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2124075" algn="l"/>
                <a:tab pos="2947035" algn="l"/>
              </a:tabLst>
            </a:pPr>
            <a:r>
              <a:rPr sz="1800" dirty="0">
                <a:latin typeface="Courier New"/>
                <a:cs typeface="Courier New"/>
              </a:rPr>
              <a:t>Authorization:	Basic	Z2l2aTpkZXJwYXJvbA==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6896" y="3121024"/>
            <a:ext cx="1221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передача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800" y="3578225"/>
            <a:ext cx="2480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Sans Serif"/>
                <a:cs typeface="Microsoft Sans Serif"/>
              </a:rPr>
              <a:t>логина/пароля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виде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7099" y="3571873"/>
            <a:ext cx="4248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50"/>
              </a:spcBef>
              <a:tabLst>
                <a:tab pos="1849120" algn="l"/>
                <a:tab pos="2123440" algn="l"/>
                <a:tab pos="2672080" algn="l"/>
                <a:tab pos="2946400" algn="l"/>
              </a:tabLst>
            </a:pPr>
            <a:r>
              <a:rPr sz="1800" dirty="0">
                <a:latin typeface="Courier New"/>
                <a:cs typeface="Courier New"/>
              </a:rPr>
              <a:t>base64(login	+	':'	+	password)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9471" y="4035425"/>
            <a:ext cx="111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2499" y="4029073"/>
            <a:ext cx="19145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615315" algn="l"/>
              </a:tabLst>
            </a:pPr>
            <a:r>
              <a:rPr sz="1800" dirty="0">
                <a:latin typeface="Courier New"/>
                <a:cs typeface="Courier New"/>
              </a:rPr>
              <a:t>403	Forbidden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5790" y="4035425"/>
            <a:ext cx="3131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логин/пароль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не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подходят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2499" y="4486273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REMOTE_USER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41500" y="4492625"/>
            <a:ext cx="5087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CGI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переменная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именем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авторизованного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9800" y="4949825"/>
            <a:ext cx="1567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Microsoft Sans Serif"/>
                <a:cs typeface="Microsoft Sans Serif"/>
              </a:rPr>
              <a:t>пользователя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6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662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Достоинства</a:t>
            </a:r>
            <a:r>
              <a:rPr spc="-215" dirty="0"/>
              <a:t> </a:t>
            </a:r>
            <a:r>
              <a:rPr spc="130" dirty="0"/>
              <a:t>и</a:t>
            </a:r>
            <a:r>
              <a:rPr spc="-215" dirty="0"/>
              <a:t> </a:t>
            </a:r>
            <a:r>
              <a:rPr spc="25" dirty="0"/>
              <a:t>недостатки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8853"/>
            <a:ext cx="6527800" cy="2573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0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Простота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надежность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20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Готовые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модули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web-серверов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09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Не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требует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написания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кода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spcBef>
                <a:spcPts val="1440"/>
              </a:spcBef>
            </a:pPr>
            <a:r>
              <a:rPr sz="180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800" spc="425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Логин/пароль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передаются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открытом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 err="1">
                <a:latin typeface="Microsoft Sans Serif"/>
                <a:cs typeface="Microsoft Sans Serif"/>
              </a:rPr>
              <a:t>виде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lang="ru-RU" sz="1800" spc="-25" dirty="0">
                <a:latin typeface="Microsoft Sans Serif"/>
                <a:cs typeface="Microsoft Sans Serif"/>
              </a:rPr>
              <a:t>–</a:t>
            </a:r>
            <a:r>
              <a:rPr lang="en-US" sz="1800" spc="-25" dirty="0">
                <a:latin typeface="Microsoft Sans Serif"/>
                <a:cs typeface="Microsoft Sans Serif"/>
              </a:rPr>
              <a:t> </a:t>
            </a:r>
            <a:r>
              <a:rPr lang="ru-RU" sz="1800" spc="60" dirty="0">
                <a:latin typeface="Microsoft Sans Serif"/>
                <a:cs typeface="Microsoft Sans Serif"/>
              </a:rPr>
              <a:t>нужен</a:t>
            </a:r>
            <a:endParaRPr lang="en-US" sz="1800" spc="-15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800" spc="415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Невозможно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изменить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дизайн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формы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входа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800" spc="405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Невозможно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«сбросить»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авторизацию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3749" y="3114673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https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337629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140" dirty="0">
                <a:solidFill>
                  <a:srgbClr val="FFFFFF"/>
                </a:solidFill>
              </a:rPr>
              <a:t>Cookies</a:t>
            </a:r>
            <a:endParaRPr sz="7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8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1633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46315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ahoma"/>
                <a:cs typeface="Tahoma"/>
              </a:rPr>
              <a:t>Cookies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небольшие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фрагменты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данных,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которые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браузер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хранит</a:t>
            </a:r>
            <a:endParaRPr sz="1800">
              <a:latin typeface="Microsoft Sans Serif"/>
              <a:cs typeface="Microsoft Sans Serif"/>
            </a:endParaRPr>
          </a:p>
          <a:p>
            <a:pPr marL="12700" marR="28575">
              <a:lnSpc>
                <a:spcPct val="166700"/>
              </a:lnSpc>
            </a:pPr>
            <a:r>
              <a:rPr sz="1800" spc="65" dirty="0">
                <a:latin typeface="Microsoft Sans Serif"/>
                <a:cs typeface="Microsoft Sans Serif"/>
              </a:rPr>
              <a:t>на </a:t>
            </a:r>
            <a:r>
              <a:rPr sz="1800" spc="50" dirty="0">
                <a:latin typeface="Microsoft Sans Serif"/>
                <a:cs typeface="Microsoft Sans Serif"/>
              </a:rPr>
              <a:t>стороне </a:t>
            </a:r>
            <a:r>
              <a:rPr sz="1800" spc="45" dirty="0">
                <a:latin typeface="Microsoft Sans Serif"/>
                <a:cs typeface="Microsoft Sans Serif"/>
              </a:rPr>
              <a:t>клиента </a:t>
            </a:r>
            <a:r>
              <a:rPr sz="1800" spc="130" dirty="0">
                <a:latin typeface="Microsoft Sans Serif"/>
                <a:cs typeface="Microsoft Sans Serif"/>
              </a:rPr>
              <a:t>и </a:t>
            </a:r>
            <a:r>
              <a:rPr sz="1800" spc="30" dirty="0">
                <a:latin typeface="Microsoft Sans Serif"/>
                <a:cs typeface="Microsoft Sans Serif"/>
              </a:rPr>
              <a:t>передает </a:t>
            </a:r>
            <a:r>
              <a:rPr sz="1800" spc="65" dirty="0">
                <a:latin typeface="Microsoft Sans Serif"/>
                <a:cs typeface="Microsoft Sans Serif"/>
              </a:rPr>
              <a:t>на </a:t>
            </a:r>
            <a:r>
              <a:rPr sz="1800" spc="40" dirty="0">
                <a:latin typeface="Microsoft Sans Serif"/>
                <a:cs typeface="Microsoft Sans Serif"/>
              </a:rPr>
              <a:t>сервер </a:t>
            </a:r>
            <a:r>
              <a:rPr sz="1800" spc="114" dirty="0">
                <a:latin typeface="Microsoft Sans Serif"/>
                <a:cs typeface="Microsoft Sans Serif"/>
              </a:rPr>
              <a:t>при </a:t>
            </a:r>
            <a:r>
              <a:rPr sz="1800" spc="30" dirty="0">
                <a:latin typeface="Microsoft Sans Serif"/>
                <a:cs typeface="Microsoft Sans Serif"/>
              </a:rPr>
              <a:t>каждом </a:t>
            </a:r>
            <a:r>
              <a:rPr sz="1800" spc="25" dirty="0">
                <a:latin typeface="Microsoft Sans Serif"/>
                <a:cs typeface="Microsoft Sans Serif"/>
              </a:rPr>
              <a:t>запросе. 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b="1" spc="-10" dirty="0">
                <a:latin typeface="Tahoma"/>
                <a:cs typeface="Tahoma"/>
              </a:rPr>
              <a:t>Cookies </a:t>
            </a:r>
            <a:r>
              <a:rPr sz="1800" spc="75" dirty="0">
                <a:latin typeface="Microsoft Sans Serif"/>
                <a:cs typeface="Microsoft Sans Serif"/>
              </a:rPr>
              <a:t>привязаны </a:t>
            </a:r>
            <a:r>
              <a:rPr sz="1800" spc="30" dirty="0">
                <a:latin typeface="Microsoft Sans Serif"/>
                <a:cs typeface="Microsoft Sans Serif"/>
              </a:rPr>
              <a:t>к </a:t>
            </a:r>
            <a:r>
              <a:rPr sz="1800" spc="25" dirty="0">
                <a:latin typeface="Microsoft Sans Serif"/>
                <a:cs typeface="Microsoft Sans Serif"/>
              </a:rPr>
              <a:t>доменам, </a:t>
            </a:r>
            <a:r>
              <a:rPr sz="1800" spc="40" dirty="0">
                <a:latin typeface="Microsoft Sans Serif"/>
                <a:cs typeface="Microsoft Sans Serif"/>
              </a:rPr>
              <a:t>поэтому </a:t>
            </a:r>
            <a:r>
              <a:rPr sz="1800" spc="114" dirty="0">
                <a:latin typeface="Microsoft Sans Serif"/>
                <a:cs typeface="Microsoft Sans Serif"/>
              </a:rPr>
              <a:t>при </a:t>
            </a:r>
            <a:r>
              <a:rPr sz="1800" spc="30" dirty="0">
                <a:latin typeface="Microsoft Sans Serif"/>
                <a:cs typeface="Microsoft Sans Serif"/>
              </a:rPr>
              <a:t>каждом запросе 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сервер </a:t>
            </a:r>
            <a:r>
              <a:rPr sz="1800" spc="45" dirty="0">
                <a:latin typeface="Microsoft Sans Serif"/>
                <a:cs typeface="Microsoft Sans Serif"/>
              </a:rPr>
              <a:t>получает только </a:t>
            </a:r>
            <a:r>
              <a:rPr sz="1800" spc="5" dirty="0">
                <a:latin typeface="Microsoft Sans Serif"/>
                <a:cs typeface="Microsoft Sans Serif"/>
              </a:rPr>
              <a:t>«свои» </a:t>
            </a:r>
            <a:r>
              <a:rPr sz="1800" spc="20" dirty="0">
                <a:latin typeface="Microsoft Sans Serif"/>
                <a:cs typeface="Microsoft Sans Serif"/>
              </a:rPr>
              <a:t>cookies. </a:t>
            </a:r>
            <a:r>
              <a:rPr sz="1800" spc="50" dirty="0">
                <a:latin typeface="Microsoft Sans Serif"/>
                <a:cs typeface="Microsoft Sans Serif"/>
              </a:rPr>
              <a:t>Невозможно </a:t>
            </a:r>
            <a:r>
              <a:rPr sz="1800" spc="75" dirty="0">
                <a:latin typeface="Microsoft Sans Serif"/>
                <a:cs typeface="Microsoft Sans Serif"/>
              </a:rPr>
              <a:t>получить 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доступ </a:t>
            </a:r>
            <a:r>
              <a:rPr sz="1800" spc="30" dirty="0">
                <a:latin typeface="Microsoft Sans Serif"/>
                <a:cs typeface="Microsoft Sans Serif"/>
              </a:rPr>
              <a:t>к </a:t>
            </a:r>
            <a:r>
              <a:rPr sz="1800" spc="25" dirty="0">
                <a:latin typeface="Microsoft Sans Serif"/>
                <a:cs typeface="Microsoft Sans Serif"/>
              </a:rPr>
              <a:t>cookies </a:t>
            </a:r>
            <a:r>
              <a:rPr sz="1800" spc="-45" dirty="0">
                <a:latin typeface="Microsoft Sans Serif"/>
                <a:cs typeface="Microsoft Sans Serif"/>
              </a:rPr>
              <a:t>с </a:t>
            </a:r>
            <a:r>
              <a:rPr sz="1800" spc="50" dirty="0">
                <a:latin typeface="Microsoft Sans Serif"/>
                <a:cs typeface="Microsoft Sans Serif"/>
              </a:rPr>
              <a:t>другого </a:t>
            </a:r>
            <a:r>
              <a:rPr sz="1800" spc="30" dirty="0">
                <a:latin typeface="Microsoft Sans Serif"/>
                <a:cs typeface="Microsoft Sans Serif"/>
              </a:rPr>
              <a:t>домена. </a:t>
            </a:r>
            <a:r>
              <a:rPr sz="1800" b="1" spc="-10" dirty="0">
                <a:latin typeface="Tahoma"/>
                <a:cs typeface="Tahoma"/>
              </a:rPr>
              <a:t>Cookies </a:t>
            </a:r>
            <a:r>
              <a:rPr sz="1800" spc="40" dirty="0">
                <a:latin typeface="Microsoft Sans Serif"/>
                <a:cs typeface="Microsoft Sans Serif"/>
              </a:rPr>
              <a:t>используются </a:t>
            </a:r>
            <a:r>
              <a:rPr sz="1800" dirty="0">
                <a:latin typeface="Microsoft Sans Serif"/>
                <a:cs typeface="Microsoft Sans Serif"/>
              </a:rPr>
              <a:t>для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поддержания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состояния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(state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management)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протоколе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HTTP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и,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частности,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авторизации.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562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Атрибуты</a:t>
            </a:r>
            <a:r>
              <a:rPr spc="-235" dirty="0"/>
              <a:t> </a:t>
            </a:r>
            <a:r>
              <a:rPr spc="65" dirty="0"/>
              <a:t>Cookie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3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name=value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4281" y="1749425"/>
            <a:ext cx="268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имя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значение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cookie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3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Expires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2771" y="2206625"/>
            <a:ext cx="634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время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жизни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cookie,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по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умолчанию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до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закрытия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окна.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657472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Domain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5551" y="2663824"/>
            <a:ext cx="591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домен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cookie,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по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умолчанию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домен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текущего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URL.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114672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Path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1261" y="3121024"/>
            <a:ext cx="549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путь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cookie,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по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умолчанию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путь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текущего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URL.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499" y="3571873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Secure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5551" y="3578225"/>
            <a:ext cx="5108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cookie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должна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передаваться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только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по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https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4029072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HttpOnly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9991" y="4035425"/>
            <a:ext cx="3665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cookie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не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доступна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из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JavaScript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1479</Words>
  <Application>Microsoft Office PowerPoint</Application>
  <PresentationFormat>Произвольный</PresentationFormat>
  <Paragraphs>259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PMingLiU-ExtB</vt:lpstr>
      <vt:lpstr>Calibri</vt:lpstr>
      <vt:lpstr>Courier New</vt:lpstr>
      <vt:lpstr>Microsoft Sans Serif</vt:lpstr>
      <vt:lpstr>Tahoma</vt:lpstr>
      <vt:lpstr>Office Theme</vt:lpstr>
      <vt:lpstr>Авторизация в  Web- приложениях</vt:lpstr>
      <vt:lpstr>Авторизация в Web-приложениях</vt:lpstr>
      <vt:lpstr>Basic HTTP Authorization</vt:lpstr>
      <vt:lpstr>Basic HTTP Authorization</vt:lpstr>
      <vt:lpstr>Заголовки и коды ответа</vt:lpstr>
      <vt:lpstr>Достоинства и недостатки</vt:lpstr>
      <vt:lpstr>Cookies</vt:lpstr>
      <vt:lpstr>Cookies</vt:lpstr>
      <vt:lpstr>Атрибуты Cookie</vt:lpstr>
      <vt:lpstr>Установка и удаление Cookies</vt:lpstr>
      <vt:lpstr>Получение Cookies</vt:lpstr>
      <vt:lpstr>Правила выбора Cookies</vt:lpstr>
      <vt:lpstr>Работа с cookie в Django</vt:lpstr>
      <vt:lpstr>Cookie-based  авторизация</vt:lpstr>
      <vt:lpstr>Cookie-based авторизация</vt:lpstr>
      <vt:lpstr>Необходимые модели</vt:lpstr>
      <vt:lpstr>Вход на сайт</vt:lpstr>
      <vt:lpstr>Презентация PowerPoint</vt:lpstr>
      <vt:lpstr>Презентация PowerPoint</vt:lpstr>
      <vt:lpstr>Проверка сессии</vt:lpstr>
      <vt:lpstr>Middleware в Django</vt:lpstr>
      <vt:lpstr>Презентация PowerPoint</vt:lpstr>
      <vt:lpstr>Выход из приложения</vt:lpstr>
      <vt:lpstr>Встроенная  авторизация  Django</vt:lpstr>
      <vt:lpstr>django.contrib.sessions</vt:lpstr>
      <vt:lpstr>django.contrib.auth</vt:lpstr>
      <vt:lpstr>Безопасность</vt:lpstr>
      <vt:lpstr>Безопасность паролей</vt:lpstr>
      <vt:lpstr>Безопасность сессий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Авторизация в  Web- приложениях</dc:title>
  <dc:creator>User</dc:creator>
  <cp:lastModifiedBy>Иван Цыбулько</cp:lastModifiedBy>
  <cp:revision>1</cp:revision>
  <dcterms:created xsi:type="dcterms:W3CDTF">2022-07-24T16:21:04Z</dcterms:created>
  <dcterms:modified xsi:type="dcterms:W3CDTF">2022-07-24T16:36:36Z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2021-03-02T00:00:00Z</vt:filetime>
  </property>
  <property fmtid="{D5CDD505-2E9C-101B-9397-08002B2CF9AE}" pid="3" name="Creator">
    <vt:lpwstr>Mozilla/5.0 (Macintosh; Intel Mac OS X 10_15_7) AppleWebKit/537.36 (KHTML, like Gecko) Chrome/88.0.4324.192 Safari/537.36</vt:lpwstr>
  </property>
  <property fmtid="{D5CDD505-2E9C-101B-9397-08002B2CF9AE}" pid="4" name="LastSaved">
    <vt:filetime>2022-07-24T00:00:00Z</vt:filetime>
  </property>
</Properties>
</file>