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3f23a45f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3f23a45f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3f23a45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3f23a45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3f23a45f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3f23a45f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f23a45f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f23a45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3f23a45f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3f23a45f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3f23a45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3f23a45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3f23a45f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3f23a45f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3f23a45f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3f23a45f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3f23a45f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3f23a45f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3f23a45f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3f23a45f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3f23a45f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3f23a45f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56800"/>
            <a:ext cx="8520600" cy="18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77"/>
              <a:t> </a:t>
            </a:r>
            <a:r>
              <a:rPr b="1" lang="en" sz="3077">
                <a:solidFill>
                  <a:srgbClr val="980000"/>
                </a:solidFill>
              </a:rPr>
              <a:t>Telecom Customer Churn Analysis </a:t>
            </a:r>
            <a:endParaRPr b="1" sz="3077">
              <a:solidFill>
                <a:srgbClr val="98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5740"/>
              <a:buFont typeface="Arial"/>
              <a:buNone/>
            </a:pPr>
            <a:r>
              <a:rPr b="1" lang="en" sz="3077">
                <a:solidFill>
                  <a:srgbClr val="980000"/>
                </a:solidFill>
              </a:rPr>
              <a:t>Presentation</a:t>
            </a:r>
            <a:endParaRPr b="1" sz="3077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9350" y="2082200"/>
            <a:ext cx="8520600" cy="26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lt1"/>
                </a:solidFill>
              </a:rPr>
              <a:t>Title:</a:t>
            </a:r>
            <a:r>
              <a:rPr i="1" lang="en" sz="2400">
                <a:solidFill>
                  <a:schemeClr val="lt1"/>
                </a:solidFill>
              </a:rPr>
              <a:t> </a:t>
            </a:r>
            <a:r>
              <a:rPr i="1" lang="en" sz="2400">
                <a:solidFill>
                  <a:schemeClr val="dk1"/>
                </a:solidFill>
              </a:rPr>
              <a:t>Customer Churn Analysis</a:t>
            </a:r>
            <a:endParaRPr i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lt1"/>
                </a:solidFill>
              </a:rPr>
              <a:t>Subtitle:</a:t>
            </a:r>
            <a:r>
              <a:rPr i="1" lang="en" sz="2400">
                <a:solidFill>
                  <a:schemeClr val="lt1"/>
                </a:solidFill>
              </a:rPr>
              <a:t> </a:t>
            </a:r>
            <a:r>
              <a:rPr i="1" lang="en" sz="2400">
                <a:solidFill>
                  <a:schemeClr val="dk1"/>
                </a:solidFill>
              </a:rPr>
              <a:t>Understanding Factors Influencing Churn</a:t>
            </a:r>
            <a:endParaRPr i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lt1"/>
                </a:solidFill>
              </a:rPr>
              <a:t>Presented by:</a:t>
            </a:r>
            <a:r>
              <a:rPr i="1" lang="en" sz="2400">
                <a:solidFill>
                  <a:schemeClr val="lt1"/>
                </a:solidFill>
              </a:rPr>
              <a:t> </a:t>
            </a:r>
            <a:r>
              <a:rPr i="1" lang="en" sz="2400">
                <a:solidFill>
                  <a:schemeClr val="dk1"/>
                </a:solidFill>
              </a:rPr>
              <a:t>Samuel Enyaude</a:t>
            </a:r>
            <a:endParaRPr i="1" sz="2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chemeClr val="lt1"/>
                </a:solidFill>
              </a:rPr>
              <a:t>Date:</a:t>
            </a:r>
            <a:r>
              <a:rPr i="1" lang="en" sz="2400">
                <a:solidFill>
                  <a:schemeClr val="lt1"/>
                </a:solidFill>
              </a:rPr>
              <a:t> 27/03/2025</a:t>
            </a:r>
            <a:endParaRPr i="1" sz="2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300">
                <a:solidFill>
                  <a:schemeClr val="accent1"/>
                </a:solidFill>
              </a:rPr>
              <a:t>Business Recommendations</a:t>
            </a:r>
            <a:endParaRPr b="1" sz="23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Reduce Monthly Churn:</a:t>
            </a:r>
            <a:r>
              <a:rPr lang="en" sz="1900">
                <a:solidFill>
                  <a:schemeClr val="dk1"/>
                </a:solidFill>
              </a:rPr>
              <a:t> Offer discounts or loyalty incentives for high-paying customers.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Improve Retention:</a:t>
            </a:r>
            <a:r>
              <a:rPr lang="en" sz="1900">
                <a:solidFill>
                  <a:schemeClr val="dk1"/>
                </a:solidFill>
              </a:rPr>
              <a:t> Encourage annual contracts instead of month-to-month.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Enhance Support:</a:t>
            </a:r>
            <a:r>
              <a:rPr lang="en" sz="1900">
                <a:solidFill>
                  <a:schemeClr val="dk1"/>
                </a:solidFill>
              </a:rPr>
              <a:t> Offer free tech support for new customers.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Customer Engagement:</a:t>
            </a:r>
            <a:r>
              <a:rPr lang="en" sz="1900">
                <a:solidFill>
                  <a:schemeClr val="dk1"/>
                </a:solidFill>
              </a:rPr>
              <a:t> Target at-risk customers with personalized offers.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Next Steps - Iteration</a:t>
            </a:r>
            <a:endParaRPr sz="4000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965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2000">
                <a:solidFill>
                  <a:schemeClr val="lt1"/>
                </a:solidFill>
              </a:rPr>
              <a:t>Model Optimization:</a:t>
            </a:r>
            <a:r>
              <a:rPr lang="en" sz="2000">
                <a:solidFill>
                  <a:schemeClr val="lt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Fine-tune hyperparameters for better prediction.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Deployment:</a:t>
            </a:r>
            <a:r>
              <a:rPr lang="en" sz="2000">
                <a:solidFill>
                  <a:schemeClr val="dk1"/>
                </a:solidFill>
              </a:rPr>
              <a:t> Implement real-time churn prediction model.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lt1"/>
                </a:solidFill>
              </a:rPr>
              <a:t>Continuous Monitoring:</a:t>
            </a:r>
            <a:r>
              <a:rPr lang="en" sz="2000">
                <a:solidFill>
                  <a:schemeClr val="dk1"/>
                </a:solidFill>
              </a:rPr>
              <a:t> Track customer behavior and refine strategies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rgbClr val="980000"/>
                </a:solidFill>
              </a:rPr>
              <a:t> Telecom </a:t>
            </a:r>
            <a:r>
              <a:rPr i="1" lang="en" sz="1400">
                <a:solidFill>
                  <a:srgbClr val="980000"/>
                </a:solidFill>
              </a:rPr>
              <a:t>Customer Churn Analysis</a:t>
            </a:r>
            <a:endParaRPr sz="18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158925" y="1135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Thank you!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Questions &amp; Discussion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Contact: enyaudesamuel@gmail.com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accent1"/>
                </a:solidFill>
              </a:rPr>
              <a:t>Project Overview</a:t>
            </a:r>
            <a:endParaRPr b="1" sz="4000">
              <a:solidFill>
                <a:schemeClr val="accen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79750" y="1170125"/>
            <a:ext cx="541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7">
                <a:solidFill>
                  <a:schemeClr val="dk1"/>
                </a:solidFill>
              </a:rPr>
              <a:t>Objective:</a:t>
            </a:r>
            <a:r>
              <a:rPr lang="en" sz="6507">
                <a:solidFill>
                  <a:schemeClr val="dk1"/>
                </a:solidFill>
              </a:rPr>
              <a:t> </a:t>
            </a:r>
            <a:endParaRPr sz="6507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507">
                <a:solidFill>
                  <a:schemeClr val="dk1"/>
                </a:solidFill>
              </a:rPr>
              <a:t>Identify factors contributing to customer churn and propose solutions.</a:t>
            </a:r>
            <a:endParaRPr sz="6507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507">
                <a:solidFill>
                  <a:schemeClr val="dk1"/>
                </a:solidFill>
              </a:rPr>
              <a:t>Dataset:</a:t>
            </a:r>
            <a:r>
              <a:rPr lang="en" sz="6507">
                <a:solidFill>
                  <a:schemeClr val="dk1"/>
                </a:solidFill>
              </a:rPr>
              <a:t> 7043 customer records with 21 attributes.</a:t>
            </a:r>
            <a:endParaRPr sz="6507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507">
                <a:solidFill>
                  <a:schemeClr val="dk1"/>
                </a:solidFill>
              </a:rPr>
              <a:t>Key Challenge:</a:t>
            </a:r>
            <a:r>
              <a:rPr lang="en" sz="6507">
                <a:solidFill>
                  <a:schemeClr val="dk1"/>
                </a:solidFill>
              </a:rPr>
              <a:t> Imbalanced dataset with only 27% churned customers.</a:t>
            </a:r>
            <a:endParaRPr sz="65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6525" y="4070025"/>
            <a:ext cx="1457325" cy="7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800" y="1170125"/>
            <a:ext cx="3112801" cy="2687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006375" y="915638"/>
            <a:ext cx="2155800" cy="2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7444"/>
              <a:buNone/>
            </a:pPr>
            <a:r>
              <a:rPr lang="en" sz="1878"/>
              <a:t>Data Summary</a:t>
            </a:r>
            <a:endParaRPr sz="1878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90600"/>
            <a:ext cx="4260300" cy="29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Total Customers: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980000"/>
                </a:solidFill>
              </a:rPr>
              <a:t>7043</a:t>
            </a:r>
            <a:endParaRPr sz="17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Churned Customers:</a:t>
            </a:r>
            <a:r>
              <a:rPr lang="en" sz="1700">
                <a:solidFill>
                  <a:schemeClr val="lt1"/>
                </a:solidFill>
              </a:rPr>
              <a:t> </a:t>
            </a:r>
            <a:r>
              <a:rPr lang="en" sz="1700">
                <a:solidFill>
                  <a:srgbClr val="980000"/>
                </a:solidFill>
              </a:rPr>
              <a:t>1869 (27%)</a:t>
            </a:r>
            <a:endParaRPr sz="17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Features Include: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980000"/>
                </a:solidFill>
              </a:rPr>
              <a:t>Demographics, service usage, contract details, billing information.</a:t>
            </a:r>
            <a:endParaRPr sz="17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Data Cleaning:</a:t>
            </a:r>
            <a:r>
              <a:rPr lang="en" sz="1700">
                <a:solidFill>
                  <a:srgbClr val="980000"/>
                </a:solidFill>
              </a:rPr>
              <a:t> Converted 'TotalCharges' to numeric, handled missing values.</a:t>
            </a:r>
            <a:endParaRPr sz="17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750" y="1313050"/>
            <a:ext cx="4311851" cy="36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0" y="0"/>
            <a:ext cx="8985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rgbClr val="980000"/>
                </a:solidFill>
              </a:rPr>
              <a:t>Exploratory Data Analysis</a:t>
            </a:r>
            <a:endParaRPr b="1" sz="23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accent1"/>
                </a:solidFill>
              </a:rPr>
              <a:t>Visualizations &amp; Findings</a:t>
            </a:r>
            <a:endParaRPr b="1" sz="239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49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502550" y="3779825"/>
            <a:ext cx="7570500" cy="23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Demographics:</a:t>
            </a:r>
            <a:r>
              <a:rPr lang="en" sz="1600">
                <a:solidFill>
                  <a:schemeClr val="dk1"/>
                </a:solidFill>
              </a:rPr>
              <a:t> There is an equal distribution of user gender and marital status. The most customers are younger individuals without dependents.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950" y="1017725"/>
            <a:ext cx="7002110" cy="24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b="1" lang="en" sz="2550">
                <a:solidFill>
                  <a:srgbClr val="980000"/>
                </a:solidFill>
              </a:rPr>
              <a:t>Visualizations &amp; Findings</a:t>
            </a:r>
            <a:endParaRPr b="1" sz="2550">
              <a:solidFill>
                <a:srgbClr val="98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759"/>
              <a:buFont typeface="Arial"/>
              <a:buNone/>
            </a:pPr>
            <a:r>
              <a:t/>
            </a:r>
            <a:endParaRPr b="1" sz="249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979400" y="2283175"/>
            <a:ext cx="3989100" cy="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Monthly Charges:</a:t>
            </a:r>
            <a:r>
              <a:rPr lang="en" sz="1600">
                <a:solidFill>
                  <a:schemeClr val="dk1"/>
                </a:solidFill>
              </a:rPr>
              <a:t> Higher charges correlate with higher churn.</a:t>
            </a:r>
            <a:endParaRPr sz="2100"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0" r="9008" t="-13391"/>
          <a:stretch/>
        </p:blipFill>
        <p:spPr>
          <a:xfrm>
            <a:off x="311700" y="1420250"/>
            <a:ext cx="4362149" cy="35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b="1" lang="en" sz="2550">
                <a:solidFill>
                  <a:schemeClr val="accent1"/>
                </a:solidFill>
              </a:rPr>
              <a:t>Visualizations &amp; Findings</a:t>
            </a:r>
            <a:endParaRPr b="1" sz="255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Contract Type:</a:t>
            </a:r>
            <a:r>
              <a:rPr lang="en" sz="1600">
                <a:solidFill>
                  <a:schemeClr val="dk1"/>
                </a:solidFill>
              </a:rPr>
              <a:t> Month-to-month contracts see the highest churn.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Internet Service:</a:t>
            </a:r>
            <a:r>
              <a:rPr lang="en" sz="1600">
                <a:solidFill>
                  <a:schemeClr val="dk1"/>
                </a:solidFill>
              </a:rPr>
              <a:t> Fiber optic users churn more frequently than DSL users.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Tech Support &amp; Online Backup:</a:t>
            </a:r>
            <a:r>
              <a:rPr lang="en" sz="1600">
                <a:solidFill>
                  <a:schemeClr val="dk1"/>
                </a:solidFill>
              </a:rPr>
              <a:t> Lack of support services increases churn risk.</a:t>
            </a:r>
            <a:endParaRPr sz="21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25" y="2700325"/>
            <a:ext cx="8662550" cy="21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060"/>
              <a:buFont typeface="Arial"/>
              <a:buNone/>
            </a:pPr>
            <a:r>
              <a:rPr b="1" lang="en" sz="2601">
                <a:solidFill>
                  <a:srgbClr val="980000"/>
                </a:solidFill>
              </a:rPr>
              <a:t>Key Insights from Exploratory Data Analysis</a:t>
            </a:r>
            <a:endParaRPr b="1" sz="260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104200" y="1406725"/>
            <a:ext cx="4039800" cy="31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6400">
                <a:solidFill>
                  <a:schemeClr val="lt1"/>
                </a:solidFill>
              </a:rPr>
              <a:t>Contract Type:</a:t>
            </a:r>
            <a:endParaRPr b="1" sz="64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6400">
                <a:solidFill>
                  <a:schemeClr val="dk1"/>
                </a:solidFill>
              </a:rPr>
              <a:t>Churn is highest among customers with monthly contracts.</a:t>
            </a:r>
            <a:endParaRPr b="1" sz="6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6400">
                <a:solidFill>
                  <a:schemeClr val="dk1"/>
                </a:solidFill>
              </a:rPr>
              <a:t>Monthly subscribers can easily cancel before the next billing cycle.</a:t>
            </a:r>
            <a:endParaRPr b="1" sz="6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lt1"/>
                </a:solidFill>
              </a:rPr>
              <a:t>Actionable Insights:</a:t>
            </a:r>
            <a:endParaRPr b="1" sz="64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6400">
                <a:solidFill>
                  <a:schemeClr val="dk1"/>
                </a:solidFill>
              </a:rPr>
              <a:t>Offering complimentary tech support may reduce churn.</a:t>
            </a:r>
            <a:endParaRPr b="1" sz="6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6400">
                <a:solidFill>
                  <a:schemeClr val="dk1"/>
                </a:solidFill>
              </a:rPr>
              <a:t>Understanding churn drivers helps prevent customer loss.</a:t>
            </a:r>
            <a:endParaRPr b="1" sz="6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24475" y="1088100"/>
            <a:ext cx="4039800" cy="29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</a:rPr>
              <a:t>·</a:t>
            </a:r>
            <a:r>
              <a:rPr lang="en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6400">
                <a:solidFill>
                  <a:schemeClr val="lt1"/>
                </a:solidFill>
              </a:rPr>
              <a:t>Internet Service: </a:t>
            </a:r>
            <a:endParaRPr b="1" sz="64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6400">
                <a:solidFill>
                  <a:schemeClr val="dk1"/>
                </a:solidFill>
              </a:rPr>
              <a:t>Fiber optic users churn more frequently.</a:t>
            </a:r>
            <a:endParaRPr b="1" sz="6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6400">
                <a:solidFill>
                  <a:schemeClr val="dk1"/>
                </a:solidFill>
              </a:rPr>
              <a:t>Possible reasons: higher costs or poor coverage.</a:t>
            </a:r>
            <a:endParaRPr b="1" sz="6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lt1"/>
                </a:solidFill>
              </a:rPr>
              <a:t>Tech Support: </a:t>
            </a:r>
            <a:endParaRPr b="1" sz="64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6400">
                <a:solidFill>
                  <a:schemeClr val="dk1"/>
                </a:solidFill>
              </a:rPr>
              <a:t>Many churned users did not subscribe      to tech support.</a:t>
            </a:r>
            <a:endParaRPr b="1" sz="64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6400">
                <a:solidFill>
                  <a:schemeClr val="dk1"/>
                </a:solidFill>
              </a:rPr>
              <a:t>Lack of technical assistance may have led to service cancellations.</a:t>
            </a:r>
            <a:endParaRPr b="1" sz="6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lt1"/>
                </a:solidFill>
              </a:rPr>
              <a:t>Online Backup: </a:t>
            </a:r>
            <a:endParaRPr b="1" sz="6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1"/>
                </a:solidFill>
              </a:rPr>
              <a:t>Many churned customers did not use online backup services.</a:t>
            </a:r>
            <a:endParaRPr b="1" sz="6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</a:rPr>
              <a:t>Data Preparation &amp; Feature Engineering</a:t>
            </a:r>
            <a:endParaRPr sz="3900">
              <a:solidFill>
                <a:schemeClr val="accent1"/>
              </a:solidFill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Categorical Encoding:</a:t>
            </a:r>
            <a:r>
              <a:rPr lang="en" sz="1300">
                <a:solidFill>
                  <a:schemeClr val="dk1"/>
                </a:solidFill>
              </a:rPr>
              <a:t> Transformed categorical variables into numerical values.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Feature Selection:</a:t>
            </a:r>
            <a:r>
              <a:rPr lang="en" sz="1300">
                <a:solidFill>
                  <a:schemeClr val="dk1"/>
                </a:solidFill>
              </a:rPr>
              <a:t> Identified key predictors of churn.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Oversampling:</a:t>
            </a:r>
            <a:r>
              <a:rPr lang="en" sz="1300">
                <a:solidFill>
                  <a:schemeClr val="dk1"/>
                </a:solidFill>
              </a:rPr>
              <a:t> Used SMOTE to balance dataset.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50" y="1997425"/>
            <a:ext cx="8730451" cy="205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850" y="4175900"/>
            <a:ext cx="7429500" cy="9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80000"/>
                </a:solidFill>
              </a:rPr>
              <a:t>Predictive Modeling Strategy</a:t>
            </a:r>
            <a:endParaRPr sz="3900">
              <a:solidFill>
                <a:srgbClr val="980000"/>
              </a:solidFill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700">
                <a:solidFill>
                  <a:schemeClr val="lt1"/>
                </a:solidFill>
              </a:rPr>
              <a:t>Model Considered:</a:t>
            </a:r>
            <a:r>
              <a:rPr lang="en" sz="1700">
                <a:solidFill>
                  <a:schemeClr val="lt1"/>
                </a:solidFill>
              </a:rPr>
              <a:t> </a:t>
            </a:r>
            <a:r>
              <a:rPr lang="en" sz="1650">
                <a:solidFill>
                  <a:schemeClr val="dk1"/>
                </a:solidFill>
                <a:highlight>
                  <a:schemeClr val="accent1"/>
                </a:highlight>
              </a:rPr>
              <a:t>Building the Customer Churn Prediction Model. We now built  a random forest classifier to predict customer churn. Therefore,  </a:t>
            </a:r>
            <a:r>
              <a:rPr lang="en" sz="1600">
                <a:solidFill>
                  <a:schemeClr val="dk1"/>
                </a:solidFill>
                <a:highlight>
                  <a:schemeClr val="accent1"/>
                </a:highlight>
              </a:rPr>
              <a:t>RandomForestClassifier(random_state=46)</a:t>
            </a:r>
            <a:endParaRPr sz="1650">
              <a:solidFill>
                <a:schemeClr val="dk1"/>
              </a:solidFill>
              <a:highlight>
                <a:schemeClr val="accent1"/>
              </a:highlight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Evaluation Metrics:</a:t>
            </a:r>
            <a:r>
              <a:rPr lang="en" sz="1700">
                <a:solidFill>
                  <a:schemeClr val="dk1"/>
                </a:solidFill>
              </a:rPr>
              <a:t>  </a:t>
            </a:r>
            <a:r>
              <a:rPr lang="en" sz="1700">
                <a:solidFill>
                  <a:schemeClr val="dk1"/>
                </a:solidFill>
              </a:rPr>
              <a:t>Considering</a:t>
            </a:r>
            <a:r>
              <a:rPr lang="en" sz="1700">
                <a:solidFill>
                  <a:schemeClr val="dk1"/>
                </a:solidFill>
              </a:rPr>
              <a:t> the Customer Churn Prediction Model Evaluation. We  evaluated the model predictions on the test dataset with an  </a:t>
            </a:r>
            <a:r>
              <a:rPr lang="en" sz="1700">
                <a:solidFill>
                  <a:schemeClr val="dk1"/>
                </a:solidFill>
              </a:rPr>
              <a:t>Accuracy score of 0.77.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lt1"/>
                </a:solidFill>
              </a:rPr>
              <a:t>Preliminary Findings:</a:t>
            </a:r>
            <a:r>
              <a:rPr lang="en" sz="1700">
                <a:solidFill>
                  <a:schemeClr val="lt1"/>
                </a:solidFill>
              </a:rPr>
              <a:t> </a:t>
            </a:r>
            <a:r>
              <a:rPr lang="en" sz="1700">
                <a:solidFill>
                  <a:schemeClr val="dk1"/>
                </a:solidFill>
              </a:rPr>
              <a:t>Contract type and monthly charges are strong churn predictors.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