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5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9" r:id="rId43"/>
    <p:sldId id="300" r:id="rId44"/>
    <p:sldId id="301" r:id="rId45"/>
    <p:sldId id="302" r:id="rId46"/>
    <p:sldId id="303" r:id="rId47"/>
    <p:sldId id="304" r:id="rId48"/>
    <p:sldId id="305" r:id="rId4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7" roundtripDataSignature="AMtx7miUq+uInSJ+39YlYHHYD4EfySW/t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20CC2FB-B715-4F80-B4C9-3289567AE89F}">
  <a:tblStyle styleId="{520CC2FB-B715-4F80-B4C9-3289567AE89F}"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96" y="10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3" name="Google Shape;5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195c77f8d2_0_3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g2195c77f8d2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195c77f8d2_0_4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g2195c77f8d2_0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195c77f8d2_0_4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g2195c77f8d2_0_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195c77f8d2_0_4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2195c77f8d2_0_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195c77f8d2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g2195c77f8d2_0_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195c77f8d2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g2195c77f8d2_0_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de80a3158d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g1de80a3158d_1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de80a3158d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1de80a3158d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de80a3158d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g1de80a3158d_1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de80a3158d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g1de80a3158d_1_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195c77f8d2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g2195c77f8d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de80a3158d_1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g1de80a3158d_1_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de80a3158d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g1de80a3158d_1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de80a3158d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g1de80a3158d_1_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5a701f16b5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g25a701f16b5_1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37a3c113fe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 name="Google Shape;186;g237a3c113fe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37a3c113f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g237a3c113fe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37a3c113f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6" name="Google Shape;196;g237a3c113fe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de8a04ad94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de8a04ad94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5a701f16b5_1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7" name="Google Shape;207;g25a701f16b5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195c77f8d2_0_7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3" name="Google Shape;213;g2195c77f8d2_0_7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195c77f8d2_0_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g2195c77f8d2_0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195c77f8d2_0_8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9" name="Google Shape;219;g2195c77f8d2_0_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195c77f8d2_0_8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5" name="Google Shape;225;g2195c77f8d2_0_8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195c77f8d2_0_9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1" name="Google Shape;231;g2195c77f8d2_0_9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2195c77f8d2_0_9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7" name="Google Shape;237;g2195c77f8d2_0_9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195c77f8d2_0_10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3" name="Google Shape;243;g2195c77f8d2_0_1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195c77f8d2_0_10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g2195c77f8d2_0_1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195c77f8d2_0_1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5" name="Google Shape;255;g2195c77f8d2_0_1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2195c77f8d2_0_1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1" name="Google Shape;261;g2195c77f8d2_0_1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25ac0c40b29_0_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7" name="Google Shape;267;g25ac0c40b29_0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25ac0c40b29_0_1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3" name="Google Shape;273;g25ac0c40b29_0_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195c77f8d2_0_1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g2195c77f8d2_0_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25ac0c40b29_0_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9" name="Google Shape;279;g25ac0c40b29_0_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25ac0c40b29_0_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5" name="Google Shape;285;g25ac0c40b29_0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2195c77f8d2_0_13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1" name="Google Shape;301;g2195c77f8d2_0_1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1df8791defc_0_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7" name="Google Shape;307;g1df8791defc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1df8791defc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2" name="Google Shape;312;g1df8791defc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1df8791defc_0_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7" name="Google Shape;317;g1df8791defc_0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df8791defc_0_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2" name="Google Shape;322;g1df8791defc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2195c77f8d2_0_13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8" name="Google Shape;328;g2195c77f8d2_0_1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195c77f8d2_0_1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g2195c77f8d2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195c77f8d2_0_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g2195c77f8d2_0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195c77f8d2_0_2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g2195c77f8d2_0_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195c77f8d2_0_2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g2195c77f8d2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195c77f8d2_0_3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g2195c77f8d2_0_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p:cSld name="Diapositiva de título">
    <p:spTree>
      <p:nvGrpSpPr>
        <p:cNvPr id="1" name="Shape 11"/>
        <p:cNvGrpSpPr/>
        <p:nvPr/>
      </p:nvGrpSpPr>
      <p:grpSpPr>
        <a:xfrm>
          <a:off x="0" y="0"/>
          <a:ext cx="0" cy="0"/>
          <a:chOff x="0" y="0"/>
          <a:chExt cx="0" cy="0"/>
        </a:xfrm>
      </p:grpSpPr>
      <p:pic>
        <p:nvPicPr>
          <p:cNvPr id="12" name="Google Shape;12;p20" descr="portada-gobierno.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39"/>
        <p:cNvGrpSpPr/>
        <p:nvPr/>
      </p:nvGrpSpPr>
      <p:grpSpPr>
        <a:xfrm>
          <a:off x="0" y="0"/>
          <a:ext cx="0" cy="0"/>
          <a:chOff x="0" y="0"/>
          <a:chExt cx="0" cy="0"/>
        </a:xfrm>
      </p:grpSpPr>
      <p:sp>
        <p:nvSpPr>
          <p:cNvPr id="40" name="Google Shape;40;p29"/>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9"/>
          <p:cNvSpPr txBox="1">
            <a:spLocks noGrp="1"/>
          </p:cNvSpPr>
          <p:nvPr>
            <p:ph type="body" idx="1"/>
          </p:nvPr>
        </p:nvSpPr>
        <p:spPr>
          <a:xfrm rot="5400000">
            <a:off x="2874764" y="-1217413"/>
            <a:ext cx="3394472"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42" name="Google Shape;42;p29"/>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9"/>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45"/>
        <p:cNvGrpSpPr/>
        <p:nvPr/>
      </p:nvGrpSpPr>
      <p:grpSpPr>
        <a:xfrm>
          <a:off x="0" y="0"/>
          <a:ext cx="0" cy="0"/>
          <a:chOff x="0" y="0"/>
          <a:chExt cx="0" cy="0"/>
        </a:xfrm>
      </p:grpSpPr>
      <p:sp>
        <p:nvSpPr>
          <p:cNvPr id="46" name="Google Shape;46;p30"/>
          <p:cNvSpPr txBox="1">
            <a:spLocks noGrp="1"/>
          </p:cNvSpPr>
          <p:nvPr>
            <p:ph type="title"/>
          </p:nvPr>
        </p:nvSpPr>
        <p:spPr>
          <a:xfrm rot="5400000">
            <a:off x="5463778" y="1371601"/>
            <a:ext cx="4388644"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30"/>
          <p:cNvSpPr txBox="1">
            <a:spLocks noGrp="1"/>
          </p:cNvSpPr>
          <p:nvPr>
            <p:ph type="body" idx="1"/>
          </p:nvPr>
        </p:nvSpPr>
        <p:spPr>
          <a:xfrm rot="5400000">
            <a:off x="1272778" y="-609599"/>
            <a:ext cx="4388644"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48" name="Google Shape;48;p30"/>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30"/>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3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os objetos">
  <p:cSld name="Dos objetos">
    <p:spTree>
      <p:nvGrpSpPr>
        <p:cNvPr id="1" name="Shape 13"/>
        <p:cNvGrpSpPr/>
        <p:nvPr/>
      </p:nvGrpSpPr>
      <p:grpSpPr>
        <a:xfrm>
          <a:off x="0" y="0"/>
          <a:ext cx="0" cy="0"/>
          <a:chOff x="0" y="0"/>
          <a:chExt cx="0" cy="0"/>
        </a:xfrm>
      </p:grpSpPr>
      <p:pic>
        <p:nvPicPr>
          <p:cNvPr id="14" name="Google Shape;14;p21" descr="interna+textura.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15"/>
        <p:cNvGrpSpPr/>
        <p:nvPr/>
      </p:nvGrpSpPr>
      <p:grpSpPr>
        <a:xfrm>
          <a:off x="0" y="0"/>
          <a:ext cx="0" cy="0"/>
          <a:chOff x="0" y="0"/>
          <a:chExt cx="0" cy="0"/>
        </a:xfrm>
      </p:grpSpPr>
      <p:pic>
        <p:nvPicPr>
          <p:cNvPr id="16" name="Google Shape;16;p24" descr="cierre.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ación">
  <p:cSld name="Comparación">
    <p:spTree>
      <p:nvGrpSpPr>
        <p:cNvPr id="1" name="Shape 17"/>
        <p:cNvGrpSpPr/>
        <p:nvPr/>
      </p:nvGrpSpPr>
      <p:grpSpPr>
        <a:xfrm>
          <a:off x="0" y="0"/>
          <a:ext cx="0" cy="0"/>
          <a:chOff x="0" y="0"/>
          <a:chExt cx="0" cy="0"/>
        </a:xfrm>
      </p:grpSpPr>
      <p:pic>
        <p:nvPicPr>
          <p:cNvPr id="18" name="Google Shape;18;p22" descr="interna-con-franja.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Encabezado de sección">
  <p:cSld name="Encabezado de sección">
    <p:spTree>
      <p:nvGrpSpPr>
        <p:cNvPr id="1" name="Shape 19"/>
        <p:cNvGrpSpPr/>
        <p:nvPr/>
      </p:nvGrpSpPr>
      <p:grpSpPr>
        <a:xfrm>
          <a:off x="0" y="0"/>
          <a:ext cx="0" cy="0"/>
          <a:chOff x="0" y="0"/>
          <a:chExt cx="0" cy="0"/>
        </a:xfrm>
      </p:grpSpPr>
      <p:pic>
        <p:nvPicPr>
          <p:cNvPr id="20" name="Google Shape;20;p23" descr="interna.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ítulo y objetos">
  <p:cSld name="Título y objetos">
    <p:spTree>
      <p:nvGrpSpPr>
        <p:cNvPr id="1" name="Shape 21"/>
        <p:cNvGrpSpPr/>
        <p:nvPr/>
      </p:nvGrpSpPr>
      <p:grpSpPr>
        <a:xfrm>
          <a:off x="0" y="0"/>
          <a:ext cx="0" cy="0"/>
          <a:chOff x="0" y="0"/>
          <a:chExt cx="0" cy="0"/>
        </a:xfrm>
      </p:grpSpPr>
      <p:pic>
        <p:nvPicPr>
          <p:cNvPr id="22" name="Google Shape;22;p25" descr="portada.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ólo el título">
  <p:cSld name="Sólo el título">
    <p:spTree>
      <p:nvGrpSpPr>
        <p:cNvPr id="1" name="Shape 23"/>
        <p:cNvGrpSpPr/>
        <p:nvPr/>
      </p:nvGrpSpPr>
      <p:grpSpPr>
        <a:xfrm>
          <a:off x="0" y="0"/>
          <a:ext cx="0" cy="0"/>
          <a:chOff x="0" y="0"/>
          <a:chExt cx="0" cy="0"/>
        </a:xfrm>
      </p:grpSpPr>
      <p:pic>
        <p:nvPicPr>
          <p:cNvPr id="24" name="Google Shape;24;p26" descr="interna-naranja.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25"/>
        <p:cNvGrpSpPr/>
        <p:nvPr/>
      </p:nvGrpSpPr>
      <p:grpSpPr>
        <a:xfrm>
          <a:off x="0" y="0"/>
          <a:ext cx="0" cy="0"/>
          <a:chOff x="0" y="0"/>
          <a:chExt cx="0" cy="0"/>
        </a:xfrm>
      </p:grpSpPr>
      <p:sp>
        <p:nvSpPr>
          <p:cNvPr id="26" name="Google Shape;26;p27"/>
          <p:cNvSpPr txBox="1">
            <a:spLocks noGrp="1"/>
          </p:cNvSpPr>
          <p:nvPr>
            <p:ph type="title"/>
          </p:nvPr>
        </p:nvSpPr>
        <p:spPr>
          <a:xfrm>
            <a:off x="457201" y="204787"/>
            <a:ext cx="3008313" cy="8715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27"/>
          <p:cNvSpPr txBox="1">
            <a:spLocks noGrp="1"/>
          </p:cNvSpPr>
          <p:nvPr>
            <p:ph type="body" idx="1"/>
          </p:nvPr>
        </p:nvSpPr>
        <p:spPr>
          <a:xfrm>
            <a:off x="3575050" y="204788"/>
            <a:ext cx="5111750" cy="4389835"/>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28" name="Google Shape;28;p27"/>
          <p:cNvSpPr txBox="1">
            <a:spLocks noGrp="1"/>
          </p:cNvSpPr>
          <p:nvPr>
            <p:ph type="body" idx="2"/>
          </p:nvPr>
        </p:nvSpPr>
        <p:spPr>
          <a:xfrm>
            <a:off x="457201" y="1076326"/>
            <a:ext cx="3008313" cy="351829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29" name="Google Shape;29;p27"/>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7"/>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7"/>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32"/>
        <p:cNvGrpSpPr/>
        <p:nvPr/>
      </p:nvGrpSpPr>
      <p:grpSpPr>
        <a:xfrm>
          <a:off x="0" y="0"/>
          <a:ext cx="0" cy="0"/>
          <a:chOff x="0" y="0"/>
          <a:chExt cx="0" cy="0"/>
        </a:xfrm>
      </p:grpSpPr>
      <p:sp>
        <p:nvSpPr>
          <p:cNvPr id="33" name="Google Shape;33;p28"/>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28"/>
          <p:cNvSpPr>
            <a:spLocks noGrp="1"/>
          </p:cNvSpPr>
          <p:nvPr>
            <p:ph type="pic" idx="2"/>
          </p:nvPr>
        </p:nvSpPr>
        <p:spPr>
          <a:xfrm>
            <a:off x="1792288" y="459581"/>
            <a:ext cx="5486400" cy="3086100"/>
          </a:xfrm>
          <a:prstGeom prst="rect">
            <a:avLst/>
          </a:prstGeom>
          <a:noFill/>
          <a:ln>
            <a:noFill/>
          </a:ln>
        </p:spPr>
      </p:sp>
      <p:sp>
        <p:nvSpPr>
          <p:cNvPr id="35" name="Google Shape;35;p28"/>
          <p:cNvSpPr txBox="1">
            <a:spLocks noGrp="1"/>
          </p:cNvSpPr>
          <p:nvPr>
            <p:ph type="body" idx="1"/>
          </p:nvPr>
        </p:nvSpPr>
        <p:spPr>
          <a:xfrm>
            <a:off x="1792288" y="4025503"/>
            <a:ext cx="5486400" cy="60364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36" name="Google Shape;36;p2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28"/>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9"/>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1.xml.rels><?xml version="1.0" encoding="UTF-8" standalone="yes"?>
<Relationships xmlns="http://schemas.openxmlformats.org/package/2006/relationships"><Relationship Id="rId3" Type="http://schemas.openxmlformats.org/officeDocument/2006/relationships/hyperlink" Target="https://docs.google.com/forms/d/e/1FAIpQLSc1LeKdYYNb9XUWyrJYBV8QEVviViuc5fpndqm1tFbcb2U-yg/viewform?usp=sf_link"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36.jpg"/></Relationships>
</file>

<file path=ppt/slides/_rels/slide4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
          <p:cNvSpPr txBox="1"/>
          <p:nvPr/>
        </p:nvSpPr>
        <p:spPr>
          <a:xfrm>
            <a:off x="1653150" y="1525050"/>
            <a:ext cx="6368632" cy="1215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s-CO" sz="7300" b="1" i="0" u="none" strike="noStrike" cap="none" dirty="0">
                <a:solidFill>
                  <a:schemeClr val="dk1"/>
                </a:solidFill>
                <a:latin typeface="Calibri"/>
                <a:ea typeface="Calibri"/>
                <a:cs typeface="Calibri"/>
                <a:sym typeface="Calibri"/>
              </a:rPr>
              <a:t>FARMING-COR</a:t>
            </a:r>
            <a:endParaRPr sz="7300" b="1" i="0" u="none" strike="noStrike" cap="none" dirty="0">
              <a:solidFill>
                <a:schemeClr val="dk1"/>
              </a:solidFill>
              <a:latin typeface="Calibri"/>
              <a:ea typeface="Calibri"/>
              <a:cs typeface="Calibri"/>
              <a:sym typeface="Calibri"/>
            </a:endParaRPr>
          </a:p>
        </p:txBody>
      </p:sp>
      <p:sp>
        <p:nvSpPr>
          <p:cNvPr id="56" name="Google Shape;56;p1"/>
          <p:cNvSpPr txBox="1"/>
          <p:nvPr/>
        </p:nvSpPr>
        <p:spPr>
          <a:xfrm>
            <a:off x="1653150" y="2925425"/>
            <a:ext cx="4089000" cy="87712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CO" sz="1700" dirty="0">
                <a:solidFill>
                  <a:schemeClr val="dk1"/>
                </a:solidFill>
                <a:latin typeface="Calibri"/>
                <a:ea typeface="Calibri"/>
                <a:cs typeface="Calibri"/>
                <a:sym typeface="Calibri"/>
              </a:rPr>
              <a:t>   </a:t>
            </a:r>
            <a:r>
              <a:rPr lang="es-CO" sz="1700" b="0" i="0" u="none" strike="noStrike" cap="none" dirty="0">
                <a:solidFill>
                  <a:schemeClr val="dk1"/>
                </a:solidFill>
                <a:latin typeface="Calibri"/>
                <a:ea typeface="Calibri"/>
                <a:cs typeface="Calibri"/>
                <a:sym typeface="Calibri"/>
              </a:rPr>
              <a:t>Aprendiz:</a:t>
            </a:r>
            <a:endParaRPr sz="17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700" b="0" i="0" u="none" strike="noStrike" cap="none" dirty="0">
              <a:solidFill>
                <a:schemeClr val="dk1"/>
              </a:solidFill>
              <a:latin typeface="Calibri"/>
              <a:ea typeface="Calibri"/>
              <a:cs typeface="Calibri"/>
              <a:sym typeface="Calibri"/>
            </a:endParaRPr>
          </a:p>
          <a:p>
            <a:pPr marL="457200" marR="0" lvl="0" indent="-336550" algn="l" rtl="0">
              <a:lnSpc>
                <a:spcPct val="100000"/>
              </a:lnSpc>
              <a:spcBef>
                <a:spcPts val="0"/>
              </a:spcBef>
              <a:spcAft>
                <a:spcPts val="0"/>
              </a:spcAft>
              <a:buClr>
                <a:schemeClr val="dk1"/>
              </a:buClr>
              <a:buSzPts val="1700"/>
              <a:buFont typeface="Calibri"/>
              <a:buChar char="●"/>
            </a:pPr>
            <a:r>
              <a:rPr lang="es-CO" sz="1700" b="0" i="0" u="none" strike="noStrike" cap="none" dirty="0">
                <a:solidFill>
                  <a:schemeClr val="dk1"/>
                </a:solidFill>
                <a:latin typeface="Calibri"/>
                <a:ea typeface="Calibri"/>
                <a:cs typeface="Calibri"/>
                <a:sym typeface="Calibri"/>
              </a:rPr>
              <a:t>Enyeer Manuel Granados Mardinis</a:t>
            </a:r>
            <a:endParaRPr sz="1300" b="0"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g2195c77f8d2_0_39"/>
          <p:cNvSpPr txBox="1"/>
          <p:nvPr/>
        </p:nvSpPr>
        <p:spPr>
          <a:xfrm>
            <a:off x="90000" y="384575"/>
            <a:ext cx="4102500" cy="630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500"/>
              <a:buFont typeface="Arial"/>
              <a:buNone/>
            </a:pPr>
            <a:r>
              <a:rPr lang="es-CO" sz="3500" b="1" i="0" u="none" strike="noStrike" cap="none">
                <a:solidFill>
                  <a:srgbClr val="000000"/>
                </a:solidFill>
                <a:latin typeface="Calibri"/>
                <a:ea typeface="Calibri"/>
                <a:cs typeface="Calibri"/>
                <a:sym typeface="Calibri"/>
              </a:rPr>
              <a:t>BPMN del sistema</a:t>
            </a:r>
            <a:endParaRPr sz="3500" b="1" i="0" u="none" strike="noStrike" cap="none">
              <a:solidFill>
                <a:srgbClr val="000000"/>
              </a:solidFill>
              <a:latin typeface="Calibri"/>
              <a:ea typeface="Calibri"/>
              <a:cs typeface="Calibri"/>
              <a:sym typeface="Calibri"/>
            </a:endParaRPr>
          </a:p>
        </p:txBody>
      </p:sp>
      <p:pic>
        <p:nvPicPr>
          <p:cNvPr id="111" name="Google Shape;111;g2195c77f8d2_0_39"/>
          <p:cNvPicPr preferRelativeResize="0"/>
          <p:nvPr/>
        </p:nvPicPr>
        <p:blipFill>
          <a:blip r:embed="rId3">
            <a:alphaModFix/>
          </a:blip>
          <a:stretch>
            <a:fillRect/>
          </a:stretch>
        </p:blipFill>
        <p:spPr>
          <a:xfrm>
            <a:off x="90000" y="1729350"/>
            <a:ext cx="4610303" cy="2424023"/>
          </a:xfrm>
          <a:prstGeom prst="rect">
            <a:avLst/>
          </a:prstGeom>
          <a:noFill/>
          <a:ln>
            <a:noFill/>
          </a:ln>
        </p:spPr>
      </p:pic>
      <p:pic>
        <p:nvPicPr>
          <p:cNvPr id="112" name="Google Shape;112;g2195c77f8d2_0_39"/>
          <p:cNvPicPr preferRelativeResize="0"/>
          <p:nvPr/>
        </p:nvPicPr>
        <p:blipFill>
          <a:blip r:embed="rId4">
            <a:alphaModFix/>
          </a:blip>
          <a:stretch>
            <a:fillRect/>
          </a:stretch>
        </p:blipFill>
        <p:spPr>
          <a:xfrm>
            <a:off x="4700305" y="1729350"/>
            <a:ext cx="4352244" cy="2424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g2195c77f8d2_0_42"/>
          <p:cNvSpPr txBox="1"/>
          <p:nvPr/>
        </p:nvSpPr>
        <p:spPr>
          <a:xfrm>
            <a:off x="784800" y="570400"/>
            <a:ext cx="5737200" cy="630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500"/>
              <a:buFont typeface="Arial"/>
              <a:buNone/>
            </a:pPr>
            <a:r>
              <a:rPr lang="es-CO" sz="3500" b="1" i="0" u="none" strike="noStrike" cap="none">
                <a:solidFill>
                  <a:srgbClr val="000000"/>
                </a:solidFill>
                <a:latin typeface="Calibri"/>
                <a:ea typeface="Calibri"/>
                <a:cs typeface="Calibri"/>
                <a:sym typeface="Calibri"/>
              </a:rPr>
              <a:t>Recolección de Información</a:t>
            </a:r>
            <a:endParaRPr sz="3500" b="1" i="0" u="none" strike="noStrike" cap="none">
              <a:solidFill>
                <a:srgbClr val="000000"/>
              </a:solidFill>
              <a:latin typeface="Calibri"/>
              <a:ea typeface="Calibri"/>
              <a:cs typeface="Calibri"/>
              <a:sym typeface="Calibri"/>
            </a:endParaRPr>
          </a:p>
        </p:txBody>
      </p:sp>
      <p:sp>
        <p:nvSpPr>
          <p:cNvPr id="118" name="Google Shape;118;g2195c77f8d2_0_42"/>
          <p:cNvSpPr txBox="1"/>
          <p:nvPr/>
        </p:nvSpPr>
        <p:spPr>
          <a:xfrm>
            <a:off x="796193" y="1786803"/>
            <a:ext cx="7551600" cy="15699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000"/>
              <a:buFont typeface="Arial"/>
              <a:buNone/>
            </a:pPr>
            <a:r>
              <a:rPr lang="es-CO" sz="2000" b="0" i="0" u="none" strike="noStrike" cap="none">
                <a:solidFill>
                  <a:srgbClr val="000000"/>
                </a:solidFill>
                <a:latin typeface="Calibri"/>
                <a:ea typeface="Calibri"/>
                <a:cs typeface="Calibri"/>
                <a:sym typeface="Calibri"/>
              </a:rPr>
              <a:t>Realizar una encuesta a las personas para poder recolectar información para el diseño del sistema de información:</a:t>
            </a:r>
            <a:endParaRPr sz="20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Arial"/>
              <a:buNone/>
            </a:pPr>
            <a:r>
              <a:rPr lang="es-CO" sz="1800" b="0" i="0" u="sng" strike="noStrike" cap="none">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https://docs.google.com/forms/d/e/1FAIpQLSc1LeKdYYNb9XUWyrJYBV8QEVviViuc5fpndqm1tFbcb2U-yg/viewform?usp=sf_link</a:t>
            </a:r>
            <a:r>
              <a:rPr lang="es-CO" sz="1800" b="0" i="0" u="none" strike="noStrike" cap="none">
                <a:solidFill>
                  <a:schemeClr val="dk1"/>
                </a:solidFill>
                <a:latin typeface="Calibri"/>
                <a:ea typeface="Calibri"/>
                <a:cs typeface="Calibri"/>
                <a:sym typeface="Calibri"/>
              </a:rPr>
              <a:t> </a:t>
            </a:r>
            <a:endParaRPr sz="2000" b="0" i="0" u="none" strike="noStrike" cap="none">
              <a:solidFill>
                <a:srgbClr val="000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g2195c77f8d2_0_45"/>
          <p:cNvSpPr txBox="1"/>
          <p:nvPr/>
        </p:nvSpPr>
        <p:spPr>
          <a:xfrm>
            <a:off x="867800" y="487400"/>
            <a:ext cx="5820000" cy="630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500"/>
              <a:buFont typeface="Arial"/>
              <a:buNone/>
            </a:pPr>
            <a:r>
              <a:rPr lang="es-CO" sz="3500" b="1" i="0" u="none" strike="noStrike" cap="none">
                <a:solidFill>
                  <a:srgbClr val="000000"/>
                </a:solidFill>
                <a:latin typeface="Calibri"/>
                <a:ea typeface="Calibri"/>
                <a:cs typeface="Calibri"/>
                <a:sym typeface="Calibri"/>
              </a:rPr>
              <a:t>Resultados de la encuesta</a:t>
            </a:r>
            <a:endParaRPr sz="3500" b="1" i="0" u="none" strike="noStrike" cap="none">
              <a:solidFill>
                <a:srgbClr val="000000"/>
              </a:solidFill>
              <a:latin typeface="Calibri"/>
              <a:ea typeface="Calibri"/>
              <a:cs typeface="Calibri"/>
              <a:sym typeface="Calibri"/>
            </a:endParaRPr>
          </a:p>
        </p:txBody>
      </p:sp>
      <p:pic>
        <p:nvPicPr>
          <p:cNvPr id="124" name="Google Shape;124;g2195c77f8d2_0_45"/>
          <p:cNvPicPr preferRelativeResize="0"/>
          <p:nvPr/>
        </p:nvPicPr>
        <p:blipFill rotWithShape="1">
          <a:blip r:embed="rId3">
            <a:alphaModFix/>
          </a:blip>
          <a:srcRect l="25245" t="48735" r="38181" b="18929"/>
          <a:stretch/>
        </p:blipFill>
        <p:spPr>
          <a:xfrm>
            <a:off x="867800" y="2061175"/>
            <a:ext cx="4182250" cy="2466399"/>
          </a:xfrm>
          <a:prstGeom prst="rect">
            <a:avLst/>
          </a:prstGeom>
          <a:noFill/>
          <a:ln>
            <a:noFill/>
          </a:ln>
        </p:spPr>
      </p:pic>
      <p:pic>
        <p:nvPicPr>
          <p:cNvPr id="125" name="Google Shape;125;g2195c77f8d2_0_45"/>
          <p:cNvPicPr preferRelativeResize="0"/>
          <p:nvPr/>
        </p:nvPicPr>
        <p:blipFill rotWithShape="1">
          <a:blip r:embed="rId4">
            <a:alphaModFix/>
          </a:blip>
          <a:srcRect l="25191" t="33555" r="37022" b="34495"/>
          <a:stretch/>
        </p:blipFill>
        <p:spPr>
          <a:xfrm>
            <a:off x="4867500" y="2061175"/>
            <a:ext cx="3966077" cy="24663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2195c77f8d2_0_48"/>
          <p:cNvSpPr txBox="1"/>
          <p:nvPr/>
        </p:nvSpPr>
        <p:spPr>
          <a:xfrm>
            <a:off x="901000" y="570400"/>
            <a:ext cx="5554500" cy="630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500"/>
              <a:buFont typeface="Arial"/>
              <a:buNone/>
            </a:pPr>
            <a:r>
              <a:rPr lang="es-CO" sz="3500" b="1" i="0" u="none" strike="noStrike" cap="none">
                <a:solidFill>
                  <a:srgbClr val="000000"/>
                </a:solidFill>
                <a:latin typeface="Calibri"/>
                <a:ea typeface="Calibri"/>
                <a:cs typeface="Calibri"/>
                <a:sym typeface="Calibri"/>
              </a:rPr>
              <a:t>Resultados de la encuesta</a:t>
            </a:r>
            <a:endParaRPr sz="3500" b="1" i="0" u="none" strike="noStrike" cap="none">
              <a:solidFill>
                <a:srgbClr val="000000"/>
              </a:solidFill>
              <a:latin typeface="Calibri"/>
              <a:ea typeface="Calibri"/>
              <a:cs typeface="Calibri"/>
              <a:sym typeface="Calibri"/>
            </a:endParaRPr>
          </a:p>
        </p:txBody>
      </p:sp>
      <p:pic>
        <p:nvPicPr>
          <p:cNvPr id="131" name="Google Shape;131;g2195c77f8d2_0_48"/>
          <p:cNvPicPr preferRelativeResize="0"/>
          <p:nvPr/>
        </p:nvPicPr>
        <p:blipFill rotWithShape="1">
          <a:blip r:embed="rId3">
            <a:alphaModFix/>
          </a:blip>
          <a:srcRect l="25332" t="27245" r="47502" b="33317"/>
          <a:stretch/>
        </p:blipFill>
        <p:spPr>
          <a:xfrm>
            <a:off x="901000" y="1714875"/>
            <a:ext cx="3530899" cy="2883276"/>
          </a:xfrm>
          <a:prstGeom prst="rect">
            <a:avLst/>
          </a:prstGeom>
          <a:noFill/>
          <a:ln>
            <a:noFill/>
          </a:ln>
        </p:spPr>
      </p:pic>
      <p:pic>
        <p:nvPicPr>
          <p:cNvPr id="132" name="Google Shape;132;g2195c77f8d2_0_48"/>
          <p:cNvPicPr preferRelativeResize="0"/>
          <p:nvPr/>
        </p:nvPicPr>
        <p:blipFill rotWithShape="1">
          <a:blip r:embed="rId4">
            <a:alphaModFix/>
          </a:blip>
          <a:srcRect l="24321" t="25492" r="45850" b="39163"/>
          <a:stretch/>
        </p:blipFill>
        <p:spPr>
          <a:xfrm>
            <a:off x="4572000" y="1714875"/>
            <a:ext cx="3861499" cy="28832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g2195c77f8d2_0_67"/>
          <p:cNvSpPr txBox="1"/>
          <p:nvPr/>
        </p:nvSpPr>
        <p:spPr>
          <a:xfrm>
            <a:off x="901000" y="368875"/>
            <a:ext cx="6000300" cy="1169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500"/>
              <a:buFont typeface="Arial"/>
              <a:buNone/>
            </a:pPr>
            <a:r>
              <a:rPr lang="es-CO" sz="3500" b="1" i="0" u="none" strike="noStrike" cap="none">
                <a:solidFill>
                  <a:srgbClr val="000000"/>
                </a:solidFill>
                <a:latin typeface="Calibri"/>
                <a:ea typeface="Calibri"/>
                <a:cs typeface="Calibri"/>
                <a:sym typeface="Calibri"/>
              </a:rPr>
              <a:t>Requerimientos </a:t>
            </a:r>
            <a:endParaRPr sz="3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3500"/>
              <a:buFont typeface="Arial"/>
              <a:buNone/>
            </a:pPr>
            <a:r>
              <a:rPr lang="es-CO" sz="3500" b="1" i="0" u="none" strike="noStrike" cap="none">
                <a:solidFill>
                  <a:srgbClr val="000000"/>
                </a:solidFill>
                <a:latin typeface="Calibri"/>
                <a:ea typeface="Calibri"/>
                <a:cs typeface="Calibri"/>
                <a:sym typeface="Calibri"/>
              </a:rPr>
              <a:t>funcionales y no funcionales</a:t>
            </a:r>
            <a:endParaRPr sz="3500" b="1" i="0" u="none" strike="noStrike" cap="none">
              <a:solidFill>
                <a:srgbClr val="000000"/>
              </a:solidFill>
              <a:latin typeface="Calibri"/>
              <a:ea typeface="Calibri"/>
              <a:cs typeface="Calibri"/>
              <a:sym typeface="Calibri"/>
            </a:endParaRPr>
          </a:p>
        </p:txBody>
      </p:sp>
      <p:graphicFrame>
        <p:nvGraphicFramePr>
          <p:cNvPr id="138" name="Google Shape;138;g2195c77f8d2_0_67"/>
          <p:cNvGraphicFramePr/>
          <p:nvPr/>
        </p:nvGraphicFramePr>
        <p:xfrm>
          <a:off x="901000" y="1894700"/>
          <a:ext cx="7239000" cy="2986830"/>
        </p:xfrm>
        <a:graphic>
          <a:graphicData uri="http://schemas.openxmlformats.org/drawingml/2006/table">
            <a:tbl>
              <a:tblPr>
                <a:noFill/>
                <a:tableStyleId>{520CC2FB-B715-4F80-B4C9-3289567AE89F}</a:tableStyleId>
              </a:tblPr>
              <a:tblGrid>
                <a:gridCol w="2243775">
                  <a:extLst>
                    <a:ext uri="{9D8B030D-6E8A-4147-A177-3AD203B41FA5}">
                      <a16:colId xmlns:a16="http://schemas.microsoft.com/office/drawing/2014/main" val="20000"/>
                    </a:ext>
                  </a:extLst>
                </a:gridCol>
                <a:gridCol w="4995225">
                  <a:extLst>
                    <a:ext uri="{9D8B030D-6E8A-4147-A177-3AD203B41FA5}">
                      <a16:colId xmlns:a16="http://schemas.microsoft.com/office/drawing/2014/main" val="20001"/>
                    </a:ext>
                  </a:extLst>
                </a:gridCol>
              </a:tblGrid>
              <a:tr h="381000">
                <a:tc gridSpan="2">
                  <a:txBody>
                    <a:bodyPr/>
                    <a:lstStyle/>
                    <a:p>
                      <a:pPr marL="0" marR="0" lvl="0" indent="0" algn="l" rtl="0">
                        <a:lnSpc>
                          <a:spcPct val="100000"/>
                        </a:lnSpc>
                        <a:spcBef>
                          <a:spcPts val="0"/>
                        </a:spcBef>
                        <a:spcAft>
                          <a:spcPts val="0"/>
                        </a:spcAft>
                        <a:buClr>
                          <a:srgbClr val="000000"/>
                        </a:buClr>
                        <a:buSzPts val="1400"/>
                        <a:buFont typeface="Arial"/>
                        <a:buNone/>
                      </a:pPr>
                      <a:r>
                        <a:rPr lang="es-CO" sz="1400" u="none" strike="noStrike" cap="none"/>
                        <a:t>RF1</a:t>
                      </a:r>
                      <a:endParaRPr sz="1400" u="none" strike="noStrike" cap="none"/>
                    </a:p>
                  </a:txBody>
                  <a:tcPr marL="91425" marR="91425" marT="91425" marB="91425">
                    <a:solidFill>
                      <a:srgbClr val="D9EAD3"/>
                    </a:solidFill>
                  </a:tcPr>
                </a:tc>
                <a:tc hMerge="1">
                  <a:txBody>
                    <a:bodyPr/>
                    <a:lstStyle/>
                    <a:p>
                      <a:endParaRPr lang="es-CO"/>
                    </a:p>
                  </a:txBody>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CO" sz="1400" u="none" strike="noStrike" cap="none"/>
                        <a:t>Nombre:</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s-CO" sz="1400" u="none" strike="noStrike" cap="none"/>
                        <a:t>Ingresar usuario, login.</a:t>
                      </a:r>
                      <a:endParaRPr sz="1400" u="none" strike="noStrike" cap="none"/>
                    </a:p>
                  </a:txBody>
                  <a:tcPr marL="91425" marR="91425" marT="91425" marB="91425"/>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CO" sz="1400" u="none" strike="noStrike" cap="none"/>
                        <a:t>Usuario:</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s-CO"/>
                        <a:t>Persona beneficiaria y Proveedor.</a:t>
                      </a:r>
                      <a:endParaRPr sz="1400" u="none" strike="noStrike" cap="none"/>
                    </a:p>
                  </a:txBody>
                  <a:tcPr marL="91425" marR="91425" marT="91425" marB="91425"/>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CO" sz="1400" u="none" strike="noStrike" cap="none"/>
                        <a:t>Visualizar:</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s-CO"/>
                        <a:t>U</a:t>
                      </a:r>
                      <a:r>
                        <a:rPr lang="es-CO" sz="1400" u="none" strike="noStrike" cap="none"/>
                        <a:t>na ventana de login para poder ingresar a la página web.</a:t>
                      </a:r>
                      <a:endParaRPr sz="1400" u="none" strike="noStrike" cap="none"/>
                    </a:p>
                  </a:txBody>
                  <a:tcPr marL="91425" marR="91425" marT="91425" marB="91425"/>
                </a:tc>
                <a:extLst>
                  <a:ext uri="{0D108BD9-81ED-4DB2-BD59-A6C34878D82A}">
                    <a16:rowId xmlns:a16="http://schemas.microsoft.com/office/drawing/2014/main" val="10003"/>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CO" sz="1400" u="none" strike="noStrike" cap="none"/>
                        <a:t>Condiciones: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s-CO" sz="1400" u="none" strike="noStrike" cap="none"/>
                        <a:t>Tiene que estar registrado en el sistema, sino hacer el registro.</a:t>
                      </a:r>
                      <a:endParaRPr sz="1400" u="none" strike="noStrike" cap="none"/>
                    </a:p>
                  </a:txBody>
                  <a:tcPr marL="91425" marR="91425" marT="91425" marB="91425"/>
                </a:tc>
                <a:extLst>
                  <a:ext uri="{0D108BD9-81ED-4DB2-BD59-A6C34878D82A}">
                    <a16:rowId xmlns:a16="http://schemas.microsoft.com/office/drawing/2014/main" val="10004"/>
                  </a:ext>
                </a:extLst>
              </a:tr>
              <a:tr h="381000">
                <a:tc gridSpan="2">
                  <a:txBody>
                    <a:bodyPr/>
                    <a:lstStyle/>
                    <a:p>
                      <a:pPr marL="0" marR="0" lvl="0" indent="0" algn="l" rtl="0">
                        <a:lnSpc>
                          <a:spcPct val="100000"/>
                        </a:lnSpc>
                        <a:spcBef>
                          <a:spcPts val="0"/>
                        </a:spcBef>
                        <a:spcAft>
                          <a:spcPts val="0"/>
                        </a:spcAft>
                        <a:buClr>
                          <a:srgbClr val="000000"/>
                        </a:buClr>
                        <a:buSzPts val="1400"/>
                        <a:buFont typeface="Arial"/>
                        <a:buNone/>
                      </a:pPr>
                      <a:r>
                        <a:rPr lang="es-CO" sz="1400" u="none" strike="noStrike" cap="none"/>
                        <a:t>RNF 1</a:t>
                      </a:r>
                      <a:endParaRPr sz="1400" u="none" strike="noStrike" cap="none"/>
                    </a:p>
                  </a:txBody>
                  <a:tcPr marL="91425" marR="91425" marT="91425" marB="91425">
                    <a:solidFill>
                      <a:srgbClr val="F4CCCC"/>
                    </a:solidFill>
                  </a:tcPr>
                </a:tc>
                <a:tc hMerge="1">
                  <a:txBody>
                    <a:bodyPr/>
                    <a:lstStyle/>
                    <a:p>
                      <a:endParaRPr lang="es-CO"/>
                    </a:p>
                  </a:txBody>
                  <a:tcPr/>
                </a:tc>
                <a:extLst>
                  <a:ext uri="{0D108BD9-81ED-4DB2-BD59-A6C34878D82A}">
                    <a16:rowId xmlns:a16="http://schemas.microsoft.com/office/drawing/2014/main" val="10005"/>
                  </a:ext>
                </a:extLst>
              </a:tr>
              <a:tr h="381000">
                <a:tc gridSpan="2">
                  <a:txBody>
                    <a:bodyPr/>
                    <a:lstStyle/>
                    <a:p>
                      <a:pPr marL="0" marR="0" lvl="0" indent="0" algn="l" rtl="0">
                        <a:lnSpc>
                          <a:spcPct val="100000"/>
                        </a:lnSpc>
                        <a:spcBef>
                          <a:spcPts val="0"/>
                        </a:spcBef>
                        <a:spcAft>
                          <a:spcPts val="0"/>
                        </a:spcAft>
                        <a:buClr>
                          <a:srgbClr val="000000"/>
                        </a:buClr>
                        <a:buSzPts val="1400"/>
                        <a:buFont typeface="Arial"/>
                        <a:buNone/>
                      </a:pPr>
                      <a:r>
                        <a:rPr lang="es-CO"/>
                        <a:t>C</a:t>
                      </a:r>
                      <a:r>
                        <a:rPr lang="es-CO" sz="1400" u="none" strike="noStrike" cap="none"/>
                        <a:t>onfirmación de datos para poder</a:t>
                      </a:r>
                      <a:r>
                        <a:rPr lang="es-CO"/>
                        <a:t> </a:t>
                      </a:r>
                      <a:r>
                        <a:rPr lang="es-CO" sz="1400" u="none" strike="noStrike" cap="none"/>
                        <a:t> ingresar al sistema.</a:t>
                      </a:r>
                      <a:endParaRPr sz="1400" u="none" strike="noStrike" cap="none"/>
                    </a:p>
                  </a:txBody>
                  <a:tcPr marL="91425" marR="91425" marT="91425" marB="91425"/>
                </a:tc>
                <a:tc hMerge="1">
                  <a:txBody>
                    <a:bodyPr/>
                    <a:lstStyle/>
                    <a:p>
                      <a:endParaRPr lang="es-CO"/>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graphicFrame>
        <p:nvGraphicFramePr>
          <p:cNvPr id="143" name="Google Shape;143;g2195c77f8d2_0_70"/>
          <p:cNvGraphicFramePr/>
          <p:nvPr/>
        </p:nvGraphicFramePr>
        <p:xfrm>
          <a:off x="803150" y="1078338"/>
          <a:ext cx="7239000" cy="3200190"/>
        </p:xfrm>
        <a:graphic>
          <a:graphicData uri="http://schemas.openxmlformats.org/drawingml/2006/table">
            <a:tbl>
              <a:tblPr>
                <a:noFill/>
                <a:tableStyleId>{520CC2FB-B715-4F80-B4C9-3289567AE89F}</a:tableStyleId>
              </a:tblPr>
              <a:tblGrid>
                <a:gridCol w="2243775">
                  <a:extLst>
                    <a:ext uri="{9D8B030D-6E8A-4147-A177-3AD203B41FA5}">
                      <a16:colId xmlns:a16="http://schemas.microsoft.com/office/drawing/2014/main" val="20000"/>
                    </a:ext>
                  </a:extLst>
                </a:gridCol>
                <a:gridCol w="4995225">
                  <a:extLst>
                    <a:ext uri="{9D8B030D-6E8A-4147-A177-3AD203B41FA5}">
                      <a16:colId xmlns:a16="http://schemas.microsoft.com/office/drawing/2014/main" val="20001"/>
                    </a:ext>
                  </a:extLst>
                </a:gridCol>
              </a:tblGrid>
              <a:tr h="381000">
                <a:tc gridSpan="2">
                  <a:txBody>
                    <a:bodyPr/>
                    <a:lstStyle/>
                    <a:p>
                      <a:pPr marL="0" marR="0" lvl="0" indent="0" algn="l" rtl="0">
                        <a:lnSpc>
                          <a:spcPct val="100000"/>
                        </a:lnSpc>
                        <a:spcBef>
                          <a:spcPts val="0"/>
                        </a:spcBef>
                        <a:spcAft>
                          <a:spcPts val="0"/>
                        </a:spcAft>
                        <a:buClr>
                          <a:srgbClr val="000000"/>
                        </a:buClr>
                        <a:buSzPts val="1400"/>
                        <a:buFont typeface="Arial"/>
                        <a:buNone/>
                      </a:pPr>
                      <a:r>
                        <a:rPr lang="es-CO" sz="1400" u="none" strike="noStrike" cap="none"/>
                        <a:t>RF2</a:t>
                      </a:r>
                      <a:endParaRPr sz="1400" u="none" strike="noStrike" cap="none"/>
                    </a:p>
                  </a:txBody>
                  <a:tcPr marL="91425" marR="91425" marT="91425" marB="91425">
                    <a:solidFill>
                      <a:srgbClr val="D9EAD3"/>
                    </a:solidFill>
                  </a:tcPr>
                </a:tc>
                <a:tc hMerge="1">
                  <a:txBody>
                    <a:bodyPr/>
                    <a:lstStyle/>
                    <a:p>
                      <a:endParaRPr lang="es-CO"/>
                    </a:p>
                  </a:txBody>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CO" sz="1400" u="none" strike="noStrike" cap="none"/>
                        <a:t>Nombre:</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s-CO" sz="1400" u="none" strike="noStrike" cap="none"/>
                        <a:t>Registrar usuario</a:t>
                      </a:r>
                      <a:r>
                        <a:rPr lang="es-CO"/>
                        <a:t>.</a:t>
                      </a:r>
                      <a:endParaRPr sz="1400" u="none" strike="noStrike" cap="none"/>
                    </a:p>
                  </a:txBody>
                  <a:tcPr marL="91425" marR="91425" marT="91425" marB="91425"/>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CO" sz="1400" u="none" strike="noStrike" cap="none"/>
                        <a:t>Usuario:</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s-CO"/>
                        <a:t>Persona beneficiaria y Proveedor.</a:t>
                      </a:r>
                      <a:endParaRPr sz="1400" u="none" strike="noStrike" cap="none"/>
                    </a:p>
                  </a:txBody>
                  <a:tcPr marL="91425" marR="91425" marT="91425" marB="91425"/>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CO" sz="1400" u="none" strike="noStrike" cap="none"/>
                        <a:t>Visualizar:</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s-CO" sz="1400" u="none" strike="noStrike" cap="none"/>
                        <a:t>Mostrará un formulario para crear una cuenta para poder ingresar </a:t>
                      </a:r>
                      <a:r>
                        <a:rPr lang="es-CO"/>
                        <a:t>al sistema</a:t>
                      </a:r>
                      <a:r>
                        <a:rPr lang="es-CO" sz="1400" u="none" strike="noStrike" cap="none"/>
                        <a:t>.</a:t>
                      </a:r>
                      <a:endParaRPr sz="1400" u="none" strike="noStrike" cap="none"/>
                    </a:p>
                  </a:txBody>
                  <a:tcPr marL="91425" marR="91425" marT="91425" marB="91425"/>
                </a:tc>
                <a:extLst>
                  <a:ext uri="{0D108BD9-81ED-4DB2-BD59-A6C34878D82A}">
                    <a16:rowId xmlns:a16="http://schemas.microsoft.com/office/drawing/2014/main" val="10003"/>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CO" sz="1400" u="none" strike="noStrike" cap="none"/>
                        <a:t>Condiciones: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s-CO" sz="1400" u="none" strike="noStrike" cap="none"/>
                        <a:t>No debe estar registrado en el sistema.</a:t>
                      </a:r>
                      <a:endParaRPr sz="1400" u="none" strike="noStrike" cap="none"/>
                    </a:p>
                  </a:txBody>
                  <a:tcPr marL="91425" marR="91425" marT="91425" marB="91425"/>
                </a:tc>
                <a:extLst>
                  <a:ext uri="{0D108BD9-81ED-4DB2-BD59-A6C34878D82A}">
                    <a16:rowId xmlns:a16="http://schemas.microsoft.com/office/drawing/2014/main" val="10004"/>
                  </a:ext>
                </a:extLst>
              </a:tr>
              <a:tr h="381000">
                <a:tc gridSpan="2">
                  <a:txBody>
                    <a:bodyPr/>
                    <a:lstStyle/>
                    <a:p>
                      <a:pPr marL="0" marR="0" lvl="0" indent="0" algn="l" rtl="0">
                        <a:lnSpc>
                          <a:spcPct val="100000"/>
                        </a:lnSpc>
                        <a:spcBef>
                          <a:spcPts val="0"/>
                        </a:spcBef>
                        <a:spcAft>
                          <a:spcPts val="0"/>
                        </a:spcAft>
                        <a:buClr>
                          <a:srgbClr val="000000"/>
                        </a:buClr>
                        <a:buSzPts val="1400"/>
                        <a:buFont typeface="Arial"/>
                        <a:buNone/>
                      </a:pPr>
                      <a:r>
                        <a:rPr lang="es-CO" sz="1400" u="none" strike="noStrike" cap="none"/>
                        <a:t>RNF 2</a:t>
                      </a:r>
                      <a:endParaRPr sz="1400" u="none" strike="noStrike" cap="none"/>
                    </a:p>
                  </a:txBody>
                  <a:tcPr marL="91425" marR="91425" marT="91425" marB="91425">
                    <a:solidFill>
                      <a:srgbClr val="F4CCCC"/>
                    </a:solidFill>
                  </a:tcPr>
                </a:tc>
                <a:tc hMerge="1">
                  <a:txBody>
                    <a:bodyPr/>
                    <a:lstStyle/>
                    <a:p>
                      <a:endParaRPr lang="es-CO"/>
                    </a:p>
                  </a:txBody>
                  <a:tcPr/>
                </a:tc>
                <a:extLst>
                  <a:ext uri="{0D108BD9-81ED-4DB2-BD59-A6C34878D82A}">
                    <a16:rowId xmlns:a16="http://schemas.microsoft.com/office/drawing/2014/main" val="10005"/>
                  </a:ext>
                </a:extLst>
              </a:tr>
              <a:tr h="381000">
                <a:tc gridSpan="2">
                  <a:txBody>
                    <a:bodyPr/>
                    <a:lstStyle/>
                    <a:p>
                      <a:pPr marL="0" marR="0" lvl="0" indent="0" algn="l" rtl="0">
                        <a:lnSpc>
                          <a:spcPct val="100000"/>
                        </a:lnSpc>
                        <a:spcBef>
                          <a:spcPts val="0"/>
                        </a:spcBef>
                        <a:spcAft>
                          <a:spcPts val="0"/>
                        </a:spcAft>
                        <a:buClr>
                          <a:srgbClr val="000000"/>
                        </a:buClr>
                        <a:buSzPts val="1400"/>
                        <a:buFont typeface="Arial"/>
                        <a:buNone/>
                      </a:pPr>
                      <a:r>
                        <a:rPr lang="es-CO" sz="1400" u="none" strike="noStrike" cap="none"/>
                        <a:t>Validar información para poder ingresar y crear cuenta</a:t>
                      </a:r>
                      <a:r>
                        <a:rPr lang="es-CO"/>
                        <a:t>, guardando los datos en la base de datos</a:t>
                      </a:r>
                      <a:r>
                        <a:rPr lang="es-CO" sz="1400" u="none" strike="noStrike" cap="none"/>
                        <a:t>.</a:t>
                      </a:r>
                      <a:endParaRPr sz="1400" u="none" strike="noStrike" cap="none"/>
                    </a:p>
                  </a:txBody>
                  <a:tcPr marL="91425" marR="91425" marT="91425" marB="91425"/>
                </a:tc>
                <a:tc hMerge="1">
                  <a:txBody>
                    <a:bodyPr/>
                    <a:lstStyle/>
                    <a:p>
                      <a:endParaRPr lang="es-CO"/>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graphicFrame>
        <p:nvGraphicFramePr>
          <p:cNvPr id="148" name="Google Shape;148;g1de80a3158d_1_3"/>
          <p:cNvGraphicFramePr/>
          <p:nvPr/>
        </p:nvGraphicFramePr>
        <p:xfrm>
          <a:off x="819725" y="1005550"/>
          <a:ext cx="7239000" cy="2986830"/>
        </p:xfrm>
        <a:graphic>
          <a:graphicData uri="http://schemas.openxmlformats.org/drawingml/2006/table">
            <a:tbl>
              <a:tblPr>
                <a:noFill/>
                <a:tableStyleId>{520CC2FB-B715-4F80-B4C9-3289567AE89F}</a:tableStyleId>
              </a:tblPr>
              <a:tblGrid>
                <a:gridCol w="2243775">
                  <a:extLst>
                    <a:ext uri="{9D8B030D-6E8A-4147-A177-3AD203B41FA5}">
                      <a16:colId xmlns:a16="http://schemas.microsoft.com/office/drawing/2014/main" val="20000"/>
                    </a:ext>
                  </a:extLst>
                </a:gridCol>
                <a:gridCol w="4995225">
                  <a:extLst>
                    <a:ext uri="{9D8B030D-6E8A-4147-A177-3AD203B41FA5}">
                      <a16:colId xmlns:a16="http://schemas.microsoft.com/office/drawing/2014/main" val="20001"/>
                    </a:ext>
                  </a:extLst>
                </a:gridCol>
              </a:tblGrid>
              <a:tr h="381000">
                <a:tc gridSpan="2">
                  <a:txBody>
                    <a:bodyPr/>
                    <a:lstStyle/>
                    <a:p>
                      <a:pPr marL="0" marR="0" lvl="0" indent="0" algn="l" rtl="0">
                        <a:lnSpc>
                          <a:spcPct val="100000"/>
                        </a:lnSpc>
                        <a:spcBef>
                          <a:spcPts val="0"/>
                        </a:spcBef>
                        <a:spcAft>
                          <a:spcPts val="0"/>
                        </a:spcAft>
                        <a:buClr>
                          <a:srgbClr val="000000"/>
                        </a:buClr>
                        <a:buSzPts val="1400"/>
                        <a:buFont typeface="Arial"/>
                        <a:buNone/>
                      </a:pPr>
                      <a:r>
                        <a:rPr lang="es-CO" sz="1400" u="none" strike="noStrike" cap="none"/>
                        <a:t>RF3</a:t>
                      </a:r>
                      <a:endParaRPr sz="1400" u="none" strike="noStrike" cap="none"/>
                    </a:p>
                  </a:txBody>
                  <a:tcPr marL="91425" marR="91425" marT="91425" marB="91425">
                    <a:solidFill>
                      <a:srgbClr val="D9EAD3"/>
                    </a:solidFill>
                  </a:tcPr>
                </a:tc>
                <a:tc hMerge="1">
                  <a:txBody>
                    <a:bodyPr/>
                    <a:lstStyle/>
                    <a:p>
                      <a:endParaRPr lang="es-CO"/>
                    </a:p>
                  </a:txBody>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CO" sz="1400" u="none" strike="noStrike" cap="none"/>
                        <a:t>Nombre:</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s-CO"/>
                        <a:t>P</a:t>
                      </a:r>
                      <a:r>
                        <a:rPr lang="es-CO" sz="1400" u="none" strike="noStrike" cap="none"/>
                        <a:t>lantillas.</a:t>
                      </a:r>
                      <a:endParaRPr sz="1400" u="none" strike="noStrike" cap="none"/>
                    </a:p>
                  </a:txBody>
                  <a:tcPr marL="91425" marR="91425" marT="91425" marB="91425"/>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CO" sz="1400" u="none" strike="noStrike" cap="none"/>
                        <a:t>Usuario:</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s-CO"/>
                        <a:t>Proveedor.</a:t>
                      </a:r>
                      <a:endParaRPr sz="1400" u="none" strike="noStrike" cap="none"/>
                    </a:p>
                  </a:txBody>
                  <a:tcPr marL="91425" marR="91425" marT="91425" marB="91425"/>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CO" sz="1400" u="none" strike="noStrike" cap="none"/>
                        <a:t>Visualizar:</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s-CO" sz="1400" u="none" strike="noStrike" cap="none"/>
                        <a:t>Una plantilla en la cual podrá agregar información del producto</a:t>
                      </a:r>
                      <a:r>
                        <a:rPr lang="es-CO"/>
                        <a:t> y ubicación de lugar de donación. </a:t>
                      </a:r>
                      <a:endParaRPr sz="1400" u="none" strike="noStrike" cap="none"/>
                    </a:p>
                  </a:txBody>
                  <a:tcPr marL="91425" marR="91425" marT="91425" marB="91425"/>
                </a:tc>
                <a:extLst>
                  <a:ext uri="{0D108BD9-81ED-4DB2-BD59-A6C34878D82A}">
                    <a16:rowId xmlns:a16="http://schemas.microsoft.com/office/drawing/2014/main" val="10003"/>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CO" sz="1400" u="none" strike="noStrike" cap="none"/>
                        <a:t>Condiciones: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s-CO"/>
                        <a:t>D</a:t>
                      </a:r>
                      <a:r>
                        <a:rPr lang="es-CO" sz="1400" u="none" strike="noStrike" cap="none"/>
                        <a:t>ebe completar todos los campos </a:t>
                      </a:r>
                      <a:r>
                        <a:rPr lang="es-CO"/>
                        <a:t>con</a:t>
                      </a:r>
                      <a:r>
                        <a:rPr lang="es-CO" sz="1400" u="none" strike="noStrike" cap="none"/>
                        <a:t> información clara. </a:t>
                      </a:r>
                      <a:endParaRPr sz="1400" u="none" strike="noStrike" cap="none"/>
                    </a:p>
                  </a:txBody>
                  <a:tcPr marL="91425" marR="91425" marT="91425" marB="91425"/>
                </a:tc>
                <a:extLst>
                  <a:ext uri="{0D108BD9-81ED-4DB2-BD59-A6C34878D82A}">
                    <a16:rowId xmlns:a16="http://schemas.microsoft.com/office/drawing/2014/main" val="10004"/>
                  </a:ext>
                </a:extLst>
              </a:tr>
              <a:tr h="381000">
                <a:tc gridSpan="2">
                  <a:txBody>
                    <a:bodyPr/>
                    <a:lstStyle/>
                    <a:p>
                      <a:pPr marL="0" marR="0" lvl="0" indent="0" algn="l" rtl="0">
                        <a:lnSpc>
                          <a:spcPct val="100000"/>
                        </a:lnSpc>
                        <a:spcBef>
                          <a:spcPts val="0"/>
                        </a:spcBef>
                        <a:spcAft>
                          <a:spcPts val="0"/>
                        </a:spcAft>
                        <a:buClr>
                          <a:srgbClr val="000000"/>
                        </a:buClr>
                        <a:buSzPts val="1400"/>
                        <a:buFont typeface="Arial"/>
                        <a:buNone/>
                      </a:pPr>
                      <a:r>
                        <a:rPr lang="es-CO" sz="1400" u="none" strike="noStrike" cap="none"/>
                        <a:t>RNF 3</a:t>
                      </a:r>
                      <a:endParaRPr sz="1400" u="none" strike="noStrike" cap="none"/>
                    </a:p>
                  </a:txBody>
                  <a:tcPr marL="91425" marR="91425" marT="91425" marB="91425">
                    <a:solidFill>
                      <a:srgbClr val="F4CCCC"/>
                    </a:solidFill>
                  </a:tcPr>
                </a:tc>
                <a:tc hMerge="1">
                  <a:txBody>
                    <a:bodyPr/>
                    <a:lstStyle/>
                    <a:p>
                      <a:endParaRPr lang="es-CO"/>
                    </a:p>
                  </a:txBody>
                  <a:tcPr/>
                </a:tc>
                <a:extLst>
                  <a:ext uri="{0D108BD9-81ED-4DB2-BD59-A6C34878D82A}">
                    <a16:rowId xmlns:a16="http://schemas.microsoft.com/office/drawing/2014/main" val="10005"/>
                  </a:ext>
                </a:extLst>
              </a:tr>
              <a:tr h="381000">
                <a:tc gridSpan="2">
                  <a:txBody>
                    <a:bodyPr/>
                    <a:lstStyle/>
                    <a:p>
                      <a:pPr marL="0" marR="0" lvl="0" indent="0" algn="l" rtl="0">
                        <a:lnSpc>
                          <a:spcPct val="100000"/>
                        </a:lnSpc>
                        <a:spcBef>
                          <a:spcPts val="0"/>
                        </a:spcBef>
                        <a:spcAft>
                          <a:spcPts val="0"/>
                        </a:spcAft>
                        <a:buClr>
                          <a:srgbClr val="000000"/>
                        </a:buClr>
                        <a:buSzPts val="1400"/>
                        <a:buFont typeface="Arial"/>
                        <a:buNone/>
                      </a:pPr>
                      <a:r>
                        <a:rPr lang="es-CO"/>
                        <a:t>Guardar información, y mostrar opciones para editar y publicar la información.</a:t>
                      </a:r>
                      <a:endParaRPr sz="1400" u="none" strike="noStrike" cap="none"/>
                    </a:p>
                  </a:txBody>
                  <a:tcPr marL="91425" marR="91425" marT="91425" marB="91425"/>
                </a:tc>
                <a:tc hMerge="1">
                  <a:txBody>
                    <a:bodyPr/>
                    <a:lstStyle/>
                    <a:p>
                      <a:endParaRPr lang="es-CO"/>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graphicFrame>
        <p:nvGraphicFramePr>
          <p:cNvPr id="153" name="Google Shape;153;g1de80a3158d_1_7"/>
          <p:cNvGraphicFramePr/>
          <p:nvPr/>
        </p:nvGraphicFramePr>
        <p:xfrm>
          <a:off x="819750" y="971650"/>
          <a:ext cx="7239000" cy="3200190"/>
        </p:xfrm>
        <a:graphic>
          <a:graphicData uri="http://schemas.openxmlformats.org/drawingml/2006/table">
            <a:tbl>
              <a:tblPr>
                <a:noFill/>
                <a:tableStyleId>{520CC2FB-B715-4F80-B4C9-3289567AE89F}</a:tableStyleId>
              </a:tblPr>
              <a:tblGrid>
                <a:gridCol w="2243775">
                  <a:extLst>
                    <a:ext uri="{9D8B030D-6E8A-4147-A177-3AD203B41FA5}">
                      <a16:colId xmlns:a16="http://schemas.microsoft.com/office/drawing/2014/main" val="20000"/>
                    </a:ext>
                  </a:extLst>
                </a:gridCol>
                <a:gridCol w="4995225">
                  <a:extLst>
                    <a:ext uri="{9D8B030D-6E8A-4147-A177-3AD203B41FA5}">
                      <a16:colId xmlns:a16="http://schemas.microsoft.com/office/drawing/2014/main" val="20001"/>
                    </a:ext>
                  </a:extLst>
                </a:gridCol>
              </a:tblGrid>
              <a:tr h="381000">
                <a:tc gridSpan="2">
                  <a:txBody>
                    <a:bodyPr/>
                    <a:lstStyle/>
                    <a:p>
                      <a:pPr marL="0" marR="0" lvl="0" indent="0" algn="l" rtl="0">
                        <a:lnSpc>
                          <a:spcPct val="100000"/>
                        </a:lnSpc>
                        <a:spcBef>
                          <a:spcPts val="0"/>
                        </a:spcBef>
                        <a:spcAft>
                          <a:spcPts val="0"/>
                        </a:spcAft>
                        <a:buClr>
                          <a:srgbClr val="000000"/>
                        </a:buClr>
                        <a:buSzPts val="1400"/>
                        <a:buFont typeface="Arial"/>
                        <a:buNone/>
                      </a:pPr>
                      <a:r>
                        <a:rPr lang="es-CO" sz="1400" u="none" strike="noStrike" cap="none"/>
                        <a:t>RF4</a:t>
                      </a:r>
                      <a:endParaRPr sz="1400" u="none" strike="noStrike" cap="none"/>
                    </a:p>
                  </a:txBody>
                  <a:tcPr marL="91425" marR="91425" marT="91425" marB="91425">
                    <a:solidFill>
                      <a:srgbClr val="D9EAD3"/>
                    </a:solidFill>
                  </a:tcPr>
                </a:tc>
                <a:tc hMerge="1">
                  <a:txBody>
                    <a:bodyPr/>
                    <a:lstStyle/>
                    <a:p>
                      <a:endParaRPr lang="es-CO"/>
                    </a:p>
                  </a:txBody>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CO" sz="1400" u="none" strike="noStrike" cap="none"/>
                        <a:t>Nombre:</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s-CO"/>
                        <a:t>Crear plantilla.</a:t>
                      </a:r>
                      <a:endParaRPr sz="1400" u="none" strike="noStrike" cap="none"/>
                    </a:p>
                  </a:txBody>
                  <a:tcPr marL="91425" marR="91425" marT="91425" marB="91425"/>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CO" sz="1400" u="none" strike="noStrike" cap="none"/>
                        <a:t>Usuario:</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s-CO"/>
                        <a:t>Proveedor.</a:t>
                      </a:r>
                      <a:endParaRPr sz="1400" u="none" strike="noStrike" cap="none"/>
                    </a:p>
                  </a:txBody>
                  <a:tcPr marL="91425" marR="91425" marT="91425" marB="91425"/>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CO" sz="1400" u="none" strike="noStrike" cap="none"/>
                        <a:t>Visualizar:</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s-CO"/>
                        <a:t>U</a:t>
                      </a:r>
                      <a:r>
                        <a:rPr lang="es-CO" sz="1400" u="none" strike="noStrike" cap="none"/>
                        <a:t>n botón el cual </a:t>
                      </a:r>
                      <a:r>
                        <a:rPr lang="es-CO"/>
                        <a:t>puede crear más</a:t>
                      </a:r>
                      <a:r>
                        <a:rPr lang="es-CO" sz="1400" u="none" strike="noStrike" cap="none"/>
                        <a:t> plantillas para </a:t>
                      </a:r>
                      <a:r>
                        <a:rPr lang="es-CO"/>
                        <a:t>agregar nueva información de otro producto.</a:t>
                      </a:r>
                      <a:endParaRPr sz="1400" u="none" strike="noStrike" cap="none"/>
                    </a:p>
                  </a:txBody>
                  <a:tcPr marL="91425" marR="91425" marT="91425" marB="91425"/>
                </a:tc>
                <a:extLst>
                  <a:ext uri="{0D108BD9-81ED-4DB2-BD59-A6C34878D82A}">
                    <a16:rowId xmlns:a16="http://schemas.microsoft.com/office/drawing/2014/main" val="10003"/>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CO" sz="1400" u="none" strike="noStrike" cap="none"/>
                        <a:t>Condiciones: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s-CO"/>
                        <a:t>Debe variar el producto y agregar la información correspondiente.</a:t>
                      </a:r>
                      <a:endParaRPr sz="1400" u="none" strike="noStrike" cap="none"/>
                    </a:p>
                  </a:txBody>
                  <a:tcPr marL="91425" marR="91425" marT="91425" marB="91425"/>
                </a:tc>
                <a:extLst>
                  <a:ext uri="{0D108BD9-81ED-4DB2-BD59-A6C34878D82A}">
                    <a16:rowId xmlns:a16="http://schemas.microsoft.com/office/drawing/2014/main" val="10004"/>
                  </a:ext>
                </a:extLst>
              </a:tr>
              <a:tr h="381000">
                <a:tc gridSpan="2">
                  <a:txBody>
                    <a:bodyPr/>
                    <a:lstStyle/>
                    <a:p>
                      <a:pPr marL="0" marR="0" lvl="0" indent="0" algn="l" rtl="0">
                        <a:lnSpc>
                          <a:spcPct val="100000"/>
                        </a:lnSpc>
                        <a:spcBef>
                          <a:spcPts val="0"/>
                        </a:spcBef>
                        <a:spcAft>
                          <a:spcPts val="0"/>
                        </a:spcAft>
                        <a:buClr>
                          <a:srgbClr val="000000"/>
                        </a:buClr>
                        <a:buSzPts val="1400"/>
                        <a:buFont typeface="Arial"/>
                        <a:buNone/>
                      </a:pPr>
                      <a:r>
                        <a:rPr lang="es-CO" sz="1400" u="none" strike="noStrike" cap="none"/>
                        <a:t>RNF 4</a:t>
                      </a:r>
                      <a:endParaRPr sz="1400" u="none" strike="noStrike" cap="none"/>
                    </a:p>
                  </a:txBody>
                  <a:tcPr marL="91425" marR="91425" marT="91425" marB="91425">
                    <a:solidFill>
                      <a:srgbClr val="F4CCCC"/>
                    </a:solidFill>
                  </a:tcPr>
                </a:tc>
                <a:tc hMerge="1">
                  <a:txBody>
                    <a:bodyPr/>
                    <a:lstStyle/>
                    <a:p>
                      <a:endParaRPr lang="es-CO"/>
                    </a:p>
                  </a:txBody>
                  <a:tcPr/>
                </a:tc>
                <a:extLst>
                  <a:ext uri="{0D108BD9-81ED-4DB2-BD59-A6C34878D82A}">
                    <a16:rowId xmlns:a16="http://schemas.microsoft.com/office/drawing/2014/main" val="10005"/>
                  </a:ext>
                </a:extLst>
              </a:tr>
              <a:tr h="381000">
                <a:tc gridSpan="2">
                  <a:txBody>
                    <a:bodyPr/>
                    <a:lstStyle/>
                    <a:p>
                      <a:pPr marL="0" marR="0" lvl="0" indent="0" algn="l" rtl="0">
                        <a:lnSpc>
                          <a:spcPct val="100000"/>
                        </a:lnSpc>
                        <a:spcBef>
                          <a:spcPts val="0"/>
                        </a:spcBef>
                        <a:spcAft>
                          <a:spcPts val="0"/>
                        </a:spcAft>
                        <a:buClr>
                          <a:srgbClr val="000000"/>
                        </a:buClr>
                        <a:buSzPts val="1400"/>
                        <a:buFont typeface="Arial"/>
                        <a:buNone/>
                      </a:pPr>
                      <a:r>
                        <a:rPr lang="es-CO"/>
                        <a:t>C</a:t>
                      </a:r>
                      <a:r>
                        <a:rPr lang="es-CO" sz="1400" u="none" strike="noStrike" cap="none"/>
                        <a:t>rear plantillas en blanco</a:t>
                      </a:r>
                      <a:r>
                        <a:rPr lang="es-CO"/>
                        <a:t> y guardar la información.</a:t>
                      </a:r>
                      <a:endParaRPr sz="1400" u="none" strike="noStrike" cap="none"/>
                    </a:p>
                  </a:txBody>
                  <a:tcPr marL="91425" marR="91425" marT="91425" marB="91425"/>
                </a:tc>
                <a:tc hMerge="1">
                  <a:txBody>
                    <a:bodyPr/>
                    <a:lstStyle/>
                    <a:p>
                      <a:endParaRPr lang="es-CO"/>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graphicFrame>
        <p:nvGraphicFramePr>
          <p:cNvPr id="158" name="Google Shape;158;g1de80a3158d_1_11"/>
          <p:cNvGraphicFramePr/>
          <p:nvPr/>
        </p:nvGraphicFramePr>
        <p:xfrm>
          <a:off x="819750" y="922575"/>
          <a:ext cx="7239000" cy="2986830"/>
        </p:xfrm>
        <a:graphic>
          <a:graphicData uri="http://schemas.openxmlformats.org/drawingml/2006/table">
            <a:tbl>
              <a:tblPr>
                <a:noFill/>
                <a:tableStyleId>{520CC2FB-B715-4F80-B4C9-3289567AE89F}</a:tableStyleId>
              </a:tblPr>
              <a:tblGrid>
                <a:gridCol w="2243775">
                  <a:extLst>
                    <a:ext uri="{9D8B030D-6E8A-4147-A177-3AD203B41FA5}">
                      <a16:colId xmlns:a16="http://schemas.microsoft.com/office/drawing/2014/main" val="20000"/>
                    </a:ext>
                  </a:extLst>
                </a:gridCol>
                <a:gridCol w="4995225">
                  <a:extLst>
                    <a:ext uri="{9D8B030D-6E8A-4147-A177-3AD203B41FA5}">
                      <a16:colId xmlns:a16="http://schemas.microsoft.com/office/drawing/2014/main" val="20001"/>
                    </a:ext>
                  </a:extLst>
                </a:gridCol>
              </a:tblGrid>
              <a:tr h="381000">
                <a:tc gridSpan="2">
                  <a:txBody>
                    <a:bodyPr/>
                    <a:lstStyle/>
                    <a:p>
                      <a:pPr marL="0" marR="0" lvl="0" indent="0" algn="l" rtl="0">
                        <a:lnSpc>
                          <a:spcPct val="100000"/>
                        </a:lnSpc>
                        <a:spcBef>
                          <a:spcPts val="0"/>
                        </a:spcBef>
                        <a:spcAft>
                          <a:spcPts val="0"/>
                        </a:spcAft>
                        <a:buClr>
                          <a:srgbClr val="000000"/>
                        </a:buClr>
                        <a:buSzPts val="1400"/>
                        <a:buFont typeface="Arial"/>
                        <a:buNone/>
                      </a:pPr>
                      <a:r>
                        <a:rPr lang="es-CO" sz="1400" u="none" strike="noStrike" cap="none"/>
                        <a:t>RF5</a:t>
                      </a:r>
                      <a:endParaRPr sz="1400" u="none" strike="noStrike" cap="none"/>
                    </a:p>
                  </a:txBody>
                  <a:tcPr marL="91425" marR="91425" marT="91425" marB="91425">
                    <a:solidFill>
                      <a:srgbClr val="D9EAD3"/>
                    </a:solidFill>
                  </a:tcPr>
                </a:tc>
                <a:tc hMerge="1">
                  <a:txBody>
                    <a:bodyPr/>
                    <a:lstStyle/>
                    <a:p>
                      <a:endParaRPr lang="es-CO"/>
                    </a:p>
                  </a:txBody>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CO" sz="1400" u="none" strike="noStrike" cap="none"/>
                        <a:t>Nombre:</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s-CO"/>
                        <a:t>Editar.</a:t>
                      </a:r>
                      <a:endParaRPr sz="1400" u="none" strike="noStrike" cap="none"/>
                    </a:p>
                  </a:txBody>
                  <a:tcPr marL="91425" marR="91425" marT="91425" marB="91425"/>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CO" sz="1400" u="none" strike="noStrike" cap="none"/>
                        <a:t>Usuario:</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s-CO"/>
                        <a:t>Proveedor.</a:t>
                      </a:r>
                      <a:endParaRPr sz="1400" u="none" strike="noStrike" cap="none"/>
                    </a:p>
                  </a:txBody>
                  <a:tcPr marL="91425" marR="91425" marT="91425" marB="91425"/>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CO" sz="1400" u="none" strike="noStrike" cap="none"/>
                        <a:t>Visualizar:</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s-CO"/>
                        <a:t>Un botón el cual permite editar la información registrada en las plantillas y pueda ser actualizada. </a:t>
                      </a:r>
                      <a:endParaRPr sz="1400" u="none" strike="noStrike" cap="none"/>
                    </a:p>
                  </a:txBody>
                  <a:tcPr marL="91425" marR="91425" marT="91425" marB="91425"/>
                </a:tc>
                <a:extLst>
                  <a:ext uri="{0D108BD9-81ED-4DB2-BD59-A6C34878D82A}">
                    <a16:rowId xmlns:a16="http://schemas.microsoft.com/office/drawing/2014/main" val="10003"/>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CO" sz="1400" u="none" strike="noStrike" cap="none"/>
                        <a:t>Condiciones: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s-CO"/>
                        <a:t>La plantilla debe tener información antes de ser modificada.</a:t>
                      </a:r>
                      <a:endParaRPr sz="1400" u="none" strike="noStrike" cap="none"/>
                    </a:p>
                  </a:txBody>
                  <a:tcPr marL="91425" marR="91425" marT="91425" marB="91425"/>
                </a:tc>
                <a:extLst>
                  <a:ext uri="{0D108BD9-81ED-4DB2-BD59-A6C34878D82A}">
                    <a16:rowId xmlns:a16="http://schemas.microsoft.com/office/drawing/2014/main" val="10004"/>
                  </a:ext>
                </a:extLst>
              </a:tr>
              <a:tr h="381000">
                <a:tc gridSpan="2">
                  <a:txBody>
                    <a:bodyPr/>
                    <a:lstStyle/>
                    <a:p>
                      <a:pPr marL="0" marR="0" lvl="0" indent="0" algn="l" rtl="0">
                        <a:lnSpc>
                          <a:spcPct val="100000"/>
                        </a:lnSpc>
                        <a:spcBef>
                          <a:spcPts val="0"/>
                        </a:spcBef>
                        <a:spcAft>
                          <a:spcPts val="0"/>
                        </a:spcAft>
                        <a:buClr>
                          <a:srgbClr val="000000"/>
                        </a:buClr>
                        <a:buSzPts val="1400"/>
                        <a:buFont typeface="Arial"/>
                        <a:buNone/>
                      </a:pPr>
                      <a:r>
                        <a:rPr lang="es-CO" sz="1400" u="none" strike="noStrike" cap="none"/>
                        <a:t>RNF 5</a:t>
                      </a:r>
                      <a:endParaRPr sz="1400" u="none" strike="noStrike" cap="none"/>
                    </a:p>
                  </a:txBody>
                  <a:tcPr marL="91425" marR="91425" marT="91425" marB="91425">
                    <a:solidFill>
                      <a:srgbClr val="F4CCCC"/>
                    </a:solidFill>
                  </a:tcPr>
                </a:tc>
                <a:tc hMerge="1">
                  <a:txBody>
                    <a:bodyPr/>
                    <a:lstStyle/>
                    <a:p>
                      <a:endParaRPr lang="es-CO"/>
                    </a:p>
                  </a:txBody>
                  <a:tcPr/>
                </a:tc>
                <a:extLst>
                  <a:ext uri="{0D108BD9-81ED-4DB2-BD59-A6C34878D82A}">
                    <a16:rowId xmlns:a16="http://schemas.microsoft.com/office/drawing/2014/main" val="10005"/>
                  </a:ext>
                </a:extLst>
              </a:tr>
              <a:tr h="381000">
                <a:tc gridSpan="2">
                  <a:txBody>
                    <a:bodyPr/>
                    <a:lstStyle/>
                    <a:p>
                      <a:pPr marL="0" marR="0" lvl="0" indent="0" algn="l" rtl="0">
                        <a:lnSpc>
                          <a:spcPct val="100000"/>
                        </a:lnSpc>
                        <a:spcBef>
                          <a:spcPts val="0"/>
                        </a:spcBef>
                        <a:spcAft>
                          <a:spcPts val="0"/>
                        </a:spcAft>
                        <a:buClr>
                          <a:srgbClr val="000000"/>
                        </a:buClr>
                        <a:buSzPts val="1400"/>
                        <a:buFont typeface="Arial"/>
                        <a:buNone/>
                      </a:pPr>
                      <a:r>
                        <a:rPr lang="es-CO"/>
                        <a:t>Actualiza los campos y guarda la información.</a:t>
                      </a:r>
                      <a:endParaRPr sz="1400" u="none" strike="noStrike" cap="none"/>
                    </a:p>
                  </a:txBody>
                  <a:tcPr marL="91425" marR="91425" marT="91425" marB="91425"/>
                </a:tc>
                <a:tc hMerge="1">
                  <a:txBody>
                    <a:bodyPr/>
                    <a:lstStyle/>
                    <a:p>
                      <a:endParaRPr lang="es-CO"/>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graphicFrame>
        <p:nvGraphicFramePr>
          <p:cNvPr id="163" name="Google Shape;163;g1de80a3158d_1_31"/>
          <p:cNvGraphicFramePr/>
          <p:nvPr/>
        </p:nvGraphicFramePr>
        <p:xfrm>
          <a:off x="952500" y="955775"/>
          <a:ext cx="7239000" cy="2986830"/>
        </p:xfrm>
        <a:graphic>
          <a:graphicData uri="http://schemas.openxmlformats.org/drawingml/2006/table">
            <a:tbl>
              <a:tblPr>
                <a:noFill/>
                <a:tableStyleId>{520CC2FB-B715-4F80-B4C9-3289567AE89F}</a:tableStyleId>
              </a:tblPr>
              <a:tblGrid>
                <a:gridCol w="2243775">
                  <a:extLst>
                    <a:ext uri="{9D8B030D-6E8A-4147-A177-3AD203B41FA5}">
                      <a16:colId xmlns:a16="http://schemas.microsoft.com/office/drawing/2014/main" val="20000"/>
                    </a:ext>
                  </a:extLst>
                </a:gridCol>
                <a:gridCol w="4995225">
                  <a:extLst>
                    <a:ext uri="{9D8B030D-6E8A-4147-A177-3AD203B41FA5}">
                      <a16:colId xmlns:a16="http://schemas.microsoft.com/office/drawing/2014/main" val="20001"/>
                    </a:ext>
                  </a:extLst>
                </a:gridCol>
              </a:tblGrid>
              <a:tr h="381000">
                <a:tc gridSpan="2">
                  <a:txBody>
                    <a:bodyPr/>
                    <a:lstStyle/>
                    <a:p>
                      <a:pPr marL="0" marR="0" lvl="0" indent="0" algn="l" rtl="0">
                        <a:lnSpc>
                          <a:spcPct val="100000"/>
                        </a:lnSpc>
                        <a:spcBef>
                          <a:spcPts val="0"/>
                        </a:spcBef>
                        <a:spcAft>
                          <a:spcPts val="0"/>
                        </a:spcAft>
                        <a:buClr>
                          <a:srgbClr val="000000"/>
                        </a:buClr>
                        <a:buSzPts val="1400"/>
                        <a:buFont typeface="Arial"/>
                        <a:buNone/>
                      </a:pPr>
                      <a:r>
                        <a:rPr lang="es-CO" sz="1400" u="none" strike="noStrike" cap="none"/>
                        <a:t>RF</a:t>
                      </a:r>
                      <a:r>
                        <a:rPr lang="es-CO"/>
                        <a:t>6</a:t>
                      </a:r>
                      <a:endParaRPr sz="1400" u="none" strike="noStrike" cap="none"/>
                    </a:p>
                  </a:txBody>
                  <a:tcPr marL="91425" marR="91425" marT="91425" marB="91425">
                    <a:solidFill>
                      <a:srgbClr val="D9EAD3"/>
                    </a:solidFill>
                  </a:tcPr>
                </a:tc>
                <a:tc hMerge="1">
                  <a:txBody>
                    <a:bodyPr/>
                    <a:lstStyle/>
                    <a:p>
                      <a:endParaRPr lang="es-CO"/>
                    </a:p>
                  </a:txBody>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CO" sz="1400" u="none" strike="noStrike" cap="none"/>
                        <a:t>Nombre:</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s-CO" sz="1400" u="none" strike="noStrike" cap="none"/>
                        <a:t>Guardar.</a:t>
                      </a:r>
                      <a:endParaRPr sz="1400" u="none" strike="noStrike" cap="none"/>
                    </a:p>
                  </a:txBody>
                  <a:tcPr marL="91425" marR="91425" marT="91425" marB="91425"/>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CO" sz="1400" u="none" strike="noStrike" cap="none"/>
                        <a:t>Usuario:</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s-CO"/>
                        <a:t>Proveedor.</a:t>
                      </a:r>
                      <a:endParaRPr sz="1400" u="none" strike="noStrike" cap="none"/>
                    </a:p>
                  </a:txBody>
                  <a:tcPr marL="91425" marR="91425" marT="91425" marB="91425"/>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CO" sz="1400" u="none" strike="noStrike" cap="none"/>
                        <a:t>Visualizar:</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s-CO"/>
                        <a:t>U</a:t>
                      </a:r>
                      <a:r>
                        <a:rPr lang="es-CO" sz="1400" u="none" strike="noStrike" cap="none"/>
                        <a:t>n botón para poder guardar la información en las plantillas.</a:t>
                      </a:r>
                      <a:endParaRPr sz="1400" u="none" strike="noStrike" cap="none"/>
                    </a:p>
                  </a:txBody>
                  <a:tcPr marL="91425" marR="91425" marT="91425" marB="91425"/>
                </a:tc>
                <a:extLst>
                  <a:ext uri="{0D108BD9-81ED-4DB2-BD59-A6C34878D82A}">
                    <a16:rowId xmlns:a16="http://schemas.microsoft.com/office/drawing/2014/main" val="10003"/>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CO" sz="1400" u="none" strike="noStrike" cap="none"/>
                        <a:t>Condiciones: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s-CO"/>
                        <a:t>L</a:t>
                      </a:r>
                      <a:r>
                        <a:rPr lang="es-CO" sz="1400" u="none" strike="noStrike" cap="none"/>
                        <a:t>a plantilla tiene que </a:t>
                      </a:r>
                      <a:r>
                        <a:rPr lang="es-CO"/>
                        <a:t>tener todos los campos llenos</a:t>
                      </a:r>
                      <a:r>
                        <a:rPr lang="es-CO" sz="1400" u="none" strike="noStrike" cap="none"/>
                        <a:t> para guardar información.</a:t>
                      </a:r>
                      <a:endParaRPr sz="1400" u="none" strike="noStrike" cap="none"/>
                    </a:p>
                  </a:txBody>
                  <a:tcPr marL="91425" marR="91425" marT="91425" marB="91425"/>
                </a:tc>
                <a:extLst>
                  <a:ext uri="{0D108BD9-81ED-4DB2-BD59-A6C34878D82A}">
                    <a16:rowId xmlns:a16="http://schemas.microsoft.com/office/drawing/2014/main" val="10004"/>
                  </a:ext>
                </a:extLst>
              </a:tr>
              <a:tr h="381000">
                <a:tc gridSpan="2">
                  <a:txBody>
                    <a:bodyPr/>
                    <a:lstStyle/>
                    <a:p>
                      <a:pPr marL="0" marR="0" lvl="0" indent="0" algn="l" rtl="0">
                        <a:lnSpc>
                          <a:spcPct val="100000"/>
                        </a:lnSpc>
                        <a:spcBef>
                          <a:spcPts val="0"/>
                        </a:spcBef>
                        <a:spcAft>
                          <a:spcPts val="0"/>
                        </a:spcAft>
                        <a:buClr>
                          <a:srgbClr val="000000"/>
                        </a:buClr>
                        <a:buSzPts val="1400"/>
                        <a:buFont typeface="Arial"/>
                        <a:buNone/>
                      </a:pPr>
                      <a:r>
                        <a:rPr lang="es-CO" sz="1400" u="none" strike="noStrike" cap="none"/>
                        <a:t>RNF </a:t>
                      </a:r>
                      <a:r>
                        <a:rPr lang="es-CO"/>
                        <a:t>6</a:t>
                      </a:r>
                      <a:endParaRPr sz="1400" u="none" strike="noStrike" cap="none"/>
                    </a:p>
                  </a:txBody>
                  <a:tcPr marL="91425" marR="91425" marT="91425" marB="91425">
                    <a:solidFill>
                      <a:srgbClr val="F4CCCC"/>
                    </a:solidFill>
                  </a:tcPr>
                </a:tc>
                <a:tc hMerge="1">
                  <a:txBody>
                    <a:bodyPr/>
                    <a:lstStyle/>
                    <a:p>
                      <a:endParaRPr lang="es-CO"/>
                    </a:p>
                  </a:txBody>
                  <a:tcPr/>
                </a:tc>
                <a:extLst>
                  <a:ext uri="{0D108BD9-81ED-4DB2-BD59-A6C34878D82A}">
                    <a16:rowId xmlns:a16="http://schemas.microsoft.com/office/drawing/2014/main" val="10005"/>
                  </a:ext>
                </a:extLst>
              </a:tr>
              <a:tr h="381000">
                <a:tc gridSpan="2">
                  <a:txBody>
                    <a:bodyPr/>
                    <a:lstStyle/>
                    <a:p>
                      <a:pPr marL="0" marR="0" lvl="0" indent="0" algn="l" rtl="0">
                        <a:lnSpc>
                          <a:spcPct val="100000"/>
                        </a:lnSpc>
                        <a:spcBef>
                          <a:spcPts val="0"/>
                        </a:spcBef>
                        <a:spcAft>
                          <a:spcPts val="0"/>
                        </a:spcAft>
                        <a:buClr>
                          <a:srgbClr val="000000"/>
                        </a:buClr>
                        <a:buSzPts val="1400"/>
                        <a:buFont typeface="Arial"/>
                        <a:buNone/>
                      </a:pPr>
                      <a:r>
                        <a:rPr lang="es-CO" sz="1400" u="none" strike="noStrike" cap="none"/>
                        <a:t>guarda automáticamente la información suministrada.</a:t>
                      </a:r>
                      <a:endParaRPr sz="1400" u="none" strike="noStrike" cap="none"/>
                    </a:p>
                  </a:txBody>
                  <a:tcPr marL="91425" marR="91425" marT="91425" marB="91425"/>
                </a:tc>
                <a:tc hMerge="1">
                  <a:txBody>
                    <a:bodyPr/>
                    <a:lstStyle/>
                    <a:p>
                      <a:endParaRPr lang="es-CO"/>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2195c77f8d2_0_0"/>
          <p:cNvSpPr txBox="1"/>
          <p:nvPr/>
        </p:nvSpPr>
        <p:spPr>
          <a:xfrm>
            <a:off x="901425" y="916675"/>
            <a:ext cx="4641300" cy="630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500"/>
              <a:buFont typeface="Arial"/>
              <a:buNone/>
            </a:pPr>
            <a:r>
              <a:rPr lang="es-CO" sz="3500" b="1" i="0" u="none" strike="noStrike" cap="none">
                <a:solidFill>
                  <a:srgbClr val="000000"/>
                </a:solidFill>
                <a:latin typeface="Calibri"/>
                <a:ea typeface="Calibri"/>
                <a:cs typeface="Calibri"/>
                <a:sym typeface="Calibri"/>
              </a:rPr>
              <a:t>Nombre del proyecto</a:t>
            </a:r>
            <a:endParaRPr sz="3500" b="1" i="0" u="none" strike="noStrike" cap="none">
              <a:solidFill>
                <a:srgbClr val="000000"/>
              </a:solidFill>
              <a:latin typeface="Calibri"/>
              <a:ea typeface="Calibri"/>
              <a:cs typeface="Calibri"/>
              <a:sym typeface="Calibri"/>
            </a:endParaRPr>
          </a:p>
        </p:txBody>
      </p:sp>
      <p:sp>
        <p:nvSpPr>
          <p:cNvPr id="62" name="Google Shape;62;g2195c77f8d2_0_0"/>
          <p:cNvSpPr txBox="1"/>
          <p:nvPr/>
        </p:nvSpPr>
        <p:spPr>
          <a:xfrm>
            <a:off x="901424" y="2299525"/>
            <a:ext cx="5859900" cy="1323600"/>
          </a:xfrm>
          <a:prstGeom prst="rect">
            <a:avLst/>
          </a:prstGeom>
          <a:noFill/>
          <a:ln>
            <a:noFill/>
          </a:ln>
        </p:spPr>
        <p:txBody>
          <a:bodyPr spcFirstLastPara="1" wrap="square" lIns="91425" tIns="45700" rIns="91425" bIns="45700" anchor="t" anchorCtr="0">
            <a:spAutoFit/>
          </a:bodyPr>
          <a:lstStyle/>
          <a:p>
            <a:pPr marL="457200" marR="0" lvl="0" indent="-355600" algn="l" rtl="0">
              <a:lnSpc>
                <a:spcPct val="100000"/>
              </a:lnSpc>
              <a:spcBef>
                <a:spcPts val="0"/>
              </a:spcBef>
              <a:spcAft>
                <a:spcPts val="0"/>
              </a:spcAft>
              <a:buClr>
                <a:srgbClr val="000000"/>
              </a:buClr>
              <a:buSzPts val="2000"/>
              <a:buFont typeface="Calibri"/>
              <a:buChar char="●"/>
            </a:pPr>
            <a:r>
              <a:rPr lang="es-CO" sz="2000" b="1" i="1" u="none" strike="noStrike" cap="none">
                <a:solidFill>
                  <a:srgbClr val="000000"/>
                </a:solidFill>
                <a:latin typeface="Calibri"/>
                <a:ea typeface="Calibri"/>
                <a:cs typeface="Calibri"/>
                <a:sym typeface="Calibri"/>
              </a:rPr>
              <a:t>Farming-cor</a:t>
            </a:r>
            <a:endParaRPr sz="2000" b="1" i="1" u="none" strike="noStrike" cap="none">
              <a:solidFill>
                <a:srgbClr val="000000"/>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r>
              <a:rPr lang="es-CO" sz="2000" b="0" i="0" u="none" strike="noStrike" cap="none">
                <a:solidFill>
                  <a:srgbClr val="000000"/>
                </a:solidFill>
                <a:latin typeface="Calibri"/>
                <a:ea typeface="Calibri"/>
                <a:cs typeface="Calibri"/>
                <a:sym typeface="Calibri"/>
              </a:rPr>
              <a:t> Farming- hace referencia a cultivar y agricultura. </a:t>
            </a:r>
            <a:endParaRPr sz="20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r>
              <a:rPr lang="es-CO" sz="2000" b="0" i="0" u="none" strike="noStrike" cap="none">
                <a:solidFill>
                  <a:srgbClr val="000000"/>
                </a:solidFill>
                <a:latin typeface="Calibri"/>
                <a:ea typeface="Calibri"/>
                <a:cs typeface="Calibri"/>
                <a:sym typeface="Calibri"/>
              </a:rPr>
              <a:t>Cor-Abreviatura de “Corabastos”.</a:t>
            </a:r>
            <a:endParaRPr sz="2000" b="0" i="0" u="none" strike="noStrike" cap="none">
              <a:solidFill>
                <a:srgbClr val="000000"/>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graphicFrame>
        <p:nvGraphicFramePr>
          <p:cNvPr id="168" name="Google Shape;168;g1de80a3158d_1_35"/>
          <p:cNvGraphicFramePr/>
          <p:nvPr/>
        </p:nvGraphicFramePr>
        <p:xfrm>
          <a:off x="869525" y="972375"/>
          <a:ext cx="7239000" cy="2986830"/>
        </p:xfrm>
        <a:graphic>
          <a:graphicData uri="http://schemas.openxmlformats.org/drawingml/2006/table">
            <a:tbl>
              <a:tblPr>
                <a:noFill/>
                <a:tableStyleId>{520CC2FB-B715-4F80-B4C9-3289567AE89F}</a:tableStyleId>
              </a:tblPr>
              <a:tblGrid>
                <a:gridCol w="2243775">
                  <a:extLst>
                    <a:ext uri="{9D8B030D-6E8A-4147-A177-3AD203B41FA5}">
                      <a16:colId xmlns:a16="http://schemas.microsoft.com/office/drawing/2014/main" val="20000"/>
                    </a:ext>
                  </a:extLst>
                </a:gridCol>
                <a:gridCol w="4995225">
                  <a:extLst>
                    <a:ext uri="{9D8B030D-6E8A-4147-A177-3AD203B41FA5}">
                      <a16:colId xmlns:a16="http://schemas.microsoft.com/office/drawing/2014/main" val="20001"/>
                    </a:ext>
                  </a:extLst>
                </a:gridCol>
              </a:tblGrid>
              <a:tr h="381000">
                <a:tc gridSpan="2">
                  <a:txBody>
                    <a:bodyPr/>
                    <a:lstStyle/>
                    <a:p>
                      <a:pPr marL="0" marR="0" lvl="0" indent="0" algn="l" rtl="0">
                        <a:lnSpc>
                          <a:spcPct val="100000"/>
                        </a:lnSpc>
                        <a:spcBef>
                          <a:spcPts val="0"/>
                        </a:spcBef>
                        <a:spcAft>
                          <a:spcPts val="0"/>
                        </a:spcAft>
                        <a:buClr>
                          <a:srgbClr val="000000"/>
                        </a:buClr>
                        <a:buSzPts val="1400"/>
                        <a:buFont typeface="Arial"/>
                        <a:buNone/>
                      </a:pPr>
                      <a:r>
                        <a:rPr lang="es-CO" sz="1400" u="none" strike="noStrike" cap="none"/>
                        <a:t>RF</a:t>
                      </a:r>
                      <a:r>
                        <a:rPr lang="es-CO"/>
                        <a:t>7</a:t>
                      </a:r>
                      <a:endParaRPr sz="1400" u="none" strike="noStrike" cap="none"/>
                    </a:p>
                  </a:txBody>
                  <a:tcPr marL="91425" marR="91425" marT="91425" marB="91425">
                    <a:solidFill>
                      <a:srgbClr val="D9EAD3"/>
                    </a:solidFill>
                  </a:tcPr>
                </a:tc>
                <a:tc hMerge="1">
                  <a:txBody>
                    <a:bodyPr/>
                    <a:lstStyle/>
                    <a:p>
                      <a:endParaRPr lang="es-CO"/>
                    </a:p>
                  </a:txBody>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CO" sz="1400" u="none" strike="noStrike" cap="none"/>
                        <a:t>Nombre:</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s-CO"/>
                        <a:t>Donar.</a:t>
                      </a:r>
                      <a:endParaRPr sz="1400" u="none" strike="noStrike" cap="none"/>
                    </a:p>
                  </a:txBody>
                  <a:tcPr marL="91425" marR="91425" marT="91425" marB="91425"/>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CO" sz="1400" u="none" strike="noStrike" cap="none"/>
                        <a:t>Usuario:</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s-CO"/>
                        <a:t>Prove</a:t>
                      </a:r>
                      <a:r>
                        <a:rPr lang="es-CO" sz="1400" u="none" strike="noStrike" cap="none"/>
                        <a:t>edor.</a:t>
                      </a:r>
                      <a:endParaRPr sz="1400" u="none" strike="noStrike" cap="none"/>
                    </a:p>
                  </a:txBody>
                  <a:tcPr marL="91425" marR="91425" marT="91425" marB="91425"/>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CO" sz="1400" u="none" strike="noStrike" cap="none"/>
                        <a:t>Visualizar:</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s-CO"/>
                        <a:t>U</a:t>
                      </a:r>
                      <a:r>
                        <a:rPr lang="es-CO" sz="1400" u="none" strike="noStrike" cap="none"/>
                        <a:t>n botón </a:t>
                      </a:r>
                      <a:r>
                        <a:rPr lang="es-CO"/>
                        <a:t>para publicar</a:t>
                      </a:r>
                      <a:r>
                        <a:rPr lang="es-CO" sz="1400" u="none" strike="noStrike" cap="none"/>
                        <a:t> la información </a:t>
                      </a:r>
                      <a:r>
                        <a:rPr lang="es-CO"/>
                        <a:t>suministrada en</a:t>
                      </a:r>
                      <a:r>
                        <a:rPr lang="es-CO" sz="1400" u="none" strike="noStrike" cap="none"/>
                        <a:t> la plantilla</a:t>
                      </a:r>
                      <a:r>
                        <a:rPr lang="es-CO"/>
                        <a:t>.</a:t>
                      </a:r>
                      <a:endParaRPr sz="1400" u="none" strike="noStrike" cap="none"/>
                    </a:p>
                  </a:txBody>
                  <a:tcPr marL="91425" marR="91425" marT="91425" marB="91425"/>
                </a:tc>
                <a:extLst>
                  <a:ext uri="{0D108BD9-81ED-4DB2-BD59-A6C34878D82A}">
                    <a16:rowId xmlns:a16="http://schemas.microsoft.com/office/drawing/2014/main" val="10003"/>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CO" sz="1400" u="none" strike="noStrike" cap="none"/>
                        <a:t>Condiciones: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s-CO"/>
                        <a:t>L</a:t>
                      </a:r>
                      <a:r>
                        <a:rPr lang="es-CO" sz="1400" u="none" strike="noStrike" cap="none"/>
                        <a:t>a plantilla debe tener </a:t>
                      </a:r>
                      <a:r>
                        <a:rPr lang="es-CO"/>
                        <a:t>todos los campos completos.</a:t>
                      </a:r>
                      <a:endParaRPr sz="1400" u="none" strike="noStrike" cap="none"/>
                    </a:p>
                  </a:txBody>
                  <a:tcPr marL="91425" marR="91425" marT="91425" marB="91425"/>
                </a:tc>
                <a:extLst>
                  <a:ext uri="{0D108BD9-81ED-4DB2-BD59-A6C34878D82A}">
                    <a16:rowId xmlns:a16="http://schemas.microsoft.com/office/drawing/2014/main" val="10004"/>
                  </a:ext>
                </a:extLst>
              </a:tr>
              <a:tr h="381000">
                <a:tc gridSpan="2">
                  <a:txBody>
                    <a:bodyPr/>
                    <a:lstStyle/>
                    <a:p>
                      <a:pPr marL="0" marR="0" lvl="0" indent="0" algn="l" rtl="0">
                        <a:lnSpc>
                          <a:spcPct val="100000"/>
                        </a:lnSpc>
                        <a:spcBef>
                          <a:spcPts val="0"/>
                        </a:spcBef>
                        <a:spcAft>
                          <a:spcPts val="0"/>
                        </a:spcAft>
                        <a:buClr>
                          <a:srgbClr val="000000"/>
                        </a:buClr>
                        <a:buSzPts val="1400"/>
                        <a:buFont typeface="Arial"/>
                        <a:buNone/>
                      </a:pPr>
                      <a:r>
                        <a:rPr lang="es-CO" sz="1400" u="none" strike="noStrike" cap="none"/>
                        <a:t>RNF </a:t>
                      </a:r>
                      <a:r>
                        <a:rPr lang="es-CO"/>
                        <a:t>7</a:t>
                      </a:r>
                      <a:endParaRPr sz="1400" u="none" strike="noStrike" cap="none"/>
                    </a:p>
                  </a:txBody>
                  <a:tcPr marL="91425" marR="91425" marT="91425" marB="91425">
                    <a:solidFill>
                      <a:srgbClr val="F4CCCC"/>
                    </a:solidFill>
                  </a:tcPr>
                </a:tc>
                <a:tc hMerge="1">
                  <a:txBody>
                    <a:bodyPr/>
                    <a:lstStyle/>
                    <a:p>
                      <a:endParaRPr lang="es-CO"/>
                    </a:p>
                  </a:txBody>
                  <a:tcPr/>
                </a:tc>
                <a:extLst>
                  <a:ext uri="{0D108BD9-81ED-4DB2-BD59-A6C34878D82A}">
                    <a16:rowId xmlns:a16="http://schemas.microsoft.com/office/drawing/2014/main" val="10005"/>
                  </a:ext>
                </a:extLst>
              </a:tr>
              <a:tr h="381000">
                <a:tc gridSpan="2">
                  <a:txBody>
                    <a:bodyPr/>
                    <a:lstStyle/>
                    <a:p>
                      <a:pPr marL="0" marR="0" lvl="0" indent="0" algn="l" rtl="0">
                        <a:lnSpc>
                          <a:spcPct val="100000"/>
                        </a:lnSpc>
                        <a:spcBef>
                          <a:spcPts val="0"/>
                        </a:spcBef>
                        <a:spcAft>
                          <a:spcPts val="0"/>
                        </a:spcAft>
                        <a:buClr>
                          <a:srgbClr val="000000"/>
                        </a:buClr>
                        <a:buSzPts val="1400"/>
                        <a:buFont typeface="Arial"/>
                        <a:buNone/>
                      </a:pPr>
                      <a:r>
                        <a:rPr lang="es-CO"/>
                        <a:t>A</a:t>
                      </a:r>
                      <a:r>
                        <a:rPr lang="es-CO" sz="1400" u="none" strike="noStrike" cap="none"/>
                        <a:t>naliza la información y la pública en un listado</a:t>
                      </a:r>
                      <a:r>
                        <a:rPr lang="es-CO"/>
                        <a:t>.</a:t>
                      </a:r>
                      <a:endParaRPr sz="1400" u="none" strike="noStrike" cap="none"/>
                    </a:p>
                  </a:txBody>
                  <a:tcPr marL="91425" marR="91425" marT="91425" marB="91425"/>
                </a:tc>
                <a:tc hMerge="1">
                  <a:txBody>
                    <a:bodyPr/>
                    <a:lstStyle/>
                    <a:p>
                      <a:endParaRPr lang="es-CO"/>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graphicFrame>
        <p:nvGraphicFramePr>
          <p:cNvPr id="173" name="Google Shape;173;g1de80a3158d_1_39"/>
          <p:cNvGraphicFramePr/>
          <p:nvPr/>
        </p:nvGraphicFramePr>
        <p:xfrm>
          <a:off x="886100" y="922600"/>
          <a:ext cx="7239000" cy="2986830"/>
        </p:xfrm>
        <a:graphic>
          <a:graphicData uri="http://schemas.openxmlformats.org/drawingml/2006/table">
            <a:tbl>
              <a:tblPr>
                <a:noFill/>
                <a:tableStyleId>{520CC2FB-B715-4F80-B4C9-3289567AE89F}</a:tableStyleId>
              </a:tblPr>
              <a:tblGrid>
                <a:gridCol w="2243775">
                  <a:extLst>
                    <a:ext uri="{9D8B030D-6E8A-4147-A177-3AD203B41FA5}">
                      <a16:colId xmlns:a16="http://schemas.microsoft.com/office/drawing/2014/main" val="20000"/>
                    </a:ext>
                  </a:extLst>
                </a:gridCol>
                <a:gridCol w="4995225">
                  <a:extLst>
                    <a:ext uri="{9D8B030D-6E8A-4147-A177-3AD203B41FA5}">
                      <a16:colId xmlns:a16="http://schemas.microsoft.com/office/drawing/2014/main" val="20001"/>
                    </a:ext>
                  </a:extLst>
                </a:gridCol>
              </a:tblGrid>
              <a:tr h="381000">
                <a:tc gridSpan="2">
                  <a:txBody>
                    <a:bodyPr/>
                    <a:lstStyle/>
                    <a:p>
                      <a:pPr marL="0" marR="0" lvl="0" indent="0" algn="l" rtl="0">
                        <a:lnSpc>
                          <a:spcPct val="100000"/>
                        </a:lnSpc>
                        <a:spcBef>
                          <a:spcPts val="0"/>
                        </a:spcBef>
                        <a:spcAft>
                          <a:spcPts val="0"/>
                        </a:spcAft>
                        <a:buClr>
                          <a:srgbClr val="000000"/>
                        </a:buClr>
                        <a:buSzPts val="1400"/>
                        <a:buFont typeface="Arial"/>
                        <a:buNone/>
                      </a:pPr>
                      <a:r>
                        <a:rPr lang="es-CO" sz="1400" u="none" strike="noStrike" cap="none"/>
                        <a:t>RF</a:t>
                      </a:r>
                      <a:r>
                        <a:rPr lang="es-CO"/>
                        <a:t>8</a:t>
                      </a:r>
                      <a:endParaRPr sz="1400" u="none" strike="noStrike" cap="none"/>
                    </a:p>
                  </a:txBody>
                  <a:tcPr marL="91425" marR="91425" marT="91425" marB="91425">
                    <a:solidFill>
                      <a:srgbClr val="D9EAD3"/>
                    </a:solidFill>
                  </a:tcPr>
                </a:tc>
                <a:tc hMerge="1">
                  <a:txBody>
                    <a:bodyPr/>
                    <a:lstStyle/>
                    <a:p>
                      <a:endParaRPr lang="es-CO"/>
                    </a:p>
                  </a:txBody>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CO" sz="1400" u="none" strike="noStrike" cap="none"/>
                        <a:t>Nombre:</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s-CO"/>
                        <a:t>Categoría.</a:t>
                      </a:r>
                      <a:endParaRPr sz="1400" u="none" strike="noStrike" cap="none"/>
                    </a:p>
                  </a:txBody>
                  <a:tcPr marL="91425" marR="91425" marT="91425" marB="91425"/>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CO" sz="1400" u="none" strike="noStrike" cap="none"/>
                        <a:t>Usuario:</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s-CO"/>
                        <a:t>Persona beneficiaria.</a:t>
                      </a:r>
                      <a:endParaRPr sz="1400" u="none" strike="noStrike" cap="none"/>
                    </a:p>
                  </a:txBody>
                  <a:tcPr marL="91425" marR="91425" marT="91425" marB="91425"/>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CO" sz="1400" u="none" strike="noStrike" cap="none"/>
                        <a:t>Visualizar:</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s-CO" sz="1400" u="none" strike="noStrike" cap="none"/>
                        <a:t>Una ventan</a:t>
                      </a:r>
                      <a:r>
                        <a:rPr lang="es-CO"/>
                        <a:t>a que muestra las opciones para escoger entre los productos.</a:t>
                      </a:r>
                      <a:endParaRPr sz="1400" u="none" strike="noStrike" cap="none"/>
                    </a:p>
                  </a:txBody>
                  <a:tcPr marL="91425" marR="91425" marT="91425" marB="91425"/>
                </a:tc>
                <a:extLst>
                  <a:ext uri="{0D108BD9-81ED-4DB2-BD59-A6C34878D82A}">
                    <a16:rowId xmlns:a16="http://schemas.microsoft.com/office/drawing/2014/main" val="10003"/>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CO" sz="1400" u="none" strike="noStrike" cap="none"/>
                        <a:t>Condiciones: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s-CO"/>
                        <a:t>S</a:t>
                      </a:r>
                      <a:r>
                        <a:rPr lang="es-CO" sz="1400" u="none" strike="noStrike" cap="none"/>
                        <a:t>eleccionar un</a:t>
                      </a:r>
                      <a:r>
                        <a:rPr lang="es-CO"/>
                        <a:t>a de las opciones que aparecen</a:t>
                      </a:r>
                      <a:endParaRPr sz="1400" u="none" strike="noStrike" cap="none"/>
                    </a:p>
                  </a:txBody>
                  <a:tcPr marL="91425" marR="91425" marT="91425" marB="91425"/>
                </a:tc>
                <a:extLst>
                  <a:ext uri="{0D108BD9-81ED-4DB2-BD59-A6C34878D82A}">
                    <a16:rowId xmlns:a16="http://schemas.microsoft.com/office/drawing/2014/main" val="10004"/>
                  </a:ext>
                </a:extLst>
              </a:tr>
              <a:tr h="381000">
                <a:tc gridSpan="2">
                  <a:txBody>
                    <a:bodyPr/>
                    <a:lstStyle/>
                    <a:p>
                      <a:pPr marL="0" marR="0" lvl="0" indent="0" algn="l" rtl="0">
                        <a:lnSpc>
                          <a:spcPct val="100000"/>
                        </a:lnSpc>
                        <a:spcBef>
                          <a:spcPts val="0"/>
                        </a:spcBef>
                        <a:spcAft>
                          <a:spcPts val="0"/>
                        </a:spcAft>
                        <a:buClr>
                          <a:srgbClr val="000000"/>
                        </a:buClr>
                        <a:buSzPts val="1400"/>
                        <a:buFont typeface="Arial"/>
                        <a:buNone/>
                      </a:pPr>
                      <a:r>
                        <a:rPr lang="es-CO" sz="1400" u="none" strike="noStrike" cap="none"/>
                        <a:t>RNF </a:t>
                      </a:r>
                      <a:r>
                        <a:rPr lang="es-CO"/>
                        <a:t>8</a:t>
                      </a:r>
                      <a:endParaRPr sz="1400" u="none" strike="noStrike" cap="none"/>
                    </a:p>
                  </a:txBody>
                  <a:tcPr marL="91425" marR="91425" marT="91425" marB="91425">
                    <a:solidFill>
                      <a:srgbClr val="F4CCCC"/>
                    </a:solidFill>
                  </a:tcPr>
                </a:tc>
                <a:tc hMerge="1">
                  <a:txBody>
                    <a:bodyPr/>
                    <a:lstStyle/>
                    <a:p>
                      <a:endParaRPr lang="es-CO"/>
                    </a:p>
                  </a:txBody>
                  <a:tcPr/>
                </a:tc>
                <a:extLst>
                  <a:ext uri="{0D108BD9-81ED-4DB2-BD59-A6C34878D82A}">
                    <a16:rowId xmlns:a16="http://schemas.microsoft.com/office/drawing/2014/main" val="10005"/>
                  </a:ext>
                </a:extLst>
              </a:tr>
              <a:tr h="381000">
                <a:tc gridSpan="2">
                  <a:txBody>
                    <a:bodyPr/>
                    <a:lstStyle/>
                    <a:p>
                      <a:pPr marL="0" marR="0" lvl="0" indent="0" algn="l" rtl="0">
                        <a:lnSpc>
                          <a:spcPct val="100000"/>
                        </a:lnSpc>
                        <a:spcBef>
                          <a:spcPts val="0"/>
                        </a:spcBef>
                        <a:spcAft>
                          <a:spcPts val="0"/>
                        </a:spcAft>
                        <a:buClr>
                          <a:srgbClr val="000000"/>
                        </a:buClr>
                        <a:buSzPts val="1400"/>
                        <a:buFont typeface="Arial"/>
                        <a:buNone/>
                      </a:pPr>
                      <a:r>
                        <a:rPr lang="es-CO"/>
                        <a:t>Según la opción lo dirige a otra ventana en la cual muestra los productos a donar.</a:t>
                      </a:r>
                      <a:endParaRPr sz="1400" u="none" strike="noStrike" cap="none"/>
                    </a:p>
                  </a:txBody>
                  <a:tcPr marL="91425" marR="91425" marT="91425" marB="91425"/>
                </a:tc>
                <a:tc hMerge="1">
                  <a:txBody>
                    <a:bodyPr/>
                    <a:lstStyle/>
                    <a:p>
                      <a:endParaRPr lang="es-CO"/>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graphicFrame>
        <p:nvGraphicFramePr>
          <p:cNvPr id="178" name="Google Shape;178;g1de80a3158d_1_43"/>
          <p:cNvGraphicFramePr/>
          <p:nvPr/>
        </p:nvGraphicFramePr>
        <p:xfrm>
          <a:off x="952500" y="955775"/>
          <a:ext cx="7239000" cy="2773470"/>
        </p:xfrm>
        <a:graphic>
          <a:graphicData uri="http://schemas.openxmlformats.org/drawingml/2006/table">
            <a:tbl>
              <a:tblPr>
                <a:noFill/>
                <a:tableStyleId>{520CC2FB-B715-4F80-B4C9-3289567AE89F}</a:tableStyleId>
              </a:tblPr>
              <a:tblGrid>
                <a:gridCol w="2243775">
                  <a:extLst>
                    <a:ext uri="{9D8B030D-6E8A-4147-A177-3AD203B41FA5}">
                      <a16:colId xmlns:a16="http://schemas.microsoft.com/office/drawing/2014/main" val="20000"/>
                    </a:ext>
                  </a:extLst>
                </a:gridCol>
                <a:gridCol w="4995225">
                  <a:extLst>
                    <a:ext uri="{9D8B030D-6E8A-4147-A177-3AD203B41FA5}">
                      <a16:colId xmlns:a16="http://schemas.microsoft.com/office/drawing/2014/main" val="20001"/>
                    </a:ext>
                  </a:extLst>
                </a:gridCol>
              </a:tblGrid>
              <a:tr h="381000">
                <a:tc gridSpan="2">
                  <a:txBody>
                    <a:bodyPr/>
                    <a:lstStyle/>
                    <a:p>
                      <a:pPr marL="0" marR="0" lvl="0" indent="0" algn="l" rtl="0">
                        <a:lnSpc>
                          <a:spcPct val="100000"/>
                        </a:lnSpc>
                        <a:spcBef>
                          <a:spcPts val="0"/>
                        </a:spcBef>
                        <a:spcAft>
                          <a:spcPts val="0"/>
                        </a:spcAft>
                        <a:buClr>
                          <a:srgbClr val="000000"/>
                        </a:buClr>
                        <a:buSzPts val="1400"/>
                        <a:buFont typeface="Arial"/>
                        <a:buNone/>
                      </a:pPr>
                      <a:r>
                        <a:rPr lang="es-CO" sz="1400" u="none" strike="noStrike" cap="none"/>
                        <a:t>RF</a:t>
                      </a:r>
                      <a:r>
                        <a:rPr lang="es-CO"/>
                        <a:t>9</a:t>
                      </a:r>
                      <a:endParaRPr sz="1400" u="none" strike="noStrike" cap="none"/>
                    </a:p>
                  </a:txBody>
                  <a:tcPr marL="91425" marR="91425" marT="91425" marB="91425">
                    <a:solidFill>
                      <a:srgbClr val="D9EAD3"/>
                    </a:solidFill>
                  </a:tcPr>
                </a:tc>
                <a:tc hMerge="1">
                  <a:txBody>
                    <a:bodyPr/>
                    <a:lstStyle/>
                    <a:p>
                      <a:endParaRPr lang="es-CO"/>
                    </a:p>
                  </a:txBody>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CO" sz="1400" u="none" strike="noStrike" cap="none"/>
                        <a:t>Nombre:</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s-CO"/>
                        <a:t>Apartar.</a:t>
                      </a:r>
                      <a:endParaRPr sz="1400" u="none" strike="noStrike" cap="none"/>
                    </a:p>
                  </a:txBody>
                  <a:tcPr marL="91425" marR="91425" marT="91425" marB="91425"/>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CO" sz="1400" u="none" strike="noStrike" cap="none"/>
                        <a:t>Usuario:</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s-CO"/>
                        <a:t>Persona beneficiaria.</a:t>
                      </a:r>
                      <a:endParaRPr sz="1400" u="none" strike="noStrike" cap="none"/>
                    </a:p>
                  </a:txBody>
                  <a:tcPr marL="91425" marR="91425" marT="91425" marB="91425"/>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CO" sz="1400" u="none" strike="noStrike" cap="none"/>
                        <a:t>Visualizar:</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s-CO"/>
                        <a:t>Un botón el cual le permite escoger un producto.</a:t>
                      </a:r>
                      <a:endParaRPr sz="1400" u="none" strike="noStrike" cap="none"/>
                    </a:p>
                  </a:txBody>
                  <a:tcPr marL="91425" marR="91425" marT="91425" marB="91425"/>
                </a:tc>
                <a:extLst>
                  <a:ext uri="{0D108BD9-81ED-4DB2-BD59-A6C34878D82A}">
                    <a16:rowId xmlns:a16="http://schemas.microsoft.com/office/drawing/2014/main" val="10003"/>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CO" sz="1400" u="none" strike="noStrike" cap="none"/>
                        <a:t>Condiciones: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s-CO"/>
                        <a:t>Límite de productos por categoría.</a:t>
                      </a:r>
                      <a:endParaRPr sz="1400" u="none" strike="noStrike" cap="none"/>
                    </a:p>
                  </a:txBody>
                  <a:tcPr marL="91425" marR="91425" marT="91425" marB="91425"/>
                </a:tc>
                <a:extLst>
                  <a:ext uri="{0D108BD9-81ED-4DB2-BD59-A6C34878D82A}">
                    <a16:rowId xmlns:a16="http://schemas.microsoft.com/office/drawing/2014/main" val="10004"/>
                  </a:ext>
                </a:extLst>
              </a:tr>
              <a:tr h="381000">
                <a:tc gridSpan="2">
                  <a:txBody>
                    <a:bodyPr/>
                    <a:lstStyle/>
                    <a:p>
                      <a:pPr marL="0" marR="0" lvl="0" indent="0" algn="l" rtl="0">
                        <a:lnSpc>
                          <a:spcPct val="100000"/>
                        </a:lnSpc>
                        <a:spcBef>
                          <a:spcPts val="0"/>
                        </a:spcBef>
                        <a:spcAft>
                          <a:spcPts val="0"/>
                        </a:spcAft>
                        <a:buClr>
                          <a:srgbClr val="000000"/>
                        </a:buClr>
                        <a:buSzPts val="1400"/>
                        <a:buFont typeface="Arial"/>
                        <a:buNone/>
                      </a:pPr>
                      <a:r>
                        <a:rPr lang="es-CO" sz="1400" u="none" strike="noStrike" cap="none"/>
                        <a:t>RNF </a:t>
                      </a:r>
                      <a:r>
                        <a:rPr lang="es-CO"/>
                        <a:t>9</a:t>
                      </a:r>
                      <a:endParaRPr sz="1400" u="none" strike="noStrike" cap="none"/>
                    </a:p>
                  </a:txBody>
                  <a:tcPr marL="91425" marR="91425" marT="91425" marB="91425">
                    <a:solidFill>
                      <a:srgbClr val="F4CCCC"/>
                    </a:solidFill>
                  </a:tcPr>
                </a:tc>
                <a:tc hMerge="1">
                  <a:txBody>
                    <a:bodyPr/>
                    <a:lstStyle/>
                    <a:p>
                      <a:endParaRPr lang="es-CO"/>
                    </a:p>
                  </a:txBody>
                  <a:tcPr/>
                </a:tc>
                <a:extLst>
                  <a:ext uri="{0D108BD9-81ED-4DB2-BD59-A6C34878D82A}">
                    <a16:rowId xmlns:a16="http://schemas.microsoft.com/office/drawing/2014/main" val="10005"/>
                  </a:ext>
                </a:extLst>
              </a:tr>
              <a:tr h="381000">
                <a:tc gridSpan="2">
                  <a:txBody>
                    <a:bodyPr/>
                    <a:lstStyle/>
                    <a:p>
                      <a:pPr marL="0" marR="0" lvl="0" indent="0" algn="l" rtl="0">
                        <a:lnSpc>
                          <a:spcPct val="100000"/>
                        </a:lnSpc>
                        <a:spcBef>
                          <a:spcPts val="0"/>
                        </a:spcBef>
                        <a:spcAft>
                          <a:spcPts val="0"/>
                        </a:spcAft>
                        <a:buClr>
                          <a:srgbClr val="000000"/>
                        </a:buClr>
                        <a:buSzPts val="1400"/>
                        <a:buFont typeface="Arial"/>
                        <a:buNone/>
                      </a:pPr>
                      <a:r>
                        <a:rPr lang="es-CO"/>
                        <a:t>Analiza la opción y notifica al vendedor.</a:t>
                      </a:r>
                      <a:endParaRPr sz="1400" u="none" strike="noStrike" cap="none"/>
                    </a:p>
                  </a:txBody>
                  <a:tcPr marL="91425" marR="91425" marT="91425" marB="91425"/>
                </a:tc>
                <a:tc hMerge="1">
                  <a:txBody>
                    <a:bodyPr/>
                    <a:lstStyle/>
                    <a:p>
                      <a:endParaRPr lang="es-CO"/>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graphicFrame>
        <p:nvGraphicFramePr>
          <p:cNvPr id="183" name="Google Shape;183;g25a701f16b5_1_5"/>
          <p:cNvGraphicFramePr/>
          <p:nvPr/>
        </p:nvGraphicFramePr>
        <p:xfrm>
          <a:off x="952500" y="955775"/>
          <a:ext cx="7239000" cy="3200190"/>
        </p:xfrm>
        <a:graphic>
          <a:graphicData uri="http://schemas.openxmlformats.org/drawingml/2006/table">
            <a:tbl>
              <a:tblPr>
                <a:noFill/>
                <a:tableStyleId>{520CC2FB-B715-4F80-B4C9-3289567AE89F}</a:tableStyleId>
              </a:tblPr>
              <a:tblGrid>
                <a:gridCol w="2243775">
                  <a:extLst>
                    <a:ext uri="{9D8B030D-6E8A-4147-A177-3AD203B41FA5}">
                      <a16:colId xmlns:a16="http://schemas.microsoft.com/office/drawing/2014/main" val="20000"/>
                    </a:ext>
                  </a:extLst>
                </a:gridCol>
                <a:gridCol w="4995225">
                  <a:extLst>
                    <a:ext uri="{9D8B030D-6E8A-4147-A177-3AD203B41FA5}">
                      <a16:colId xmlns:a16="http://schemas.microsoft.com/office/drawing/2014/main" val="20001"/>
                    </a:ext>
                  </a:extLst>
                </a:gridCol>
              </a:tblGrid>
              <a:tr h="381000">
                <a:tc gridSpan="2">
                  <a:txBody>
                    <a:bodyPr/>
                    <a:lstStyle/>
                    <a:p>
                      <a:pPr marL="0" marR="0" lvl="0" indent="0" algn="l" rtl="0">
                        <a:lnSpc>
                          <a:spcPct val="100000"/>
                        </a:lnSpc>
                        <a:spcBef>
                          <a:spcPts val="0"/>
                        </a:spcBef>
                        <a:spcAft>
                          <a:spcPts val="0"/>
                        </a:spcAft>
                        <a:buClr>
                          <a:srgbClr val="000000"/>
                        </a:buClr>
                        <a:buSzPts val="1400"/>
                        <a:buFont typeface="Arial"/>
                        <a:buNone/>
                      </a:pPr>
                      <a:r>
                        <a:rPr lang="es-CO" sz="1400" u="none" strike="noStrike" cap="none"/>
                        <a:t>RF</a:t>
                      </a:r>
                      <a:r>
                        <a:rPr lang="es-CO"/>
                        <a:t>10</a:t>
                      </a:r>
                      <a:endParaRPr sz="1400" u="none" strike="noStrike" cap="none"/>
                    </a:p>
                  </a:txBody>
                  <a:tcPr marL="91425" marR="91425" marT="91425" marB="91425">
                    <a:solidFill>
                      <a:srgbClr val="D9EAD3"/>
                    </a:solidFill>
                  </a:tcPr>
                </a:tc>
                <a:tc hMerge="1">
                  <a:txBody>
                    <a:bodyPr/>
                    <a:lstStyle/>
                    <a:p>
                      <a:endParaRPr lang="es-CO"/>
                    </a:p>
                  </a:txBody>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CO" sz="1400" u="none" strike="noStrike" cap="none"/>
                        <a:t>Nombre:</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s-CO"/>
                        <a:t>Mantenimiento</a:t>
                      </a:r>
                      <a:endParaRPr sz="1400" u="none" strike="noStrike" cap="none"/>
                    </a:p>
                  </a:txBody>
                  <a:tcPr marL="91425" marR="91425" marT="91425" marB="91425"/>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CO" sz="1400" u="none" strike="noStrike" cap="none"/>
                        <a:t>Usuario:</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s-CO"/>
                        <a:t>Administrador</a:t>
                      </a:r>
                      <a:endParaRPr sz="1400" u="none" strike="noStrike" cap="none"/>
                    </a:p>
                  </a:txBody>
                  <a:tcPr marL="91425" marR="91425" marT="91425" marB="91425"/>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CO" sz="1400" u="none" strike="noStrike" cap="none"/>
                        <a:t>Visualizar:</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s-CO"/>
                        <a:t>Una ventana el cual le muestra varias herramientas para poder tener en orden el sistema.</a:t>
                      </a:r>
                      <a:endParaRPr sz="1400" u="none" strike="noStrike" cap="none"/>
                    </a:p>
                  </a:txBody>
                  <a:tcPr marL="91425" marR="91425" marT="91425" marB="91425"/>
                </a:tc>
                <a:extLst>
                  <a:ext uri="{0D108BD9-81ED-4DB2-BD59-A6C34878D82A}">
                    <a16:rowId xmlns:a16="http://schemas.microsoft.com/office/drawing/2014/main" val="10003"/>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CO" sz="1400" u="none" strike="noStrike" cap="none"/>
                        <a:t>Condiciones: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s-CO"/>
                        <a:t>Tiene que tener un código único para poder ingresar al sistema como administrador.</a:t>
                      </a:r>
                      <a:endParaRPr sz="1400" u="none" strike="noStrike" cap="none"/>
                    </a:p>
                  </a:txBody>
                  <a:tcPr marL="91425" marR="91425" marT="91425" marB="91425"/>
                </a:tc>
                <a:extLst>
                  <a:ext uri="{0D108BD9-81ED-4DB2-BD59-A6C34878D82A}">
                    <a16:rowId xmlns:a16="http://schemas.microsoft.com/office/drawing/2014/main" val="10004"/>
                  </a:ext>
                </a:extLst>
              </a:tr>
              <a:tr h="381000">
                <a:tc gridSpan="2">
                  <a:txBody>
                    <a:bodyPr/>
                    <a:lstStyle/>
                    <a:p>
                      <a:pPr marL="0" marR="0" lvl="0" indent="0" algn="l" rtl="0">
                        <a:lnSpc>
                          <a:spcPct val="100000"/>
                        </a:lnSpc>
                        <a:spcBef>
                          <a:spcPts val="0"/>
                        </a:spcBef>
                        <a:spcAft>
                          <a:spcPts val="0"/>
                        </a:spcAft>
                        <a:buClr>
                          <a:srgbClr val="000000"/>
                        </a:buClr>
                        <a:buSzPts val="1400"/>
                        <a:buFont typeface="Arial"/>
                        <a:buNone/>
                      </a:pPr>
                      <a:r>
                        <a:rPr lang="es-CO" sz="1400" u="none" strike="noStrike" cap="none"/>
                        <a:t>RNF </a:t>
                      </a:r>
                      <a:r>
                        <a:rPr lang="es-CO"/>
                        <a:t>10</a:t>
                      </a:r>
                      <a:endParaRPr sz="1400" u="none" strike="noStrike" cap="none"/>
                    </a:p>
                  </a:txBody>
                  <a:tcPr marL="91425" marR="91425" marT="91425" marB="91425">
                    <a:solidFill>
                      <a:srgbClr val="F4CCCC"/>
                    </a:solidFill>
                  </a:tcPr>
                </a:tc>
                <a:tc hMerge="1">
                  <a:txBody>
                    <a:bodyPr/>
                    <a:lstStyle/>
                    <a:p>
                      <a:endParaRPr lang="es-CO"/>
                    </a:p>
                  </a:txBody>
                  <a:tcPr/>
                </a:tc>
                <a:extLst>
                  <a:ext uri="{0D108BD9-81ED-4DB2-BD59-A6C34878D82A}">
                    <a16:rowId xmlns:a16="http://schemas.microsoft.com/office/drawing/2014/main" val="10005"/>
                  </a:ext>
                </a:extLst>
              </a:tr>
              <a:tr h="381000">
                <a:tc gridSpan="2">
                  <a:txBody>
                    <a:bodyPr/>
                    <a:lstStyle/>
                    <a:p>
                      <a:pPr marL="0" marR="0" lvl="0" indent="0" algn="l" rtl="0">
                        <a:lnSpc>
                          <a:spcPct val="100000"/>
                        </a:lnSpc>
                        <a:spcBef>
                          <a:spcPts val="0"/>
                        </a:spcBef>
                        <a:spcAft>
                          <a:spcPts val="0"/>
                        </a:spcAft>
                        <a:buClr>
                          <a:srgbClr val="000000"/>
                        </a:buClr>
                        <a:buSzPts val="1400"/>
                        <a:buFont typeface="Arial"/>
                        <a:buNone/>
                      </a:pPr>
                      <a:r>
                        <a:rPr lang="es-CO"/>
                        <a:t>Lo dirige a otras ventanas según lo seleccionado por el administrador</a:t>
                      </a:r>
                      <a:endParaRPr sz="1400" u="none" strike="noStrike" cap="none"/>
                    </a:p>
                  </a:txBody>
                  <a:tcPr marL="91425" marR="91425" marT="91425" marB="91425"/>
                </a:tc>
                <a:tc hMerge="1">
                  <a:txBody>
                    <a:bodyPr/>
                    <a:lstStyle/>
                    <a:p>
                      <a:endParaRPr lang="es-CO"/>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graphicFrame>
        <p:nvGraphicFramePr>
          <p:cNvPr id="188" name="Google Shape;188;g237a3c113fe_0_2"/>
          <p:cNvGraphicFramePr/>
          <p:nvPr/>
        </p:nvGraphicFramePr>
        <p:xfrm>
          <a:off x="952500" y="955775"/>
          <a:ext cx="7239000" cy="2986830"/>
        </p:xfrm>
        <a:graphic>
          <a:graphicData uri="http://schemas.openxmlformats.org/drawingml/2006/table">
            <a:tbl>
              <a:tblPr>
                <a:noFill/>
                <a:tableStyleId>{520CC2FB-B715-4F80-B4C9-3289567AE89F}</a:tableStyleId>
              </a:tblPr>
              <a:tblGrid>
                <a:gridCol w="2243775">
                  <a:extLst>
                    <a:ext uri="{9D8B030D-6E8A-4147-A177-3AD203B41FA5}">
                      <a16:colId xmlns:a16="http://schemas.microsoft.com/office/drawing/2014/main" val="20000"/>
                    </a:ext>
                  </a:extLst>
                </a:gridCol>
                <a:gridCol w="4995225">
                  <a:extLst>
                    <a:ext uri="{9D8B030D-6E8A-4147-A177-3AD203B41FA5}">
                      <a16:colId xmlns:a16="http://schemas.microsoft.com/office/drawing/2014/main" val="20001"/>
                    </a:ext>
                  </a:extLst>
                </a:gridCol>
              </a:tblGrid>
              <a:tr h="381000">
                <a:tc gridSpan="2">
                  <a:txBody>
                    <a:bodyPr/>
                    <a:lstStyle/>
                    <a:p>
                      <a:pPr marL="0" marR="0" lvl="0" indent="0" algn="l" rtl="0">
                        <a:lnSpc>
                          <a:spcPct val="100000"/>
                        </a:lnSpc>
                        <a:spcBef>
                          <a:spcPts val="0"/>
                        </a:spcBef>
                        <a:spcAft>
                          <a:spcPts val="0"/>
                        </a:spcAft>
                        <a:buClr>
                          <a:srgbClr val="000000"/>
                        </a:buClr>
                        <a:buSzPts val="1400"/>
                        <a:buFont typeface="Arial"/>
                        <a:buNone/>
                      </a:pPr>
                      <a:r>
                        <a:rPr lang="es-CO" sz="1400" u="none" strike="noStrike" cap="none"/>
                        <a:t>RF</a:t>
                      </a:r>
                      <a:r>
                        <a:rPr lang="es-CO"/>
                        <a:t>11</a:t>
                      </a:r>
                      <a:endParaRPr sz="1400" u="none" strike="noStrike" cap="none"/>
                    </a:p>
                  </a:txBody>
                  <a:tcPr marL="91425" marR="91425" marT="91425" marB="91425">
                    <a:solidFill>
                      <a:srgbClr val="D9EAD3"/>
                    </a:solidFill>
                  </a:tcPr>
                </a:tc>
                <a:tc hMerge="1">
                  <a:txBody>
                    <a:bodyPr/>
                    <a:lstStyle/>
                    <a:p>
                      <a:endParaRPr lang="es-CO"/>
                    </a:p>
                  </a:txBody>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CO" sz="1400" u="none" strike="noStrike" cap="none"/>
                        <a:t>Nombre:</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s-CO"/>
                        <a:t>Buscar</a:t>
                      </a:r>
                      <a:endParaRPr sz="1400" u="none" strike="noStrike" cap="none"/>
                    </a:p>
                  </a:txBody>
                  <a:tcPr marL="91425" marR="91425" marT="91425" marB="91425"/>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CO" sz="1400" u="none" strike="noStrike" cap="none"/>
                        <a:t>Usuario:</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s-CO"/>
                        <a:t>Administrador</a:t>
                      </a:r>
                      <a:endParaRPr sz="1400" u="none" strike="noStrike" cap="none"/>
                    </a:p>
                  </a:txBody>
                  <a:tcPr marL="91425" marR="91425" marT="91425" marB="91425"/>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CO" sz="1400" u="none" strike="noStrike" cap="none"/>
                        <a:t>Visualizar:</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s-CO"/>
                        <a:t>Un botón el  busca todos los registro que tiene sistema</a:t>
                      </a:r>
                      <a:endParaRPr sz="1400" u="none" strike="noStrike" cap="none"/>
                    </a:p>
                  </a:txBody>
                  <a:tcPr marL="91425" marR="91425" marT="91425" marB="91425"/>
                </a:tc>
                <a:extLst>
                  <a:ext uri="{0D108BD9-81ED-4DB2-BD59-A6C34878D82A}">
                    <a16:rowId xmlns:a16="http://schemas.microsoft.com/office/drawing/2014/main" val="10003"/>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CO" sz="1400" u="none" strike="noStrike" cap="none"/>
                        <a:t>Condiciones: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s-CO"/>
                        <a:t>No puede eliminar ningún registro</a:t>
                      </a:r>
                      <a:endParaRPr sz="1400" u="none" strike="noStrike" cap="none"/>
                    </a:p>
                  </a:txBody>
                  <a:tcPr marL="91425" marR="91425" marT="91425" marB="91425"/>
                </a:tc>
                <a:extLst>
                  <a:ext uri="{0D108BD9-81ED-4DB2-BD59-A6C34878D82A}">
                    <a16:rowId xmlns:a16="http://schemas.microsoft.com/office/drawing/2014/main" val="10004"/>
                  </a:ext>
                </a:extLst>
              </a:tr>
              <a:tr h="381000">
                <a:tc gridSpan="2">
                  <a:txBody>
                    <a:bodyPr/>
                    <a:lstStyle/>
                    <a:p>
                      <a:pPr marL="0" marR="0" lvl="0" indent="0" algn="l" rtl="0">
                        <a:lnSpc>
                          <a:spcPct val="100000"/>
                        </a:lnSpc>
                        <a:spcBef>
                          <a:spcPts val="0"/>
                        </a:spcBef>
                        <a:spcAft>
                          <a:spcPts val="0"/>
                        </a:spcAft>
                        <a:buClr>
                          <a:srgbClr val="000000"/>
                        </a:buClr>
                        <a:buSzPts val="1400"/>
                        <a:buFont typeface="Arial"/>
                        <a:buNone/>
                      </a:pPr>
                      <a:r>
                        <a:rPr lang="es-CO" sz="1400" u="none" strike="noStrike" cap="none"/>
                        <a:t>RNF </a:t>
                      </a:r>
                      <a:r>
                        <a:rPr lang="es-CO"/>
                        <a:t>11</a:t>
                      </a:r>
                      <a:endParaRPr sz="1400" u="none" strike="noStrike" cap="none"/>
                    </a:p>
                  </a:txBody>
                  <a:tcPr marL="91425" marR="91425" marT="91425" marB="91425">
                    <a:solidFill>
                      <a:srgbClr val="F4CCCC"/>
                    </a:solidFill>
                  </a:tcPr>
                </a:tc>
                <a:tc hMerge="1">
                  <a:txBody>
                    <a:bodyPr/>
                    <a:lstStyle/>
                    <a:p>
                      <a:endParaRPr lang="es-CO"/>
                    </a:p>
                  </a:txBody>
                  <a:tcPr/>
                </a:tc>
                <a:extLst>
                  <a:ext uri="{0D108BD9-81ED-4DB2-BD59-A6C34878D82A}">
                    <a16:rowId xmlns:a16="http://schemas.microsoft.com/office/drawing/2014/main" val="10005"/>
                  </a:ext>
                </a:extLst>
              </a:tr>
              <a:tr h="381000">
                <a:tc gridSpan="2">
                  <a:txBody>
                    <a:bodyPr/>
                    <a:lstStyle/>
                    <a:p>
                      <a:pPr marL="0" marR="0" lvl="0" indent="0" algn="l" rtl="0">
                        <a:lnSpc>
                          <a:spcPct val="100000"/>
                        </a:lnSpc>
                        <a:spcBef>
                          <a:spcPts val="0"/>
                        </a:spcBef>
                        <a:spcAft>
                          <a:spcPts val="0"/>
                        </a:spcAft>
                        <a:buClr>
                          <a:srgbClr val="000000"/>
                        </a:buClr>
                        <a:buSzPts val="1400"/>
                        <a:buFont typeface="Arial"/>
                        <a:buNone/>
                      </a:pPr>
                      <a:r>
                        <a:rPr lang="es-CO"/>
                        <a:t>cargar en pantalla los datos registrados por parte del proveedor y de la persona beneficiaria.</a:t>
                      </a:r>
                      <a:endParaRPr sz="1400" u="none" strike="noStrike" cap="none"/>
                    </a:p>
                  </a:txBody>
                  <a:tcPr marL="91425" marR="91425" marT="91425" marB="91425"/>
                </a:tc>
                <a:tc hMerge="1">
                  <a:txBody>
                    <a:bodyPr/>
                    <a:lstStyle/>
                    <a:p>
                      <a:endParaRPr lang="es-CO"/>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graphicFrame>
        <p:nvGraphicFramePr>
          <p:cNvPr id="193" name="Google Shape;193;g237a3c113fe_0_6"/>
          <p:cNvGraphicFramePr/>
          <p:nvPr/>
        </p:nvGraphicFramePr>
        <p:xfrm>
          <a:off x="952500" y="955775"/>
          <a:ext cx="7239000" cy="2773470"/>
        </p:xfrm>
        <a:graphic>
          <a:graphicData uri="http://schemas.openxmlformats.org/drawingml/2006/table">
            <a:tbl>
              <a:tblPr>
                <a:noFill/>
                <a:tableStyleId>{520CC2FB-B715-4F80-B4C9-3289567AE89F}</a:tableStyleId>
              </a:tblPr>
              <a:tblGrid>
                <a:gridCol w="2243775">
                  <a:extLst>
                    <a:ext uri="{9D8B030D-6E8A-4147-A177-3AD203B41FA5}">
                      <a16:colId xmlns:a16="http://schemas.microsoft.com/office/drawing/2014/main" val="20000"/>
                    </a:ext>
                  </a:extLst>
                </a:gridCol>
                <a:gridCol w="4995225">
                  <a:extLst>
                    <a:ext uri="{9D8B030D-6E8A-4147-A177-3AD203B41FA5}">
                      <a16:colId xmlns:a16="http://schemas.microsoft.com/office/drawing/2014/main" val="20001"/>
                    </a:ext>
                  </a:extLst>
                </a:gridCol>
              </a:tblGrid>
              <a:tr h="381000">
                <a:tc gridSpan="2">
                  <a:txBody>
                    <a:bodyPr/>
                    <a:lstStyle/>
                    <a:p>
                      <a:pPr marL="0" marR="0" lvl="0" indent="0" algn="l" rtl="0">
                        <a:lnSpc>
                          <a:spcPct val="100000"/>
                        </a:lnSpc>
                        <a:spcBef>
                          <a:spcPts val="0"/>
                        </a:spcBef>
                        <a:spcAft>
                          <a:spcPts val="0"/>
                        </a:spcAft>
                        <a:buClr>
                          <a:srgbClr val="000000"/>
                        </a:buClr>
                        <a:buSzPts val="1400"/>
                        <a:buFont typeface="Arial"/>
                        <a:buNone/>
                      </a:pPr>
                      <a:r>
                        <a:rPr lang="es-CO" sz="1400" u="none" strike="noStrike" cap="none"/>
                        <a:t>RF</a:t>
                      </a:r>
                      <a:r>
                        <a:rPr lang="es-CO"/>
                        <a:t>12</a:t>
                      </a:r>
                      <a:endParaRPr sz="1400" u="none" strike="noStrike" cap="none"/>
                    </a:p>
                  </a:txBody>
                  <a:tcPr marL="91425" marR="91425" marT="91425" marB="91425">
                    <a:solidFill>
                      <a:srgbClr val="D9EAD3"/>
                    </a:solidFill>
                  </a:tcPr>
                </a:tc>
                <a:tc hMerge="1">
                  <a:txBody>
                    <a:bodyPr/>
                    <a:lstStyle/>
                    <a:p>
                      <a:endParaRPr lang="es-CO"/>
                    </a:p>
                  </a:txBody>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CO" sz="1400" u="none" strike="noStrike" cap="none"/>
                        <a:t>Nombre:</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s-CO"/>
                        <a:t>Registrar</a:t>
                      </a:r>
                      <a:endParaRPr sz="1400" u="none" strike="noStrike" cap="none"/>
                    </a:p>
                  </a:txBody>
                  <a:tcPr marL="91425" marR="91425" marT="91425" marB="91425"/>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CO" sz="1400" u="none" strike="noStrike" cap="none"/>
                        <a:t>Usuario:</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s-CO"/>
                        <a:t>Administrador</a:t>
                      </a:r>
                      <a:endParaRPr sz="1400" u="none" strike="noStrike" cap="none"/>
                    </a:p>
                  </a:txBody>
                  <a:tcPr marL="91425" marR="91425" marT="91425" marB="91425"/>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CO" sz="1400" u="none" strike="noStrike" cap="none"/>
                        <a:t>Visualizar:</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s-CO"/>
                        <a:t>Una ventana en la cual puede guardar registros nuevos </a:t>
                      </a:r>
                      <a:endParaRPr sz="1400" u="none" strike="noStrike" cap="none"/>
                    </a:p>
                  </a:txBody>
                  <a:tcPr marL="91425" marR="91425" marT="91425" marB="91425"/>
                </a:tc>
                <a:extLst>
                  <a:ext uri="{0D108BD9-81ED-4DB2-BD59-A6C34878D82A}">
                    <a16:rowId xmlns:a16="http://schemas.microsoft.com/office/drawing/2014/main" val="10003"/>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CO" sz="1400" u="none" strike="noStrike" cap="none"/>
                        <a:t>Condiciones: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s-CO"/>
                        <a:t>Modificar y buscar registros </a:t>
                      </a:r>
                      <a:endParaRPr sz="1400" u="none" strike="noStrike" cap="none"/>
                    </a:p>
                  </a:txBody>
                  <a:tcPr marL="91425" marR="91425" marT="91425" marB="91425"/>
                </a:tc>
                <a:extLst>
                  <a:ext uri="{0D108BD9-81ED-4DB2-BD59-A6C34878D82A}">
                    <a16:rowId xmlns:a16="http://schemas.microsoft.com/office/drawing/2014/main" val="10004"/>
                  </a:ext>
                </a:extLst>
              </a:tr>
              <a:tr h="381000">
                <a:tc gridSpan="2">
                  <a:txBody>
                    <a:bodyPr/>
                    <a:lstStyle/>
                    <a:p>
                      <a:pPr marL="0" marR="0" lvl="0" indent="0" algn="l" rtl="0">
                        <a:lnSpc>
                          <a:spcPct val="100000"/>
                        </a:lnSpc>
                        <a:spcBef>
                          <a:spcPts val="0"/>
                        </a:spcBef>
                        <a:spcAft>
                          <a:spcPts val="0"/>
                        </a:spcAft>
                        <a:buClr>
                          <a:srgbClr val="000000"/>
                        </a:buClr>
                        <a:buSzPts val="1400"/>
                        <a:buFont typeface="Arial"/>
                        <a:buNone/>
                      </a:pPr>
                      <a:r>
                        <a:rPr lang="es-CO" sz="1400" u="none" strike="noStrike" cap="none"/>
                        <a:t>RNF </a:t>
                      </a:r>
                      <a:r>
                        <a:rPr lang="es-CO"/>
                        <a:t>12</a:t>
                      </a:r>
                      <a:endParaRPr sz="1400" u="none" strike="noStrike" cap="none"/>
                    </a:p>
                  </a:txBody>
                  <a:tcPr marL="91425" marR="91425" marT="91425" marB="91425">
                    <a:solidFill>
                      <a:srgbClr val="F4CCCC"/>
                    </a:solidFill>
                  </a:tcPr>
                </a:tc>
                <a:tc hMerge="1">
                  <a:txBody>
                    <a:bodyPr/>
                    <a:lstStyle/>
                    <a:p>
                      <a:endParaRPr lang="es-CO"/>
                    </a:p>
                  </a:txBody>
                  <a:tcPr/>
                </a:tc>
                <a:extLst>
                  <a:ext uri="{0D108BD9-81ED-4DB2-BD59-A6C34878D82A}">
                    <a16:rowId xmlns:a16="http://schemas.microsoft.com/office/drawing/2014/main" val="10005"/>
                  </a:ext>
                </a:extLst>
              </a:tr>
              <a:tr h="381000">
                <a:tc gridSpan="2">
                  <a:txBody>
                    <a:bodyPr/>
                    <a:lstStyle/>
                    <a:p>
                      <a:pPr marL="0" marR="0" lvl="0" indent="0" algn="l" rtl="0">
                        <a:lnSpc>
                          <a:spcPct val="100000"/>
                        </a:lnSpc>
                        <a:spcBef>
                          <a:spcPts val="0"/>
                        </a:spcBef>
                        <a:spcAft>
                          <a:spcPts val="0"/>
                        </a:spcAft>
                        <a:buClr>
                          <a:srgbClr val="000000"/>
                        </a:buClr>
                        <a:buSzPts val="1400"/>
                        <a:buFont typeface="Arial"/>
                        <a:buNone/>
                      </a:pPr>
                      <a:r>
                        <a:rPr lang="es-CO"/>
                        <a:t>Guardar, actualizar y buscar registros</a:t>
                      </a:r>
                      <a:endParaRPr sz="1400" u="none" strike="noStrike" cap="none"/>
                    </a:p>
                  </a:txBody>
                  <a:tcPr marL="91425" marR="91425" marT="91425" marB="91425"/>
                </a:tc>
                <a:tc hMerge="1">
                  <a:txBody>
                    <a:bodyPr/>
                    <a:lstStyle/>
                    <a:p>
                      <a:endParaRPr lang="es-CO"/>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graphicFrame>
        <p:nvGraphicFramePr>
          <p:cNvPr id="198" name="Google Shape;198;g237a3c113fe_0_10"/>
          <p:cNvGraphicFramePr/>
          <p:nvPr/>
        </p:nvGraphicFramePr>
        <p:xfrm>
          <a:off x="952500" y="955775"/>
          <a:ext cx="7239000" cy="2986830"/>
        </p:xfrm>
        <a:graphic>
          <a:graphicData uri="http://schemas.openxmlformats.org/drawingml/2006/table">
            <a:tbl>
              <a:tblPr>
                <a:noFill/>
                <a:tableStyleId>{520CC2FB-B715-4F80-B4C9-3289567AE89F}</a:tableStyleId>
              </a:tblPr>
              <a:tblGrid>
                <a:gridCol w="2243775">
                  <a:extLst>
                    <a:ext uri="{9D8B030D-6E8A-4147-A177-3AD203B41FA5}">
                      <a16:colId xmlns:a16="http://schemas.microsoft.com/office/drawing/2014/main" val="20000"/>
                    </a:ext>
                  </a:extLst>
                </a:gridCol>
                <a:gridCol w="4995225">
                  <a:extLst>
                    <a:ext uri="{9D8B030D-6E8A-4147-A177-3AD203B41FA5}">
                      <a16:colId xmlns:a16="http://schemas.microsoft.com/office/drawing/2014/main" val="20001"/>
                    </a:ext>
                  </a:extLst>
                </a:gridCol>
              </a:tblGrid>
              <a:tr h="381000">
                <a:tc gridSpan="2">
                  <a:txBody>
                    <a:bodyPr/>
                    <a:lstStyle/>
                    <a:p>
                      <a:pPr marL="0" marR="0" lvl="0" indent="0" algn="l" rtl="0">
                        <a:lnSpc>
                          <a:spcPct val="100000"/>
                        </a:lnSpc>
                        <a:spcBef>
                          <a:spcPts val="0"/>
                        </a:spcBef>
                        <a:spcAft>
                          <a:spcPts val="0"/>
                        </a:spcAft>
                        <a:buClr>
                          <a:srgbClr val="000000"/>
                        </a:buClr>
                        <a:buSzPts val="1400"/>
                        <a:buFont typeface="Arial"/>
                        <a:buNone/>
                      </a:pPr>
                      <a:r>
                        <a:rPr lang="es-CO" sz="1400" u="none" strike="noStrike" cap="none"/>
                        <a:t>RF</a:t>
                      </a:r>
                      <a:r>
                        <a:rPr lang="es-CO"/>
                        <a:t>13</a:t>
                      </a:r>
                      <a:endParaRPr sz="1400" u="none" strike="noStrike" cap="none"/>
                    </a:p>
                  </a:txBody>
                  <a:tcPr marL="91425" marR="91425" marT="91425" marB="91425">
                    <a:solidFill>
                      <a:srgbClr val="D9EAD3"/>
                    </a:solidFill>
                  </a:tcPr>
                </a:tc>
                <a:tc hMerge="1">
                  <a:txBody>
                    <a:bodyPr/>
                    <a:lstStyle/>
                    <a:p>
                      <a:endParaRPr lang="es-CO"/>
                    </a:p>
                  </a:txBody>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CO" sz="1400" u="none" strike="noStrike" cap="none"/>
                        <a:t>Nombre:</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s-CO"/>
                        <a:t>Reportar</a:t>
                      </a:r>
                      <a:endParaRPr sz="1400" u="none" strike="noStrike" cap="none"/>
                    </a:p>
                  </a:txBody>
                  <a:tcPr marL="91425" marR="91425" marT="91425" marB="91425"/>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CO" sz="1400" u="none" strike="noStrike" cap="none"/>
                        <a:t>Usuario:</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s-CO"/>
                        <a:t>Administrador</a:t>
                      </a:r>
                      <a:endParaRPr sz="1400" u="none" strike="noStrike" cap="none"/>
                    </a:p>
                  </a:txBody>
                  <a:tcPr marL="91425" marR="91425" marT="91425" marB="91425"/>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CO" sz="1400" u="none" strike="noStrike" cap="none"/>
                        <a:t>Visualizar:</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s-CO"/>
                        <a:t>Un botón que abre una ventana para poder agregar los reportes que hace el administrador</a:t>
                      </a:r>
                      <a:endParaRPr sz="1400" u="none" strike="noStrike" cap="none"/>
                    </a:p>
                  </a:txBody>
                  <a:tcPr marL="91425" marR="91425" marT="91425" marB="91425"/>
                </a:tc>
                <a:extLst>
                  <a:ext uri="{0D108BD9-81ED-4DB2-BD59-A6C34878D82A}">
                    <a16:rowId xmlns:a16="http://schemas.microsoft.com/office/drawing/2014/main" val="10003"/>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CO" sz="1400" u="none" strike="noStrike" cap="none"/>
                        <a:t>Condiciones: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s-CO"/>
                        <a:t>El administrador debe hacer un reporte semanal en general</a:t>
                      </a:r>
                      <a:endParaRPr sz="1400" u="none" strike="noStrike" cap="none"/>
                    </a:p>
                  </a:txBody>
                  <a:tcPr marL="91425" marR="91425" marT="91425" marB="91425"/>
                </a:tc>
                <a:extLst>
                  <a:ext uri="{0D108BD9-81ED-4DB2-BD59-A6C34878D82A}">
                    <a16:rowId xmlns:a16="http://schemas.microsoft.com/office/drawing/2014/main" val="10004"/>
                  </a:ext>
                </a:extLst>
              </a:tr>
              <a:tr h="381000">
                <a:tc gridSpan="2">
                  <a:txBody>
                    <a:bodyPr/>
                    <a:lstStyle/>
                    <a:p>
                      <a:pPr marL="0" marR="0" lvl="0" indent="0" algn="l" rtl="0">
                        <a:lnSpc>
                          <a:spcPct val="100000"/>
                        </a:lnSpc>
                        <a:spcBef>
                          <a:spcPts val="0"/>
                        </a:spcBef>
                        <a:spcAft>
                          <a:spcPts val="0"/>
                        </a:spcAft>
                        <a:buClr>
                          <a:srgbClr val="000000"/>
                        </a:buClr>
                        <a:buSzPts val="1400"/>
                        <a:buFont typeface="Arial"/>
                        <a:buNone/>
                      </a:pPr>
                      <a:r>
                        <a:rPr lang="es-CO" sz="1400" u="none" strike="noStrike" cap="none"/>
                        <a:t>RNF </a:t>
                      </a:r>
                      <a:r>
                        <a:rPr lang="es-CO"/>
                        <a:t>13</a:t>
                      </a:r>
                      <a:endParaRPr sz="1400" u="none" strike="noStrike" cap="none"/>
                    </a:p>
                  </a:txBody>
                  <a:tcPr marL="91425" marR="91425" marT="91425" marB="91425">
                    <a:solidFill>
                      <a:srgbClr val="F4CCCC"/>
                    </a:solidFill>
                  </a:tcPr>
                </a:tc>
                <a:tc hMerge="1">
                  <a:txBody>
                    <a:bodyPr/>
                    <a:lstStyle/>
                    <a:p>
                      <a:endParaRPr lang="es-CO"/>
                    </a:p>
                  </a:txBody>
                  <a:tcPr/>
                </a:tc>
                <a:extLst>
                  <a:ext uri="{0D108BD9-81ED-4DB2-BD59-A6C34878D82A}">
                    <a16:rowId xmlns:a16="http://schemas.microsoft.com/office/drawing/2014/main" val="10005"/>
                  </a:ext>
                </a:extLst>
              </a:tr>
              <a:tr h="381000">
                <a:tc gridSpan="2">
                  <a:txBody>
                    <a:bodyPr/>
                    <a:lstStyle/>
                    <a:p>
                      <a:pPr marL="0" marR="0" lvl="0" indent="0" algn="l" rtl="0">
                        <a:lnSpc>
                          <a:spcPct val="100000"/>
                        </a:lnSpc>
                        <a:spcBef>
                          <a:spcPts val="0"/>
                        </a:spcBef>
                        <a:spcAft>
                          <a:spcPts val="0"/>
                        </a:spcAft>
                        <a:buClr>
                          <a:srgbClr val="000000"/>
                        </a:buClr>
                        <a:buSzPts val="1400"/>
                        <a:buFont typeface="Arial"/>
                        <a:buNone/>
                      </a:pPr>
                      <a:r>
                        <a:rPr lang="es-CO"/>
                        <a:t>Guarda el reporte en forma de lista</a:t>
                      </a:r>
                      <a:endParaRPr sz="1400" u="none" strike="noStrike" cap="none"/>
                    </a:p>
                  </a:txBody>
                  <a:tcPr marL="91425" marR="91425" marT="91425" marB="91425"/>
                </a:tc>
                <a:tc hMerge="1">
                  <a:txBody>
                    <a:bodyPr/>
                    <a:lstStyle/>
                    <a:p>
                      <a:endParaRPr lang="es-CO"/>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1de8a04ad94_0_0"/>
          <p:cNvSpPr txBox="1"/>
          <p:nvPr/>
        </p:nvSpPr>
        <p:spPr>
          <a:xfrm>
            <a:off x="893350" y="498525"/>
            <a:ext cx="4893000" cy="630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500"/>
              <a:buFont typeface="Arial"/>
              <a:buNone/>
            </a:pPr>
            <a:r>
              <a:rPr lang="es-CO" sz="3500" b="1" i="0" u="none" strike="noStrike" cap="none">
                <a:solidFill>
                  <a:srgbClr val="000000"/>
                </a:solidFill>
                <a:latin typeface="Calibri"/>
                <a:ea typeface="Calibri"/>
                <a:cs typeface="Calibri"/>
                <a:sym typeface="Calibri"/>
              </a:rPr>
              <a:t>Diagrama de caso de uso</a:t>
            </a:r>
            <a:endParaRPr sz="3500" b="1" i="0" u="none" strike="noStrike" cap="none">
              <a:solidFill>
                <a:srgbClr val="000000"/>
              </a:solidFill>
              <a:latin typeface="Calibri"/>
              <a:ea typeface="Calibri"/>
              <a:cs typeface="Calibri"/>
              <a:sym typeface="Calibri"/>
            </a:endParaRPr>
          </a:p>
        </p:txBody>
      </p:sp>
      <p:pic>
        <p:nvPicPr>
          <p:cNvPr id="204" name="Google Shape;204;g1de8a04ad94_0_0"/>
          <p:cNvPicPr preferRelativeResize="0"/>
          <p:nvPr/>
        </p:nvPicPr>
        <p:blipFill>
          <a:blip r:embed="rId3">
            <a:alphaModFix/>
          </a:blip>
          <a:stretch>
            <a:fillRect/>
          </a:stretch>
        </p:blipFill>
        <p:spPr>
          <a:xfrm>
            <a:off x="1022025" y="1129425"/>
            <a:ext cx="5351149" cy="38461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g25a701f16b5_1_0"/>
          <p:cNvSpPr txBox="1"/>
          <p:nvPr/>
        </p:nvSpPr>
        <p:spPr>
          <a:xfrm>
            <a:off x="975350" y="395650"/>
            <a:ext cx="3607200" cy="630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500"/>
              <a:buFont typeface="Arial"/>
              <a:buNone/>
            </a:pPr>
            <a:r>
              <a:rPr lang="es-CO" sz="3500" b="1" i="0" u="none" strike="noStrike" cap="none">
                <a:solidFill>
                  <a:srgbClr val="000000"/>
                </a:solidFill>
                <a:latin typeface="Calibri"/>
                <a:ea typeface="Calibri"/>
                <a:cs typeface="Calibri"/>
                <a:sym typeface="Calibri"/>
              </a:rPr>
              <a:t>Administrador</a:t>
            </a:r>
            <a:endParaRPr sz="3500" b="1" i="0" u="none" strike="noStrike" cap="none">
              <a:solidFill>
                <a:srgbClr val="000000"/>
              </a:solidFill>
              <a:latin typeface="Calibri"/>
              <a:ea typeface="Calibri"/>
              <a:cs typeface="Calibri"/>
              <a:sym typeface="Calibri"/>
            </a:endParaRPr>
          </a:p>
        </p:txBody>
      </p:sp>
      <p:pic>
        <p:nvPicPr>
          <p:cNvPr id="210" name="Google Shape;210;g25a701f16b5_1_0"/>
          <p:cNvPicPr preferRelativeResize="0"/>
          <p:nvPr/>
        </p:nvPicPr>
        <p:blipFill rotWithShape="1">
          <a:blip r:embed="rId3">
            <a:alphaModFix/>
          </a:blip>
          <a:srcRect l="6270"/>
          <a:stretch/>
        </p:blipFill>
        <p:spPr>
          <a:xfrm>
            <a:off x="975350" y="1088925"/>
            <a:ext cx="4901100" cy="38110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g2195c77f8d2_0_77"/>
          <p:cNvSpPr txBox="1"/>
          <p:nvPr/>
        </p:nvSpPr>
        <p:spPr>
          <a:xfrm>
            <a:off x="794675" y="378625"/>
            <a:ext cx="6731400" cy="1169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500"/>
              <a:buFont typeface="Arial"/>
              <a:buNone/>
            </a:pPr>
            <a:r>
              <a:rPr lang="es-CO" sz="3500" b="1" i="0" u="none" strike="noStrike" cap="none">
                <a:solidFill>
                  <a:srgbClr val="000000"/>
                </a:solidFill>
                <a:latin typeface="Calibri"/>
                <a:ea typeface="Calibri"/>
                <a:cs typeface="Calibri"/>
                <a:sym typeface="Calibri"/>
              </a:rPr>
              <a:t>Plantilla de caso de uso extendido: Ingresar usuario, login.</a:t>
            </a:r>
            <a:endParaRPr sz="3500" b="1" i="0" u="none" strike="noStrike" cap="none">
              <a:solidFill>
                <a:srgbClr val="000000"/>
              </a:solidFill>
              <a:latin typeface="Calibri"/>
              <a:ea typeface="Calibri"/>
              <a:cs typeface="Calibri"/>
              <a:sym typeface="Calibri"/>
            </a:endParaRPr>
          </a:p>
        </p:txBody>
      </p:sp>
      <p:pic>
        <p:nvPicPr>
          <p:cNvPr id="216" name="Google Shape;216;g2195c77f8d2_0_77"/>
          <p:cNvPicPr preferRelativeResize="0"/>
          <p:nvPr/>
        </p:nvPicPr>
        <p:blipFill>
          <a:blip r:embed="rId3">
            <a:alphaModFix/>
          </a:blip>
          <a:stretch>
            <a:fillRect/>
          </a:stretch>
        </p:blipFill>
        <p:spPr>
          <a:xfrm>
            <a:off x="1260862" y="1612625"/>
            <a:ext cx="5799025" cy="3363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g2195c77f8d2_0_8"/>
          <p:cNvSpPr txBox="1"/>
          <p:nvPr/>
        </p:nvSpPr>
        <p:spPr>
          <a:xfrm>
            <a:off x="928956" y="1040425"/>
            <a:ext cx="4365000" cy="630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500"/>
              <a:buFont typeface="Arial"/>
              <a:buNone/>
            </a:pPr>
            <a:r>
              <a:rPr lang="es-CO" sz="3500" b="1" i="0" u="none" strike="noStrike" cap="none" dirty="0">
                <a:solidFill>
                  <a:srgbClr val="000000"/>
                </a:solidFill>
                <a:latin typeface="Calibri"/>
                <a:ea typeface="Calibri"/>
                <a:cs typeface="Calibri"/>
                <a:sym typeface="Calibri"/>
              </a:rPr>
              <a:t>Objetivo</a:t>
            </a:r>
            <a:r>
              <a:rPr lang="es-CO" sz="3500" dirty="0"/>
              <a:t> </a:t>
            </a:r>
            <a:r>
              <a:rPr lang="es-CO" sz="3500" b="1" i="0" u="none" strike="noStrike" cap="none" dirty="0">
                <a:solidFill>
                  <a:srgbClr val="000000"/>
                </a:solidFill>
                <a:latin typeface="Calibri"/>
                <a:ea typeface="Calibri"/>
                <a:cs typeface="Calibri"/>
                <a:sym typeface="Calibri"/>
              </a:rPr>
              <a:t>general</a:t>
            </a:r>
            <a:endParaRPr sz="3500" b="1" i="0" u="none" strike="noStrike" cap="none" dirty="0">
              <a:solidFill>
                <a:srgbClr val="000000"/>
              </a:solidFill>
              <a:latin typeface="Calibri"/>
              <a:ea typeface="Calibri"/>
              <a:cs typeface="Calibri"/>
              <a:sym typeface="Calibri"/>
            </a:endParaRPr>
          </a:p>
        </p:txBody>
      </p:sp>
      <p:sp>
        <p:nvSpPr>
          <p:cNvPr id="68" name="Google Shape;68;g2195c77f8d2_0_8"/>
          <p:cNvSpPr txBox="1"/>
          <p:nvPr/>
        </p:nvSpPr>
        <p:spPr>
          <a:xfrm>
            <a:off x="928943" y="2352328"/>
            <a:ext cx="7551600" cy="10158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000"/>
              <a:buFont typeface="Arial"/>
              <a:buNone/>
            </a:pPr>
            <a:r>
              <a:rPr lang="es-CO" sz="2000" b="0" i="0" u="none" strike="noStrike" cap="none" dirty="0">
                <a:solidFill>
                  <a:srgbClr val="000000"/>
                </a:solidFill>
                <a:latin typeface="Calibri"/>
                <a:ea typeface="Calibri"/>
                <a:cs typeface="Calibri"/>
                <a:sym typeface="Calibri"/>
              </a:rPr>
              <a:t>Desarrollar un </a:t>
            </a:r>
            <a:r>
              <a:rPr lang="es-CO" sz="2000" dirty="0">
                <a:latin typeface="Calibri"/>
                <a:ea typeface="Calibri"/>
                <a:cs typeface="Calibri"/>
                <a:sym typeface="Calibri"/>
              </a:rPr>
              <a:t>s</a:t>
            </a:r>
            <a:r>
              <a:rPr lang="es-CO" sz="2000" b="0" i="0" u="none" strike="noStrike" cap="none" dirty="0">
                <a:solidFill>
                  <a:srgbClr val="000000"/>
                </a:solidFill>
                <a:latin typeface="Calibri"/>
                <a:ea typeface="Calibri"/>
                <a:cs typeface="Calibri"/>
                <a:sym typeface="Calibri"/>
              </a:rPr>
              <a:t>istema de </a:t>
            </a:r>
            <a:r>
              <a:rPr lang="es-CO" sz="2000" dirty="0">
                <a:latin typeface="Calibri"/>
                <a:ea typeface="Calibri"/>
                <a:cs typeface="Calibri"/>
                <a:sym typeface="Calibri"/>
              </a:rPr>
              <a:t>i</a:t>
            </a:r>
            <a:r>
              <a:rPr lang="es-CO" sz="2000" b="0" i="0" u="none" strike="noStrike" cap="none" dirty="0">
                <a:solidFill>
                  <a:srgbClr val="000000"/>
                </a:solidFill>
                <a:latin typeface="Calibri"/>
                <a:ea typeface="Calibri"/>
                <a:cs typeface="Calibri"/>
                <a:sym typeface="Calibri"/>
              </a:rPr>
              <a:t>nformación bajo plataforma </a:t>
            </a:r>
            <a:r>
              <a:rPr lang="es-CO" sz="2000" dirty="0">
                <a:latin typeface="Calibri"/>
                <a:ea typeface="Calibri"/>
                <a:cs typeface="Calibri"/>
                <a:sym typeface="Calibri"/>
              </a:rPr>
              <a:t>w</a:t>
            </a:r>
            <a:r>
              <a:rPr lang="es-CO" sz="2000" b="0" i="0" u="none" strike="noStrike" cap="none" dirty="0">
                <a:solidFill>
                  <a:srgbClr val="000000"/>
                </a:solidFill>
                <a:latin typeface="Calibri"/>
                <a:ea typeface="Calibri"/>
                <a:cs typeface="Calibri"/>
                <a:sym typeface="Calibri"/>
              </a:rPr>
              <a:t>eb que permita</a:t>
            </a:r>
            <a:r>
              <a:rPr lang="es-CO" sz="2000" dirty="0">
                <a:latin typeface="Calibri"/>
                <a:ea typeface="Calibri"/>
                <a:cs typeface="Calibri"/>
                <a:sym typeface="Calibri"/>
              </a:rPr>
              <a:t> donar productos como frutas y verduras de los proveedores del sector de Corabastos en la ciudad de Bogotá</a:t>
            </a:r>
            <a:r>
              <a:rPr lang="es-CO" sz="2000" b="0" i="0" u="none" strike="noStrike" cap="none" dirty="0">
                <a:solidFill>
                  <a:srgbClr val="000000"/>
                </a:solidFill>
                <a:latin typeface="Calibri"/>
                <a:ea typeface="Calibri"/>
                <a:cs typeface="Calibri"/>
                <a:sym typeface="Calibri"/>
              </a:rPr>
              <a:t>.</a:t>
            </a:r>
            <a:endParaRPr sz="22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g2195c77f8d2_0_82"/>
          <p:cNvSpPr txBox="1"/>
          <p:nvPr/>
        </p:nvSpPr>
        <p:spPr>
          <a:xfrm>
            <a:off x="798850" y="312050"/>
            <a:ext cx="6681900" cy="1169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500"/>
              <a:buFont typeface="Arial"/>
              <a:buNone/>
            </a:pPr>
            <a:r>
              <a:rPr lang="es-CO" sz="3500" b="1" i="0" u="none" strike="noStrike" cap="none">
                <a:solidFill>
                  <a:srgbClr val="000000"/>
                </a:solidFill>
                <a:latin typeface="Calibri"/>
                <a:ea typeface="Calibri"/>
                <a:cs typeface="Calibri"/>
                <a:sym typeface="Calibri"/>
              </a:rPr>
              <a:t>Plantilla de caso de uso extendido:</a:t>
            </a:r>
            <a:endParaRPr sz="3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3500"/>
              <a:buFont typeface="Arial"/>
              <a:buNone/>
            </a:pPr>
            <a:r>
              <a:rPr lang="es-CO" sz="3500" b="1" i="0" u="none" strike="noStrike" cap="none">
                <a:solidFill>
                  <a:srgbClr val="000000"/>
                </a:solidFill>
                <a:latin typeface="Calibri"/>
                <a:ea typeface="Calibri"/>
                <a:cs typeface="Calibri"/>
                <a:sym typeface="Calibri"/>
              </a:rPr>
              <a:t>Registrar usuario.</a:t>
            </a:r>
            <a:endParaRPr sz="3500" b="1" i="0" u="none" strike="noStrike" cap="none">
              <a:solidFill>
                <a:srgbClr val="000000"/>
              </a:solidFill>
              <a:latin typeface="Calibri"/>
              <a:ea typeface="Calibri"/>
              <a:cs typeface="Calibri"/>
              <a:sym typeface="Calibri"/>
            </a:endParaRPr>
          </a:p>
        </p:txBody>
      </p:sp>
      <p:pic>
        <p:nvPicPr>
          <p:cNvPr id="222" name="Google Shape;222;g2195c77f8d2_0_82"/>
          <p:cNvPicPr preferRelativeResize="0"/>
          <p:nvPr/>
        </p:nvPicPr>
        <p:blipFill>
          <a:blip r:embed="rId3">
            <a:alphaModFix/>
          </a:blip>
          <a:stretch>
            <a:fillRect/>
          </a:stretch>
        </p:blipFill>
        <p:spPr>
          <a:xfrm>
            <a:off x="1486825" y="1481750"/>
            <a:ext cx="5765500" cy="35079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g2195c77f8d2_0_86"/>
          <p:cNvSpPr txBox="1"/>
          <p:nvPr/>
        </p:nvSpPr>
        <p:spPr>
          <a:xfrm>
            <a:off x="829600" y="442000"/>
            <a:ext cx="7181400" cy="1169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500"/>
              <a:buFont typeface="Arial"/>
              <a:buNone/>
            </a:pPr>
            <a:r>
              <a:rPr lang="es-CO" sz="3500" b="1" i="0" u="none" strike="noStrike" cap="none">
                <a:solidFill>
                  <a:srgbClr val="000000"/>
                </a:solidFill>
                <a:latin typeface="Calibri"/>
                <a:ea typeface="Calibri"/>
                <a:cs typeface="Calibri"/>
                <a:sym typeface="Calibri"/>
              </a:rPr>
              <a:t>Plantilla de caso de uso extendido:</a:t>
            </a:r>
            <a:r>
              <a:rPr lang="es-CO" sz="3500" b="1">
                <a:latin typeface="Calibri"/>
                <a:ea typeface="Calibri"/>
                <a:cs typeface="Calibri"/>
                <a:sym typeface="Calibri"/>
              </a:rPr>
              <a:t> P</a:t>
            </a:r>
            <a:r>
              <a:rPr lang="es-CO" sz="3500" b="1" i="0" u="none" strike="noStrike" cap="none">
                <a:solidFill>
                  <a:srgbClr val="000000"/>
                </a:solidFill>
                <a:latin typeface="Calibri"/>
                <a:ea typeface="Calibri"/>
                <a:cs typeface="Calibri"/>
                <a:sym typeface="Calibri"/>
              </a:rPr>
              <a:t>lantilla. </a:t>
            </a:r>
            <a:endParaRPr sz="3500" b="1" i="0" u="none" strike="noStrike" cap="none">
              <a:solidFill>
                <a:srgbClr val="000000"/>
              </a:solidFill>
              <a:latin typeface="Calibri"/>
              <a:ea typeface="Calibri"/>
              <a:cs typeface="Calibri"/>
              <a:sym typeface="Calibri"/>
            </a:endParaRPr>
          </a:p>
        </p:txBody>
      </p:sp>
      <p:pic>
        <p:nvPicPr>
          <p:cNvPr id="228" name="Google Shape;228;g2195c77f8d2_0_86"/>
          <p:cNvPicPr preferRelativeResize="0"/>
          <p:nvPr/>
        </p:nvPicPr>
        <p:blipFill>
          <a:blip r:embed="rId3">
            <a:alphaModFix/>
          </a:blip>
          <a:stretch>
            <a:fillRect/>
          </a:stretch>
        </p:blipFill>
        <p:spPr>
          <a:xfrm>
            <a:off x="1065975" y="1738375"/>
            <a:ext cx="7012053" cy="32270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g2195c77f8d2_0_90"/>
          <p:cNvSpPr txBox="1"/>
          <p:nvPr/>
        </p:nvSpPr>
        <p:spPr>
          <a:xfrm>
            <a:off x="797925" y="528300"/>
            <a:ext cx="6830700" cy="1169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500"/>
              <a:buFont typeface="Arial"/>
              <a:buNone/>
            </a:pPr>
            <a:r>
              <a:rPr lang="es-CO" sz="3500" b="1" i="0" u="none" strike="noStrike" cap="none">
                <a:solidFill>
                  <a:srgbClr val="000000"/>
                </a:solidFill>
                <a:latin typeface="Calibri"/>
                <a:ea typeface="Calibri"/>
                <a:cs typeface="Calibri"/>
                <a:sym typeface="Calibri"/>
              </a:rPr>
              <a:t>Plantilla de caso de uso extendido:</a:t>
            </a:r>
            <a:endParaRPr sz="3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3500"/>
              <a:buFont typeface="Arial"/>
              <a:buNone/>
            </a:pPr>
            <a:r>
              <a:rPr lang="es-CO" sz="3500" b="1">
                <a:latin typeface="Calibri"/>
                <a:ea typeface="Calibri"/>
                <a:cs typeface="Calibri"/>
                <a:sym typeface="Calibri"/>
              </a:rPr>
              <a:t>Crear Plantilla</a:t>
            </a:r>
            <a:r>
              <a:rPr lang="es-CO" sz="3500" b="1" i="0" u="none" strike="noStrike" cap="none">
                <a:solidFill>
                  <a:srgbClr val="000000"/>
                </a:solidFill>
                <a:latin typeface="Calibri"/>
                <a:ea typeface="Calibri"/>
                <a:cs typeface="Calibri"/>
                <a:sym typeface="Calibri"/>
              </a:rPr>
              <a:t>. </a:t>
            </a:r>
            <a:endParaRPr sz="3500" b="1" i="0" u="none" strike="noStrike" cap="none">
              <a:solidFill>
                <a:srgbClr val="000000"/>
              </a:solidFill>
              <a:latin typeface="Calibri"/>
              <a:ea typeface="Calibri"/>
              <a:cs typeface="Calibri"/>
              <a:sym typeface="Calibri"/>
            </a:endParaRPr>
          </a:p>
        </p:txBody>
      </p:sp>
      <p:pic>
        <p:nvPicPr>
          <p:cNvPr id="234" name="Google Shape;234;g2195c77f8d2_0_90"/>
          <p:cNvPicPr preferRelativeResize="0"/>
          <p:nvPr/>
        </p:nvPicPr>
        <p:blipFill>
          <a:blip r:embed="rId3">
            <a:alphaModFix/>
          </a:blip>
          <a:stretch>
            <a:fillRect/>
          </a:stretch>
        </p:blipFill>
        <p:spPr>
          <a:xfrm>
            <a:off x="797925" y="1698000"/>
            <a:ext cx="6261525" cy="33064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g2195c77f8d2_0_94"/>
          <p:cNvSpPr txBox="1"/>
          <p:nvPr/>
        </p:nvSpPr>
        <p:spPr>
          <a:xfrm>
            <a:off x="910138" y="520550"/>
            <a:ext cx="6843000" cy="1169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500"/>
              <a:buFont typeface="Arial"/>
              <a:buNone/>
            </a:pPr>
            <a:r>
              <a:rPr lang="es-CO" sz="3500" b="1" i="0" u="none" strike="noStrike" cap="none">
                <a:solidFill>
                  <a:srgbClr val="000000"/>
                </a:solidFill>
                <a:latin typeface="Calibri"/>
                <a:ea typeface="Calibri"/>
                <a:cs typeface="Calibri"/>
                <a:sym typeface="Calibri"/>
              </a:rPr>
              <a:t>Plantilla de caso de uso extendido:</a:t>
            </a:r>
            <a:endParaRPr sz="3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3500"/>
              <a:buFont typeface="Arial"/>
              <a:buNone/>
            </a:pPr>
            <a:r>
              <a:rPr lang="es-CO" sz="3500" b="1">
                <a:latin typeface="Calibri"/>
                <a:ea typeface="Calibri"/>
                <a:cs typeface="Calibri"/>
                <a:sym typeface="Calibri"/>
              </a:rPr>
              <a:t>Editar</a:t>
            </a:r>
            <a:r>
              <a:rPr lang="es-CO" sz="3500" b="1" i="0" u="none" strike="noStrike" cap="none">
                <a:solidFill>
                  <a:srgbClr val="000000"/>
                </a:solidFill>
                <a:latin typeface="Calibri"/>
                <a:ea typeface="Calibri"/>
                <a:cs typeface="Calibri"/>
                <a:sym typeface="Calibri"/>
              </a:rPr>
              <a:t>. </a:t>
            </a:r>
            <a:endParaRPr sz="3500" b="1" i="0" u="none" strike="noStrike" cap="none">
              <a:solidFill>
                <a:srgbClr val="000000"/>
              </a:solidFill>
              <a:latin typeface="Calibri"/>
              <a:ea typeface="Calibri"/>
              <a:cs typeface="Calibri"/>
              <a:sym typeface="Calibri"/>
            </a:endParaRPr>
          </a:p>
        </p:txBody>
      </p:sp>
      <p:pic>
        <p:nvPicPr>
          <p:cNvPr id="240" name="Google Shape;240;g2195c77f8d2_0_94"/>
          <p:cNvPicPr preferRelativeResize="0"/>
          <p:nvPr/>
        </p:nvPicPr>
        <p:blipFill>
          <a:blip r:embed="rId3">
            <a:alphaModFix/>
          </a:blip>
          <a:stretch>
            <a:fillRect/>
          </a:stretch>
        </p:blipFill>
        <p:spPr>
          <a:xfrm>
            <a:off x="910150" y="1690250"/>
            <a:ext cx="6342174" cy="33448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g2195c77f8d2_0_102"/>
          <p:cNvSpPr txBox="1"/>
          <p:nvPr/>
        </p:nvSpPr>
        <p:spPr>
          <a:xfrm>
            <a:off x="887075" y="527800"/>
            <a:ext cx="6818100" cy="1169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500"/>
              <a:buFont typeface="Arial"/>
              <a:buNone/>
            </a:pPr>
            <a:r>
              <a:rPr lang="es-CO" sz="3500" b="1" i="0" u="none" strike="noStrike" cap="none">
                <a:solidFill>
                  <a:srgbClr val="000000"/>
                </a:solidFill>
                <a:latin typeface="Calibri"/>
                <a:ea typeface="Calibri"/>
                <a:cs typeface="Calibri"/>
                <a:sym typeface="Calibri"/>
              </a:rPr>
              <a:t>Plantilla de caso de uso extendido:</a:t>
            </a:r>
            <a:endParaRPr sz="3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3500"/>
              <a:buFont typeface="Arial"/>
              <a:buNone/>
            </a:pPr>
            <a:r>
              <a:rPr lang="es-CO" sz="3500" b="1" i="0" u="none" strike="noStrike" cap="none">
                <a:solidFill>
                  <a:srgbClr val="000000"/>
                </a:solidFill>
                <a:latin typeface="Calibri"/>
                <a:ea typeface="Calibri"/>
                <a:cs typeface="Calibri"/>
                <a:sym typeface="Calibri"/>
              </a:rPr>
              <a:t>Guardar. </a:t>
            </a:r>
            <a:endParaRPr sz="3500" b="1" i="0" u="none" strike="noStrike" cap="none">
              <a:solidFill>
                <a:srgbClr val="000000"/>
              </a:solidFill>
              <a:latin typeface="Calibri"/>
              <a:ea typeface="Calibri"/>
              <a:cs typeface="Calibri"/>
              <a:sym typeface="Calibri"/>
            </a:endParaRPr>
          </a:p>
        </p:txBody>
      </p:sp>
      <p:pic>
        <p:nvPicPr>
          <p:cNvPr id="246" name="Google Shape;246;g2195c77f8d2_0_102"/>
          <p:cNvPicPr preferRelativeResize="0"/>
          <p:nvPr/>
        </p:nvPicPr>
        <p:blipFill>
          <a:blip r:embed="rId3">
            <a:alphaModFix/>
          </a:blip>
          <a:stretch>
            <a:fillRect/>
          </a:stretch>
        </p:blipFill>
        <p:spPr>
          <a:xfrm>
            <a:off x="887075" y="1637015"/>
            <a:ext cx="6818100" cy="339776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g2195c77f8d2_0_106"/>
          <p:cNvSpPr txBox="1"/>
          <p:nvPr/>
        </p:nvSpPr>
        <p:spPr>
          <a:xfrm>
            <a:off x="885975" y="492975"/>
            <a:ext cx="6651900" cy="1169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500"/>
              <a:buFont typeface="Arial"/>
              <a:buNone/>
            </a:pPr>
            <a:r>
              <a:rPr lang="es-CO" sz="3500" b="1" i="0" u="none" strike="noStrike" cap="none">
                <a:solidFill>
                  <a:srgbClr val="000000"/>
                </a:solidFill>
                <a:latin typeface="Calibri"/>
                <a:ea typeface="Calibri"/>
                <a:cs typeface="Calibri"/>
                <a:sym typeface="Calibri"/>
              </a:rPr>
              <a:t>Plantilla de caso de uso extendido:</a:t>
            </a:r>
            <a:endParaRPr sz="3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3500"/>
              <a:buFont typeface="Arial"/>
              <a:buNone/>
            </a:pPr>
            <a:r>
              <a:rPr lang="es-CO" sz="3500" b="1">
                <a:latin typeface="Calibri"/>
                <a:ea typeface="Calibri"/>
                <a:cs typeface="Calibri"/>
                <a:sym typeface="Calibri"/>
              </a:rPr>
              <a:t>Donar</a:t>
            </a:r>
            <a:r>
              <a:rPr lang="es-CO" sz="3500" b="1" i="0" u="none" strike="noStrike" cap="none">
                <a:solidFill>
                  <a:srgbClr val="000000"/>
                </a:solidFill>
                <a:latin typeface="Calibri"/>
                <a:ea typeface="Calibri"/>
                <a:cs typeface="Calibri"/>
                <a:sym typeface="Calibri"/>
              </a:rPr>
              <a:t>. </a:t>
            </a:r>
            <a:endParaRPr sz="3500" b="1" i="0" u="none" strike="noStrike" cap="none">
              <a:solidFill>
                <a:srgbClr val="000000"/>
              </a:solidFill>
              <a:latin typeface="Calibri"/>
              <a:ea typeface="Calibri"/>
              <a:cs typeface="Calibri"/>
              <a:sym typeface="Calibri"/>
            </a:endParaRPr>
          </a:p>
        </p:txBody>
      </p:sp>
      <p:pic>
        <p:nvPicPr>
          <p:cNvPr id="252" name="Google Shape;252;g2195c77f8d2_0_106"/>
          <p:cNvPicPr preferRelativeResize="0"/>
          <p:nvPr/>
        </p:nvPicPr>
        <p:blipFill>
          <a:blip r:embed="rId3">
            <a:alphaModFix/>
          </a:blip>
          <a:stretch>
            <a:fillRect/>
          </a:stretch>
        </p:blipFill>
        <p:spPr>
          <a:xfrm>
            <a:off x="885975" y="1725050"/>
            <a:ext cx="6651900" cy="326814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g2195c77f8d2_0_110"/>
          <p:cNvSpPr txBox="1"/>
          <p:nvPr/>
        </p:nvSpPr>
        <p:spPr>
          <a:xfrm>
            <a:off x="893925" y="571525"/>
            <a:ext cx="6635100" cy="1169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500"/>
              <a:buFont typeface="Arial"/>
              <a:buNone/>
            </a:pPr>
            <a:r>
              <a:rPr lang="es-CO" sz="3500" b="1" i="0" u="none" strike="noStrike" cap="none">
                <a:solidFill>
                  <a:srgbClr val="000000"/>
                </a:solidFill>
                <a:latin typeface="Calibri"/>
                <a:ea typeface="Calibri"/>
                <a:cs typeface="Calibri"/>
                <a:sym typeface="Calibri"/>
              </a:rPr>
              <a:t>Plantilla de caso de uso extendido:</a:t>
            </a:r>
            <a:endParaRPr sz="3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3500"/>
              <a:buFont typeface="Arial"/>
              <a:buNone/>
            </a:pPr>
            <a:r>
              <a:rPr lang="es-CO" sz="3500" b="1">
                <a:latin typeface="Calibri"/>
                <a:ea typeface="Calibri"/>
                <a:cs typeface="Calibri"/>
                <a:sym typeface="Calibri"/>
              </a:rPr>
              <a:t>Categoría</a:t>
            </a:r>
            <a:r>
              <a:rPr lang="es-CO" sz="3500" b="1" i="0" u="none" strike="noStrike" cap="none">
                <a:solidFill>
                  <a:srgbClr val="000000"/>
                </a:solidFill>
                <a:latin typeface="Calibri"/>
                <a:ea typeface="Calibri"/>
                <a:cs typeface="Calibri"/>
                <a:sym typeface="Calibri"/>
              </a:rPr>
              <a:t>. </a:t>
            </a:r>
            <a:endParaRPr sz="3500" b="1" i="0" u="none" strike="noStrike" cap="none">
              <a:solidFill>
                <a:srgbClr val="000000"/>
              </a:solidFill>
              <a:latin typeface="Calibri"/>
              <a:ea typeface="Calibri"/>
              <a:cs typeface="Calibri"/>
              <a:sym typeface="Calibri"/>
            </a:endParaRPr>
          </a:p>
        </p:txBody>
      </p:sp>
      <p:pic>
        <p:nvPicPr>
          <p:cNvPr id="258" name="Google Shape;258;g2195c77f8d2_0_110"/>
          <p:cNvPicPr preferRelativeResize="0"/>
          <p:nvPr/>
        </p:nvPicPr>
        <p:blipFill>
          <a:blip r:embed="rId3">
            <a:alphaModFix/>
          </a:blip>
          <a:stretch>
            <a:fillRect/>
          </a:stretch>
        </p:blipFill>
        <p:spPr>
          <a:xfrm>
            <a:off x="893925" y="1741225"/>
            <a:ext cx="6049801" cy="32714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g2195c77f8d2_0_114"/>
          <p:cNvSpPr txBox="1"/>
          <p:nvPr/>
        </p:nvSpPr>
        <p:spPr>
          <a:xfrm>
            <a:off x="900475" y="623400"/>
            <a:ext cx="6854400" cy="1169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500"/>
              <a:buFont typeface="Arial"/>
              <a:buNone/>
            </a:pPr>
            <a:r>
              <a:rPr lang="es-CO" sz="3500" b="1" i="0" u="none" strike="noStrike" cap="none">
                <a:solidFill>
                  <a:srgbClr val="000000"/>
                </a:solidFill>
                <a:latin typeface="Calibri"/>
                <a:ea typeface="Calibri"/>
                <a:cs typeface="Calibri"/>
                <a:sym typeface="Calibri"/>
              </a:rPr>
              <a:t>Plantilla de caso de uso extendido: </a:t>
            </a:r>
            <a:endParaRPr sz="3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3500"/>
              <a:buFont typeface="Arial"/>
              <a:buNone/>
            </a:pPr>
            <a:r>
              <a:rPr lang="es-CO" sz="3500" b="1">
                <a:latin typeface="Calibri"/>
                <a:ea typeface="Calibri"/>
                <a:cs typeface="Calibri"/>
                <a:sym typeface="Calibri"/>
              </a:rPr>
              <a:t>Apartar</a:t>
            </a:r>
            <a:r>
              <a:rPr lang="es-CO" sz="3500" b="1" i="0" u="none" strike="noStrike" cap="none">
                <a:solidFill>
                  <a:srgbClr val="000000"/>
                </a:solidFill>
                <a:latin typeface="Calibri"/>
                <a:ea typeface="Calibri"/>
                <a:cs typeface="Calibri"/>
                <a:sym typeface="Calibri"/>
              </a:rPr>
              <a:t>.</a:t>
            </a:r>
            <a:endParaRPr sz="3500" b="1" i="0" u="none" strike="noStrike" cap="none">
              <a:solidFill>
                <a:srgbClr val="000000"/>
              </a:solidFill>
              <a:latin typeface="Calibri"/>
              <a:ea typeface="Calibri"/>
              <a:cs typeface="Calibri"/>
              <a:sym typeface="Calibri"/>
            </a:endParaRPr>
          </a:p>
        </p:txBody>
      </p:sp>
      <p:pic>
        <p:nvPicPr>
          <p:cNvPr id="264" name="Google Shape;264;g2195c77f8d2_0_114"/>
          <p:cNvPicPr preferRelativeResize="0"/>
          <p:nvPr/>
        </p:nvPicPr>
        <p:blipFill>
          <a:blip r:embed="rId3">
            <a:alphaModFix/>
          </a:blip>
          <a:stretch>
            <a:fillRect/>
          </a:stretch>
        </p:blipFill>
        <p:spPr>
          <a:xfrm>
            <a:off x="900475" y="1894075"/>
            <a:ext cx="5798924" cy="31807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g25ac0c40b29_0_8"/>
          <p:cNvSpPr txBox="1"/>
          <p:nvPr/>
        </p:nvSpPr>
        <p:spPr>
          <a:xfrm>
            <a:off x="900475" y="623400"/>
            <a:ext cx="6854400" cy="1169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500"/>
              <a:buFont typeface="Arial"/>
              <a:buNone/>
            </a:pPr>
            <a:r>
              <a:rPr lang="es-CO" sz="3500" b="1" i="0" u="none" strike="noStrike" cap="none">
                <a:solidFill>
                  <a:srgbClr val="000000"/>
                </a:solidFill>
                <a:latin typeface="Calibri"/>
                <a:ea typeface="Calibri"/>
                <a:cs typeface="Calibri"/>
                <a:sym typeface="Calibri"/>
              </a:rPr>
              <a:t>Plantilla de caso de uso extendido: </a:t>
            </a:r>
            <a:endParaRPr sz="3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3500"/>
              <a:buFont typeface="Arial"/>
              <a:buNone/>
            </a:pPr>
            <a:r>
              <a:rPr lang="es-CO" sz="3500" b="1">
                <a:latin typeface="Calibri"/>
                <a:ea typeface="Calibri"/>
                <a:cs typeface="Calibri"/>
                <a:sym typeface="Calibri"/>
              </a:rPr>
              <a:t>Mantenimiento</a:t>
            </a:r>
            <a:r>
              <a:rPr lang="es-CO" sz="3500" b="1" i="0" u="none" strike="noStrike" cap="none">
                <a:solidFill>
                  <a:srgbClr val="000000"/>
                </a:solidFill>
                <a:latin typeface="Calibri"/>
                <a:ea typeface="Calibri"/>
                <a:cs typeface="Calibri"/>
                <a:sym typeface="Calibri"/>
              </a:rPr>
              <a:t>.</a:t>
            </a:r>
            <a:endParaRPr sz="3500" b="1" i="0" u="none" strike="noStrike" cap="none">
              <a:solidFill>
                <a:srgbClr val="000000"/>
              </a:solidFill>
              <a:latin typeface="Calibri"/>
              <a:ea typeface="Calibri"/>
              <a:cs typeface="Calibri"/>
              <a:sym typeface="Calibri"/>
            </a:endParaRPr>
          </a:p>
        </p:txBody>
      </p:sp>
      <p:pic>
        <p:nvPicPr>
          <p:cNvPr id="270" name="Google Shape;270;g25ac0c40b29_0_8"/>
          <p:cNvPicPr preferRelativeResize="0"/>
          <p:nvPr/>
        </p:nvPicPr>
        <p:blipFill>
          <a:blip r:embed="rId3">
            <a:alphaModFix/>
          </a:blip>
          <a:stretch>
            <a:fillRect/>
          </a:stretch>
        </p:blipFill>
        <p:spPr>
          <a:xfrm>
            <a:off x="900475" y="1793100"/>
            <a:ext cx="7592183" cy="30456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g25ac0c40b29_0_13"/>
          <p:cNvSpPr txBox="1"/>
          <p:nvPr/>
        </p:nvSpPr>
        <p:spPr>
          <a:xfrm>
            <a:off x="900475" y="623400"/>
            <a:ext cx="6854400" cy="1169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500"/>
              <a:buFont typeface="Arial"/>
              <a:buNone/>
            </a:pPr>
            <a:r>
              <a:rPr lang="es-CO" sz="3500" b="1" i="0" u="none" strike="noStrike" cap="none">
                <a:solidFill>
                  <a:srgbClr val="000000"/>
                </a:solidFill>
                <a:latin typeface="Calibri"/>
                <a:ea typeface="Calibri"/>
                <a:cs typeface="Calibri"/>
                <a:sym typeface="Calibri"/>
              </a:rPr>
              <a:t>Plantilla de caso de uso extendido: </a:t>
            </a:r>
            <a:endParaRPr sz="3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3500"/>
              <a:buFont typeface="Arial"/>
              <a:buNone/>
            </a:pPr>
            <a:r>
              <a:rPr lang="es-CO" sz="3500" b="1">
                <a:latin typeface="Calibri"/>
                <a:ea typeface="Calibri"/>
                <a:cs typeface="Calibri"/>
                <a:sym typeface="Calibri"/>
              </a:rPr>
              <a:t>Buscar</a:t>
            </a:r>
            <a:r>
              <a:rPr lang="es-CO" sz="3500" b="1" i="0" u="none" strike="noStrike" cap="none">
                <a:solidFill>
                  <a:srgbClr val="000000"/>
                </a:solidFill>
                <a:latin typeface="Calibri"/>
                <a:ea typeface="Calibri"/>
                <a:cs typeface="Calibri"/>
                <a:sym typeface="Calibri"/>
              </a:rPr>
              <a:t>.</a:t>
            </a:r>
            <a:endParaRPr sz="3500" b="1" i="0" u="none" strike="noStrike" cap="none">
              <a:solidFill>
                <a:srgbClr val="000000"/>
              </a:solidFill>
              <a:latin typeface="Calibri"/>
              <a:ea typeface="Calibri"/>
              <a:cs typeface="Calibri"/>
              <a:sym typeface="Calibri"/>
            </a:endParaRPr>
          </a:p>
        </p:txBody>
      </p:sp>
      <p:pic>
        <p:nvPicPr>
          <p:cNvPr id="276" name="Google Shape;276;g25ac0c40b29_0_13"/>
          <p:cNvPicPr preferRelativeResize="0"/>
          <p:nvPr/>
        </p:nvPicPr>
        <p:blipFill>
          <a:blip r:embed="rId3">
            <a:alphaModFix/>
          </a:blip>
          <a:stretch>
            <a:fillRect/>
          </a:stretch>
        </p:blipFill>
        <p:spPr>
          <a:xfrm>
            <a:off x="900475" y="1793100"/>
            <a:ext cx="6019799" cy="3214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g2195c77f8d2_0_13"/>
          <p:cNvSpPr txBox="1"/>
          <p:nvPr/>
        </p:nvSpPr>
        <p:spPr>
          <a:xfrm>
            <a:off x="775500" y="624250"/>
            <a:ext cx="4807200" cy="1169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500"/>
              <a:buFont typeface="Arial"/>
              <a:buNone/>
            </a:pPr>
            <a:r>
              <a:rPr lang="es-CO" sz="3500" b="1" i="0" u="none" strike="noStrike" cap="none">
                <a:solidFill>
                  <a:srgbClr val="000000"/>
                </a:solidFill>
                <a:latin typeface="Calibri"/>
                <a:ea typeface="Calibri"/>
                <a:cs typeface="Calibri"/>
                <a:sym typeface="Calibri"/>
              </a:rPr>
              <a:t>Objetivos específicos </a:t>
            </a:r>
            <a:endParaRPr sz="3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3500"/>
              <a:buFont typeface="Arial"/>
              <a:buNone/>
            </a:pPr>
            <a:r>
              <a:rPr lang="es-CO" sz="3500" b="1" i="0" u="none" strike="noStrike" cap="none">
                <a:solidFill>
                  <a:srgbClr val="000000"/>
                </a:solidFill>
                <a:latin typeface="Calibri"/>
                <a:ea typeface="Calibri"/>
                <a:cs typeface="Calibri"/>
                <a:sym typeface="Calibri"/>
              </a:rPr>
              <a:t>del proyecto</a:t>
            </a:r>
            <a:endParaRPr sz="3500" b="1" i="0" u="none" strike="noStrike" cap="none">
              <a:solidFill>
                <a:srgbClr val="000000"/>
              </a:solidFill>
              <a:latin typeface="Calibri"/>
              <a:ea typeface="Calibri"/>
              <a:cs typeface="Calibri"/>
              <a:sym typeface="Calibri"/>
            </a:endParaRPr>
          </a:p>
        </p:txBody>
      </p:sp>
      <p:sp>
        <p:nvSpPr>
          <p:cNvPr id="74" name="Google Shape;74;g2195c77f8d2_0_13"/>
          <p:cNvSpPr txBox="1"/>
          <p:nvPr/>
        </p:nvSpPr>
        <p:spPr>
          <a:xfrm>
            <a:off x="775508" y="2340478"/>
            <a:ext cx="8223600" cy="1939500"/>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rgbClr val="000000"/>
              </a:buClr>
              <a:buSzPts val="2000"/>
              <a:buFont typeface="Arial"/>
              <a:buChar char="•"/>
            </a:pPr>
            <a:r>
              <a:rPr lang="es-CO" sz="2000">
                <a:latin typeface="Calibri"/>
                <a:ea typeface="Calibri"/>
                <a:cs typeface="Calibri"/>
                <a:sym typeface="Calibri"/>
              </a:rPr>
              <a:t>Facilitar la donación de frutas y verduras de los proveedores del sector de Corabastos</a:t>
            </a:r>
            <a:r>
              <a:rPr lang="es-CO" sz="2000" b="0" i="0" u="none" strike="noStrike" cap="none">
                <a:solidFill>
                  <a:srgbClr val="000000"/>
                </a:solidFill>
                <a:latin typeface="Calibri"/>
                <a:ea typeface="Calibri"/>
                <a:cs typeface="Calibri"/>
                <a:sym typeface="Calibri"/>
              </a:rPr>
              <a:t>. </a:t>
            </a:r>
            <a:endParaRPr sz="2000">
              <a:latin typeface="Calibri"/>
              <a:ea typeface="Calibri"/>
              <a:cs typeface="Calibri"/>
              <a:sym typeface="Calibri"/>
            </a:endParaRPr>
          </a:p>
          <a:p>
            <a:pPr marL="285750" marR="0" lvl="0" indent="-285750" algn="just" rtl="0">
              <a:lnSpc>
                <a:spcPct val="100000"/>
              </a:lnSpc>
              <a:spcBef>
                <a:spcPts val="0"/>
              </a:spcBef>
              <a:spcAft>
                <a:spcPts val="0"/>
              </a:spcAft>
              <a:buClr>
                <a:srgbClr val="000000"/>
              </a:buClr>
              <a:buSzPts val="2000"/>
              <a:buFont typeface="Arial"/>
              <a:buChar char="•"/>
            </a:pPr>
            <a:r>
              <a:rPr lang="es-CO" sz="2000">
                <a:latin typeface="Calibri"/>
                <a:ea typeface="Calibri"/>
                <a:cs typeface="Calibri"/>
                <a:sym typeface="Calibri"/>
              </a:rPr>
              <a:t>Ubicar los puntos de donación</a:t>
            </a:r>
            <a:r>
              <a:rPr lang="es-CO" sz="2000" b="0" i="0" u="none" strike="noStrike" cap="none">
                <a:solidFill>
                  <a:srgbClr val="000000"/>
                </a:solidFill>
                <a:latin typeface="Calibri"/>
                <a:ea typeface="Calibri"/>
                <a:cs typeface="Calibri"/>
                <a:sym typeface="Calibri"/>
              </a:rPr>
              <a:t>.</a:t>
            </a:r>
            <a:endParaRPr sz="2000">
              <a:latin typeface="Calibri"/>
              <a:ea typeface="Calibri"/>
              <a:cs typeface="Calibri"/>
              <a:sym typeface="Calibri"/>
            </a:endParaRPr>
          </a:p>
          <a:p>
            <a:pPr marL="285750" marR="0" lvl="0" indent="-285750" algn="just" rtl="0">
              <a:lnSpc>
                <a:spcPct val="100000"/>
              </a:lnSpc>
              <a:spcBef>
                <a:spcPts val="0"/>
              </a:spcBef>
              <a:spcAft>
                <a:spcPts val="0"/>
              </a:spcAft>
              <a:buClr>
                <a:srgbClr val="000000"/>
              </a:buClr>
              <a:buSzPts val="2600"/>
              <a:buFont typeface="Arial"/>
              <a:buChar char="•"/>
            </a:pPr>
            <a:r>
              <a:rPr lang="es-CO" sz="2000" b="0" i="0" u="none" strike="noStrike" cap="none">
                <a:solidFill>
                  <a:srgbClr val="000000"/>
                </a:solidFill>
                <a:latin typeface="Calibri"/>
                <a:ea typeface="Calibri"/>
                <a:cs typeface="Calibri"/>
                <a:sym typeface="Calibri"/>
              </a:rPr>
              <a:t>Influir en la interacción entre </a:t>
            </a:r>
            <a:r>
              <a:rPr lang="es-CO" sz="2000">
                <a:latin typeface="Calibri"/>
                <a:ea typeface="Calibri"/>
                <a:cs typeface="Calibri"/>
                <a:sym typeface="Calibri"/>
              </a:rPr>
              <a:t>las personas beneficiarias y proveedore</a:t>
            </a:r>
            <a:r>
              <a:rPr lang="es-CO" sz="2000" b="0" i="0" u="none" strike="noStrike" cap="none">
                <a:solidFill>
                  <a:srgbClr val="000000"/>
                </a:solidFill>
                <a:latin typeface="Calibri"/>
                <a:ea typeface="Calibri"/>
                <a:cs typeface="Calibri"/>
                <a:sym typeface="Calibri"/>
              </a:rPr>
              <a:t>s.</a:t>
            </a:r>
            <a:r>
              <a:rPr lang="es-CO" sz="2000">
                <a:latin typeface="Calibri"/>
                <a:ea typeface="Calibri"/>
                <a:cs typeface="Calibri"/>
                <a:sym typeface="Calibri"/>
              </a:rPr>
              <a:t> </a:t>
            </a:r>
            <a:endParaRPr sz="2000">
              <a:latin typeface="Calibri"/>
              <a:ea typeface="Calibri"/>
              <a:cs typeface="Calibri"/>
              <a:sym typeface="Calibri"/>
            </a:endParaRPr>
          </a:p>
          <a:p>
            <a:pPr marL="285750" marR="0" lvl="0" indent="-247650" algn="just" rtl="0">
              <a:lnSpc>
                <a:spcPct val="100000"/>
              </a:lnSpc>
              <a:spcBef>
                <a:spcPts val="0"/>
              </a:spcBef>
              <a:spcAft>
                <a:spcPts val="0"/>
              </a:spcAft>
              <a:buSzPts val="2000"/>
              <a:buFont typeface="Calibri"/>
              <a:buChar char="•"/>
            </a:pPr>
            <a:r>
              <a:rPr lang="es-CO" sz="2000">
                <a:latin typeface="Calibri"/>
                <a:ea typeface="Calibri"/>
                <a:cs typeface="Calibri"/>
                <a:sym typeface="Calibri"/>
              </a:rPr>
              <a:t>Disminuir el desperdicio de alimentos.</a:t>
            </a:r>
            <a:endParaRPr sz="2000">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g25ac0c40b29_0_17"/>
          <p:cNvSpPr txBox="1"/>
          <p:nvPr/>
        </p:nvSpPr>
        <p:spPr>
          <a:xfrm>
            <a:off x="900475" y="623400"/>
            <a:ext cx="6854400" cy="1169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500"/>
              <a:buFont typeface="Arial"/>
              <a:buNone/>
            </a:pPr>
            <a:r>
              <a:rPr lang="es-CO" sz="3500" b="1" i="0" u="none" strike="noStrike" cap="none">
                <a:solidFill>
                  <a:srgbClr val="000000"/>
                </a:solidFill>
                <a:latin typeface="Calibri"/>
                <a:ea typeface="Calibri"/>
                <a:cs typeface="Calibri"/>
                <a:sym typeface="Calibri"/>
              </a:rPr>
              <a:t>Plantilla de caso de uso extendido: </a:t>
            </a:r>
            <a:endParaRPr sz="3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3500"/>
              <a:buFont typeface="Arial"/>
              <a:buNone/>
            </a:pPr>
            <a:r>
              <a:rPr lang="es-CO" sz="3500" b="1">
                <a:latin typeface="Calibri"/>
                <a:ea typeface="Calibri"/>
                <a:cs typeface="Calibri"/>
                <a:sym typeface="Calibri"/>
              </a:rPr>
              <a:t>Registrar</a:t>
            </a:r>
            <a:r>
              <a:rPr lang="es-CO" sz="3500" b="1" i="0" u="none" strike="noStrike" cap="none">
                <a:solidFill>
                  <a:srgbClr val="000000"/>
                </a:solidFill>
                <a:latin typeface="Calibri"/>
                <a:ea typeface="Calibri"/>
                <a:cs typeface="Calibri"/>
                <a:sym typeface="Calibri"/>
              </a:rPr>
              <a:t>.</a:t>
            </a:r>
            <a:endParaRPr sz="3500" b="1" i="0" u="none" strike="noStrike" cap="none">
              <a:solidFill>
                <a:srgbClr val="000000"/>
              </a:solidFill>
              <a:latin typeface="Calibri"/>
              <a:ea typeface="Calibri"/>
              <a:cs typeface="Calibri"/>
              <a:sym typeface="Calibri"/>
            </a:endParaRPr>
          </a:p>
        </p:txBody>
      </p:sp>
      <p:pic>
        <p:nvPicPr>
          <p:cNvPr id="282" name="Google Shape;282;g25ac0c40b29_0_17"/>
          <p:cNvPicPr preferRelativeResize="0"/>
          <p:nvPr/>
        </p:nvPicPr>
        <p:blipFill>
          <a:blip r:embed="rId3">
            <a:alphaModFix/>
          </a:blip>
          <a:stretch>
            <a:fillRect/>
          </a:stretch>
        </p:blipFill>
        <p:spPr>
          <a:xfrm>
            <a:off x="900475" y="1793100"/>
            <a:ext cx="6339001" cy="31586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g25ac0c40b29_0_21"/>
          <p:cNvSpPr txBox="1"/>
          <p:nvPr/>
        </p:nvSpPr>
        <p:spPr>
          <a:xfrm>
            <a:off x="900475" y="623400"/>
            <a:ext cx="6854400" cy="1169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500"/>
              <a:buFont typeface="Arial"/>
              <a:buNone/>
            </a:pPr>
            <a:r>
              <a:rPr lang="es-CO" sz="3500" b="1" i="0" u="none" strike="noStrike" cap="none">
                <a:solidFill>
                  <a:srgbClr val="000000"/>
                </a:solidFill>
                <a:latin typeface="Calibri"/>
                <a:ea typeface="Calibri"/>
                <a:cs typeface="Calibri"/>
                <a:sym typeface="Calibri"/>
              </a:rPr>
              <a:t>Plantilla de caso de uso extendido: </a:t>
            </a:r>
            <a:endParaRPr sz="3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3500"/>
              <a:buFont typeface="Arial"/>
              <a:buNone/>
            </a:pPr>
            <a:r>
              <a:rPr lang="es-CO" sz="3500" b="1">
                <a:latin typeface="Calibri"/>
                <a:ea typeface="Calibri"/>
                <a:cs typeface="Calibri"/>
                <a:sym typeface="Calibri"/>
              </a:rPr>
              <a:t>Reportar</a:t>
            </a:r>
            <a:r>
              <a:rPr lang="es-CO" sz="3500" b="1" i="0" u="none" strike="noStrike" cap="none">
                <a:solidFill>
                  <a:srgbClr val="000000"/>
                </a:solidFill>
                <a:latin typeface="Calibri"/>
                <a:ea typeface="Calibri"/>
                <a:cs typeface="Calibri"/>
                <a:sym typeface="Calibri"/>
              </a:rPr>
              <a:t>.</a:t>
            </a:r>
            <a:endParaRPr sz="3500" b="1" i="0" u="none" strike="noStrike" cap="none">
              <a:solidFill>
                <a:srgbClr val="000000"/>
              </a:solidFill>
              <a:latin typeface="Calibri"/>
              <a:ea typeface="Calibri"/>
              <a:cs typeface="Calibri"/>
              <a:sym typeface="Calibri"/>
            </a:endParaRPr>
          </a:p>
        </p:txBody>
      </p:sp>
      <p:pic>
        <p:nvPicPr>
          <p:cNvPr id="288" name="Google Shape;288;g25ac0c40b29_0_21"/>
          <p:cNvPicPr preferRelativeResize="0"/>
          <p:nvPr/>
        </p:nvPicPr>
        <p:blipFill>
          <a:blip r:embed="rId3">
            <a:alphaModFix/>
          </a:blip>
          <a:stretch>
            <a:fillRect/>
          </a:stretch>
        </p:blipFill>
        <p:spPr>
          <a:xfrm>
            <a:off x="900475" y="1793100"/>
            <a:ext cx="6854400" cy="3178743"/>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g2195c77f8d2_0_135"/>
          <p:cNvSpPr txBox="1"/>
          <p:nvPr/>
        </p:nvSpPr>
        <p:spPr>
          <a:xfrm>
            <a:off x="1058825" y="333850"/>
            <a:ext cx="4562400" cy="630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500"/>
              <a:buFont typeface="Arial"/>
              <a:buNone/>
            </a:pPr>
            <a:r>
              <a:rPr lang="es-CO" sz="3500" b="1" i="0" u="none" strike="noStrike" cap="none">
                <a:solidFill>
                  <a:srgbClr val="000000"/>
                </a:solidFill>
                <a:latin typeface="Calibri"/>
                <a:ea typeface="Calibri"/>
                <a:cs typeface="Calibri"/>
                <a:sym typeface="Calibri"/>
              </a:rPr>
              <a:t>Ficha técnica</a:t>
            </a:r>
            <a:endParaRPr sz="3500" b="1" i="0" u="none" strike="noStrike" cap="none">
              <a:solidFill>
                <a:srgbClr val="000000"/>
              </a:solidFill>
              <a:latin typeface="Calibri"/>
              <a:ea typeface="Calibri"/>
              <a:cs typeface="Calibri"/>
              <a:sym typeface="Calibri"/>
            </a:endParaRPr>
          </a:p>
        </p:txBody>
      </p:sp>
      <p:pic>
        <p:nvPicPr>
          <p:cNvPr id="304" name="Google Shape;304;g2195c77f8d2_0_135"/>
          <p:cNvPicPr preferRelativeResize="0"/>
          <p:nvPr/>
        </p:nvPicPr>
        <p:blipFill>
          <a:blip r:embed="rId3">
            <a:alphaModFix/>
          </a:blip>
          <a:stretch>
            <a:fillRect/>
          </a:stretch>
        </p:blipFill>
        <p:spPr>
          <a:xfrm>
            <a:off x="1798325" y="1040000"/>
            <a:ext cx="4867647" cy="41035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pic>
        <p:nvPicPr>
          <p:cNvPr id="309" name="Google Shape;309;g1df8791defc_0_1"/>
          <p:cNvPicPr preferRelativeResize="0"/>
          <p:nvPr/>
        </p:nvPicPr>
        <p:blipFill>
          <a:blip r:embed="rId3">
            <a:alphaModFix/>
          </a:blip>
          <a:stretch>
            <a:fillRect/>
          </a:stretch>
        </p:blipFill>
        <p:spPr>
          <a:xfrm>
            <a:off x="1692250" y="152400"/>
            <a:ext cx="5759497" cy="48387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pic>
        <p:nvPicPr>
          <p:cNvPr id="314" name="Google Shape;314;g1df8791defc_0_5"/>
          <p:cNvPicPr preferRelativeResize="0"/>
          <p:nvPr/>
        </p:nvPicPr>
        <p:blipFill>
          <a:blip r:embed="rId3">
            <a:alphaModFix/>
          </a:blip>
          <a:stretch>
            <a:fillRect/>
          </a:stretch>
        </p:blipFill>
        <p:spPr>
          <a:xfrm>
            <a:off x="1533525" y="304800"/>
            <a:ext cx="6076950" cy="45339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pic>
        <p:nvPicPr>
          <p:cNvPr id="319" name="Google Shape;319;g1df8791defc_0_8"/>
          <p:cNvPicPr preferRelativeResize="0"/>
          <p:nvPr/>
        </p:nvPicPr>
        <p:blipFill>
          <a:blip r:embed="rId3">
            <a:alphaModFix/>
          </a:blip>
          <a:stretch>
            <a:fillRect/>
          </a:stretch>
        </p:blipFill>
        <p:spPr>
          <a:xfrm>
            <a:off x="1547813" y="257175"/>
            <a:ext cx="6048375" cy="46291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pic>
        <p:nvPicPr>
          <p:cNvPr id="324" name="Google Shape;324;g1df8791defc_0_12"/>
          <p:cNvPicPr preferRelativeResize="0"/>
          <p:nvPr/>
        </p:nvPicPr>
        <p:blipFill rotWithShape="1">
          <a:blip r:embed="rId3">
            <a:alphaModFix/>
          </a:blip>
          <a:srcRect t="73969"/>
          <a:stretch/>
        </p:blipFill>
        <p:spPr>
          <a:xfrm>
            <a:off x="1602525" y="680275"/>
            <a:ext cx="5938950" cy="1776375"/>
          </a:xfrm>
          <a:prstGeom prst="rect">
            <a:avLst/>
          </a:prstGeom>
          <a:noFill/>
          <a:ln>
            <a:noFill/>
          </a:ln>
        </p:spPr>
      </p:pic>
      <p:pic>
        <p:nvPicPr>
          <p:cNvPr id="325" name="Google Shape;325;g1df8791defc_0_12"/>
          <p:cNvPicPr preferRelativeResize="0"/>
          <p:nvPr/>
        </p:nvPicPr>
        <p:blipFill rotWithShape="1">
          <a:blip r:embed="rId4">
            <a:alphaModFix/>
          </a:blip>
          <a:srcRect/>
          <a:stretch/>
        </p:blipFill>
        <p:spPr>
          <a:xfrm>
            <a:off x="1602525" y="2700348"/>
            <a:ext cx="5938951" cy="1405402"/>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g2195c77f8d2_0_138"/>
          <p:cNvSpPr txBox="1"/>
          <p:nvPr/>
        </p:nvSpPr>
        <p:spPr>
          <a:xfrm>
            <a:off x="610300" y="371675"/>
            <a:ext cx="4562400" cy="630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500"/>
              <a:buFont typeface="Arial"/>
              <a:buNone/>
            </a:pPr>
            <a:r>
              <a:rPr lang="es-CO" sz="3500" b="1" i="0" u="none" strike="noStrike" cap="none">
                <a:solidFill>
                  <a:srgbClr val="000000"/>
                </a:solidFill>
                <a:latin typeface="Calibri"/>
                <a:ea typeface="Calibri"/>
                <a:cs typeface="Calibri"/>
                <a:sym typeface="Calibri"/>
              </a:rPr>
              <a:t>Costos y equipos </a:t>
            </a:r>
            <a:endParaRPr sz="3500" b="1" i="0" u="none" strike="noStrike" cap="none">
              <a:solidFill>
                <a:srgbClr val="000000"/>
              </a:solidFill>
              <a:latin typeface="Calibri"/>
              <a:ea typeface="Calibri"/>
              <a:cs typeface="Calibri"/>
              <a:sym typeface="Calibri"/>
            </a:endParaRPr>
          </a:p>
        </p:txBody>
      </p:sp>
      <p:pic>
        <p:nvPicPr>
          <p:cNvPr id="331" name="Google Shape;331;g2195c77f8d2_0_138"/>
          <p:cNvPicPr preferRelativeResize="0"/>
          <p:nvPr/>
        </p:nvPicPr>
        <p:blipFill rotWithShape="1">
          <a:blip r:embed="rId3">
            <a:alphaModFix/>
          </a:blip>
          <a:srcRect l="24740" t="19726" r="25530" b="39313"/>
          <a:stretch/>
        </p:blipFill>
        <p:spPr>
          <a:xfrm>
            <a:off x="2099250" y="1964425"/>
            <a:ext cx="6336101" cy="2797176"/>
          </a:xfrm>
          <a:prstGeom prst="rect">
            <a:avLst/>
          </a:prstGeom>
          <a:noFill/>
          <a:ln>
            <a:noFill/>
          </a:ln>
        </p:spPr>
      </p:pic>
      <p:sp>
        <p:nvSpPr>
          <p:cNvPr id="332" name="Google Shape;332;g2195c77f8d2_0_138"/>
          <p:cNvSpPr txBox="1"/>
          <p:nvPr/>
        </p:nvSpPr>
        <p:spPr>
          <a:xfrm>
            <a:off x="610300" y="1220500"/>
            <a:ext cx="7953900" cy="9696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900"/>
              <a:buFont typeface="Arial"/>
              <a:buNone/>
            </a:pPr>
            <a:r>
              <a:rPr lang="es-CO" sz="1900" b="0" i="0" u="none" strike="noStrike" cap="none">
                <a:solidFill>
                  <a:srgbClr val="000000"/>
                </a:solidFill>
                <a:latin typeface="Calibri"/>
                <a:ea typeface="Calibri"/>
                <a:cs typeface="Calibri"/>
                <a:sym typeface="Calibri"/>
              </a:rPr>
              <a:t>Analizar los diferentes lugares de comercialización de equipos para evaluar el costo de los equipos que se necesitan para la realización del proyecto Farming-cor.</a:t>
            </a:r>
            <a:endParaRPr sz="2100" b="0" i="0" u="none" strike="noStrike" cap="none">
              <a:solidFill>
                <a:srgbClr val="000000"/>
              </a:solidFill>
              <a:latin typeface="Calibri"/>
              <a:ea typeface="Calibri"/>
              <a:cs typeface="Calibri"/>
              <a:sym typeface="Calibri"/>
            </a:endParaRPr>
          </a:p>
        </p:txBody>
      </p:sp>
      <p:pic>
        <p:nvPicPr>
          <p:cNvPr id="333" name="Google Shape;333;g2195c77f8d2_0_138"/>
          <p:cNvPicPr preferRelativeResize="0"/>
          <p:nvPr/>
        </p:nvPicPr>
        <p:blipFill rotWithShape="1">
          <a:blip r:embed="rId4">
            <a:alphaModFix/>
          </a:blip>
          <a:srcRect/>
          <a:stretch/>
        </p:blipFill>
        <p:spPr>
          <a:xfrm>
            <a:off x="2099250" y="3604276"/>
            <a:ext cx="3167625" cy="12987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55;p1">
            <a:extLst>
              <a:ext uri="{FF2B5EF4-FFF2-40B4-BE49-F238E27FC236}">
                <a16:creationId xmlns:a16="http://schemas.microsoft.com/office/drawing/2014/main" id="{AA5E1DF1-E7E6-93EC-7181-1BAC7BBA809F}"/>
              </a:ext>
            </a:extLst>
          </p:cNvPr>
          <p:cNvSpPr txBox="1"/>
          <p:nvPr/>
        </p:nvSpPr>
        <p:spPr>
          <a:xfrm>
            <a:off x="839314" y="1848495"/>
            <a:ext cx="7465371" cy="144650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s-CO" sz="8800" b="1" i="0" u="none" strike="noStrike" cap="none" dirty="0">
                <a:solidFill>
                  <a:schemeClr val="dk1"/>
                </a:solidFill>
                <a:latin typeface="Calibri"/>
                <a:ea typeface="Calibri"/>
                <a:cs typeface="Calibri"/>
                <a:sym typeface="Calibri"/>
              </a:rPr>
              <a:t>FARMING-COR</a:t>
            </a:r>
            <a:endParaRPr sz="8800" b="1"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35827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g2195c77f8d2_0_18"/>
          <p:cNvSpPr txBox="1"/>
          <p:nvPr/>
        </p:nvSpPr>
        <p:spPr>
          <a:xfrm>
            <a:off x="791699" y="382825"/>
            <a:ext cx="5212200" cy="1169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500"/>
              <a:buFont typeface="Arial"/>
              <a:buNone/>
            </a:pPr>
            <a:r>
              <a:rPr lang="es-CO" sz="3500" b="1" i="0" u="none" strike="noStrike" cap="none">
                <a:solidFill>
                  <a:srgbClr val="000000"/>
                </a:solidFill>
                <a:latin typeface="Calibri"/>
                <a:ea typeface="Calibri"/>
                <a:cs typeface="Calibri"/>
                <a:sym typeface="Calibri"/>
              </a:rPr>
              <a:t>Objetivos específicos </a:t>
            </a:r>
            <a:endParaRPr sz="3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3500"/>
              <a:buFont typeface="Arial"/>
              <a:buNone/>
            </a:pPr>
            <a:r>
              <a:rPr lang="es-CO" sz="3500" b="1" i="0" u="none" strike="noStrike" cap="none">
                <a:solidFill>
                  <a:srgbClr val="000000"/>
                </a:solidFill>
                <a:latin typeface="Calibri"/>
                <a:ea typeface="Calibri"/>
                <a:cs typeface="Calibri"/>
                <a:sym typeface="Calibri"/>
              </a:rPr>
              <a:t>del sistema</a:t>
            </a:r>
            <a:endParaRPr sz="3500" b="1" i="0" u="none" strike="noStrike" cap="none">
              <a:solidFill>
                <a:srgbClr val="000000"/>
              </a:solidFill>
              <a:latin typeface="Calibri"/>
              <a:ea typeface="Calibri"/>
              <a:cs typeface="Calibri"/>
              <a:sym typeface="Calibri"/>
            </a:endParaRPr>
          </a:p>
        </p:txBody>
      </p:sp>
      <p:sp>
        <p:nvSpPr>
          <p:cNvPr id="80" name="Google Shape;80;g2195c77f8d2_0_18"/>
          <p:cNvSpPr txBox="1"/>
          <p:nvPr/>
        </p:nvSpPr>
        <p:spPr>
          <a:xfrm>
            <a:off x="791696" y="2053553"/>
            <a:ext cx="8223600" cy="2555100"/>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rgbClr val="000000"/>
              </a:buClr>
              <a:buSzPts val="2000"/>
              <a:buFont typeface="Arial"/>
              <a:buChar char="•"/>
            </a:pPr>
            <a:r>
              <a:rPr lang="es-CO" sz="2000" b="0" i="0" u="none" strike="noStrike" cap="none">
                <a:solidFill>
                  <a:srgbClr val="000000"/>
                </a:solidFill>
                <a:latin typeface="Calibri"/>
                <a:ea typeface="Calibri"/>
                <a:cs typeface="Calibri"/>
                <a:sym typeface="Calibri"/>
              </a:rPr>
              <a:t>Recolectar la información requerida aplicando encuestas a los usuarios (del sector de corabastos).</a:t>
            </a:r>
            <a:endParaRPr sz="2000" b="0" i="0" u="none" strike="noStrike" cap="none">
              <a:solidFill>
                <a:srgbClr val="000000"/>
              </a:solidFill>
              <a:latin typeface="Calibri"/>
              <a:ea typeface="Calibri"/>
              <a:cs typeface="Calibri"/>
              <a:sym typeface="Calibri"/>
            </a:endParaRPr>
          </a:p>
          <a:p>
            <a:pPr marL="285750" marR="0" lvl="0" indent="-285750" algn="just" rtl="0">
              <a:lnSpc>
                <a:spcPct val="100000"/>
              </a:lnSpc>
              <a:spcBef>
                <a:spcPts val="0"/>
              </a:spcBef>
              <a:spcAft>
                <a:spcPts val="0"/>
              </a:spcAft>
              <a:buClr>
                <a:srgbClr val="000000"/>
              </a:buClr>
              <a:buSzPts val="2000"/>
              <a:buFont typeface="Calibri"/>
              <a:buChar char="•"/>
            </a:pPr>
            <a:r>
              <a:rPr lang="es-CO" sz="2000" b="0" i="0" u="none" strike="noStrike" cap="none">
                <a:solidFill>
                  <a:srgbClr val="000000"/>
                </a:solidFill>
                <a:latin typeface="Calibri"/>
                <a:ea typeface="Calibri"/>
                <a:cs typeface="Calibri"/>
                <a:sym typeface="Calibri"/>
              </a:rPr>
              <a:t>analizar los resultados de la información recolectada. </a:t>
            </a:r>
            <a:endParaRPr sz="2000" b="0" i="0" u="none" strike="noStrike" cap="none">
              <a:solidFill>
                <a:srgbClr val="000000"/>
              </a:solidFill>
              <a:latin typeface="Calibri"/>
              <a:ea typeface="Calibri"/>
              <a:cs typeface="Calibri"/>
              <a:sym typeface="Calibri"/>
            </a:endParaRPr>
          </a:p>
          <a:p>
            <a:pPr marL="285750" marR="0" lvl="0" indent="-285750" algn="just" rtl="0">
              <a:lnSpc>
                <a:spcPct val="100000"/>
              </a:lnSpc>
              <a:spcBef>
                <a:spcPts val="0"/>
              </a:spcBef>
              <a:spcAft>
                <a:spcPts val="0"/>
              </a:spcAft>
              <a:buClr>
                <a:srgbClr val="000000"/>
              </a:buClr>
              <a:buSzPts val="2000"/>
              <a:buFont typeface="Calibri"/>
              <a:buChar char="•"/>
            </a:pPr>
            <a:r>
              <a:rPr lang="es-CO" sz="2000" b="0" i="0" u="none" strike="noStrike" cap="none">
                <a:solidFill>
                  <a:srgbClr val="000000"/>
                </a:solidFill>
                <a:latin typeface="Calibri"/>
                <a:ea typeface="Calibri"/>
                <a:cs typeface="Calibri"/>
                <a:sym typeface="Calibri"/>
              </a:rPr>
              <a:t>Diseñar la propuesta del sistema de información para el beneficio del sector comercial de corabastos.</a:t>
            </a:r>
            <a:endParaRPr sz="2000" b="0" i="0" u="none" strike="noStrike" cap="none">
              <a:solidFill>
                <a:srgbClr val="000000"/>
              </a:solidFill>
              <a:latin typeface="Calibri"/>
              <a:ea typeface="Calibri"/>
              <a:cs typeface="Calibri"/>
              <a:sym typeface="Calibri"/>
            </a:endParaRPr>
          </a:p>
          <a:p>
            <a:pPr marL="285750" marR="0" lvl="0" indent="-285750" algn="just" rtl="0">
              <a:lnSpc>
                <a:spcPct val="100000"/>
              </a:lnSpc>
              <a:spcBef>
                <a:spcPts val="0"/>
              </a:spcBef>
              <a:spcAft>
                <a:spcPts val="0"/>
              </a:spcAft>
              <a:buClr>
                <a:srgbClr val="000000"/>
              </a:buClr>
              <a:buSzPts val="2000"/>
              <a:buFont typeface="Calibri"/>
              <a:buChar char="•"/>
            </a:pPr>
            <a:r>
              <a:rPr lang="es-CO" sz="2000" b="0" i="0" u="none" strike="noStrike" cap="none">
                <a:solidFill>
                  <a:srgbClr val="000000"/>
                </a:solidFill>
                <a:latin typeface="Calibri"/>
                <a:ea typeface="Calibri"/>
                <a:cs typeface="Calibri"/>
                <a:sym typeface="Calibri"/>
              </a:rPr>
              <a:t>Desarrollar el sistema de información con los resultados obtenidos.</a:t>
            </a:r>
            <a:endParaRPr sz="2000" b="0" i="0" u="none" strike="noStrike" cap="none">
              <a:solidFill>
                <a:srgbClr val="000000"/>
              </a:solidFill>
              <a:latin typeface="Calibri"/>
              <a:ea typeface="Calibri"/>
              <a:cs typeface="Calibri"/>
              <a:sym typeface="Calibri"/>
            </a:endParaRPr>
          </a:p>
          <a:p>
            <a:pPr marL="285750" marR="0" lvl="0" indent="-285750" algn="just" rtl="0">
              <a:lnSpc>
                <a:spcPct val="100000"/>
              </a:lnSpc>
              <a:spcBef>
                <a:spcPts val="0"/>
              </a:spcBef>
              <a:spcAft>
                <a:spcPts val="0"/>
              </a:spcAft>
              <a:buClr>
                <a:srgbClr val="000000"/>
              </a:buClr>
              <a:buSzPts val="2000"/>
              <a:buFont typeface="Calibri"/>
              <a:buChar char="•"/>
            </a:pPr>
            <a:r>
              <a:rPr lang="es-CO" sz="2000" b="0" i="0" u="none" strike="noStrike" cap="none">
                <a:solidFill>
                  <a:srgbClr val="000000"/>
                </a:solidFill>
                <a:latin typeface="Calibri"/>
                <a:ea typeface="Calibri"/>
                <a:cs typeface="Calibri"/>
                <a:sym typeface="Calibri"/>
              </a:rPr>
              <a:t>Realizar las pruebas  de funcionalidad al sistema de información. </a:t>
            </a:r>
            <a:endParaRPr sz="2000" b="0" i="0" u="none" strike="noStrike" cap="none">
              <a:solidFill>
                <a:srgbClr val="000000"/>
              </a:solidFill>
              <a:latin typeface="Calibri"/>
              <a:ea typeface="Calibri"/>
              <a:cs typeface="Calibri"/>
              <a:sym typeface="Calibri"/>
            </a:endParaRPr>
          </a:p>
          <a:p>
            <a:pPr marL="285750" marR="0" lvl="0" indent="-285750" algn="just" rtl="0">
              <a:lnSpc>
                <a:spcPct val="100000"/>
              </a:lnSpc>
              <a:spcBef>
                <a:spcPts val="0"/>
              </a:spcBef>
              <a:spcAft>
                <a:spcPts val="0"/>
              </a:spcAft>
              <a:buClr>
                <a:srgbClr val="000000"/>
              </a:buClr>
              <a:buSzPts val="2000"/>
              <a:buFont typeface="Calibri"/>
              <a:buChar char="•"/>
            </a:pPr>
            <a:r>
              <a:rPr lang="es-CO" sz="2000" b="0" i="0" u="none" strike="noStrike" cap="none">
                <a:solidFill>
                  <a:srgbClr val="000000"/>
                </a:solidFill>
                <a:latin typeface="Calibri"/>
                <a:ea typeface="Calibri"/>
                <a:cs typeface="Calibri"/>
                <a:sym typeface="Calibri"/>
              </a:rPr>
              <a:t>Implementar el sistema de información propuesto.</a:t>
            </a:r>
            <a:endParaRPr sz="2000" b="0" i="0" u="none" strike="noStrike" cap="none">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g2195c77f8d2_0_21"/>
          <p:cNvSpPr txBox="1"/>
          <p:nvPr/>
        </p:nvSpPr>
        <p:spPr>
          <a:xfrm>
            <a:off x="779475" y="468200"/>
            <a:ext cx="5825400" cy="630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500"/>
              <a:buFont typeface="Arial"/>
              <a:buNone/>
            </a:pPr>
            <a:r>
              <a:rPr lang="es-CO" sz="3500" b="1" i="0" u="none" strike="noStrike" cap="none">
                <a:solidFill>
                  <a:srgbClr val="000000"/>
                </a:solidFill>
                <a:latin typeface="Calibri"/>
                <a:ea typeface="Calibri"/>
                <a:cs typeface="Calibri"/>
                <a:sym typeface="Calibri"/>
              </a:rPr>
              <a:t>Planteamiento del problema</a:t>
            </a:r>
            <a:endParaRPr sz="3500" b="1" i="0" u="none" strike="noStrike" cap="none">
              <a:solidFill>
                <a:srgbClr val="000000"/>
              </a:solidFill>
              <a:latin typeface="Calibri"/>
              <a:ea typeface="Calibri"/>
              <a:cs typeface="Calibri"/>
              <a:sym typeface="Calibri"/>
            </a:endParaRPr>
          </a:p>
        </p:txBody>
      </p:sp>
      <p:sp>
        <p:nvSpPr>
          <p:cNvPr id="86" name="Google Shape;86;g2195c77f8d2_0_21"/>
          <p:cNvSpPr txBox="1"/>
          <p:nvPr/>
        </p:nvSpPr>
        <p:spPr>
          <a:xfrm>
            <a:off x="779468" y="1599510"/>
            <a:ext cx="7857000" cy="25860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s-CO" sz="1800">
                <a:highlight>
                  <a:srgbClr val="FFFFFF"/>
                </a:highlight>
                <a:latin typeface="Calibri"/>
                <a:ea typeface="Calibri"/>
                <a:cs typeface="Calibri"/>
                <a:sym typeface="Calibri"/>
              </a:rPr>
              <a:t>Disminuir el desperdicio</a:t>
            </a:r>
            <a:r>
              <a:rPr lang="es-CO" sz="1800" b="0" i="0" u="none" strike="noStrike" cap="none">
                <a:solidFill>
                  <a:srgbClr val="000000"/>
                </a:solidFill>
                <a:highlight>
                  <a:srgbClr val="FFFFFF"/>
                </a:highlight>
                <a:latin typeface="Calibri"/>
                <a:ea typeface="Calibri"/>
                <a:cs typeface="Calibri"/>
                <a:sym typeface="Calibri"/>
              </a:rPr>
              <a:t> de los alimentos comercializados en el sector de </a:t>
            </a:r>
            <a:r>
              <a:rPr lang="es-CO" sz="1800">
                <a:highlight>
                  <a:srgbClr val="FFFFFF"/>
                </a:highlight>
                <a:latin typeface="Calibri"/>
                <a:ea typeface="Calibri"/>
                <a:cs typeface="Calibri"/>
                <a:sym typeface="Calibri"/>
              </a:rPr>
              <a:t>C</a:t>
            </a:r>
            <a:r>
              <a:rPr lang="es-CO" sz="1800" b="0" i="0" u="none" strike="noStrike" cap="none">
                <a:solidFill>
                  <a:srgbClr val="000000"/>
                </a:solidFill>
                <a:highlight>
                  <a:srgbClr val="FFFFFF"/>
                </a:highlight>
                <a:latin typeface="Calibri"/>
                <a:ea typeface="Calibri"/>
                <a:cs typeface="Calibri"/>
                <a:sym typeface="Calibri"/>
              </a:rPr>
              <a:t>orabastos</a:t>
            </a:r>
            <a:r>
              <a:rPr lang="es-CO" sz="1800" b="0" i="0" u="none" strike="noStrike" cap="none">
                <a:solidFill>
                  <a:srgbClr val="000000"/>
                </a:solidFill>
                <a:latin typeface="Calibri"/>
                <a:ea typeface="Calibri"/>
                <a:cs typeface="Calibri"/>
                <a:sym typeface="Calibri"/>
              </a:rPr>
              <a:t>.</a:t>
            </a:r>
            <a:endParaRPr sz="1800">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800"/>
              <a:buFont typeface="Arial"/>
              <a:buNone/>
            </a:pPr>
            <a:endParaRPr sz="1800">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800"/>
              <a:buFont typeface="Arial"/>
              <a:buNone/>
            </a:pPr>
            <a:r>
              <a:rPr lang="es-CO" sz="1800" b="0" i="0" u="none" strike="noStrike" cap="none">
                <a:solidFill>
                  <a:srgbClr val="000000"/>
                </a:solidFill>
                <a:latin typeface="Calibri"/>
                <a:ea typeface="Calibri"/>
                <a:cs typeface="Calibri"/>
                <a:sym typeface="Calibri"/>
              </a:rPr>
              <a:t>Según estudios recientes de La Sociedad de  Agricultores de Colombia (SAC), que es la máxima asociación gremial agropecuaria del país, en corabastos se desperdician alrededor de  4,5 toneladas de alimentos orgánicos, lo cual representa una problemática de salubridad</a:t>
            </a:r>
            <a:r>
              <a:rPr lang="es-CO" sz="1800">
                <a:latin typeface="Calibri"/>
                <a:ea typeface="Calibri"/>
                <a:cs typeface="Calibri"/>
                <a:sym typeface="Calibri"/>
              </a:rPr>
              <a:t>. E</a:t>
            </a:r>
            <a:r>
              <a:rPr lang="es-CO" sz="1800" b="0" i="0" u="none" strike="noStrike" cap="none">
                <a:solidFill>
                  <a:srgbClr val="000000"/>
                </a:solidFill>
                <a:latin typeface="Calibri"/>
                <a:ea typeface="Calibri"/>
                <a:cs typeface="Calibri"/>
                <a:sym typeface="Calibri"/>
              </a:rPr>
              <a:t>sto afecta tanto al comercio de la gran plaza de mercado y representa un problema ambiental, debido a la cantidad de desechos que se generan.</a:t>
            </a:r>
            <a:endParaRPr sz="1800" b="0" i="0" u="none" strike="noStrike" cap="none">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g2195c77f8d2_0_27"/>
          <p:cNvSpPr txBox="1"/>
          <p:nvPr/>
        </p:nvSpPr>
        <p:spPr>
          <a:xfrm>
            <a:off x="851300" y="737725"/>
            <a:ext cx="5703900" cy="630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500"/>
              <a:buFont typeface="Arial"/>
              <a:buNone/>
            </a:pPr>
            <a:r>
              <a:rPr lang="es-CO" sz="3500" b="1" i="0" u="none" strike="noStrike" cap="none">
                <a:solidFill>
                  <a:srgbClr val="000000"/>
                </a:solidFill>
                <a:latin typeface="Calibri"/>
                <a:ea typeface="Calibri"/>
                <a:cs typeface="Calibri"/>
                <a:sym typeface="Calibri"/>
              </a:rPr>
              <a:t>Justificación del proyecto</a:t>
            </a:r>
            <a:endParaRPr sz="3500" b="1" i="0" u="none" strike="noStrike" cap="none">
              <a:solidFill>
                <a:srgbClr val="000000"/>
              </a:solidFill>
              <a:latin typeface="Calibri"/>
              <a:ea typeface="Calibri"/>
              <a:cs typeface="Calibri"/>
              <a:sym typeface="Calibri"/>
            </a:endParaRPr>
          </a:p>
        </p:txBody>
      </p:sp>
      <p:sp>
        <p:nvSpPr>
          <p:cNvPr id="92" name="Google Shape;92;g2195c77f8d2_0_27"/>
          <p:cNvSpPr txBox="1"/>
          <p:nvPr/>
        </p:nvSpPr>
        <p:spPr>
          <a:xfrm>
            <a:off x="851300" y="2080450"/>
            <a:ext cx="8045100" cy="16317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000"/>
              <a:buFont typeface="Arial"/>
              <a:buNone/>
            </a:pPr>
            <a:r>
              <a:rPr lang="es-CO" sz="2000" b="0" i="0" u="none" strike="noStrike" cap="none">
                <a:solidFill>
                  <a:srgbClr val="000000"/>
                </a:solidFill>
                <a:latin typeface="Calibri"/>
                <a:ea typeface="Calibri"/>
                <a:cs typeface="Calibri"/>
                <a:sym typeface="Calibri"/>
              </a:rPr>
              <a:t>Dar a conocer l</a:t>
            </a:r>
            <a:r>
              <a:rPr lang="es-CO" sz="2000">
                <a:latin typeface="Calibri"/>
                <a:ea typeface="Calibri"/>
                <a:cs typeface="Calibri"/>
                <a:sym typeface="Calibri"/>
              </a:rPr>
              <a:t>os productos de donación</a:t>
            </a:r>
            <a:r>
              <a:rPr lang="es-CO" sz="2000" b="0" i="0" u="none" strike="noStrike" cap="none">
                <a:solidFill>
                  <a:srgbClr val="000000"/>
                </a:solidFill>
                <a:latin typeface="Calibri"/>
                <a:ea typeface="Calibri"/>
                <a:cs typeface="Calibri"/>
                <a:sym typeface="Calibri"/>
              </a:rPr>
              <a:t> del sector de Corabastos en la ciudad de Bogotá</a:t>
            </a:r>
            <a:r>
              <a:rPr lang="es-CO" sz="2000">
                <a:latin typeface="Calibri"/>
                <a:ea typeface="Calibri"/>
                <a:cs typeface="Calibri"/>
                <a:sym typeface="Calibri"/>
              </a:rPr>
              <a:t>,</a:t>
            </a:r>
            <a:r>
              <a:rPr lang="es-CO" sz="2000" b="0" i="0" u="none" strike="noStrike" cap="none">
                <a:solidFill>
                  <a:srgbClr val="000000"/>
                </a:solidFill>
                <a:latin typeface="Calibri"/>
                <a:ea typeface="Calibri"/>
                <a:cs typeface="Calibri"/>
                <a:sym typeface="Calibri"/>
              </a:rPr>
              <a:t> por medio de una plataforma web, donde l</a:t>
            </a:r>
            <a:r>
              <a:rPr lang="es-CO" sz="2000">
                <a:latin typeface="Calibri"/>
                <a:ea typeface="Calibri"/>
                <a:cs typeface="Calibri"/>
                <a:sym typeface="Calibri"/>
              </a:rPr>
              <a:t>a</a:t>
            </a:r>
            <a:r>
              <a:rPr lang="es-CO" sz="2000" b="0" i="0" u="none" strike="noStrike" cap="none">
                <a:solidFill>
                  <a:srgbClr val="000000"/>
                </a:solidFill>
                <a:latin typeface="Calibri"/>
                <a:ea typeface="Calibri"/>
                <a:cs typeface="Calibri"/>
                <a:sym typeface="Calibri"/>
              </a:rPr>
              <a:t>s</a:t>
            </a:r>
            <a:r>
              <a:rPr lang="es-CO" sz="2000">
                <a:latin typeface="Calibri"/>
                <a:ea typeface="Calibri"/>
                <a:cs typeface="Calibri"/>
                <a:sym typeface="Calibri"/>
              </a:rPr>
              <a:t> personas</a:t>
            </a:r>
            <a:r>
              <a:rPr lang="es-CO" sz="2000" b="0" i="0" u="none" strike="noStrike" cap="none">
                <a:solidFill>
                  <a:srgbClr val="000000"/>
                </a:solidFill>
                <a:latin typeface="Calibri"/>
                <a:ea typeface="Calibri"/>
                <a:cs typeface="Calibri"/>
                <a:sym typeface="Calibri"/>
              </a:rPr>
              <a:t> podrán visualizar: </a:t>
            </a:r>
            <a:r>
              <a:rPr lang="es-CO" sz="2000">
                <a:latin typeface="Calibri"/>
                <a:ea typeface="Calibri"/>
                <a:cs typeface="Calibri"/>
                <a:sym typeface="Calibri"/>
              </a:rPr>
              <a:t>el producto a donar</a:t>
            </a:r>
            <a:r>
              <a:rPr lang="es-CO" sz="2000" b="0" i="0" u="none" strike="noStrike" cap="none">
                <a:solidFill>
                  <a:srgbClr val="000000"/>
                </a:solidFill>
                <a:latin typeface="Calibri"/>
                <a:ea typeface="Calibri"/>
                <a:cs typeface="Calibri"/>
                <a:sym typeface="Calibri"/>
              </a:rPr>
              <a:t>, ubicación del establecimiento</a:t>
            </a:r>
            <a:r>
              <a:rPr lang="es-CO" sz="2000">
                <a:latin typeface="Calibri"/>
                <a:ea typeface="Calibri"/>
                <a:cs typeface="Calibri"/>
                <a:sym typeface="Calibri"/>
              </a:rPr>
              <a:t> y contacto del proveedor</a:t>
            </a:r>
            <a:r>
              <a:rPr lang="es-CO" sz="2000" b="0" i="0" u="none" strike="noStrike" cap="none">
                <a:solidFill>
                  <a:srgbClr val="000000"/>
                </a:solidFill>
                <a:latin typeface="Calibri"/>
                <a:ea typeface="Calibri"/>
                <a:cs typeface="Calibri"/>
                <a:sym typeface="Calibri"/>
              </a:rPr>
              <a:t>. Esto </a:t>
            </a:r>
            <a:r>
              <a:rPr lang="es-CO" sz="2000">
                <a:latin typeface="Calibri"/>
                <a:ea typeface="Calibri"/>
                <a:cs typeface="Calibri"/>
                <a:sym typeface="Calibri"/>
              </a:rPr>
              <a:t>con el fin de</a:t>
            </a:r>
            <a:r>
              <a:rPr lang="es-CO" sz="2000" b="0" i="0" u="none" strike="noStrike" cap="none">
                <a:solidFill>
                  <a:srgbClr val="000000"/>
                </a:solidFill>
                <a:latin typeface="Calibri"/>
                <a:ea typeface="Calibri"/>
                <a:cs typeface="Calibri"/>
                <a:sym typeface="Calibri"/>
              </a:rPr>
              <a:t> disminuir el</a:t>
            </a:r>
            <a:r>
              <a:rPr lang="es-CO" sz="2000">
                <a:latin typeface="Calibri"/>
                <a:ea typeface="Calibri"/>
                <a:cs typeface="Calibri"/>
                <a:sym typeface="Calibri"/>
              </a:rPr>
              <a:t> </a:t>
            </a:r>
            <a:r>
              <a:rPr lang="es-CO" sz="2000" b="0" i="0" u="none" strike="noStrike" cap="none">
                <a:solidFill>
                  <a:srgbClr val="000000"/>
                </a:solidFill>
                <a:latin typeface="Calibri"/>
                <a:ea typeface="Calibri"/>
                <a:cs typeface="Calibri"/>
                <a:sym typeface="Calibri"/>
              </a:rPr>
              <a:t> desperdicio de </a:t>
            </a:r>
            <a:r>
              <a:rPr lang="es-CO" sz="2000">
                <a:latin typeface="Calibri"/>
                <a:ea typeface="Calibri"/>
                <a:cs typeface="Calibri"/>
                <a:sym typeface="Calibri"/>
              </a:rPr>
              <a:t>los</a:t>
            </a:r>
            <a:r>
              <a:rPr lang="es-CO" sz="2000" b="0" i="0" u="none" strike="noStrike" cap="none">
                <a:solidFill>
                  <a:srgbClr val="000000"/>
                </a:solidFill>
                <a:latin typeface="Calibri"/>
                <a:ea typeface="Calibri"/>
                <a:cs typeface="Calibri"/>
                <a:sym typeface="Calibri"/>
              </a:rPr>
              <a:t> productos en el lugar.</a:t>
            </a:r>
            <a:endParaRPr sz="2000" b="0" i="0" u="none" strike="noStrike" cap="none">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g2195c77f8d2_0_24"/>
          <p:cNvSpPr txBox="1"/>
          <p:nvPr/>
        </p:nvSpPr>
        <p:spPr>
          <a:xfrm>
            <a:off x="768350" y="434600"/>
            <a:ext cx="4840800" cy="630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500"/>
              <a:buFont typeface="Arial"/>
              <a:buNone/>
            </a:pPr>
            <a:r>
              <a:rPr lang="es-CO" sz="3500" b="1" i="0" u="none" strike="noStrike" cap="none">
                <a:solidFill>
                  <a:srgbClr val="000000"/>
                </a:solidFill>
                <a:latin typeface="Calibri"/>
                <a:ea typeface="Calibri"/>
                <a:cs typeface="Calibri"/>
                <a:sym typeface="Calibri"/>
              </a:rPr>
              <a:t>Alcance del proyecto</a:t>
            </a:r>
            <a:endParaRPr sz="3500" b="1" i="0" u="none" strike="noStrike" cap="none">
              <a:solidFill>
                <a:srgbClr val="000000"/>
              </a:solidFill>
              <a:latin typeface="Calibri"/>
              <a:ea typeface="Calibri"/>
              <a:cs typeface="Calibri"/>
              <a:sym typeface="Calibri"/>
            </a:endParaRPr>
          </a:p>
        </p:txBody>
      </p:sp>
      <p:sp>
        <p:nvSpPr>
          <p:cNvPr id="98" name="Google Shape;98;g2195c77f8d2_0_24"/>
          <p:cNvSpPr txBox="1"/>
          <p:nvPr/>
        </p:nvSpPr>
        <p:spPr>
          <a:xfrm>
            <a:off x="768350" y="1572900"/>
            <a:ext cx="8032800" cy="22473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000"/>
              <a:buFont typeface="Arial"/>
              <a:buNone/>
            </a:pPr>
            <a:r>
              <a:rPr lang="es-CO" sz="2000" b="0" i="0" u="none" strike="noStrike" cap="none">
                <a:solidFill>
                  <a:srgbClr val="000000"/>
                </a:solidFill>
                <a:highlight>
                  <a:srgbClr val="FFFFFF"/>
                </a:highlight>
                <a:latin typeface="Calibri"/>
                <a:ea typeface="Calibri"/>
                <a:cs typeface="Calibri"/>
                <a:sym typeface="Calibri"/>
              </a:rPr>
              <a:t>Realizar </a:t>
            </a:r>
            <a:r>
              <a:rPr lang="es-CO" sz="2000">
                <a:highlight>
                  <a:srgbClr val="FFFFFF"/>
                </a:highlight>
                <a:latin typeface="Calibri"/>
                <a:ea typeface="Calibri"/>
                <a:cs typeface="Calibri"/>
                <a:sym typeface="Calibri"/>
              </a:rPr>
              <a:t>el</a:t>
            </a:r>
            <a:r>
              <a:rPr lang="es-CO" sz="2000" b="0" i="0" u="none" strike="noStrike" cap="none">
                <a:solidFill>
                  <a:srgbClr val="000000"/>
                </a:solidFill>
                <a:highlight>
                  <a:srgbClr val="FFFFFF"/>
                </a:highlight>
                <a:latin typeface="Calibri"/>
                <a:ea typeface="Calibri"/>
                <a:cs typeface="Calibri"/>
                <a:sym typeface="Calibri"/>
              </a:rPr>
              <a:t> planteamiento de un proyecto basado en el diseño e implementación de un sistema de información web, el cual tendrá como fin</a:t>
            </a:r>
            <a:r>
              <a:rPr lang="es-CO" sz="2000">
                <a:highlight>
                  <a:srgbClr val="FFFFFF"/>
                </a:highlight>
                <a:latin typeface="Calibri"/>
                <a:ea typeface="Calibri"/>
                <a:cs typeface="Calibri"/>
                <a:sym typeface="Calibri"/>
              </a:rPr>
              <a:t> publicar productos (frutas y verduras) a donar </a:t>
            </a:r>
            <a:r>
              <a:rPr lang="es-CO" sz="2000" b="0" i="0" u="none" strike="noStrike" cap="none">
                <a:solidFill>
                  <a:srgbClr val="000000"/>
                </a:solidFill>
                <a:highlight>
                  <a:srgbClr val="FFFFFF"/>
                </a:highlight>
                <a:latin typeface="Calibri"/>
                <a:ea typeface="Calibri"/>
                <a:cs typeface="Calibri"/>
                <a:sym typeface="Calibri"/>
              </a:rPr>
              <a:t>.   </a:t>
            </a:r>
            <a:endParaRPr sz="2000" b="0" i="0" u="none" strike="noStrike" cap="none">
              <a:solidFill>
                <a:srgbClr val="000000"/>
              </a:solidFill>
              <a:highlight>
                <a:srgbClr val="FFFFFF"/>
              </a:highlight>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2000"/>
              <a:buFont typeface="Arial"/>
              <a:buNone/>
            </a:pPr>
            <a:endParaRPr sz="2000" b="0" i="0" u="none" strike="noStrike" cap="none">
              <a:solidFill>
                <a:srgbClr val="000000"/>
              </a:solidFill>
              <a:highlight>
                <a:srgbClr val="FFFFFF"/>
              </a:highlight>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2000"/>
              <a:buFont typeface="Arial"/>
              <a:buNone/>
            </a:pPr>
            <a:r>
              <a:rPr lang="es-CO" sz="2000" b="0" i="0" u="none" strike="noStrike" cap="none">
                <a:solidFill>
                  <a:srgbClr val="000000"/>
                </a:solidFill>
                <a:highlight>
                  <a:srgbClr val="FFFFFF"/>
                </a:highlight>
                <a:latin typeface="Calibri"/>
                <a:ea typeface="Calibri"/>
                <a:cs typeface="Calibri"/>
                <a:sym typeface="Calibri"/>
              </a:rPr>
              <a:t>El sistema de información comenzará a ser desarrollado el 01/oct/2022, al momento de estar completo este sistema de información web, estará implementado hasta el 17/oct/2024.</a:t>
            </a:r>
            <a:endParaRPr sz="2000" b="0" i="0" u="none" strike="noStrike" cap="none">
              <a:solidFill>
                <a:srgbClr val="000000"/>
              </a:solidFill>
              <a:highlight>
                <a:srgbClr val="FFFFFF"/>
              </a:highlight>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g2195c77f8d2_0_36"/>
          <p:cNvSpPr txBox="1"/>
          <p:nvPr/>
        </p:nvSpPr>
        <p:spPr>
          <a:xfrm>
            <a:off x="901100" y="412975"/>
            <a:ext cx="4102500" cy="630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500"/>
              <a:buFont typeface="Arial"/>
              <a:buNone/>
            </a:pPr>
            <a:r>
              <a:rPr lang="es-CO" sz="3500" b="1" i="0" u="none" strike="noStrike" cap="none">
                <a:solidFill>
                  <a:srgbClr val="000000"/>
                </a:solidFill>
                <a:latin typeface="Calibri"/>
                <a:ea typeface="Calibri"/>
                <a:cs typeface="Calibri"/>
                <a:sym typeface="Calibri"/>
              </a:rPr>
              <a:t>BPMN del proyecto</a:t>
            </a:r>
            <a:endParaRPr sz="3500" b="1" i="0" u="none" strike="noStrike" cap="none">
              <a:solidFill>
                <a:srgbClr val="000000"/>
              </a:solidFill>
              <a:latin typeface="Calibri"/>
              <a:ea typeface="Calibri"/>
              <a:cs typeface="Calibri"/>
              <a:sym typeface="Calibri"/>
            </a:endParaRPr>
          </a:p>
        </p:txBody>
      </p:sp>
      <p:pic>
        <p:nvPicPr>
          <p:cNvPr id="104" name="Google Shape;104;g2195c77f8d2_0_36"/>
          <p:cNvPicPr preferRelativeResize="0"/>
          <p:nvPr/>
        </p:nvPicPr>
        <p:blipFill>
          <a:blip r:embed="rId3">
            <a:alphaModFix/>
          </a:blip>
          <a:stretch>
            <a:fillRect/>
          </a:stretch>
        </p:blipFill>
        <p:spPr>
          <a:xfrm>
            <a:off x="901100" y="1215813"/>
            <a:ext cx="7575699" cy="2845375"/>
          </a:xfrm>
          <a:prstGeom prst="rect">
            <a:avLst/>
          </a:prstGeom>
          <a:noFill/>
          <a:ln>
            <a:noFill/>
          </a:ln>
        </p:spPr>
      </p:pic>
      <p:pic>
        <p:nvPicPr>
          <p:cNvPr id="105" name="Google Shape;105;g2195c77f8d2_0_36"/>
          <p:cNvPicPr preferRelativeResize="0"/>
          <p:nvPr/>
        </p:nvPicPr>
        <p:blipFill>
          <a:blip r:embed="rId4">
            <a:alphaModFix/>
          </a:blip>
          <a:stretch>
            <a:fillRect/>
          </a:stretch>
        </p:blipFill>
        <p:spPr>
          <a:xfrm>
            <a:off x="901100" y="4009761"/>
            <a:ext cx="7575699" cy="922815"/>
          </a:xfrm>
          <a:prstGeom prst="rect">
            <a:avLst/>
          </a:prstGeom>
          <a:noFill/>
          <a:ln>
            <a:noFill/>
          </a:ln>
        </p:spPr>
      </p:pic>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1235</Words>
  <Application>Microsoft Office PowerPoint</Application>
  <PresentationFormat>Presentación en pantalla (16:9)</PresentationFormat>
  <Paragraphs>218</Paragraphs>
  <Slides>48</Slides>
  <Notes>47</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48</vt:i4>
      </vt:variant>
    </vt:vector>
  </HeadingPairs>
  <TitlesOfParts>
    <vt:vector size="51" baseType="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Enyeer</cp:lastModifiedBy>
  <cp:revision>6</cp:revision>
  <dcterms:created xsi:type="dcterms:W3CDTF">2019-11-27T03:16:21Z</dcterms:created>
  <dcterms:modified xsi:type="dcterms:W3CDTF">2023-09-24T17:00:14Z</dcterms:modified>
</cp:coreProperties>
</file>