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CB7804-7114-4FA8-866C-E19543FCB4B2}">
  <a:tblStyle styleId="{8CCB7804-7114-4FA8-866C-E19543FCB4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e3c71e9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e3c71e9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e07048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e07048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e3c71e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e3c71e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e3c71e9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e3c71e9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/ Ordered list items.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ordered, can place multiple 1’s instead of an increasing sequence.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e3c71e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e3c71e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grave accents (`  `)				for a piece of code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dollars ($  $) and LaTex language 		for formulas, Greeks, ...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f21f399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f21f399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f21f399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f21f399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f09496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f09496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e3c71e9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e3c71e9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e3c71e9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e3c71e9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e07048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e07048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e3c71e9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e3c71e9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e3c71e9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fe3c71e9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e3c71e9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fe3c71e9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e3c71e9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e3c71e9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e3c71e9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e3c71e9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e3c71e9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e3c71e9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You can’t use “a” later, if you do not evaluate.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e3c71e9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e3c71e9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f21f399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f21f399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e3c71e9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fe3c71e9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f21f399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f21f39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e3c71e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e3c71e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e3c71e9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e3c71e9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f21f39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ff21f39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fe07048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fe07048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e3c71e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e3c71e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e07048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e07048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e07048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e07048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e3c71e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e3c71e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e07048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e07048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e3c71e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e3c71e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Knitting is done by knitr (coversion from Rmd to Markdown) and pandoc (conversion from Markdown to final document).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tats.stackexchange.com/" TargetMode="External"/><Relationship Id="rId4" Type="http://schemas.openxmlformats.org/officeDocument/2006/relationships/slide" Target="slide32.xml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studio.com/wp-content/uploads/2015/03/rmarkdown-reference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markdown.rstudio.com/lesson-1.html" TargetMode="External"/><Relationship Id="rId4" Type="http://schemas.openxmlformats.org/officeDocument/2006/relationships/hyperlink" Target="http://www.rstudio.com/wp-content/uploads/2016/03/rmarkdown-cheatsheet-2.0.pdf" TargetMode="External"/><Relationship Id="rId5" Type="http://schemas.openxmlformats.org/officeDocument/2006/relationships/hyperlink" Target="https://www.rstudio.com/wp-content/uploads/2015/03/rmarkdown-reference.pdf" TargetMode="External"/><Relationship Id="rId6" Type="http://schemas.openxmlformats.org/officeDocument/2006/relationships/hyperlink" Target="https://www.tug.org/begin.html" TargetMode="External"/><Relationship Id="rId7" Type="http://schemas.openxmlformats.org/officeDocument/2006/relationships/hyperlink" Target="https://www.sharelatex.com/learn/Creating_a_document_in_LaTeX" TargetMode="External"/><Relationship Id="rId8" Type="http://schemas.openxmlformats.org/officeDocument/2006/relationships/hyperlink" Target="https://www.overleaf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Hunyong Cho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</a:t>
            </a:r>
            <a:r>
              <a:rPr lang="en"/>
              <a:t>Biostatistics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something: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formatting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8900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7874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955700" y="1823526"/>
            <a:ext cx="2188200" cy="2971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plain text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Header One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Header Two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*italic*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**bold**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***bold italic***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558850" y="1823526"/>
            <a:ext cx="5124000" cy="2971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plain text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666666"/>
                </a:solidFill>
              </a:rPr>
              <a:t>Header One</a:t>
            </a:r>
            <a:endParaRPr sz="255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666666"/>
                </a:solidFill>
              </a:rPr>
              <a:t>Header Two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italic	</a:t>
            </a:r>
            <a:endParaRPr i="1"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bold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bold italic</a:t>
            </a:r>
            <a:endParaRPr sz="1800">
              <a:solidFill>
                <a:srgbClr val="666666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changing lines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39750" y="1152475"/>
            <a:ext cx="8092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To actually change lines, should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 change lines twice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in .Rmd </a:t>
            </a:r>
            <a:endParaRPr>
              <a:solidFill>
                <a:srgbClr val="333333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90000" y="1721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3787400" y="1721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955700" y="2173850"/>
            <a:ext cx="2188200" cy="867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lines once</a:t>
            </a:r>
            <a:br>
              <a:rPr lang="en"/>
            </a:br>
            <a:r>
              <a:rPr lang="en"/>
              <a:t>changed lines once</a:t>
            </a:r>
            <a:br>
              <a:rPr lang="en"/>
            </a:br>
            <a:r>
              <a:rPr lang="en"/>
              <a:t>changed lines once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955700" y="3281425"/>
            <a:ext cx="2188200" cy="1347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lines twice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changed lines twice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changed lines twice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558850" y="2173850"/>
            <a:ext cx="5124000" cy="867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once changed lines once changed lines once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558850" y="3281425"/>
            <a:ext cx="5124000" cy="1347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lists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890000" y="1416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787400" y="1416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955700" y="2021450"/>
            <a:ext cx="2188200" cy="112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Apple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Banana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558850" y="2021450"/>
            <a:ext cx="5124000" cy="112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955700" y="3394350"/>
            <a:ext cx="2188200" cy="112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Apple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Banana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558850" y="3394350"/>
            <a:ext cx="5124000" cy="112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AutoNum type="arabicPeriod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AutoNum type="arabicPeriod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math formula, </a:t>
            </a:r>
            <a:r>
              <a:rPr lang="en"/>
              <a:t>code, in-line code, </a:t>
            </a:r>
            <a:r>
              <a:rPr lang="en"/>
              <a:t>...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890000" y="12638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787400" y="12638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955725" y="3325075"/>
            <a:ext cx="77271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know LeTex? Become friends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CrossValidated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some of the basic materials are provided at the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end</a:t>
            </a:r>
            <a:r>
              <a:rPr lang="en"/>
              <a:t>.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955700" y="2249944"/>
            <a:ext cx="2188200" cy="358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The `dplyr` package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558850" y="2249944"/>
            <a:ext cx="5124000" cy="358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7B7B7B"/>
                </a:solidFill>
              </a:rPr>
              <a:t>The </a:t>
            </a:r>
            <a:r>
              <a:rPr lang="en" sz="1000">
                <a:solidFill>
                  <a:srgbClr val="C7254E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dplyr</a:t>
            </a:r>
            <a:r>
              <a:rPr lang="en" sz="1150">
                <a:solidFill>
                  <a:srgbClr val="7B7B7B"/>
                </a:solidFill>
              </a:rPr>
              <a:t> package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955700" y="1758494"/>
            <a:ext cx="2188200" cy="358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$A = \pi \times r^2$</a:t>
            </a:r>
            <a:endParaRPr sz="1150"/>
          </a:p>
        </p:txBody>
      </p:sp>
      <p:grpSp>
        <p:nvGrpSpPr>
          <p:cNvPr id="189" name="Google Shape;189;p26"/>
          <p:cNvGrpSpPr/>
          <p:nvPr/>
        </p:nvGrpSpPr>
        <p:grpSpPr>
          <a:xfrm>
            <a:off x="3558850" y="1756423"/>
            <a:ext cx="5124000" cy="360228"/>
            <a:chOff x="3558850" y="2137423"/>
            <a:chExt cx="5124000" cy="360228"/>
          </a:xfrm>
        </p:grpSpPr>
        <p:sp>
          <p:nvSpPr>
            <p:cNvPr id="190" name="Google Shape;190;p26"/>
            <p:cNvSpPr txBox="1"/>
            <p:nvPr/>
          </p:nvSpPr>
          <p:spPr>
            <a:xfrm>
              <a:off x="3558850" y="2139494"/>
              <a:ext cx="5124000" cy="358158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82608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Img" id="191" name="Google Shape;19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9225" y="2137423"/>
              <a:ext cx="1336150" cy="26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955700" y="2783344"/>
            <a:ext cx="2188200" cy="358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Three plus three is</a:t>
            </a:r>
            <a:r>
              <a:rPr lang="en" sz="1150"/>
              <a:t> `r 3 + 3`.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558850" y="2783344"/>
            <a:ext cx="5124000" cy="358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/>
              <a:t>Three plus three is 6.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others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8900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7874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955700" y="1945250"/>
            <a:ext cx="2188200" cy="2620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apple^2^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 line with two spaces to start a new paragraph.</a:t>
            </a:r>
            <a:r>
              <a:rPr lang="en">
                <a:highlight>
                  <a:srgbClr val="FF0000"/>
                </a:highlight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0000"/>
                </a:highlight>
              </a:rPr>
              <a:t>.</a:t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558850" y="1945250"/>
            <a:ext cx="5124000" cy="2620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apple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endParaRPr baseline="30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 a line with two spaces to start a new paragraph.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(New paragraph)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 flipH="1" rot="10800000">
            <a:off x="3668100" y="2467656"/>
            <a:ext cx="49566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Basics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1121950" y="1449800"/>
            <a:ext cx="7253100" cy="259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All codes including library, setting working directory, .. should be here!</a:t>
            </a:r>
            <a:endParaRPr sz="2400">
              <a:solidFill>
                <a:srgbClr val="FF0000"/>
              </a:solidFill>
            </a:endParaRPr>
          </a:p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Basics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890000" y="15686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473100" y="1568650"/>
            <a:ext cx="1972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955700" y="2132450"/>
            <a:ext cx="2165100" cy="2092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set.seed(10)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rnorm(10)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3606225" y="2132450"/>
            <a:ext cx="5076600" cy="2092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750" y="2587134"/>
            <a:ext cx="4821174" cy="98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890000" y="4275900"/>
            <a:ext cx="74331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with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 and close with ```		or 		Cmd + Opt + i (Mac)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						Ctrl + Alt + i (Win)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823225" y="3081438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(Wrong example)</a:t>
            </a:r>
            <a:endParaRPr/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Caution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1021850" y="1231325"/>
            <a:ext cx="5917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RMarkdown file </a:t>
            </a:r>
            <a:r>
              <a:rPr b="1" lang="en" sz="1800">
                <a:solidFill>
                  <a:srgbClr val="FF0000"/>
                </a:solidFill>
              </a:rPr>
              <a:t>has its own environment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separate from your current R Studio environment!</a:t>
            </a:r>
            <a:endParaRPr sz="1800"/>
          </a:p>
        </p:txBody>
      </p:sp>
      <p:sp>
        <p:nvSpPr>
          <p:cNvPr id="237" name="Google Shape;237;p31"/>
          <p:cNvSpPr txBox="1"/>
          <p:nvPr/>
        </p:nvSpPr>
        <p:spPr>
          <a:xfrm>
            <a:off x="1051825" y="2095650"/>
            <a:ext cx="5917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RMarkdown file </a:t>
            </a:r>
            <a:r>
              <a:rPr b="1" lang="en" sz="1800">
                <a:solidFill>
                  <a:srgbClr val="FF0000"/>
                </a:solidFill>
              </a:rPr>
              <a:t>should be standalone, is not dependent on your current environment.</a:t>
            </a:r>
            <a:endParaRPr sz="1800"/>
          </a:p>
        </p:txBody>
      </p:sp>
      <p:sp>
        <p:nvSpPr>
          <p:cNvPr id="238" name="Google Shape;238;p31"/>
          <p:cNvSpPr txBox="1"/>
          <p:nvPr/>
        </p:nvSpPr>
        <p:spPr>
          <a:xfrm>
            <a:off x="823225" y="3687725"/>
            <a:ext cx="33222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454322" y="3641475"/>
            <a:ext cx="3322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abc &lt;- c("a", "a", "b", "c")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454325" y="3068763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example)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5188950" y="3636725"/>
            <a:ext cx="35607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abc &lt;- readRDS("~/Code/dataframe.rds")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188954" y="3064025"/>
            <a:ext cx="265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 2)</a:t>
            </a:r>
            <a:endParaRPr/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425375" y="1184650"/>
            <a:ext cx="3266700" cy="3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640500" y="1808825"/>
            <a:ext cx="305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(Word, LaTex, Markdown, PPT, ...)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2700" y="1882375"/>
            <a:ext cx="49941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plots.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tables.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85450" y="1184650"/>
            <a:ext cx="4912200" cy="3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61" y="1882373"/>
            <a:ext cx="1998770" cy="1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749" y="1457274"/>
            <a:ext cx="2432650" cy="3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RMarkdown?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8055" r="13580" t="40152"/>
          <a:stretch/>
        </p:blipFill>
        <p:spPr>
          <a:xfrm>
            <a:off x="3428575" y="3537875"/>
            <a:ext cx="1548850" cy="6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47775" y="1230450"/>
            <a:ext cx="8208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834400" y="1290375"/>
            <a:ext cx="24327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25700" y="2248025"/>
            <a:ext cx="16527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823225" y="2548038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(Wrong example)</a:t>
            </a:r>
            <a:endParaRPr/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Caution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1021850" y="1231325"/>
            <a:ext cx="7138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same reason, every package used should be either loaded on memory (library, require) or specified before functions (::)</a:t>
            </a:r>
            <a:endParaRPr sz="1800"/>
          </a:p>
        </p:txBody>
      </p:sp>
      <p:sp>
        <p:nvSpPr>
          <p:cNvPr id="251" name="Google Shape;251;p32"/>
          <p:cNvSpPr txBox="1"/>
          <p:nvPr/>
        </p:nvSpPr>
        <p:spPr>
          <a:xfrm>
            <a:off x="823225" y="3154325"/>
            <a:ext cx="33222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ggplot(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iris)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987722" y="3108075"/>
            <a:ext cx="3322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library(ggplot2)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ggplot(iris)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2911525" y="2535363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example)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5188950" y="3103325"/>
            <a:ext cx="43098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ggplot2::ggplot(iris)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188954" y="2530625"/>
            <a:ext cx="265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 2)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021850" y="1231325"/>
            <a:ext cx="71385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default,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i="1" lang="en" sz="1800"/>
              <a:t>echoes</a:t>
            </a:r>
            <a:r>
              <a:rPr lang="en" sz="1800"/>
              <a:t> 	the code,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i="1" lang="en" sz="1800"/>
              <a:t>runs</a:t>
            </a:r>
            <a:r>
              <a:rPr lang="en" sz="1800"/>
              <a:t> 		the code,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i="1" lang="en" sz="1800"/>
              <a:t>shows</a:t>
            </a:r>
            <a:r>
              <a:rPr lang="en" sz="1800"/>
              <a:t> 		the result.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sometimes we only want part of them.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How can we control it?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⇨ Add options next to “r”</a:t>
            </a:r>
            <a:endParaRPr sz="1800"/>
          </a:p>
        </p:txBody>
      </p:sp>
      <p:sp>
        <p:nvSpPr>
          <p:cNvPr id="263" name="Google Shape;263;p33"/>
          <p:cNvSpPr txBox="1"/>
          <p:nvPr/>
        </p:nvSpPr>
        <p:spPr>
          <a:xfrm>
            <a:off x="4777450" y="3943450"/>
            <a:ext cx="3074700" cy="902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```{r, echo = FALSE}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75" y="1523759"/>
            <a:ext cx="4821174" cy="98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1059975" y="18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{8CCB7804-7114-4FA8-866C-E19543FCB4B2}</a:tableStyleId>
              </a:tblPr>
              <a:tblGrid>
                <a:gridCol w="1242800"/>
                <a:gridCol w="4191425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Rule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Function</a:t>
                      </a:r>
                      <a:endParaRPr b="1"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echo = FALSE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code, but not the results from appearing in HTML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include = FALSE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 and results from appearing in HTML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eval = FALSE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 from being run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warning = FALSE</a:t>
                      </a:r>
                      <a:endParaRPr sz="10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warning message from appearing in HTML</a:t>
                      </a:r>
                      <a:endParaRPr sz="1150"/>
                    </a:p>
                  </a:txBody>
                  <a:tcPr marT="95250" marB="95250" marR="47625" marL="47625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4"/>
          <p:cNvSpPr txBox="1"/>
          <p:nvPr/>
        </p:nvSpPr>
        <p:spPr>
          <a:xfrm>
            <a:off x="1059975" y="4195525"/>
            <a:ext cx="5133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R Markdown Reference Guide</a:t>
            </a:r>
            <a:endParaRPr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1059975" y="1079100"/>
            <a:ext cx="30747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```{r, echo = FALSE, eval = FALSE}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647275" y="1311800"/>
            <a:ext cx="30000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1. Default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2. No warning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warning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3. No echo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echo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5"/>
          <p:cNvSpPr txBox="1"/>
          <p:nvPr/>
        </p:nvSpPr>
        <p:spPr>
          <a:xfrm>
            <a:off x="3721825" y="3577250"/>
            <a:ext cx="4473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what the other outputs would look like.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try knitting!</a:t>
            </a:r>
            <a:endParaRPr/>
          </a:p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6472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4. No evaluation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eval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6472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Are these two the same?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6. No evaluation + No echo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eval = FALSE, echo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37"/>
          <p:cNvSpPr txBox="1"/>
          <p:nvPr/>
        </p:nvSpPr>
        <p:spPr>
          <a:xfrm>
            <a:off x="3647275" y="3257475"/>
            <a:ext cx="2358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OKAY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6059875" y="3257475"/>
            <a:ext cx="27102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6</a:t>
            </a:r>
            <a:r>
              <a:rPr lang="en" sz="1200">
                <a:solidFill>
                  <a:srgbClr val="333333"/>
                </a:solidFill>
              </a:rPr>
              <a:t>. </a:t>
            </a:r>
            <a:r>
              <a:rPr lang="en" sz="1200">
                <a:solidFill>
                  <a:srgbClr val="333333"/>
                </a:solidFill>
              </a:rPr>
              <a:t>No evaluation + No echo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</a:t>
            </a:r>
            <a:r>
              <a:rPr lang="en" sz="1200">
                <a:solidFill>
                  <a:srgbClr val="333333"/>
                </a:solidFill>
              </a:rPr>
              <a:t>r, eval = FALSE, echo = FALSE</a:t>
            </a:r>
            <a:r>
              <a:rPr lang="en" sz="1200">
                <a:solidFill>
                  <a:srgbClr val="333333"/>
                </a:solidFill>
              </a:rPr>
              <a:t>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ERROR!!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1021850" y="1231325"/>
            <a:ext cx="71385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want to control it document-wise,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set global options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Later you can override it in individual chunks</a:t>
            </a: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1077200" y="2211450"/>
            <a:ext cx="4146000" cy="77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```{r setup, include=FALSE}</a:t>
            </a:r>
            <a:b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knitr::opts_chunk$set(echo = FALSE)</a:t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```</a:t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Tables, figures, links, 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- from an R chunk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8822" l="0" r="0" t="55561"/>
          <a:stretch/>
        </p:blipFill>
        <p:spPr>
          <a:xfrm>
            <a:off x="4791875" y="3615750"/>
            <a:ext cx="3794501" cy="134641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0"/>
          <p:cNvSpPr txBox="1"/>
          <p:nvPr/>
        </p:nvSpPr>
        <p:spPr>
          <a:xfrm>
            <a:off x="640625" y="3181350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4791875" y="3168850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 rotWithShape="1">
          <a:blip r:embed="rId4">
            <a:alphaModFix/>
          </a:blip>
          <a:srcRect b="36832" l="0" r="19374" t="8028"/>
          <a:stretch/>
        </p:blipFill>
        <p:spPr>
          <a:xfrm>
            <a:off x="640625" y="3714675"/>
            <a:ext cx="3609350" cy="6407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40"/>
          <p:cNvPicPr preferRelativeResize="0"/>
          <p:nvPr/>
        </p:nvPicPr>
        <p:blipFill rotWithShape="1">
          <a:blip r:embed="rId5">
            <a:alphaModFix/>
          </a:blip>
          <a:srcRect b="0" l="0" r="0" t="17245"/>
          <a:stretch/>
        </p:blipFill>
        <p:spPr>
          <a:xfrm>
            <a:off x="4715675" y="1943861"/>
            <a:ext cx="3946900" cy="92018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/>
        </p:nvSpPr>
        <p:spPr>
          <a:xfrm>
            <a:off x="640625" y="1536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4791875" y="15240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38" y="2008477"/>
            <a:ext cx="3623918" cy="48613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0"/>
          <p:cNvSpPr txBox="1"/>
          <p:nvPr/>
        </p:nvSpPr>
        <p:spPr>
          <a:xfrm>
            <a:off x="633300" y="2773225"/>
            <a:ext cx="3794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Use </a:t>
            </a:r>
            <a:r>
              <a:rPr lang="en" sz="1800"/>
              <a:t>“</a:t>
            </a:r>
            <a:r>
              <a:rPr lang="en" sz="1800">
                <a:solidFill>
                  <a:srgbClr val="0000FF"/>
                </a:solidFill>
              </a:rPr>
              <a:t>kable</a:t>
            </a:r>
            <a:r>
              <a:rPr lang="en" sz="1800"/>
              <a:t>” to get nice formats</a:t>
            </a:r>
            <a:endParaRPr sz="1800"/>
          </a:p>
        </p:txBody>
      </p:sp>
      <p:sp>
        <p:nvSpPr>
          <p:cNvPr id="329" name="Google Shape;329;p40"/>
          <p:cNvSpPr txBox="1"/>
          <p:nvPr/>
        </p:nvSpPr>
        <p:spPr>
          <a:xfrm>
            <a:off x="633300" y="1091450"/>
            <a:ext cx="5164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Simply add the output: not so clean</a:t>
            </a:r>
            <a:endParaRPr sz="1800"/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- in your text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640625" y="1155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3857350" y="11555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350" y="1564150"/>
            <a:ext cx="4752975" cy="112458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41"/>
          <p:cNvSpPr txBox="1"/>
          <p:nvPr/>
        </p:nvSpPr>
        <p:spPr>
          <a:xfrm>
            <a:off x="727100" y="1564150"/>
            <a:ext cx="2733300" cy="118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Person       |  Food </a:t>
            </a:r>
            <a:endParaRPr sz="1150">
              <a:solidFill>
                <a:srgbClr val="6666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--------------- | ----------------</a:t>
            </a:r>
            <a:endParaRPr sz="1150">
              <a:solidFill>
                <a:srgbClr val="6666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Joan</a:t>
            </a:r>
            <a:r>
              <a:rPr lang="en" sz="1150">
                <a:solidFill>
                  <a:srgbClr val="666666"/>
                </a:solidFill>
              </a:rPr>
              <a:t>           |  Melon</a:t>
            </a:r>
            <a:endParaRPr sz="1150">
              <a:solidFill>
                <a:srgbClr val="6666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John           |  Apple</a:t>
            </a:r>
            <a:endParaRPr sz="1150"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727100" y="3545450"/>
            <a:ext cx="2733300" cy="12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Capital | State | Time zone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|:--------|:-----:|----------:|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Montgomery | AL   | GMT-6  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Phoenix    | AZ    | GMT-7 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Sacramento | CA    | GMT-8  |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713" y="3544563"/>
            <a:ext cx="4752975" cy="12858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41"/>
          <p:cNvSpPr txBox="1"/>
          <p:nvPr/>
        </p:nvSpPr>
        <p:spPr>
          <a:xfrm>
            <a:off x="574700" y="3026925"/>
            <a:ext cx="5715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Want alignment? Use colons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85450" y="1184650"/>
            <a:ext cx="8206500" cy="3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RMarkdown?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947775" y="1230450"/>
            <a:ext cx="67617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RMarkdown      =     </a:t>
            </a:r>
            <a:r>
              <a:rPr lang="en">
                <a:solidFill>
                  <a:srgbClr val="FFFFFF"/>
                </a:solidFill>
              </a:rPr>
              <a:t>R + Markdown (Documentation)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159" l="0" r="0" t="0"/>
          <a:stretch/>
        </p:blipFill>
        <p:spPr>
          <a:xfrm>
            <a:off x="2057375" y="1757425"/>
            <a:ext cx="4258624" cy="25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057375" y="4501875"/>
            <a:ext cx="4392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and documentation at once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- from a Code Chunk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640625" y="3181350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5325275" y="3168850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640625" y="1536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5325275" y="15240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633300" y="2773225"/>
            <a:ext cx="4531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Use options to adjust size, add captions </a:t>
            </a:r>
            <a:endParaRPr sz="1800"/>
          </a:p>
        </p:txBody>
      </p:sp>
      <p:sp>
        <p:nvSpPr>
          <p:cNvPr id="354" name="Google Shape;354;p42"/>
          <p:cNvSpPr txBox="1"/>
          <p:nvPr/>
        </p:nvSpPr>
        <p:spPr>
          <a:xfrm>
            <a:off x="633300" y="1091450"/>
            <a:ext cx="3624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Simply add the output</a:t>
            </a:r>
            <a:endParaRPr sz="1800"/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 b="57864" l="0" r="0" t="0"/>
          <a:stretch/>
        </p:blipFill>
        <p:spPr>
          <a:xfrm>
            <a:off x="5571175" y="1894750"/>
            <a:ext cx="2092200" cy="142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 rotWithShape="1">
          <a:blip r:embed="rId3">
            <a:alphaModFix/>
          </a:blip>
          <a:srcRect b="0" l="0" r="0" t="58027"/>
          <a:stretch/>
        </p:blipFill>
        <p:spPr>
          <a:xfrm>
            <a:off x="5571175" y="3539559"/>
            <a:ext cx="2092200" cy="141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2"/>
          <p:cNvPicPr preferRelativeResize="0"/>
          <p:nvPr/>
        </p:nvPicPr>
        <p:blipFill rotWithShape="1">
          <a:blip r:embed="rId4">
            <a:alphaModFix/>
          </a:blip>
          <a:srcRect b="50463" l="0" r="3633" t="0"/>
          <a:stretch/>
        </p:blipFill>
        <p:spPr>
          <a:xfrm>
            <a:off x="633300" y="1946150"/>
            <a:ext cx="4259075" cy="486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25" y="3754300"/>
            <a:ext cx="4210050" cy="5143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- Inserting an image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5902150" y="3850150"/>
            <a:ext cx="2780700" cy="40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0000FF"/>
                </a:solidFill>
              </a:rPr>
              <a:t>BIOS611 notes</a:t>
            </a:r>
            <a:r>
              <a:rPr lang="en">
                <a:solidFill>
                  <a:srgbClr val="666666"/>
                </a:solidFill>
              </a:rPr>
              <a:t>   (hyperlink)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890000" y="11114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5902150" y="1111450"/>
            <a:ext cx="156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955700" y="3850150"/>
            <a:ext cx="4614000" cy="40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[BIOS611 notes](https://biodatascience.github.io/datasci611/)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5902150" y="1487950"/>
            <a:ext cx="2780700" cy="40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666666"/>
                </a:solidFill>
              </a:rPr>
              <a:t>(image with </a:t>
            </a:r>
            <a:r>
              <a:rPr lang="en">
                <a:solidFill>
                  <a:srgbClr val="0000FF"/>
                </a:solidFill>
              </a:rPr>
              <a:t>some caption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955700" y="1487950"/>
            <a:ext cx="4614000" cy="40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![</a:t>
            </a:r>
            <a:r>
              <a:rPr lang="en" sz="1150">
                <a:solidFill>
                  <a:srgbClr val="0000FF"/>
                </a:solidFill>
              </a:rPr>
              <a:t>some caption</a:t>
            </a:r>
            <a:r>
              <a:rPr lang="en" sz="1150">
                <a:solidFill>
                  <a:srgbClr val="666666"/>
                </a:solidFill>
              </a:rPr>
              <a:t>](path/filename.png)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890000" y="3321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5902150" y="3321250"/>
            <a:ext cx="156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325550" y="258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 resources</a:t>
            </a:r>
            <a:endParaRPr/>
          </a:p>
        </p:txBody>
      </p:sp>
      <p:sp>
        <p:nvSpPr>
          <p:cNvPr id="380" name="Google Shape;3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</a:t>
            </a:r>
            <a:r>
              <a:rPr lang="en" sz="1400"/>
              <a:t>Introduction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https://rmarkdown.rstudio.com/lesson-1.html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</a:t>
            </a:r>
            <a:r>
              <a:rPr lang="en" sz="1400"/>
              <a:t>Cheatsheet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http://www.rstudio.com/wp-content/uploads/2016/03/rmarkdown-cheatsheet-2.0.pdf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Reference guide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https://www.rstudio.com/wp-content/uploads/2015/03/rmarkdown-reference.pdf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Latex</a:t>
            </a:r>
            <a:br>
              <a:rPr lang="en" sz="1400"/>
            </a:br>
            <a:r>
              <a:rPr lang="en" sz="1400"/>
              <a:t>Getting started 	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https://www.tug.org/begin.html</a:t>
            </a:r>
            <a:br>
              <a:rPr lang="en" sz="1400"/>
            </a:br>
            <a:r>
              <a:rPr lang="en" sz="1400"/>
              <a:t>Intro 			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https://www.sharelatex.com/learn/Creating_a_document_in_LaTeX</a:t>
            </a:r>
            <a:br>
              <a:rPr lang="en" sz="1400"/>
            </a:br>
            <a:r>
              <a:rPr lang="en" sz="1400"/>
              <a:t>Online tool		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https://www.overleaf.com/</a:t>
            </a:r>
            <a:br>
              <a:rPr lang="en" sz="1400"/>
            </a:br>
            <a:endParaRPr sz="1400"/>
          </a:p>
          <a:p>
            <a:pPr indent="0" lvl="0" marL="457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85450" y="1184650"/>
            <a:ext cx="8206500" cy="35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nice about RMarkdown?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66850" y="1196575"/>
            <a:ext cx="66924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Updating results is handy!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Reproducible research via reproducible documentation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types of documents (HTML, PDF, DOC, slides, ...)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Codes are easy to read, tables are neat.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options of presenting:</a:t>
            </a:r>
            <a:br>
              <a:rPr lang="en" sz="1800"/>
            </a:br>
            <a:r>
              <a:rPr lang="en" sz="1800"/>
              <a:t>show code, output, or both</a:t>
            </a:r>
            <a:br>
              <a:rPr lang="en" sz="1800"/>
            </a:br>
            <a:r>
              <a:rPr lang="en" sz="1800"/>
              <a:t>show code without running it</a:t>
            </a:r>
            <a:br>
              <a:rPr lang="en" sz="1800"/>
            </a:br>
            <a:r>
              <a:rPr lang="en" sz="1800"/>
              <a:t>...</a:t>
            </a:r>
            <a:endParaRPr sz="18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RMarkdown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26" y="1241875"/>
            <a:ext cx="5791974" cy="337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04175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install.packages(</a:t>
            </a:r>
            <a:r>
              <a:rPr lang="en" sz="1400">
                <a:solidFill>
                  <a:srgbClr val="DD11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"rmarkdown"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BBBB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library(rmarkdown)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8"/>
          <p:cNvSpPr/>
          <p:nvPr/>
        </p:nvSpPr>
        <p:spPr>
          <a:xfrm>
            <a:off x="2970525" y="3218950"/>
            <a:ext cx="3571500" cy="144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700" y="1554175"/>
            <a:ext cx="5793600" cy="337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RMarkdown file (.Rmd)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04175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(Or File &gt; New File) &gt; RMarkdown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output format,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choose “HTML”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Save it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Cmd + s (MAC)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Ctl + s (Win)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034000" y="1646650"/>
            <a:ext cx="246600" cy="17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75" y="1231425"/>
            <a:ext cx="2381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75" y="1071788"/>
            <a:ext cx="5794174" cy="31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.Rmd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29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YAML metadata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ode chunks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090250" y="1207775"/>
            <a:ext cx="5742000" cy="86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090250" y="2129975"/>
            <a:ext cx="5742000" cy="41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090250" y="3835500"/>
            <a:ext cx="5742000" cy="41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090250" y="2605925"/>
            <a:ext cx="5742000" cy="115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 to finalize						</a:t>
            </a:r>
            <a:r>
              <a:rPr lang="en" sz="1800"/>
              <a:t>or Cmd + </a:t>
            </a:r>
            <a:r>
              <a:rPr lang="en" sz="1800"/>
              <a:t>Shift + K (Mac</a:t>
            </a:r>
            <a:r>
              <a:rPr lang="en" sz="1800"/>
              <a:t>)</a:t>
            </a:r>
            <a:br>
              <a:rPr lang="en" sz="1800"/>
            </a:br>
            <a:r>
              <a:rPr lang="en" sz="1800"/>
              <a:t>										    Ctrl + Shift + K (Win)</a:t>
            </a:r>
            <a:endParaRPr sz="18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30487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converting texts, codes, and outputs into a readable document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043000"/>
            <a:ext cx="4845024" cy="25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650" y="585127"/>
            <a:ext cx="1139350" cy="3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1407975" y="2215500"/>
            <a:ext cx="543300" cy="24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749" y="2086425"/>
            <a:ext cx="3682475" cy="243712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1"/>
          <p:cNvSpPr/>
          <p:nvPr/>
        </p:nvSpPr>
        <p:spPr>
          <a:xfrm>
            <a:off x="4679025" y="2885900"/>
            <a:ext cx="8322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