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2"/>
  </p:notes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58" r:id="rId11"/>
    <p:sldId id="267" r:id="rId12"/>
    <p:sldId id="268" r:id="rId13"/>
    <p:sldId id="269" r:id="rId14"/>
    <p:sldId id="270" r:id="rId15"/>
    <p:sldId id="259" r:id="rId16"/>
    <p:sldId id="293" r:id="rId17"/>
    <p:sldId id="29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71" r:id="rId27"/>
    <p:sldId id="291" r:id="rId28"/>
    <p:sldId id="281" r:id="rId29"/>
    <p:sldId id="282" r:id="rId30"/>
    <p:sldId id="294" r:id="rId31"/>
    <p:sldId id="295" r:id="rId32"/>
    <p:sldId id="283" r:id="rId33"/>
    <p:sldId id="296" r:id="rId34"/>
    <p:sldId id="284" r:id="rId35"/>
    <p:sldId id="298" r:id="rId36"/>
    <p:sldId id="297" r:id="rId37"/>
    <p:sldId id="299" r:id="rId38"/>
    <p:sldId id="285" r:id="rId39"/>
    <p:sldId id="286" r:id="rId40"/>
    <p:sldId id="288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0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673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BF6BA0-6ECF-47EE-89DA-2333458F091B}" type="datetimeFigureOut">
              <a:rPr lang="en-PH" smtClean="0"/>
              <a:t>4/2/2013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0A1494-8A3A-4961-A7B0-45E9399C0D6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534901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A1494-8A3A-4961-A7B0-45E9399C0D65}" type="slidenum">
              <a:rPr lang="en-PH" smtClean="0"/>
              <a:t>20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82362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2013-04-02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2013-04-02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2013-04-02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2013-04-02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2013-04-02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2013-04-02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2013-04-02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2013-04-02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2013-04-02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2013-04-02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2013-04-02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2013-04-02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533400" y="1600200"/>
            <a:ext cx="8229600" cy="1828800"/>
          </a:xfrm>
          <a:ln>
            <a:miter lim="800000"/>
            <a:headEnd/>
            <a:tailEnd/>
          </a:ln>
          <a:extLst/>
        </p:spPr>
        <p:txBody>
          <a:bodyPr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EMERGENCY SHUT DOWN (ESD) </a:t>
            </a:r>
            <a:br>
              <a:rPr lang="en-US" dirty="0" smtClean="0">
                <a:latin typeface="Arial" pitchFamily="34" charset="0"/>
                <a:cs typeface="Arial" pitchFamily="34" charset="0"/>
              </a:rPr>
            </a:br>
            <a:r>
              <a:rPr lang="en-US" sz="3900" dirty="0" smtClean="0">
                <a:latin typeface="Arial" pitchFamily="34" charset="0"/>
                <a:cs typeface="Arial" pitchFamily="34" charset="0"/>
              </a:rPr>
              <a:t>Basic Information for Field Operators</a:t>
            </a:r>
            <a:endParaRPr lang="en-US" sz="3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8143" y="3764340"/>
            <a:ext cx="8458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AutoNum type="romanUcPeriod"/>
            </a:pPr>
            <a:r>
              <a:rPr lang="en-PH" sz="2400" dirty="0" smtClean="0">
                <a:latin typeface="Arial" pitchFamily="34" charset="0"/>
                <a:cs typeface="Arial" pitchFamily="34" charset="0"/>
              </a:rPr>
              <a:t> List of ESD</a:t>
            </a:r>
          </a:p>
          <a:p>
            <a:pPr marL="400050" indent="-400050">
              <a:buAutoNum type="romanUcPeriod"/>
            </a:pPr>
            <a:r>
              <a:rPr lang="en-PH" sz="2400" dirty="0" smtClean="0">
                <a:latin typeface="Arial" pitchFamily="34" charset="0"/>
                <a:cs typeface="Arial" pitchFamily="34" charset="0"/>
              </a:rPr>
              <a:t> Pump Auto-Start Sequence after Power Failure Recovery</a:t>
            </a:r>
          </a:p>
          <a:p>
            <a:r>
              <a:rPr lang="en-PH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PH" sz="2400" dirty="0" smtClean="0">
                <a:latin typeface="Arial" pitchFamily="34" charset="0"/>
                <a:cs typeface="Arial" pitchFamily="34" charset="0"/>
              </a:rPr>
              <a:t>     1. Order of Priority for Auto Start</a:t>
            </a:r>
          </a:p>
          <a:p>
            <a:r>
              <a:rPr lang="en-PH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PH" sz="2400" dirty="0" smtClean="0">
                <a:latin typeface="Arial" pitchFamily="34" charset="0"/>
                <a:cs typeface="Arial" pitchFamily="34" charset="0"/>
              </a:rPr>
              <a:t>     2.  Pump Auto-Start List</a:t>
            </a:r>
          </a:p>
          <a:p>
            <a:r>
              <a:rPr lang="en-PH" sz="2400" dirty="0" smtClean="0">
                <a:latin typeface="Arial" pitchFamily="34" charset="0"/>
                <a:cs typeface="Arial" pitchFamily="34" charset="0"/>
              </a:rPr>
              <a:t>III.  Safety Instrumented System(SIS)</a:t>
            </a:r>
          </a:p>
          <a:p>
            <a:r>
              <a:rPr lang="en-PH" sz="2400" dirty="0" smtClean="0">
                <a:latin typeface="Arial" pitchFamily="34" charset="0"/>
                <a:cs typeface="Arial" pitchFamily="34" charset="0"/>
              </a:rPr>
              <a:t>IV.  Operators Actions when ESD occur</a:t>
            </a:r>
            <a:endParaRPr lang="en-PH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0" y="43324"/>
            <a:ext cx="2514600" cy="4619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eaLnBrk="1" hangingPunct="1"/>
            <a:r>
              <a:rPr lang="en-US" altLang="ja-JP" sz="2400" b="1" dirty="0">
                <a:ea typeface="ＭＳ Ｐゴシック" pitchFamily="50" charset="-128"/>
              </a:rPr>
              <a:t>TNH-200-101 (5)</a:t>
            </a:r>
          </a:p>
        </p:txBody>
      </p:sp>
    </p:spTree>
    <p:extLst>
      <p:ext uri="{BB962C8B-B14F-4D97-AF65-F5344CB8AC3E}">
        <p14:creationId xmlns:p14="http://schemas.microsoft.com/office/powerpoint/2010/main" val="3820943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PH" sz="4000" dirty="0" smtClean="0">
                <a:latin typeface="Arial" pitchFamily="34" charset="0"/>
                <a:cs typeface="Arial" pitchFamily="34" charset="0"/>
              </a:rPr>
              <a:t>II.  Pump Auto-Start Sequence</a:t>
            </a:r>
            <a:br>
              <a:rPr lang="en-PH" sz="4000" dirty="0" smtClean="0">
                <a:latin typeface="Arial" pitchFamily="34" charset="0"/>
                <a:cs typeface="Arial" pitchFamily="34" charset="0"/>
              </a:rPr>
            </a:br>
            <a:r>
              <a:rPr lang="en-PH" sz="4000" dirty="0" smtClean="0">
                <a:latin typeface="Arial" pitchFamily="34" charset="0"/>
                <a:cs typeface="Arial" pitchFamily="34" charset="0"/>
              </a:rPr>
              <a:t>     after Power Failure</a:t>
            </a:r>
            <a:endParaRPr lang="en-PH" sz="4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5800" y="2438400"/>
            <a:ext cx="807720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2"/>
              </a:buBlip>
            </a:pPr>
            <a:r>
              <a:rPr lang="en-PH" sz="2600" dirty="0">
                <a:latin typeface="Arial" pitchFamily="34" charset="0"/>
                <a:cs typeface="Arial" pitchFamily="34" charset="0"/>
              </a:rPr>
              <a:t> </a:t>
            </a:r>
            <a:r>
              <a:rPr lang="en-PH" sz="2600" dirty="0" smtClean="0">
                <a:latin typeface="Arial" pitchFamily="34" charset="0"/>
                <a:cs typeface="Arial" pitchFamily="34" charset="0"/>
              </a:rPr>
              <a:t>Power Failure Interlock is provided for all motors.</a:t>
            </a:r>
            <a:endParaRPr lang="en-PH" sz="2600" dirty="0">
              <a:latin typeface="Arial" pitchFamily="34" charset="0"/>
              <a:cs typeface="Arial" pitchFamily="34" charset="0"/>
            </a:endParaRPr>
          </a:p>
          <a:p>
            <a:pPr marL="285750" indent="-285750">
              <a:buBlip>
                <a:blip r:embed="rId2"/>
              </a:buBlip>
            </a:pPr>
            <a:r>
              <a:rPr lang="en-PH" sz="2600" dirty="0" smtClean="0">
                <a:latin typeface="Arial" pitchFamily="34" charset="0"/>
                <a:cs typeface="Arial" pitchFamily="34" charset="0"/>
              </a:rPr>
              <a:t> When Power Failure is due to Steam Turbine  </a:t>
            </a:r>
          </a:p>
          <a:p>
            <a:r>
              <a:rPr lang="en-PH" sz="2600" dirty="0" smtClean="0">
                <a:latin typeface="Arial" pitchFamily="34" charset="0"/>
                <a:cs typeface="Arial" pitchFamily="34" charset="0"/>
              </a:rPr>
              <a:t>    Generator Shutdown, Emergency Generator  will </a:t>
            </a:r>
          </a:p>
          <a:p>
            <a:r>
              <a:rPr lang="en-PH" sz="2600" dirty="0">
                <a:latin typeface="Arial" pitchFamily="34" charset="0"/>
                <a:cs typeface="Arial" pitchFamily="34" charset="0"/>
              </a:rPr>
              <a:t> </a:t>
            </a:r>
            <a:r>
              <a:rPr lang="en-PH" sz="2600" dirty="0" smtClean="0">
                <a:latin typeface="Arial" pitchFamily="34" charset="0"/>
                <a:cs typeface="Arial" pitchFamily="34" charset="0"/>
              </a:rPr>
              <a:t>   Start.</a:t>
            </a:r>
          </a:p>
          <a:p>
            <a:pPr marL="285750" indent="-285750">
              <a:buBlip>
                <a:blip r:embed="rId2"/>
              </a:buBlip>
            </a:pPr>
            <a:r>
              <a:rPr lang="en-PH" sz="2600" dirty="0" smtClean="0">
                <a:latin typeface="Arial" pitchFamily="34" charset="0"/>
                <a:cs typeface="Arial" pitchFamily="34" charset="0"/>
              </a:rPr>
              <a:t> When power is restored, motors with auto-start  </a:t>
            </a:r>
          </a:p>
          <a:p>
            <a:r>
              <a:rPr lang="en-PH" sz="2600" dirty="0">
                <a:latin typeface="Arial" pitchFamily="34" charset="0"/>
                <a:cs typeface="Arial" pitchFamily="34" charset="0"/>
              </a:rPr>
              <a:t> </a:t>
            </a:r>
            <a:r>
              <a:rPr lang="en-PH" sz="2600" dirty="0" smtClean="0">
                <a:latin typeface="Arial" pitchFamily="34" charset="0"/>
                <a:cs typeface="Arial" pitchFamily="34" charset="0"/>
              </a:rPr>
              <a:t>   sequence will automatically run the with order of </a:t>
            </a:r>
          </a:p>
          <a:p>
            <a:r>
              <a:rPr lang="en-PH" sz="2600" dirty="0">
                <a:latin typeface="Arial" pitchFamily="34" charset="0"/>
                <a:cs typeface="Arial" pitchFamily="34" charset="0"/>
              </a:rPr>
              <a:t> </a:t>
            </a:r>
            <a:r>
              <a:rPr lang="en-PH" sz="2600" dirty="0" smtClean="0">
                <a:latin typeface="Arial" pitchFamily="34" charset="0"/>
                <a:cs typeface="Arial" pitchFamily="34" charset="0"/>
              </a:rPr>
              <a:t>   priority.</a:t>
            </a:r>
            <a:endParaRPr lang="en-PH" sz="26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4240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819912"/>
            <a:ext cx="8229600" cy="704088"/>
          </a:xfrm>
        </p:spPr>
        <p:txBody>
          <a:bodyPr>
            <a:noAutofit/>
          </a:bodyPr>
          <a:lstStyle/>
          <a:p>
            <a:r>
              <a:rPr lang="en-PH" sz="4000" dirty="0" smtClean="0">
                <a:latin typeface="Arial" pitchFamily="34" charset="0"/>
                <a:cs typeface="Arial" pitchFamily="34" charset="0"/>
              </a:rPr>
              <a:t>II.1  Order of Priority for Auto-Start</a:t>
            </a:r>
            <a:endParaRPr lang="en-PH" sz="40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0473358"/>
              </p:ext>
            </p:extLst>
          </p:nvPr>
        </p:nvGraphicFramePr>
        <p:xfrm>
          <a:off x="937844" y="1905000"/>
          <a:ext cx="7748955" cy="417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5991"/>
                <a:gridCol w="1704770"/>
                <a:gridCol w="482819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sz="2200" dirty="0" smtClean="0">
                          <a:latin typeface="Arial" pitchFamily="34" charset="0"/>
                          <a:cs typeface="Arial" pitchFamily="34" charset="0"/>
                        </a:rPr>
                        <a:t>Priority</a:t>
                      </a:r>
                      <a:endParaRPr lang="en-PH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200" dirty="0" smtClean="0">
                          <a:latin typeface="Arial" pitchFamily="34" charset="0"/>
                          <a:cs typeface="Arial" pitchFamily="34" charset="0"/>
                        </a:rPr>
                        <a:t>Time</a:t>
                      </a:r>
                    </a:p>
                    <a:p>
                      <a:pPr algn="ctr"/>
                      <a:r>
                        <a:rPr lang="en-PH" sz="2200" dirty="0" smtClean="0">
                          <a:latin typeface="Arial" pitchFamily="34" charset="0"/>
                          <a:cs typeface="Arial" pitchFamily="34" charset="0"/>
                        </a:rPr>
                        <a:t>Delay</a:t>
                      </a:r>
                      <a:endParaRPr lang="en-PH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200" dirty="0" smtClean="0">
                          <a:latin typeface="Arial" pitchFamily="34" charset="0"/>
                          <a:cs typeface="Arial" pitchFamily="34" charset="0"/>
                        </a:rPr>
                        <a:t>Description</a:t>
                      </a:r>
                      <a:endParaRPr lang="en-PH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sz="22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PH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200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PH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PH" sz="2200" dirty="0" smtClean="0">
                          <a:latin typeface="Arial" pitchFamily="34" charset="0"/>
                          <a:cs typeface="Arial" pitchFamily="34" charset="0"/>
                        </a:rPr>
                        <a:t>All small size motors</a:t>
                      </a:r>
                      <a:endParaRPr lang="en-PH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sz="2200" dirty="0" smtClean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en-PH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200" dirty="0" smtClean="0"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endParaRPr lang="en-PH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PH" sz="22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r>
                        <a:rPr lang="en-PH" sz="2200" baseline="30000" dirty="0" smtClean="0">
                          <a:latin typeface="Arial" pitchFamily="34" charset="0"/>
                          <a:cs typeface="Arial" pitchFamily="34" charset="0"/>
                        </a:rPr>
                        <a:t>st</a:t>
                      </a:r>
                      <a:r>
                        <a:rPr lang="en-PH" sz="2200" dirty="0" smtClean="0">
                          <a:latin typeface="Arial" pitchFamily="34" charset="0"/>
                          <a:cs typeface="Arial" pitchFamily="34" charset="0"/>
                        </a:rPr>
                        <a:t> Pump of Cooling Water Pump</a:t>
                      </a:r>
                      <a:endParaRPr lang="en-PH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sz="2200" dirty="0" smtClean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en-PH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200" dirty="0" smtClean="0"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  <a:endParaRPr lang="en-PH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PH" sz="2200" dirty="0" smtClean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r>
                        <a:rPr lang="en-PH" sz="2200" baseline="30000" dirty="0" smtClean="0">
                          <a:latin typeface="Arial" pitchFamily="34" charset="0"/>
                          <a:cs typeface="Arial" pitchFamily="34" charset="0"/>
                        </a:rPr>
                        <a:t>nd</a:t>
                      </a:r>
                      <a:r>
                        <a:rPr lang="en-PH" sz="2200" dirty="0" smtClean="0">
                          <a:latin typeface="Arial" pitchFamily="34" charset="0"/>
                          <a:cs typeface="Arial" pitchFamily="34" charset="0"/>
                        </a:rPr>
                        <a:t> Pump of Cooling Water Pump</a:t>
                      </a:r>
                      <a:endParaRPr lang="en-PH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sz="2200" dirty="0" smtClean="0"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lang="en-PH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200" dirty="0" smtClean="0">
                          <a:latin typeface="Arial" pitchFamily="34" charset="0"/>
                          <a:cs typeface="Arial" pitchFamily="34" charset="0"/>
                        </a:rPr>
                        <a:t>20</a:t>
                      </a:r>
                      <a:endParaRPr lang="en-PH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PH" sz="2200" dirty="0" smtClean="0">
                          <a:latin typeface="Arial" pitchFamily="34" charset="0"/>
                          <a:cs typeface="Arial" pitchFamily="34" charset="0"/>
                        </a:rPr>
                        <a:t>Clarified Water Pump</a:t>
                      </a:r>
                      <a:endParaRPr lang="en-PH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sz="2200" dirty="0" smtClean="0"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endParaRPr lang="en-PH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200" dirty="0" smtClean="0">
                          <a:latin typeface="Arial" pitchFamily="34" charset="0"/>
                          <a:cs typeface="Arial" pitchFamily="34" charset="0"/>
                        </a:rPr>
                        <a:t>25</a:t>
                      </a:r>
                      <a:endParaRPr lang="en-PH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PH" sz="2200" dirty="0" smtClean="0">
                          <a:latin typeface="Arial" pitchFamily="34" charset="0"/>
                          <a:cs typeface="Arial" pitchFamily="34" charset="0"/>
                        </a:rPr>
                        <a:t>Selected Vent Scrubber Fan</a:t>
                      </a:r>
                      <a:endParaRPr lang="en-PH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sz="2200" dirty="0" smtClean="0"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  <a:endParaRPr lang="en-PH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200" dirty="0" smtClean="0">
                          <a:latin typeface="Arial" pitchFamily="34" charset="0"/>
                          <a:cs typeface="Arial" pitchFamily="34" charset="0"/>
                        </a:rPr>
                        <a:t>30</a:t>
                      </a:r>
                      <a:endParaRPr lang="en-PH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PH" sz="2200" dirty="0" smtClean="0">
                          <a:latin typeface="Arial" pitchFamily="34" charset="0"/>
                          <a:cs typeface="Arial" pitchFamily="34" charset="0"/>
                        </a:rPr>
                        <a:t>Cooling Tower for MS</a:t>
                      </a:r>
                      <a:endParaRPr lang="en-PH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sz="2200" dirty="0" smtClean="0"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  <a:endParaRPr lang="en-PH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200" dirty="0" smtClean="0">
                          <a:latin typeface="Arial" pitchFamily="34" charset="0"/>
                          <a:cs typeface="Arial" pitchFamily="34" charset="0"/>
                        </a:rPr>
                        <a:t>40</a:t>
                      </a:r>
                      <a:endParaRPr lang="en-PH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PH" sz="22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r>
                        <a:rPr lang="en-PH" sz="2200" baseline="30000" dirty="0" smtClean="0">
                          <a:latin typeface="Arial" pitchFamily="34" charset="0"/>
                          <a:cs typeface="Arial" pitchFamily="34" charset="0"/>
                        </a:rPr>
                        <a:t>st</a:t>
                      </a:r>
                      <a:r>
                        <a:rPr lang="en-PH" sz="2200" dirty="0" smtClean="0">
                          <a:latin typeface="Arial" pitchFamily="34" charset="0"/>
                          <a:cs typeface="Arial" pitchFamily="34" charset="0"/>
                        </a:rPr>
                        <a:t> Compressor of Instrument</a:t>
                      </a:r>
                      <a:r>
                        <a:rPr lang="en-PH" sz="2200" baseline="0" dirty="0" smtClean="0">
                          <a:latin typeface="Arial" pitchFamily="34" charset="0"/>
                          <a:cs typeface="Arial" pitchFamily="34" charset="0"/>
                        </a:rPr>
                        <a:t> Air</a:t>
                      </a:r>
                      <a:endParaRPr lang="en-PH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sz="2200" dirty="0" smtClean="0">
                          <a:latin typeface="Arial" pitchFamily="34" charset="0"/>
                          <a:cs typeface="Arial" pitchFamily="34" charset="0"/>
                        </a:rPr>
                        <a:t>8</a:t>
                      </a:r>
                      <a:endParaRPr lang="en-PH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200" dirty="0" smtClean="0">
                          <a:latin typeface="Arial" pitchFamily="34" charset="0"/>
                          <a:cs typeface="Arial" pitchFamily="34" charset="0"/>
                        </a:rPr>
                        <a:t>50</a:t>
                      </a:r>
                      <a:endParaRPr lang="en-PH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PH" sz="2200" dirty="0" smtClean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r>
                        <a:rPr lang="en-PH" sz="2200" baseline="30000" dirty="0" smtClean="0">
                          <a:latin typeface="Arial" pitchFamily="34" charset="0"/>
                          <a:cs typeface="Arial" pitchFamily="34" charset="0"/>
                        </a:rPr>
                        <a:t>nd</a:t>
                      </a:r>
                      <a:r>
                        <a:rPr lang="en-PH" sz="2200" dirty="0" smtClean="0">
                          <a:latin typeface="Arial" pitchFamily="34" charset="0"/>
                          <a:cs typeface="Arial" pitchFamily="34" charset="0"/>
                        </a:rPr>
                        <a:t> Compressor of Instrument</a:t>
                      </a:r>
                      <a:r>
                        <a:rPr lang="en-PH" sz="2200" baseline="0" dirty="0" smtClean="0">
                          <a:latin typeface="Arial" pitchFamily="34" charset="0"/>
                          <a:cs typeface="Arial" pitchFamily="34" charset="0"/>
                        </a:rPr>
                        <a:t> Air</a:t>
                      </a:r>
                      <a:endParaRPr lang="en-PH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0461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819912"/>
            <a:ext cx="8229600" cy="704088"/>
          </a:xfrm>
        </p:spPr>
        <p:txBody>
          <a:bodyPr>
            <a:noAutofit/>
          </a:bodyPr>
          <a:lstStyle/>
          <a:p>
            <a:r>
              <a:rPr lang="en-PH" sz="4000" dirty="0" smtClean="0">
                <a:latin typeface="Arial" pitchFamily="34" charset="0"/>
                <a:cs typeface="Arial" pitchFamily="34" charset="0"/>
              </a:rPr>
              <a:t>II.2  Pump Auto-Start List (1) </a:t>
            </a:r>
            <a:endParaRPr lang="en-PH" sz="40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7684207"/>
              </p:ext>
            </p:extLst>
          </p:nvPr>
        </p:nvGraphicFramePr>
        <p:xfrm>
          <a:off x="381002" y="2133600"/>
          <a:ext cx="8381998" cy="3774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799"/>
                <a:gridCol w="1905000"/>
                <a:gridCol w="464819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sz="1800" dirty="0" smtClean="0">
                          <a:latin typeface="Arial" pitchFamily="34" charset="0"/>
                          <a:cs typeface="Arial" pitchFamily="34" charset="0"/>
                        </a:rPr>
                        <a:t>System</a:t>
                      </a:r>
                      <a:endParaRPr lang="en-PH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800" dirty="0" smtClean="0">
                          <a:latin typeface="Arial" pitchFamily="34" charset="0"/>
                          <a:cs typeface="Arial" pitchFamily="34" charset="0"/>
                        </a:rPr>
                        <a:t>Equipment</a:t>
                      </a:r>
                      <a:r>
                        <a:rPr lang="en-PH" sz="18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*</a:t>
                      </a:r>
                      <a:endParaRPr lang="en-PH" sz="18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800" dirty="0" smtClean="0">
                          <a:latin typeface="Arial" pitchFamily="34" charset="0"/>
                          <a:cs typeface="Arial" pitchFamily="34" charset="0"/>
                        </a:rPr>
                        <a:t>Description</a:t>
                      </a:r>
                      <a:endParaRPr lang="en-PH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sz="1800" dirty="0" smtClean="0">
                          <a:latin typeface="Arial" pitchFamily="34" charset="0"/>
                          <a:cs typeface="Arial" pitchFamily="34" charset="0"/>
                        </a:rPr>
                        <a:t>HPAL</a:t>
                      </a:r>
                      <a:r>
                        <a:rPr lang="en-PH" sz="1800" baseline="0" dirty="0" smtClean="0">
                          <a:latin typeface="Arial" pitchFamily="34" charset="0"/>
                          <a:cs typeface="Arial" pitchFamily="34" charset="0"/>
                        </a:rPr>
                        <a:t> Scrubber</a:t>
                      </a:r>
                      <a:endParaRPr lang="en-PH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800" dirty="0" smtClean="0">
                          <a:latin typeface="Arial" pitchFamily="34" charset="0"/>
                          <a:cs typeface="Arial" pitchFamily="34" charset="0"/>
                        </a:rPr>
                        <a:t>102/202PU08AB</a:t>
                      </a:r>
                    </a:p>
                    <a:p>
                      <a:pPr algn="ctr"/>
                      <a:r>
                        <a:rPr lang="en-PH" sz="1800" dirty="0" smtClean="0">
                          <a:latin typeface="Arial" pitchFamily="34" charset="0"/>
                          <a:cs typeface="Arial" pitchFamily="34" charset="0"/>
                        </a:rPr>
                        <a:t>102/202PU16AB</a:t>
                      </a:r>
                      <a:endParaRPr lang="en-PH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PH" sz="1800" dirty="0" smtClean="0">
                          <a:latin typeface="Arial" pitchFamily="34" charset="0"/>
                          <a:cs typeface="Arial" pitchFamily="34" charset="0"/>
                        </a:rPr>
                        <a:t>Scrubber Seal Tank Discharge</a:t>
                      </a:r>
                      <a:r>
                        <a:rPr lang="en-PH" sz="1800" baseline="0" dirty="0" smtClean="0">
                          <a:latin typeface="Arial" pitchFamily="34" charset="0"/>
                          <a:cs typeface="Arial" pitchFamily="34" charset="0"/>
                        </a:rPr>
                        <a:t> Pump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800" dirty="0" smtClean="0">
                          <a:latin typeface="Arial" pitchFamily="34" charset="0"/>
                          <a:cs typeface="Arial" pitchFamily="34" charset="0"/>
                        </a:rPr>
                        <a:t>Scrubber Feed Water Booster</a:t>
                      </a:r>
                      <a:r>
                        <a:rPr lang="en-PH" sz="1800" baseline="0" dirty="0" smtClean="0">
                          <a:latin typeface="Arial" pitchFamily="34" charset="0"/>
                          <a:cs typeface="Arial" pitchFamily="34" charset="0"/>
                        </a:rPr>
                        <a:t> Pump</a:t>
                      </a:r>
                      <a:endParaRPr lang="en-PH" sz="1800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sz="1800" dirty="0" smtClean="0">
                          <a:latin typeface="Arial" pitchFamily="34" charset="0"/>
                          <a:cs typeface="Arial" pitchFamily="34" charset="0"/>
                        </a:rPr>
                        <a:t>Utility</a:t>
                      </a:r>
                      <a:r>
                        <a:rPr lang="en-PH" sz="1800" baseline="0" dirty="0" smtClean="0">
                          <a:latin typeface="Arial" pitchFamily="34" charset="0"/>
                          <a:cs typeface="Arial" pitchFamily="34" charset="0"/>
                        </a:rPr>
                        <a:t> Clarified Water Pump</a:t>
                      </a:r>
                      <a:endParaRPr lang="en-PH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800" dirty="0" smtClean="0">
                          <a:latin typeface="Arial" pitchFamily="34" charset="0"/>
                          <a:cs typeface="Arial" pitchFamily="34" charset="0"/>
                        </a:rPr>
                        <a:t>513PU01ABC</a:t>
                      </a:r>
                      <a:endParaRPr lang="en-PH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PH" sz="1800" dirty="0" smtClean="0">
                          <a:latin typeface="Arial" pitchFamily="34" charset="0"/>
                          <a:cs typeface="Arial" pitchFamily="34" charset="0"/>
                        </a:rPr>
                        <a:t>Clarified Water</a:t>
                      </a:r>
                      <a:r>
                        <a:rPr lang="en-PH" sz="1800" baseline="0" dirty="0" smtClean="0">
                          <a:latin typeface="Arial" pitchFamily="34" charset="0"/>
                          <a:cs typeface="Arial" pitchFamily="34" charset="0"/>
                        </a:rPr>
                        <a:t> Pump</a:t>
                      </a:r>
                      <a:endParaRPr lang="en-PH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sz="1800" dirty="0" smtClean="0">
                          <a:latin typeface="Arial" pitchFamily="34" charset="0"/>
                          <a:cs typeface="Arial" pitchFamily="34" charset="0"/>
                        </a:rPr>
                        <a:t>Filtrated</a:t>
                      </a:r>
                      <a:r>
                        <a:rPr lang="en-PH" sz="1800" baseline="0" dirty="0" smtClean="0">
                          <a:latin typeface="Arial" pitchFamily="34" charset="0"/>
                          <a:cs typeface="Arial" pitchFamily="34" charset="0"/>
                        </a:rPr>
                        <a:t> Water Pump</a:t>
                      </a:r>
                      <a:endParaRPr lang="en-PH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800" dirty="0" smtClean="0">
                          <a:latin typeface="Arial" pitchFamily="34" charset="0"/>
                          <a:cs typeface="Arial" pitchFamily="34" charset="0"/>
                        </a:rPr>
                        <a:t>513PU02ABC</a:t>
                      </a:r>
                      <a:endParaRPr lang="en-PH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PH" sz="1800" dirty="0" smtClean="0">
                          <a:latin typeface="Arial" pitchFamily="34" charset="0"/>
                          <a:cs typeface="Arial" pitchFamily="34" charset="0"/>
                        </a:rPr>
                        <a:t>Filtrated</a:t>
                      </a:r>
                      <a:r>
                        <a:rPr lang="en-PH" sz="1800" baseline="0" dirty="0" smtClean="0">
                          <a:latin typeface="Arial" pitchFamily="34" charset="0"/>
                          <a:cs typeface="Arial" pitchFamily="34" charset="0"/>
                        </a:rPr>
                        <a:t> Water Pump</a:t>
                      </a:r>
                      <a:endParaRPr lang="en-PH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sz="1800" dirty="0" smtClean="0">
                          <a:latin typeface="Arial" pitchFamily="34" charset="0"/>
                          <a:cs typeface="Arial" pitchFamily="34" charset="0"/>
                        </a:rPr>
                        <a:t>MS</a:t>
                      </a:r>
                      <a:r>
                        <a:rPr lang="en-PH" sz="1800" baseline="0" dirty="0" smtClean="0">
                          <a:latin typeface="Arial" pitchFamily="34" charset="0"/>
                          <a:cs typeface="Arial" pitchFamily="34" charset="0"/>
                        </a:rPr>
                        <a:t> Scrubbers</a:t>
                      </a:r>
                      <a:endParaRPr lang="en-PH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800" dirty="0" smtClean="0">
                          <a:latin typeface="Arial" pitchFamily="34" charset="0"/>
                          <a:cs typeface="Arial" pitchFamily="34" charset="0"/>
                        </a:rPr>
                        <a:t>106PU41AB</a:t>
                      </a:r>
                      <a:endParaRPr lang="en-PH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PH" sz="1800" dirty="0" smtClean="0">
                          <a:latin typeface="Arial" pitchFamily="34" charset="0"/>
                          <a:cs typeface="Arial" pitchFamily="34" charset="0"/>
                        </a:rPr>
                        <a:t>H2S Scrubber(SR02)</a:t>
                      </a:r>
                      <a:r>
                        <a:rPr lang="en-PH" sz="1800" baseline="0" dirty="0" smtClean="0">
                          <a:latin typeface="Arial" pitchFamily="34" charset="0"/>
                          <a:cs typeface="Arial" pitchFamily="34" charset="0"/>
                        </a:rPr>
                        <a:t> Recycle Pump</a:t>
                      </a:r>
                      <a:endParaRPr lang="en-PH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PH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800" dirty="0" smtClean="0">
                          <a:latin typeface="Arial" pitchFamily="34" charset="0"/>
                          <a:cs typeface="Arial" pitchFamily="34" charset="0"/>
                        </a:rPr>
                        <a:t>106FN01AB</a:t>
                      </a:r>
                      <a:endParaRPr lang="en-PH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PH" sz="1800" dirty="0" smtClean="0">
                          <a:latin typeface="Arial" pitchFamily="34" charset="0"/>
                          <a:cs typeface="Arial" pitchFamily="34" charset="0"/>
                        </a:rPr>
                        <a:t>H2S Vent Scrubber Fan</a:t>
                      </a:r>
                      <a:endParaRPr lang="en-PH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PH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800" dirty="0" smtClean="0">
                          <a:latin typeface="Arial" pitchFamily="34" charset="0"/>
                          <a:cs typeface="Arial" pitchFamily="34" charset="0"/>
                        </a:rPr>
                        <a:t>106PU51AB</a:t>
                      </a:r>
                      <a:endParaRPr lang="en-PH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PH" sz="1800" dirty="0" smtClean="0">
                          <a:latin typeface="Arial" pitchFamily="34" charset="0"/>
                          <a:cs typeface="Arial" pitchFamily="34" charset="0"/>
                        </a:rPr>
                        <a:t>Scrubber Water Re-circulation Pump</a:t>
                      </a:r>
                      <a:endParaRPr lang="en-PH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PH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800" dirty="0" smtClean="0">
                          <a:latin typeface="Arial" pitchFamily="34" charset="0"/>
                          <a:cs typeface="Arial" pitchFamily="34" charset="0"/>
                        </a:rPr>
                        <a:t>106FN02AB</a:t>
                      </a:r>
                      <a:endParaRPr lang="en-PH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PH" sz="1800" dirty="0" smtClean="0">
                          <a:latin typeface="Arial" pitchFamily="34" charset="0"/>
                          <a:cs typeface="Arial" pitchFamily="34" charset="0"/>
                        </a:rPr>
                        <a:t>Scrubber(SR03) Fan</a:t>
                      </a:r>
                      <a:endParaRPr lang="en-PH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457200" y="6324600"/>
            <a:ext cx="8458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smtClean="0">
                <a:latin typeface="Arial" pitchFamily="34" charset="0"/>
                <a:cs typeface="Arial" pitchFamily="34" charset="0"/>
              </a:rPr>
              <a:t>* Selected Pump/Fan will RUN</a:t>
            </a:r>
            <a:endParaRPr lang="en-PH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0588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749572"/>
            <a:ext cx="8229600" cy="704088"/>
          </a:xfrm>
        </p:spPr>
        <p:txBody>
          <a:bodyPr>
            <a:noAutofit/>
          </a:bodyPr>
          <a:lstStyle/>
          <a:p>
            <a:r>
              <a:rPr lang="en-PH" sz="4000" dirty="0" smtClean="0">
                <a:latin typeface="Arial" pitchFamily="34" charset="0"/>
                <a:cs typeface="Arial" pitchFamily="34" charset="0"/>
              </a:rPr>
              <a:t>II.2  Pump Auto-Start List (2) </a:t>
            </a:r>
            <a:endParaRPr lang="en-PH" sz="40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3127734"/>
              </p:ext>
            </p:extLst>
          </p:nvPr>
        </p:nvGraphicFramePr>
        <p:xfrm>
          <a:off x="416172" y="1623635"/>
          <a:ext cx="8381998" cy="458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398"/>
                <a:gridCol w="2057401"/>
                <a:gridCol w="464819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sz="1800" dirty="0" smtClean="0">
                          <a:latin typeface="Arial" pitchFamily="34" charset="0"/>
                          <a:cs typeface="Arial" pitchFamily="34" charset="0"/>
                        </a:rPr>
                        <a:t>System</a:t>
                      </a:r>
                      <a:endParaRPr lang="en-PH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800" dirty="0" smtClean="0">
                          <a:latin typeface="Arial" pitchFamily="34" charset="0"/>
                          <a:cs typeface="Arial" pitchFamily="34" charset="0"/>
                        </a:rPr>
                        <a:t>Equipment</a:t>
                      </a:r>
                      <a:r>
                        <a:rPr lang="en-PH" sz="18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*</a:t>
                      </a:r>
                      <a:endParaRPr lang="en-PH" sz="18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800" dirty="0" smtClean="0">
                          <a:latin typeface="Arial" pitchFamily="34" charset="0"/>
                          <a:cs typeface="Arial" pitchFamily="34" charset="0"/>
                        </a:rPr>
                        <a:t>Description</a:t>
                      </a:r>
                      <a:endParaRPr lang="en-PH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sz="1800" dirty="0" smtClean="0">
                          <a:latin typeface="Arial" pitchFamily="34" charset="0"/>
                          <a:cs typeface="Arial" pitchFamily="34" charset="0"/>
                        </a:rPr>
                        <a:t>H2S Vent Scrubber</a:t>
                      </a:r>
                      <a:endParaRPr lang="en-PH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800" dirty="0" smtClean="0">
                          <a:latin typeface="Arial" pitchFamily="34" charset="0"/>
                          <a:cs typeface="Arial" pitchFamily="34" charset="0"/>
                        </a:rPr>
                        <a:t>106PU00AB</a:t>
                      </a:r>
                      <a:endParaRPr lang="en-PH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PH" sz="1800" dirty="0" smtClean="0">
                          <a:latin typeface="Arial" pitchFamily="34" charset="0"/>
                          <a:cs typeface="Arial" pitchFamily="34" charset="0"/>
                        </a:rPr>
                        <a:t>Pre-Scrubber Recycle Pump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sz="1800" dirty="0" smtClean="0">
                          <a:latin typeface="Arial" pitchFamily="34" charset="0"/>
                          <a:cs typeface="Arial" pitchFamily="34" charset="0"/>
                        </a:rPr>
                        <a:t>HPAL</a:t>
                      </a:r>
                      <a:r>
                        <a:rPr lang="en-PH" sz="1800" baseline="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</a:p>
                    <a:p>
                      <a:pPr algn="ctr"/>
                      <a:r>
                        <a:rPr lang="en-PH" sz="1800" baseline="0" dirty="0" smtClean="0">
                          <a:latin typeface="Arial" pitchFamily="34" charset="0"/>
                          <a:cs typeface="Arial" pitchFamily="34" charset="0"/>
                        </a:rPr>
                        <a:t>Agitator Seal</a:t>
                      </a:r>
                      <a:endParaRPr lang="en-PH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800" dirty="0" smtClean="0">
                          <a:latin typeface="Arial" pitchFamily="34" charset="0"/>
                          <a:cs typeface="Arial" pitchFamily="34" charset="0"/>
                        </a:rPr>
                        <a:t>102/202PU12AB</a:t>
                      </a:r>
                    </a:p>
                    <a:p>
                      <a:pPr algn="ctr"/>
                      <a:r>
                        <a:rPr lang="en-PH" sz="1800" dirty="0" smtClean="0">
                          <a:latin typeface="Arial" pitchFamily="34" charset="0"/>
                          <a:cs typeface="Arial" pitchFamily="34" charset="0"/>
                        </a:rPr>
                        <a:t>102/202PU14AB</a:t>
                      </a:r>
                      <a:endParaRPr lang="en-PH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PH" sz="1800" dirty="0" smtClean="0">
                          <a:latin typeface="Arial" pitchFamily="34" charset="0"/>
                          <a:cs typeface="Arial" pitchFamily="34" charset="0"/>
                        </a:rPr>
                        <a:t>HPAL</a:t>
                      </a:r>
                      <a:r>
                        <a:rPr lang="en-PH" sz="1800" baseline="0" dirty="0" smtClean="0">
                          <a:latin typeface="Arial" pitchFamily="34" charset="0"/>
                          <a:cs typeface="Arial" pitchFamily="34" charset="0"/>
                        </a:rPr>
                        <a:t> AG Flush Water Pump</a:t>
                      </a:r>
                    </a:p>
                    <a:p>
                      <a:pPr algn="l"/>
                      <a:r>
                        <a:rPr lang="en-PH" sz="1800" baseline="0" dirty="0" smtClean="0">
                          <a:latin typeface="Arial" pitchFamily="34" charset="0"/>
                          <a:cs typeface="Arial" pitchFamily="34" charset="0"/>
                        </a:rPr>
                        <a:t>HPAL  AG Seal Water Pump</a:t>
                      </a:r>
                      <a:endParaRPr lang="en-PH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sz="1800" dirty="0" smtClean="0">
                          <a:latin typeface="Arial" pitchFamily="34" charset="0"/>
                          <a:cs typeface="Arial" pitchFamily="34" charset="0"/>
                        </a:rPr>
                        <a:t>HPAL</a:t>
                      </a:r>
                    </a:p>
                    <a:p>
                      <a:pPr algn="ctr"/>
                      <a:r>
                        <a:rPr lang="en-PH" sz="1800" baseline="0" dirty="0" smtClean="0">
                          <a:latin typeface="Arial" pitchFamily="34" charset="0"/>
                          <a:cs typeface="Arial" pitchFamily="34" charset="0"/>
                        </a:rPr>
                        <a:t> Pump Seal</a:t>
                      </a:r>
                      <a:endParaRPr lang="en-PH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800" dirty="0" smtClean="0">
                          <a:latin typeface="Arial" pitchFamily="34" charset="0"/>
                          <a:cs typeface="Arial" pitchFamily="34" charset="0"/>
                        </a:rPr>
                        <a:t>102PU15AB</a:t>
                      </a:r>
                    </a:p>
                    <a:p>
                      <a:pPr algn="ctr"/>
                      <a:r>
                        <a:rPr lang="en-PH" sz="1800" dirty="0" smtClean="0">
                          <a:latin typeface="Arial" pitchFamily="34" charset="0"/>
                          <a:cs typeface="Arial" pitchFamily="34" charset="0"/>
                        </a:rPr>
                        <a:t>102PU15AB</a:t>
                      </a:r>
                      <a:r>
                        <a:rPr lang="en-PH" sz="1800" baseline="0" dirty="0" smtClean="0">
                          <a:latin typeface="Arial" pitchFamily="34" charset="0"/>
                          <a:cs typeface="Arial" pitchFamily="34" charset="0"/>
                        </a:rPr>
                        <a:t> Aux</a:t>
                      </a:r>
                      <a:endParaRPr lang="en-PH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PH" sz="1800" dirty="0" smtClean="0">
                          <a:latin typeface="Arial" pitchFamily="34" charset="0"/>
                          <a:cs typeface="Arial" pitchFamily="34" charset="0"/>
                        </a:rPr>
                        <a:t>Seal Water Pump</a:t>
                      </a:r>
                    </a:p>
                    <a:p>
                      <a:pPr algn="l"/>
                      <a:r>
                        <a:rPr lang="en-PH" sz="1800" dirty="0" smtClean="0">
                          <a:latin typeface="Arial" pitchFamily="34" charset="0"/>
                          <a:cs typeface="Arial" pitchFamily="34" charset="0"/>
                        </a:rPr>
                        <a:t>Seal Water Pump Pre-Lub</a:t>
                      </a:r>
                      <a:r>
                        <a:rPr lang="en-PH" sz="1800" baseline="0" dirty="0" smtClean="0">
                          <a:latin typeface="Arial" pitchFamily="34" charset="0"/>
                          <a:cs typeface="Arial" pitchFamily="34" charset="0"/>
                        </a:rPr>
                        <a:t>e Oil</a:t>
                      </a:r>
                      <a:endParaRPr lang="en-PH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sz="1800" dirty="0" smtClean="0">
                          <a:latin typeface="Arial" pitchFamily="34" charset="0"/>
                          <a:cs typeface="Arial" pitchFamily="34" charset="0"/>
                        </a:rPr>
                        <a:t>FNTRL</a:t>
                      </a:r>
                      <a:r>
                        <a:rPr lang="en-PH" sz="1800" baseline="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</a:p>
                    <a:p>
                      <a:pPr algn="ctr"/>
                      <a:r>
                        <a:rPr lang="en-PH" sz="1800" baseline="0" dirty="0" smtClean="0">
                          <a:latin typeface="Arial" pitchFamily="34" charset="0"/>
                          <a:cs typeface="Arial" pitchFamily="34" charset="0"/>
                        </a:rPr>
                        <a:t>Pump Seal</a:t>
                      </a:r>
                      <a:endParaRPr lang="en-PH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800" dirty="0" smtClean="0">
                          <a:latin typeface="Arial" pitchFamily="34" charset="0"/>
                          <a:cs typeface="Arial" pitchFamily="34" charset="0"/>
                        </a:rPr>
                        <a:t>108PU21AB</a:t>
                      </a:r>
                    </a:p>
                    <a:p>
                      <a:pPr algn="ctr"/>
                      <a:r>
                        <a:rPr lang="en-PH" sz="1800" dirty="0" smtClean="0">
                          <a:latin typeface="Arial" pitchFamily="34" charset="0"/>
                          <a:cs typeface="Arial" pitchFamily="34" charset="0"/>
                        </a:rPr>
                        <a:t>108PU21AB Aux</a:t>
                      </a:r>
                      <a:endParaRPr lang="en-PH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PH" sz="1800" dirty="0" smtClean="0">
                          <a:latin typeface="Arial" pitchFamily="34" charset="0"/>
                          <a:cs typeface="Arial" pitchFamily="34" charset="0"/>
                        </a:rPr>
                        <a:t>Seal Water Pump</a:t>
                      </a:r>
                    </a:p>
                    <a:p>
                      <a:pPr algn="l"/>
                      <a:r>
                        <a:rPr lang="en-PH" sz="1800" dirty="0" smtClean="0">
                          <a:latin typeface="Arial" pitchFamily="34" charset="0"/>
                          <a:cs typeface="Arial" pitchFamily="34" charset="0"/>
                        </a:rPr>
                        <a:t>Seal Water Pump Pre-Lube Oil</a:t>
                      </a:r>
                      <a:endParaRPr lang="en-PH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sz="1800" dirty="0" smtClean="0">
                          <a:latin typeface="Arial" pitchFamily="34" charset="0"/>
                          <a:cs typeface="Arial" pitchFamily="34" charset="0"/>
                        </a:rPr>
                        <a:t>Pump </a:t>
                      </a:r>
                    </a:p>
                    <a:p>
                      <a:pPr algn="ctr"/>
                      <a:r>
                        <a:rPr lang="en-PH" sz="1800" dirty="0" err="1" smtClean="0">
                          <a:latin typeface="Arial" pitchFamily="34" charset="0"/>
                          <a:cs typeface="Arial" pitchFamily="34" charset="0"/>
                        </a:rPr>
                        <a:t>Mech</a:t>
                      </a:r>
                      <a:r>
                        <a:rPr lang="en-PH" sz="1800" dirty="0" smtClean="0">
                          <a:latin typeface="Arial" pitchFamily="34" charset="0"/>
                          <a:cs typeface="Arial" pitchFamily="34" charset="0"/>
                        </a:rPr>
                        <a:t> Seal</a:t>
                      </a:r>
                      <a:endParaRPr lang="en-PH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800" dirty="0" smtClean="0">
                          <a:latin typeface="Arial" pitchFamily="34" charset="0"/>
                          <a:cs typeface="Arial" pitchFamily="34" charset="0"/>
                        </a:rPr>
                        <a:t>513PU03AB</a:t>
                      </a:r>
                      <a:endParaRPr lang="en-PH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PH" sz="1800" dirty="0" smtClean="0">
                          <a:latin typeface="Arial" pitchFamily="34" charset="0"/>
                          <a:cs typeface="Arial" pitchFamily="34" charset="0"/>
                        </a:rPr>
                        <a:t>HP Gland</a:t>
                      </a:r>
                      <a:r>
                        <a:rPr lang="en-PH" sz="1800" baseline="0" dirty="0" smtClean="0">
                          <a:latin typeface="Arial" pitchFamily="34" charset="0"/>
                          <a:cs typeface="Arial" pitchFamily="34" charset="0"/>
                        </a:rPr>
                        <a:t> Water Pump</a:t>
                      </a:r>
                      <a:endParaRPr lang="en-PH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sz="1800" dirty="0" smtClean="0">
                          <a:latin typeface="Arial" pitchFamily="34" charset="0"/>
                          <a:cs typeface="Arial" pitchFamily="34" charset="0"/>
                        </a:rPr>
                        <a:t>H2S Vac</a:t>
                      </a:r>
                      <a:r>
                        <a:rPr lang="en-PH" sz="1800" baseline="0" dirty="0" smtClean="0">
                          <a:latin typeface="Arial" pitchFamily="34" charset="0"/>
                          <a:cs typeface="Arial" pitchFamily="34" charset="0"/>
                        </a:rPr>
                        <a:t> Seal</a:t>
                      </a:r>
                      <a:endParaRPr lang="en-PH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800" dirty="0" smtClean="0">
                          <a:latin typeface="Arial" pitchFamily="34" charset="0"/>
                          <a:cs typeface="Arial" pitchFamily="34" charset="0"/>
                        </a:rPr>
                        <a:t>106VB01AB Aux</a:t>
                      </a:r>
                      <a:endParaRPr lang="en-PH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PH" sz="1800" dirty="0" smtClean="0">
                          <a:latin typeface="Arial" pitchFamily="34" charset="0"/>
                          <a:cs typeface="Arial" pitchFamily="34" charset="0"/>
                        </a:rPr>
                        <a:t>H2S Vacuum</a:t>
                      </a:r>
                      <a:r>
                        <a:rPr lang="en-PH" sz="1800" baseline="0" dirty="0" smtClean="0">
                          <a:latin typeface="Arial" pitchFamily="34" charset="0"/>
                          <a:cs typeface="Arial" pitchFamily="34" charset="0"/>
                        </a:rPr>
                        <a:t> Pump Aux Seal</a:t>
                      </a:r>
                      <a:endParaRPr lang="en-PH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sz="1800" dirty="0" smtClean="0">
                          <a:latin typeface="Arial" pitchFamily="34" charset="0"/>
                          <a:cs typeface="Arial" pitchFamily="34" charset="0"/>
                        </a:rPr>
                        <a:t>H2S </a:t>
                      </a:r>
                    </a:p>
                    <a:p>
                      <a:pPr algn="ctr"/>
                      <a:r>
                        <a:rPr lang="en-PH" sz="1800" dirty="0" smtClean="0">
                          <a:latin typeface="Arial" pitchFamily="34" charset="0"/>
                          <a:cs typeface="Arial" pitchFamily="34" charset="0"/>
                        </a:rPr>
                        <a:t>Comp Seal</a:t>
                      </a:r>
                      <a:endParaRPr lang="en-PH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800" dirty="0" smtClean="0">
                          <a:latin typeface="Arial" pitchFamily="34" charset="0"/>
                          <a:cs typeface="Arial" pitchFamily="34" charset="0"/>
                        </a:rPr>
                        <a:t>106CP01AB Aux</a:t>
                      </a:r>
                      <a:endParaRPr lang="en-PH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PH" sz="1800" dirty="0" smtClean="0">
                          <a:latin typeface="Arial" pitchFamily="34" charset="0"/>
                          <a:cs typeface="Arial" pitchFamily="34" charset="0"/>
                        </a:rPr>
                        <a:t>H2S Compressor Aux Seal</a:t>
                      </a:r>
                      <a:endParaRPr lang="en-PH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457200" y="6324600"/>
            <a:ext cx="8458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smtClean="0">
                <a:latin typeface="Arial" pitchFamily="34" charset="0"/>
                <a:cs typeface="Arial" pitchFamily="34" charset="0"/>
              </a:rPr>
              <a:t>* Selected Pump/Fan will RUN</a:t>
            </a:r>
            <a:endParaRPr lang="en-PH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4423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749572"/>
            <a:ext cx="8229600" cy="704088"/>
          </a:xfrm>
        </p:spPr>
        <p:txBody>
          <a:bodyPr>
            <a:noAutofit/>
          </a:bodyPr>
          <a:lstStyle/>
          <a:p>
            <a:r>
              <a:rPr lang="en-PH" sz="4000" dirty="0" smtClean="0">
                <a:latin typeface="Arial" pitchFamily="34" charset="0"/>
                <a:cs typeface="Arial" pitchFamily="34" charset="0"/>
              </a:rPr>
              <a:t>II.2  Pump Auto-Start List (3) </a:t>
            </a:r>
            <a:endParaRPr lang="en-PH" sz="40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2067503"/>
              </p:ext>
            </p:extLst>
          </p:nvPr>
        </p:nvGraphicFramePr>
        <p:xfrm>
          <a:off x="416172" y="1623635"/>
          <a:ext cx="8381998" cy="397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398"/>
                <a:gridCol w="2057401"/>
                <a:gridCol w="464819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sz="1800" dirty="0" smtClean="0">
                          <a:latin typeface="Arial" pitchFamily="34" charset="0"/>
                          <a:cs typeface="Arial" pitchFamily="34" charset="0"/>
                        </a:rPr>
                        <a:t>System</a:t>
                      </a:r>
                      <a:endParaRPr lang="en-PH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800" dirty="0" smtClean="0">
                          <a:latin typeface="Arial" pitchFamily="34" charset="0"/>
                          <a:cs typeface="Arial" pitchFamily="34" charset="0"/>
                        </a:rPr>
                        <a:t>Equipment</a:t>
                      </a:r>
                      <a:r>
                        <a:rPr lang="en-PH" sz="18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*</a:t>
                      </a:r>
                      <a:endParaRPr lang="en-PH" sz="18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800" dirty="0" smtClean="0">
                          <a:latin typeface="Arial" pitchFamily="34" charset="0"/>
                          <a:cs typeface="Arial" pitchFamily="34" charset="0"/>
                        </a:rPr>
                        <a:t>Description</a:t>
                      </a:r>
                      <a:endParaRPr lang="en-PH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sz="1800" dirty="0" smtClean="0">
                          <a:latin typeface="Arial" pitchFamily="34" charset="0"/>
                          <a:cs typeface="Arial" pitchFamily="34" charset="0"/>
                        </a:rPr>
                        <a:t>Cooling</a:t>
                      </a:r>
                      <a:r>
                        <a:rPr lang="en-PH" sz="1800" baseline="0" dirty="0" smtClean="0">
                          <a:latin typeface="Arial" pitchFamily="34" charset="0"/>
                          <a:cs typeface="Arial" pitchFamily="34" charset="0"/>
                        </a:rPr>
                        <a:t> Tower</a:t>
                      </a:r>
                      <a:endParaRPr lang="en-PH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800" dirty="0" smtClean="0">
                          <a:latin typeface="Arial" pitchFamily="34" charset="0"/>
                          <a:cs typeface="Arial" pitchFamily="34" charset="0"/>
                        </a:rPr>
                        <a:t>530CT31</a:t>
                      </a:r>
                    </a:p>
                    <a:p>
                      <a:pPr algn="ctr"/>
                      <a:r>
                        <a:rPr lang="en-PH" sz="1800" dirty="0" smtClean="0">
                          <a:latin typeface="Arial" pitchFamily="34" charset="0"/>
                          <a:cs typeface="Arial" pitchFamily="34" charset="0"/>
                        </a:rPr>
                        <a:t>530PU31ABC</a:t>
                      </a:r>
                      <a:endParaRPr lang="en-PH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PH" sz="1800" dirty="0" smtClean="0">
                          <a:latin typeface="Arial" pitchFamily="34" charset="0"/>
                          <a:cs typeface="Arial" pitchFamily="34" charset="0"/>
                        </a:rPr>
                        <a:t>Cooling Tower</a:t>
                      </a:r>
                      <a:r>
                        <a:rPr lang="en-PH" sz="1800" baseline="0" dirty="0" smtClean="0">
                          <a:latin typeface="Arial" pitchFamily="34" charset="0"/>
                          <a:cs typeface="Arial" pitchFamily="34" charset="0"/>
                        </a:rPr>
                        <a:t> for MS</a:t>
                      </a:r>
                    </a:p>
                    <a:p>
                      <a:pPr algn="l"/>
                      <a:r>
                        <a:rPr lang="en-PH" sz="1800" dirty="0" smtClean="0">
                          <a:latin typeface="Arial" pitchFamily="34" charset="0"/>
                          <a:cs typeface="Arial" pitchFamily="34" charset="0"/>
                        </a:rPr>
                        <a:t>Cooling Tower Pump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sz="1800" dirty="0" smtClean="0">
                          <a:latin typeface="Arial" pitchFamily="34" charset="0"/>
                          <a:cs typeface="Arial" pitchFamily="34" charset="0"/>
                        </a:rPr>
                        <a:t>H2S Plant</a:t>
                      </a:r>
                      <a:endParaRPr lang="en-PH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800" dirty="0" smtClean="0">
                          <a:latin typeface="Arial" pitchFamily="34" charset="0"/>
                          <a:cs typeface="Arial" pitchFamily="34" charset="0"/>
                        </a:rPr>
                        <a:t>109/209BW01AB</a:t>
                      </a:r>
                      <a:endParaRPr lang="en-PH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PH" sz="1800" dirty="0" smtClean="0">
                          <a:latin typeface="Arial" pitchFamily="34" charset="0"/>
                          <a:cs typeface="Arial" pitchFamily="34" charset="0"/>
                        </a:rPr>
                        <a:t>Reactor Flange Box Extraction Fan</a:t>
                      </a:r>
                      <a:endParaRPr lang="en-PH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PH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800" dirty="0" smtClean="0">
                          <a:latin typeface="Arial" pitchFamily="34" charset="0"/>
                          <a:cs typeface="Arial" pitchFamily="34" charset="0"/>
                        </a:rPr>
                        <a:t>109/209BW02</a:t>
                      </a:r>
                      <a:endParaRPr lang="en-PH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PH" sz="1800" dirty="0" smtClean="0">
                          <a:latin typeface="Arial" pitchFamily="34" charset="0"/>
                          <a:cs typeface="Arial" pitchFamily="34" charset="0"/>
                        </a:rPr>
                        <a:t>Gas Cooler Room Extraction Fan</a:t>
                      </a:r>
                      <a:endParaRPr lang="en-PH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PH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800" dirty="0" smtClean="0">
                          <a:latin typeface="Arial" pitchFamily="34" charset="0"/>
                          <a:cs typeface="Arial" pitchFamily="34" charset="0"/>
                        </a:rPr>
                        <a:t>109/209BW03</a:t>
                      </a:r>
                      <a:endParaRPr lang="en-PH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PH" sz="1800" dirty="0" smtClean="0">
                          <a:latin typeface="Arial" pitchFamily="34" charset="0"/>
                          <a:cs typeface="Arial" pitchFamily="34" charset="0"/>
                        </a:rPr>
                        <a:t>Knock-out Drum Room Extraction Fan</a:t>
                      </a:r>
                      <a:endParaRPr lang="en-PH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PH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800" dirty="0" smtClean="0">
                          <a:latin typeface="Arial" pitchFamily="34" charset="0"/>
                          <a:cs typeface="Arial" pitchFamily="34" charset="0"/>
                        </a:rPr>
                        <a:t>109/BW04AB</a:t>
                      </a:r>
                      <a:endParaRPr lang="en-PH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PH" sz="1800" dirty="0" smtClean="0">
                          <a:latin typeface="Arial" pitchFamily="34" charset="0"/>
                          <a:cs typeface="Arial" pitchFamily="34" charset="0"/>
                        </a:rPr>
                        <a:t>Containment Rooms Extraction</a:t>
                      </a:r>
                      <a:r>
                        <a:rPr lang="en-PH" sz="1800" baseline="0" dirty="0" smtClean="0">
                          <a:latin typeface="Arial" pitchFamily="34" charset="0"/>
                          <a:cs typeface="Arial" pitchFamily="34" charset="0"/>
                        </a:rPr>
                        <a:t> Fan**</a:t>
                      </a:r>
                      <a:endParaRPr lang="en-PH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PH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800" dirty="0" smtClean="0">
                          <a:latin typeface="Arial" pitchFamily="34" charset="0"/>
                          <a:cs typeface="Arial" pitchFamily="34" charset="0"/>
                        </a:rPr>
                        <a:t>109PU21AB</a:t>
                      </a:r>
                      <a:endParaRPr lang="en-PH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PH" sz="1800" dirty="0" smtClean="0">
                          <a:latin typeface="Arial" pitchFamily="34" charset="0"/>
                          <a:cs typeface="Arial" pitchFamily="34" charset="0"/>
                        </a:rPr>
                        <a:t>Process Gas Scrubber</a:t>
                      </a:r>
                      <a:r>
                        <a:rPr lang="en-PH" sz="1800" baseline="0" dirty="0" smtClean="0">
                          <a:latin typeface="Arial" pitchFamily="34" charset="0"/>
                          <a:cs typeface="Arial" pitchFamily="34" charset="0"/>
                        </a:rPr>
                        <a:t> Circulation Pump</a:t>
                      </a:r>
                      <a:endParaRPr lang="en-PH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PH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800" dirty="0" smtClean="0">
                          <a:latin typeface="Arial" pitchFamily="34" charset="0"/>
                          <a:cs typeface="Arial" pitchFamily="34" charset="0"/>
                        </a:rPr>
                        <a:t>109PU22AB</a:t>
                      </a:r>
                      <a:endParaRPr lang="en-PH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PH" sz="1800" dirty="0" smtClean="0">
                          <a:latin typeface="Arial" pitchFamily="34" charset="0"/>
                          <a:cs typeface="Arial" pitchFamily="34" charset="0"/>
                        </a:rPr>
                        <a:t>Emergency Gas Scrubber</a:t>
                      </a:r>
                      <a:r>
                        <a:rPr lang="en-PH" sz="1800" baseline="0" dirty="0" smtClean="0">
                          <a:latin typeface="Arial" pitchFamily="34" charset="0"/>
                          <a:cs typeface="Arial" pitchFamily="34" charset="0"/>
                        </a:rPr>
                        <a:t> Circulation Pump</a:t>
                      </a:r>
                      <a:endParaRPr lang="en-PH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PH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800" dirty="0" smtClean="0">
                          <a:latin typeface="Arial" pitchFamily="34" charset="0"/>
                          <a:cs typeface="Arial" pitchFamily="34" charset="0"/>
                        </a:rPr>
                        <a:t>109PU23AB</a:t>
                      </a:r>
                      <a:endParaRPr lang="en-PH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PH" sz="1800" dirty="0" smtClean="0">
                          <a:latin typeface="Arial" pitchFamily="34" charset="0"/>
                          <a:cs typeface="Arial" pitchFamily="34" charset="0"/>
                        </a:rPr>
                        <a:t>Leak</a:t>
                      </a:r>
                      <a:r>
                        <a:rPr lang="en-PH" sz="1800" baseline="0" dirty="0" smtClean="0">
                          <a:latin typeface="Arial" pitchFamily="34" charset="0"/>
                          <a:cs typeface="Arial" pitchFamily="34" charset="0"/>
                        </a:rPr>
                        <a:t> Gas Scrubber Circulation Pump</a:t>
                      </a:r>
                      <a:endParaRPr lang="en-PH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sz="1800" dirty="0" smtClean="0">
                          <a:latin typeface="Arial" pitchFamily="34" charset="0"/>
                          <a:cs typeface="Arial" pitchFamily="34" charset="0"/>
                        </a:rPr>
                        <a:t>Utility</a:t>
                      </a:r>
                      <a:endParaRPr lang="en-PH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800" dirty="0" smtClean="0">
                          <a:latin typeface="Arial" pitchFamily="34" charset="0"/>
                          <a:cs typeface="Arial" pitchFamily="34" charset="0"/>
                        </a:rPr>
                        <a:t>521CP01ABCD</a:t>
                      </a:r>
                      <a:endParaRPr lang="en-PH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PH" sz="1800" dirty="0" smtClean="0">
                          <a:latin typeface="Arial" pitchFamily="34" charset="0"/>
                          <a:cs typeface="Arial" pitchFamily="34" charset="0"/>
                        </a:rPr>
                        <a:t>Air</a:t>
                      </a:r>
                      <a:r>
                        <a:rPr lang="en-PH" sz="1800" baseline="0" dirty="0" smtClean="0">
                          <a:latin typeface="Arial" pitchFamily="34" charset="0"/>
                          <a:cs typeface="Arial" pitchFamily="34" charset="0"/>
                        </a:rPr>
                        <a:t> Compressor**</a:t>
                      </a:r>
                      <a:endParaRPr lang="en-PH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28600" y="5754469"/>
            <a:ext cx="845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smtClean="0">
                <a:latin typeface="Arial" pitchFamily="34" charset="0"/>
                <a:cs typeface="Arial" pitchFamily="34" charset="0"/>
              </a:rPr>
              <a:t>*   Selected Pump/Fan will RUN</a:t>
            </a:r>
          </a:p>
          <a:p>
            <a:r>
              <a:rPr lang="en-PH" dirty="0" smtClean="0">
                <a:latin typeface="Arial" pitchFamily="34" charset="0"/>
                <a:cs typeface="Arial" pitchFamily="34" charset="0"/>
              </a:rPr>
              <a:t>**  Both will RUN</a:t>
            </a:r>
            <a:endParaRPr lang="en-PH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9888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92679"/>
            <a:ext cx="8229600" cy="755121"/>
          </a:xfrm>
        </p:spPr>
        <p:txBody>
          <a:bodyPr>
            <a:normAutofit fontScale="90000"/>
          </a:bodyPr>
          <a:lstStyle/>
          <a:p>
            <a:r>
              <a:rPr lang="en-PH" sz="4000" dirty="0" smtClean="0">
                <a:latin typeface="Arial" pitchFamily="34" charset="0"/>
                <a:cs typeface="Arial" pitchFamily="34" charset="0"/>
              </a:rPr>
              <a:t>III. Safety Instrumented System (SIS)</a:t>
            </a:r>
            <a:endParaRPr lang="en-PH" sz="4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8600" y="1852372"/>
            <a:ext cx="86106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Blip>
                <a:blip r:embed="rId2"/>
              </a:buBlip>
            </a:pPr>
            <a:r>
              <a:rPr lang="en-PH" sz="2000" dirty="0" smtClean="0">
                <a:latin typeface="Arial" pitchFamily="34" charset="0"/>
                <a:cs typeface="Arial" pitchFamily="34" charset="0"/>
              </a:rPr>
              <a:t> This system safeguards and ensures the safety of the personnel,  </a:t>
            </a:r>
          </a:p>
          <a:p>
            <a:pPr algn="just"/>
            <a:r>
              <a:rPr lang="en-PH" sz="2000" dirty="0" smtClean="0">
                <a:latin typeface="Arial" pitchFamily="34" charset="0"/>
                <a:cs typeface="Arial" pitchFamily="34" charset="0"/>
              </a:rPr>
              <a:t>     environment and process whenever failures on H2S Plant operation </a:t>
            </a:r>
          </a:p>
          <a:p>
            <a:pPr algn="just"/>
            <a:r>
              <a:rPr lang="en-PH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PH" sz="2000" dirty="0" smtClean="0">
                <a:latin typeface="Arial" pitchFamily="34" charset="0"/>
                <a:cs typeface="Arial" pitchFamily="34" charset="0"/>
              </a:rPr>
              <a:t>    are encountered. </a:t>
            </a:r>
          </a:p>
          <a:p>
            <a:pPr algn="just"/>
            <a:endParaRPr lang="en-PH" sz="2000" dirty="0">
              <a:latin typeface="Arial" pitchFamily="34" charset="0"/>
              <a:cs typeface="Arial" pitchFamily="34" charset="0"/>
            </a:endParaRPr>
          </a:p>
          <a:p>
            <a:pPr marL="342900" indent="-342900" algn="just">
              <a:buBlip>
                <a:blip r:embed="rId2"/>
              </a:buBlip>
            </a:pPr>
            <a:r>
              <a:rPr lang="en-PH" sz="2000" dirty="0" smtClean="0">
                <a:latin typeface="Arial" pitchFamily="34" charset="0"/>
                <a:cs typeface="Arial" pitchFamily="34" charset="0"/>
              </a:rPr>
              <a:t>Should there be a detection of discrepancy of process value and the system’s set point value, the consequent Safety Instrumented Function will trip and shall initiate a timely actions.</a:t>
            </a:r>
          </a:p>
          <a:p>
            <a:pPr algn="just"/>
            <a:endParaRPr lang="en-PH" sz="2000" dirty="0" smtClean="0">
              <a:latin typeface="Arial" pitchFamily="34" charset="0"/>
              <a:cs typeface="Arial" pitchFamily="34" charset="0"/>
            </a:endParaRPr>
          </a:p>
          <a:p>
            <a:pPr marL="800100" lvl="1" indent="-342900" algn="just">
              <a:buFont typeface="Wingdings" pitchFamily="2" charset="2"/>
              <a:buChar char="Ø"/>
            </a:pPr>
            <a:r>
              <a:rPr lang="en-PH" sz="2000" dirty="0" smtClean="0">
                <a:latin typeface="Arial" pitchFamily="34" charset="0"/>
                <a:cs typeface="Arial" pitchFamily="34" charset="0"/>
              </a:rPr>
              <a:t>Primary Action- required process design to directly remove detected hazard.</a:t>
            </a:r>
          </a:p>
          <a:p>
            <a:pPr lvl="1" algn="just"/>
            <a:endParaRPr lang="en-PH" sz="2000" dirty="0" smtClean="0">
              <a:latin typeface="Arial" pitchFamily="34" charset="0"/>
              <a:cs typeface="Arial" pitchFamily="34" charset="0"/>
            </a:endParaRPr>
          </a:p>
          <a:p>
            <a:pPr marL="800100" lvl="1" indent="-342900" algn="just">
              <a:buFont typeface="Wingdings" pitchFamily="2" charset="2"/>
              <a:buChar char="Ø"/>
            </a:pPr>
            <a:r>
              <a:rPr lang="en-PH" sz="2000" dirty="0" smtClean="0">
                <a:latin typeface="Arial" pitchFamily="34" charset="0"/>
                <a:cs typeface="Arial" pitchFamily="34" charset="0"/>
              </a:rPr>
              <a:t>Secondary Action- follow up process responses that can be used to bring the process to a stop. </a:t>
            </a:r>
            <a:endParaRPr lang="en-PH" sz="2000" i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7643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81000" y="556850"/>
            <a:ext cx="8229600" cy="755121"/>
          </a:xfrm>
        </p:spPr>
        <p:txBody>
          <a:bodyPr>
            <a:normAutofit/>
          </a:bodyPr>
          <a:lstStyle/>
          <a:p>
            <a:r>
              <a:rPr lang="en-PH" sz="3500" dirty="0" smtClean="0">
                <a:latin typeface="Arial" pitchFamily="34" charset="0"/>
                <a:cs typeface="Arial" pitchFamily="34" charset="0"/>
              </a:rPr>
              <a:t>SIS</a:t>
            </a:r>
            <a:r>
              <a:rPr lang="en-PH" sz="3500" dirty="0">
                <a:latin typeface="Arial" pitchFamily="34" charset="0"/>
                <a:cs typeface="Arial" pitchFamily="34" charset="0"/>
              </a:rPr>
              <a:t> </a:t>
            </a:r>
            <a:r>
              <a:rPr lang="en-PH" sz="3500" dirty="0" smtClean="0">
                <a:latin typeface="Arial" pitchFamily="34" charset="0"/>
                <a:cs typeface="Arial" pitchFamily="34" charset="0"/>
              </a:rPr>
              <a:t>List(1)</a:t>
            </a:r>
            <a:endParaRPr lang="en-PH" sz="35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3114859"/>
              </p:ext>
            </p:extLst>
          </p:nvPr>
        </p:nvGraphicFramePr>
        <p:xfrm>
          <a:off x="304800" y="1600200"/>
          <a:ext cx="8382000" cy="43484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1981200"/>
                <a:gridCol w="5791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 smtClean="0">
                          <a:latin typeface="Arial" pitchFamily="34" charset="0"/>
                          <a:cs typeface="Arial" pitchFamily="34" charset="0"/>
                        </a:rPr>
                        <a:t>No.</a:t>
                      </a:r>
                      <a:endParaRPr lang="en-PH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 smtClean="0">
                          <a:latin typeface="Arial" pitchFamily="34" charset="0"/>
                          <a:cs typeface="Arial" pitchFamily="34" charset="0"/>
                        </a:rPr>
                        <a:t>Logic Block/SIF</a:t>
                      </a:r>
                      <a:endParaRPr lang="en-PH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 smtClean="0">
                          <a:latin typeface="Arial" pitchFamily="34" charset="0"/>
                          <a:cs typeface="Arial" pitchFamily="34" charset="0"/>
                        </a:rPr>
                        <a:t>Description</a:t>
                      </a:r>
                      <a:endParaRPr lang="en-PH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PH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1800" dirty="0" smtClean="0">
                          <a:latin typeface="Arial" pitchFamily="34" charset="0"/>
                          <a:cs typeface="Arial" pitchFamily="34" charset="0"/>
                        </a:rPr>
                        <a:t>UZ- 400</a:t>
                      </a:r>
                      <a:endParaRPr lang="en-PH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PH" sz="1800" dirty="0" smtClean="0">
                          <a:latin typeface="Arial" pitchFamily="34" charset="0"/>
                          <a:cs typeface="Arial" pitchFamily="34" charset="0"/>
                        </a:rPr>
                        <a:t>Manual Pushbutton Plant Box-in</a:t>
                      </a:r>
                      <a:endParaRPr lang="en-PH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23" marB="45723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 smtClean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en-PH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1800" dirty="0" smtClean="0">
                          <a:latin typeface="Arial" pitchFamily="34" charset="0"/>
                          <a:cs typeface="Arial" pitchFamily="34" charset="0"/>
                        </a:rPr>
                        <a:t>UZ-</a:t>
                      </a:r>
                      <a:r>
                        <a:rPr lang="en-PH" sz="1800" baseline="0" dirty="0" smtClean="0">
                          <a:latin typeface="Arial" pitchFamily="34" charset="0"/>
                          <a:cs typeface="Arial" pitchFamily="34" charset="0"/>
                        </a:rPr>
                        <a:t> 410</a:t>
                      </a:r>
                      <a:endParaRPr lang="en-PH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PH" sz="1800" dirty="0" smtClean="0">
                          <a:latin typeface="Arial" pitchFamily="34" charset="0"/>
                          <a:cs typeface="Arial" pitchFamily="34" charset="0"/>
                        </a:rPr>
                        <a:t>Quench</a:t>
                      </a:r>
                      <a:r>
                        <a:rPr lang="en-PH" sz="1800" baseline="0" dirty="0" smtClean="0">
                          <a:latin typeface="Arial" pitchFamily="34" charset="0"/>
                          <a:cs typeface="Arial" pitchFamily="34" charset="0"/>
                        </a:rPr>
                        <a:t> Column High Differential Pressure Trip</a:t>
                      </a:r>
                      <a:endParaRPr lang="en-PH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23" marB="45723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 smtClean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en-PH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1800" dirty="0" smtClean="0">
                          <a:latin typeface="Arial" pitchFamily="34" charset="0"/>
                          <a:cs typeface="Arial" pitchFamily="34" charset="0"/>
                        </a:rPr>
                        <a:t>UZ- 420</a:t>
                      </a:r>
                      <a:endParaRPr lang="en-PH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PH" sz="1800" dirty="0" smtClean="0">
                          <a:latin typeface="Arial" pitchFamily="34" charset="0"/>
                          <a:cs typeface="Arial" pitchFamily="34" charset="0"/>
                        </a:rPr>
                        <a:t>Manual Push</a:t>
                      </a:r>
                      <a:r>
                        <a:rPr lang="en-PH" sz="1800" baseline="0" dirty="0" smtClean="0">
                          <a:latin typeface="Arial" pitchFamily="34" charset="0"/>
                          <a:cs typeface="Arial" pitchFamily="34" charset="0"/>
                        </a:rPr>
                        <a:t>button Depressurize Plant</a:t>
                      </a:r>
                      <a:endParaRPr lang="en-PH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23" marB="45723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 smtClean="0"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lang="en-PH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1800" dirty="0" smtClean="0">
                          <a:latin typeface="Arial" pitchFamily="34" charset="0"/>
                          <a:cs typeface="Arial" pitchFamily="34" charset="0"/>
                        </a:rPr>
                        <a:t>UZ- 430</a:t>
                      </a:r>
                      <a:endParaRPr lang="en-PH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PH" sz="1800" dirty="0" smtClean="0">
                          <a:latin typeface="Arial" pitchFamily="34" charset="0"/>
                          <a:cs typeface="Arial" pitchFamily="34" charset="0"/>
                        </a:rPr>
                        <a:t>MS Plant Available</a:t>
                      </a:r>
                      <a:endParaRPr lang="en-PH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23" marB="45723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 smtClean="0"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endParaRPr lang="en-PH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1800" dirty="0" smtClean="0">
                          <a:latin typeface="Arial" pitchFamily="34" charset="0"/>
                          <a:cs typeface="Arial" pitchFamily="34" charset="0"/>
                        </a:rPr>
                        <a:t>UZ- 450</a:t>
                      </a:r>
                      <a:endParaRPr lang="en-PH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PH" sz="1800" dirty="0" smtClean="0">
                          <a:latin typeface="Arial" pitchFamily="34" charset="0"/>
                          <a:cs typeface="Arial" pitchFamily="34" charset="0"/>
                        </a:rPr>
                        <a:t>H2S Concentration</a:t>
                      </a:r>
                      <a:r>
                        <a:rPr lang="en-PH" sz="1800" baseline="0" dirty="0" smtClean="0">
                          <a:latin typeface="Arial" pitchFamily="34" charset="0"/>
                          <a:cs typeface="Arial" pitchFamily="34" charset="0"/>
                        </a:rPr>
                        <a:t> HH on Emergency Gas Scrubber Discharge</a:t>
                      </a:r>
                      <a:endParaRPr lang="en-PH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23" marB="45723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 smtClean="0"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  <a:endParaRPr lang="en-PH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1800" dirty="0" smtClean="0">
                          <a:latin typeface="Arial" pitchFamily="34" charset="0"/>
                          <a:cs typeface="Arial" pitchFamily="34" charset="0"/>
                        </a:rPr>
                        <a:t>UZ- 460</a:t>
                      </a:r>
                      <a:endParaRPr lang="en-PH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PH" sz="1800" dirty="0" smtClean="0">
                          <a:latin typeface="Arial" pitchFamily="34" charset="0"/>
                          <a:cs typeface="Arial" pitchFamily="34" charset="0"/>
                        </a:rPr>
                        <a:t>H2S Gas HH on Gas Leak Scrubber Discharge</a:t>
                      </a:r>
                      <a:endParaRPr lang="en-PH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23" marB="45723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 smtClean="0"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  <a:endParaRPr lang="en-PH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1800" dirty="0" smtClean="0">
                          <a:latin typeface="Arial" pitchFamily="34" charset="0"/>
                          <a:cs typeface="Arial" pitchFamily="34" charset="0"/>
                        </a:rPr>
                        <a:t>UZ- 470</a:t>
                      </a:r>
                      <a:endParaRPr lang="en-PH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PH" sz="1800" dirty="0" smtClean="0">
                          <a:latin typeface="Arial" pitchFamily="34" charset="0"/>
                          <a:cs typeface="Arial" pitchFamily="34" charset="0"/>
                        </a:rPr>
                        <a:t>Utilities Unavailable</a:t>
                      </a:r>
                      <a:endParaRPr lang="en-PH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23" marB="45723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 smtClean="0">
                          <a:latin typeface="Arial" pitchFamily="34" charset="0"/>
                          <a:cs typeface="Arial" pitchFamily="34" charset="0"/>
                        </a:rPr>
                        <a:t>8</a:t>
                      </a:r>
                      <a:endParaRPr lang="en-PH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1800" dirty="0" smtClean="0">
                          <a:latin typeface="Arial" pitchFamily="34" charset="0"/>
                          <a:cs typeface="Arial" pitchFamily="34" charset="0"/>
                        </a:rPr>
                        <a:t>SIF-001</a:t>
                      </a:r>
                      <a:endParaRPr lang="en-PH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PH" sz="1800" dirty="0" smtClean="0">
                          <a:latin typeface="Arial" pitchFamily="34" charset="0"/>
                          <a:cs typeface="Arial" pitchFamily="34" charset="0"/>
                        </a:rPr>
                        <a:t>Emergency Gas Scrubber(109SR02) Unavailable</a:t>
                      </a:r>
                      <a:endParaRPr lang="en-PH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23" marB="45723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 smtClean="0">
                          <a:latin typeface="Arial" pitchFamily="34" charset="0"/>
                          <a:cs typeface="Arial" pitchFamily="34" charset="0"/>
                        </a:rPr>
                        <a:t>9</a:t>
                      </a:r>
                      <a:endParaRPr lang="en-PH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1800" dirty="0" smtClean="0">
                          <a:latin typeface="Arial" pitchFamily="34" charset="0"/>
                          <a:cs typeface="Arial" pitchFamily="34" charset="0"/>
                        </a:rPr>
                        <a:t>SIF- 003</a:t>
                      </a:r>
                      <a:endParaRPr lang="en-PH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PH" sz="1800" dirty="0" smtClean="0">
                          <a:latin typeface="Arial" pitchFamily="34" charset="0"/>
                          <a:cs typeface="Arial" pitchFamily="34" charset="0"/>
                        </a:rPr>
                        <a:t>Gas Leak Scrubber(SR03)</a:t>
                      </a:r>
                      <a:r>
                        <a:rPr lang="en-PH" sz="1800" baseline="0" dirty="0" smtClean="0">
                          <a:latin typeface="Arial" pitchFamily="34" charset="0"/>
                          <a:cs typeface="Arial" pitchFamily="34" charset="0"/>
                        </a:rPr>
                        <a:t> Unavailable</a:t>
                      </a:r>
                      <a:endParaRPr lang="en-PH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23" marB="45723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 smtClean="0"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  <a:endParaRPr lang="en-PH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1800" dirty="0" smtClean="0">
                          <a:latin typeface="Arial" pitchFamily="34" charset="0"/>
                          <a:cs typeface="Arial" pitchFamily="34" charset="0"/>
                        </a:rPr>
                        <a:t>SIF-026</a:t>
                      </a:r>
                      <a:endParaRPr lang="en-PH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PH" sz="1800" dirty="0" smtClean="0">
                          <a:latin typeface="Arial" pitchFamily="34" charset="0"/>
                          <a:cs typeface="Arial" pitchFamily="34" charset="0"/>
                        </a:rPr>
                        <a:t>Process Gas Scrubber(109SR01) HH Pressure</a:t>
                      </a:r>
                      <a:endParaRPr lang="en-PH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23" marB="45723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17692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81000" y="556850"/>
            <a:ext cx="8229600" cy="755121"/>
          </a:xfrm>
        </p:spPr>
        <p:txBody>
          <a:bodyPr>
            <a:normAutofit/>
          </a:bodyPr>
          <a:lstStyle/>
          <a:p>
            <a:r>
              <a:rPr lang="en-PH" sz="3500" dirty="0" smtClean="0">
                <a:latin typeface="Arial" pitchFamily="34" charset="0"/>
                <a:cs typeface="Arial" pitchFamily="34" charset="0"/>
              </a:rPr>
              <a:t>SIS</a:t>
            </a:r>
            <a:r>
              <a:rPr lang="en-PH" sz="3500" dirty="0">
                <a:latin typeface="Arial" pitchFamily="34" charset="0"/>
                <a:cs typeface="Arial" pitchFamily="34" charset="0"/>
              </a:rPr>
              <a:t> </a:t>
            </a:r>
            <a:r>
              <a:rPr lang="en-PH" sz="3500" dirty="0" smtClean="0">
                <a:latin typeface="Arial" pitchFamily="34" charset="0"/>
                <a:cs typeface="Arial" pitchFamily="34" charset="0"/>
              </a:rPr>
              <a:t>List(2)</a:t>
            </a:r>
            <a:endParaRPr lang="en-PH" sz="35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3308791"/>
              </p:ext>
            </p:extLst>
          </p:nvPr>
        </p:nvGraphicFramePr>
        <p:xfrm>
          <a:off x="375140" y="1600200"/>
          <a:ext cx="8382000" cy="313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1981200"/>
                <a:gridCol w="5791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 smtClean="0">
                          <a:latin typeface="Arial" pitchFamily="34" charset="0"/>
                          <a:cs typeface="Arial" pitchFamily="34" charset="0"/>
                        </a:rPr>
                        <a:t>No.</a:t>
                      </a:r>
                      <a:endParaRPr lang="en-PH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 smtClean="0">
                          <a:latin typeface="Arial" pitchFamily="34" charset="0"/>
                          <a:cs typeface="Arial" pitchFamily="34" charset="0"/>
                        </a:rPr>
                        <a:t>Logic Block/SIF</a:t>
                      </a:r>
                      <a:endParaRPr lang="en-PH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 smtClean="0">
                          <a:latin typeface="Arial" pitchFamily="34" charset="0"/>
                          <a:cs typeface="Arial" pitchFamily="34" charset="0"/>
                        </a:rPr>
                        <a:t>Description</a:t>
                      </a:r>
                      <a:endParaRPr lang="en-PH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 smtClean="0">
                          <a:latin typeface="Arial" pitchFamily="34" charset="0"/>
                          <a:cs typeface="Arial" pitchFamily="34" charset="0"/>
                        </a:rPr>
                        <a:t>11</a:t>
                      </a:r>
                      <a:endParaRPr lang="en-PH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 smtClean="0">
                          <a:latin typeface="Arial" pitchFamily="34" charset="0"/>
                          <a:cs typeface="Arial" pitchFamily="34" charset="0"/>
                        </a:rPr>
                        <a:t>SIF- 059 </a:t>
                      </a:r>
                      <a:endParaRPr lang="en-PH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 smtClean="0">
                          <a:latin typeface="Arial" pitchFamily="34" charset="0"/>
                          <a:cs typeface="Arial" pitchFamily="34" charset="0"/>
                        </a:rPr>
                        <a:t>H2S Concentration HH on Emergency Gas Scrubber(109SR02)</a:t>
                      </a:r>
                      <a:r>
                        <a:rPr lang="en-PH" baseline="0" dirty="0" smtClean="0">
                          <a:latin typeface="Arial" pitchFamily="34" charset="0"/>
                          <a:cs typeface="Arial" pitchFamily="34" charset="0"/>
                        </a:rPr>
                        <a:t> Discharge</a:t>
                      </a:r>
                      <a:endParaRPr lang="en-PH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 smtClean="0">
                          <a:latin typeface="Arial" pitchFamily="34" charset="0"/>
                          <a:cs typeface="Arial" pitchFamily="34" charset="0"/>
                        </a:rPr>
                        <a:t>12</a:t>
                      </a:r>
                      <a:endParaRPr lang="en-PH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 smtClean="0">
                          <a:latin typeface="Arial" pitchFamily="34" charset="0"/>
                          <a:cs typeface="Arial" pitchFamily="34" charset="0"/>
                        </a:rPr>
                        <a:t>SIF- 060</a:t>
                      </a:r>
                      <a:endParaRPr lang="en-PH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 smtClean="0">
                          <a:latin typeface="Arial" pitchFamily="34" charset="0"/>
                          <a:cs typeface="Arial" pitchFamily="34" charset="0"/>
                        </a:rPr>
                        <a:t>H2S Concentration</a:t>
                      </a:r>
                      <a:r>
                        <a:rPr lang="en-PH" baseline="0" dirty="0" smtClean="0">
                          <a:latin typeface="Arial" pitchFamily="34" charset="0"/>
                          <a:cs typeface="Arial" pitchFamily="34" charset="0"/>
                        </a:rPr>
                        <a:t> HH on Gas Leak Scrubber(109SR03) Discharge</a:t>
                      </a:r>
                      <a:endParaRPr lang="en-PH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 smtClean="0">
                          <a:latin typeface="Arial" pitchFamily="34" charset="0"/>
                          <a:cs typeface="Arial" pitchFamily="34" charset="0"/>
                        </a:rPr>
                        <a:t>13</a:t>
                      </a:r>
                      <a:endParaRPr lang="en-PH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 smtClean="0">
                          <a:latin typeface="Arial" pitchFamily="34" charset="0"/>
                          <a:cs typeface="Arial" pitchFamily="34" charset="0"/>
                        </a:rPr>
                        <a:t>SIF- 153A/253A</a:t>
                      </a:r>
                      <a:endParaRPr lang="en-PH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 smtClean="0">
                          <a:latin typeface="Arial" pitchFamily="34" charset="0"/>
                          <a:cs typeface="Arial" pitchFamily="34" charset="0"/>
                        </a:rPr>
                        <a:t>Gas Cooler Room Gas Detector HH Trip</a:t>
                      </a:r>
                      <a:endParaRPr lang="en-PH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 smtClean="0">
                          <a:latin typeface="Arial" pitchFamily="34" charset="0"/>
                          <a:cs typeface="Arial" pitchFamily="34" charset="0"/>
                        </a:rPr>
                        <a:t>14</a:t>
                      </a:r>
                      <a:endParaRPr lang="en-PH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 smtClean="0">
                          <a:latin typeface="Arial" pitchFamily="34" charset="0"/>
                          <a:cs typeface="Arial" pitchFamily="34" charset="0"/>
                        </a:rPr>
                        <a:t>SIF- 153B/253B</a:t>
                      </a:r>
                      <a:endParaRPr lang="en-PH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 smtClean="0">
                          <a:latin typeface="Arial" pitchFamily="34" charset="0"/>
                          <a:cs typeface="Arial" pitchFamily="34" charset="0"/>
                        </a:rPr>
                        <a:t>Knockout Drum Gas</a:t>
                      </a:r>
                      <a:r>
                        <a:rPr lang="en-PH" baseline="0" dirty="0" smtClean="0">
                          <a:latin typeface="Arial" pitchFamily="34" charset="0"/>
                          <a:cs typeface="Arial" pitchFamily="34" charset="0"/>
                        </a:rPr>
                        <a:t> Detector HH Trip</a:t>
                      </a:r>
                      <a:endParaRPr lang="en-PH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 smtClean="0">
                          <a:latin typeface="Arial" pitchFamily="34" charset="0"/>
                          <a:cs typeface="Arial" pitchFamily="34" charset="0"/>
                        </a:rPr>
                        <a:t>15</a:t>
                      </a:r>
                      <a:endParaRPr lang="en-PH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 smtClean="0">
                          <a:latin typeface="Arial" pitchFamily="34" charset="0"/>
                          <a:cs typeface="Arial" pitchFamily="34" charset="0"/>
                        </a:rPr>
                        <a:t>SIF- 153C/253C </a:t>
                      </a:r>
                      <a:endParaRPr lang="en-PH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 smtClean="0">
                          <a:latin typeface="Arial" pitchFamily="34" charset="0"/>
                          <a:cs typeface="Arial" pitchFamily="34" charset="0"/>
                        </a:rPr>
                        <a:t>Quench Column</a:t>
                      </a:r>
                      <a:r>
                        <a:rPr lang="en-PH" baseline="0" dirty="0" smtClean="0">
                          <a:latin typeface="Arial" pitchFamily="34" charset="0"/>
                          <a:cs typeface="Arial" pitchFamily="34" charset="0"/>
                        </a:rPr>
                        <a:t> Room Gas Detector HH Trip</a:t>
                      </a:r>
                      <a:endParaRPr lang="en-PH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 smtClean="0">
                          <a:latin typeface="Arial" pitchFamily="34" charset="0"/>
                          <a:cs typeface="Arial" pitchFamily="34" charset="0"/>
                        </a:rPr>
                        <a:t>16</a:t>
                      </a:r>
                      <a:endParaRPr lang="en-PH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 smtClean="0">
                          <a:latin typeface="Arial" pitchFamily="34" charset="0"/>
                          <a:cs typeface="Arial" pitchFamily="34" charset="0"/>
                        </a:rPr>
                        <a:t>SIF- 153G</a:t>
                      </a:r>
                      <a:endParaRPr lang="en-PH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 smtClean="0">
                          <a:latin typeface="Arial" pitchFamily="34" charset="0"/>
                          <a:cs typeface="Arial" pitchFamily="34" charset="0"/>
                        </a:rPr>
                        <a:t>Area H2S</a:t>
                      </a:r>
                      <a:r>
                        <a:rPr lang="en-PH" baseline="0" dirty="0" smtClean="0">
                          <a:latin typeface="Arial" pitchFamily="34" charset="0"/>
                          <a:cs typeface="Arial" pitchFamily="34" charset="0"/>
                        </a:rPr>
                        <a:t> Gas Detector HH Trip</a:t>
                      </a:r>
                      <a:endParaRPr lang="en-PH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8189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45830" y="464074"/>
            <a:ext cx="8534400" cy="755121"/>
          </a:xfrm>
        </p:spPr>
        <p:txBody>
          <a:bodyPr>
            <a:noAutofit/>
          </a:bodyPr>
          <a:lstStyle/>
          <a:p>
            <a:r>
              <a:rPr lang="en-PH" sz="2600" dirty="0" smtClean="0">
                <a:latin typeface="Arial" pitchFamily="34" charset="0"/>
                <a:cs typeface="Arial" pitchFamily="34" charset="0"/>
              </a:rPr>
              <a:t>III.1 UZ-400  Manual Pushbutton Plant Box-in</a:t>
            </a:r>
            <a:endParaRPr lang="en-PH" sz="2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1000" y="1447800"/>
            <a:ext cx="8534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smtClean="0">
                <a:latin typeface="Arial" pitchFamily="34" charset="0"/>
                <a:cs typeface="Arial" pitchFamily="34" charset="0"/>
              </a:rPr>
              <a:t>Purpose:  Executes Emergency Shutdown Sequence of H</a:t>
            </a:r>
            <a:r>
              <a:rPr lang="en-PH" baseline="-250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en-PH" dirty="0" smtClean="0">
                <a:latin typeface="Arial" pitchFamily="34" charset="0"/>
                <a:cs typeface="Arial" pitchFamily="34" charset="0"/>
              </a:rPr>
              <a:t>S Plant by stopping </a:t>
            </a:r>
          </a:p>
          <a:p>
            <a:r>
              <a:rPr lang="en-PH" dirty="0">
                <a:latin typeface="Arial" pitchFamily="34" charset="0"/>
                <a:cs typeface="Arial" pitchFamily="34" charset="0"/>
              </a:rPr>
              <a:t> </a:t>
            </a:r>
            <a:r>
              <a:rPr lang="en-PH" dirty="0" smtClean="0">
                <a:latin typeface="Arial" pitchFamily="34" charset="0"/>
                <a:cs typeface="Arial" pitchFamily="34" charset="0"/>
              </a:rPr>
              <a:t>               the input of H2 gas and molten </a:t>
            </a:r>
            <a:r>
              <a:rPr lang="en-PH" dirty="0" err="1" smtClean="0">
                <a:latin typeface="Arial" pitchFamily="34" charset="0"/>
                <a:cs typeface="Arial" pitchFamily="34" charset="0"/>
              </a:rPr>
              <a:t>sulfur</a:t>
            </a:r>
            <a:r>
              <a:rPr lang="en-PH" dirty="0" smtClean="0">
                <a:latin typeface="Arial" pitchFamily="34" charset="0"/>
                <a:cs typeface="Arial" pitchFamily="34" charset="0"/>
              </a:rPr>
              <a:t> to the H2S reactor and stopping</a:t>
            </a:r>
          </a:p>
          <a:p>
            <a:r>
              <a:rPr lang="en-PH" dirty="0">
                <a:latin typeface="Arial" pitchFamily="34" charset="0"/>
                <a:cs typeface="Arial" pitchFamily="34" charset="0"/>
              </a:rPr>
              <a:t> </a:t>
            </a:r>
            <a:r>
              <a:rPr lang="en-PH" dirty="0" smtClean="0">
                <a:latin typeface="Arial" pitchFamily="34" charset="0"/>
                <a:cs typeface="Arial" pitchFamily="34" charset="0"/>
              </a:rPr>
              <a:t>               the draw-out of H2S gas from the H2S header. </a:t>
            </a:r>
          </a:p>
          <a:p>
            <a:endParaRPr lang="en-PH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7634694"/>
              </p:ext>
            </p:extLst>
          </p:nvPr>
        </p:nvGraphicFramePr>
        <p:xfrm>
          <a:off x="463060" y="2725610"/>
          <a:ext cx="8382000" cy="3205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2400"/>
                <a:gridCol w="441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 smtClean="0">
                          <a:latin typeface="Arial" pitchFamily="34" charset="0"/>
                          <a:cs typeface="Arial" pitchFamily="34" charset="0"/>
                        </a:rPr>
                        <a:t>Cause of SIS</a:t>
                      </a:r>
                      <a:endParaRPr lang="en-PH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 smtClean="0">
                          <a:latin typeface="Arial" pitchFamily="34" charset="0"/>
                          <a:cs typeface="Arial" pitchFamily="34" charset="0"/>
                        </a:rPr>
                        <a:t>SIS</a:t>
                      </a:r>
                      <a:r>
                        <a:rPr lang="en-PH" baseline="0" dirty="0" smtClean="0">
                          <a:latin typeface="Arial" pitchFamily="34" charset="0"/>
                          <a:cs typeface="Arial" pitchFamily="34" charset="0"/>
                        </a:rPr>
                        <a:t> Action</a:t>
                      </a:r>
                      <a:endParaRPr lang="en-PH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PH" dirty="0" smtClean="0">
                          <a:latin typeface="Arial" pitchFamily="34" charset="0"/>
                          <a:cs typeface="Arial" pitchFamily="34" charset="0"/>
                        </a:rPr>
                        <a:t>Activating</a:t>
                      </a:r>
                      <a:r>
                        <a:rPr lang="en-PH" baseline="0" dirty="0" smtClean="0">
                          <a:latin typeface="Arial" pitchFamily="34" charset="0"/>
                          <a:cs typeface="Arial" pitchFamily="34" charset="0"/>
                        </a:rPr>
                        <a:t> manual pushbutton in the H2S Emergency Shutdown Console</a:t>
                      </a:r>
                      <a:endParaRPr lang="en-PH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itchFamily="2" charset="2"/>
                        <a:buChar char="§"/>
                      </a:pPr>
                      <a:r>
                        <a:rPr lang="en-PH" dirty="0" smtClean="0">
                          <a:latin typeface="Arial" pitchFamily="34" charset="0"/>
                          <a:cs typeface="Arial" pitchFamily="34" charset="0"/>
                        </a:rPr>
                        <a:t>CLOSE Reactor Feed Valve </a:t>
                      </a:r>
                    </a:p>
                    <a:p>
                      <a:pPr marL="285750" indent="-285750">
                        <a:buFont typeface="Wingdings" pitchFamily="2" charset="2"/>
                        <a:buChar char="§"/>
                      </a:pPr>
                      <a:r>
                        <a:rPr lang="en-PH" dirty="0" smtClean="0">
                          <a:latin typeface="Arial" pitchFamily="34" charset="0"/>
                          <a:cs typeface="Arial" pitchFamily="34" charset="0"/>
                        </a:rPr>
                        <a:t>CLOSE Hydrogen Supply Valve</a:t>
                      </a:r>
                    </a:p>
                    <a:p>
                      <a:pPr marL="285750" indent="-285750">
                        <a:buFont typeface="Wingdings" pitchFamily="2" charset="2"/>
                        <a:buChar char="§"/>
                      </a:pPr>
                      <a:r>
                        <a:rPr lang="en-PH" dirty="0" smtClean="0">
                          <a:latin typeface="Arial" pitchFamily="34" charset="0"/>
                          <a:cs typeface="Arial" pitchFamily="34" charset="0"/>
                        </a:rPr>
                        <a:t>CLOSE Nitrogen Supply Valve</a:t>
                      </a:r>
                    </a:p>
                    <a:p>
                      <a:pPr marL="285750" indent="-285750">
                        <a:buFont typeface="Wingdings" pitchFamily="2" charset="2"/>
                        <a:buChar char="§"/>
                      </a:pPr>
                      <a:r>
                        <a:rPr lang="en-PH" dirty="0" smtClean="0">
                          <a:latin typeface="Arial" pitchFamily="34" charset="0"/>
                          <a:cs typeface="Arial" pitchFamily="34" charset="0"/>
                        </a:rPr>
                        <a:t>CLOSE Reactor Supply </a:t>
                      </a:r>
                      <a:r>
                        <a:rPr lang="en-PH" dirty="0" err="1" smtClean="0">
                          <a:latin typeface="Arial" pitchFamily="34" charset="0"/>
                          <a:cs typeface="Arial" pitchFamily="34" charset="0"/>
                        </a:rPr>
                        <a:t>Sulfur</a:t>
                      </a:r>
                      <a:r>
                        <a:rPr lang="en-PH" dirty="0" smtClean="0">
                          <a:latin typeface="Arial" pitchFamily="34" charset="0"/>
                          <a:cs typeface="Arial" pitchFamily="34" charset="0"/>
                        </a:rPr>
                        <a:t> Valve </a:t>
                      </a:r>
                    </a:p>
                    <a:p>
                      <a:pPr marL="285750" indent="-285750">
                        <a:buFont typeface="Wingdings" pitchFamily="2" charset="2"/>
                        <a:buChar char="§"/>
                      </a:pPr>
                      <a:r>
                        <a:rPr lang="en-PH" dirty="0" smtClean="0">
                          <a:latin typeface="Arial" pitchFamily="34" charset="0"/>
                          <a:cs typeface="Arial" pitchFamily="34" charset="0"/>
                        </a:rPr>
                        <a:t>CLOSE</a:t>
                      </a:r>
                      <a:r>
                        <a:rPr lang="en-PH" baseline="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PH" dirty="0" smtClean="0">
                          <a:latin typeface="Arial" pitchFamily="34" charset="0"/>
                          <a:cs typeface="Arial" pitchFamily="34" charset="0"/>
                        </a:rPr>
                        <a:t>H2S</a:t>
                      </a:r>
                      <a:r>
                        <a:rPr lang="en-PH" baseline="0" dirty="0" smtClean="0">
                          <a:latin typeface="Arial" pitchFamily="34" charset="0"/>
                          <a:cs typeface="Arial" pitchFamily="34" charset="0"/>
                        </a:rPr>
                        <a:t> Gas Product Line Valves </a:t>
                      </a:r>
                    </a:p>
                    <a:p>
                      <a:pPr marL="285750" indent="-285750">
                        <a:buFont typeface="Wingdings" pitchFamily="2" charset="2"/>
                        <a:buChar char="§"/>
                      </a:pPr>
                      <a:r>
                        <a:rPr lang="en-PH" baseline="0" dirty="0" smtClean="0">
                          <a:latin typeface="Arial" pitchFamily="34" charset="0"/>
                          <a:cs typeface="Arial" pitchFamily="34" charset="0"/>
                        </a:rPr>
                        <a:t>CLOSE H2S Gas from Knock-out    </a:t>
                      </a:r>
                    </a:p>
                    <a:p>
                      <a:pPr marL="0" indent="0">
                        <a:buFont typeface="Wingdings" pitchFamily="2" charset="2"/>
                        <a:buNone/>
                      </a:pPr>
                      <a:r>
                        <a:rPr lang="en-PH" baseline="0" dirty="0" smtClean="0">
                          <a:latin typeface="Arial" pitchFamily="34" charset="0"/>
                          <a:cs typeface="Arial" pitchFamily="34" charset="0"/>
                        </a:rPr>
                        <a:t>                  Drum Depressurizing</a:t>
                      </a:r>
                    </a:p>
                    <a:p>
                      <a:pPr marL="285750" indent="-285750">
                        <a:buFont typeface="Wingdings" pitchFamily="2" charset="2"/>
                        <a:buChar char="§"/>
                      </a:pPr>
                      <a:r>
                        <a:rPr lang="en-PH" baseline="0" dirty="0" smtClean="0">
                          <a:latin typeface="Arial" pitchFamily="34" charset="0"/>
                          <a:cs typeface="Arial" pitchFamily="34" charset="0"/>
                        </a:rPr>
                        <a:t>CLOSE Valve to Gas Scrubber System </a:t>
                      </a:r>
                    </a:p>
                    <a:p>
                      <a:pPr marL="285750" indent="-285750">
                        <a:buFont typeface="Wingdings" pitchFamily="2" charset="2"/>
                        <a:buChar char="§"/>
                      </a:pPr>
                      <a:r>
                        <a:rPr lang="en-PH" baseline="0" dirty="0" smtClean="0">
                          <a:latin typeface="Arial" pitchFamily="34" charset="0"/>
                          <a:cs typeface="Arial" pitchFamily="34" charset="0"/>
                        </a:rPr>
                        <a:t>CLOSE H2S Gas Sampling System </a:t>
                      </a:r>
                    </a:p>
                    <a:p>
                      <a:pPr marL="0" indent="0">
                        <a:buFont typeface="Wingdings" pitchFamily="2" charset="2"/>
                        <a:buNone/>
                      </a:pPr>
                      <a:r>
                        <a:rPr lang="en-PH" baseline="0" dirty="0" smtClean="0">
                          <a:latin typeface="Arial" pitchFamily="34" charset="0"/>
                          <a:cs typeface="Arial" pitchFamily="34" charset="0"/>
                        </a:rPr>
                        <a:t>                  Isolation Valve </a:t>
                      </a:r>
                      <a:endParaRPr lang="en-PH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9355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52400" y="464074"/>
            <a:ext cx="8727830" cy="755121"/>
          </a:xfrm>
        </p:spPr>
        <p:txBody>
          <a:bodyPr>
            <a:noAutofit/>
          </a:bodyPr>
          <a:lstStyle/>
          <a:p>
            <a:r>
              <a:rPr lang="en-PH" sz="2500" dirty="0" smtClean="0">
                <a:latin typeface="Arial" pitchFamily="34" charset="0"/>
                <a:cs typeface="Arial" pitchFamily="34" charset="0"/>
              </a:rPr>
              <a:t>III.2  UZ-410 Quench Column High Differential Pressure Trip </a:t>
            </a:r>
            <a:endParaRPr lang="en-PH" sz="25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1000" y="1359875"/>
            <a:ext cx="8534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smtClean="0">
                <a:latin typeface="Arial" pitchFamily="34" charset="0"/>
                <a:cs typeface="Arial" pitchFamily="34" charset="0"/>
              </a:rPr>
              <a:t>Purpose:  Prevents potential hazard of overpressure of the reactor which could </a:t>
            </a:r>
          </a:p>
          <a:p>
            <a:r>
              <a:rPr lang="en-PH" dirty="0">
                <a:latin typeface="Arial" pitchFamily="34" charset="0"/>
                <a:cs typeface="Arial" pitchFamily="34" charset="0"/>
              </a:rPr>
              <a:t> </a:t>
            </a:r>
            <a:r>
              <a:rPr lang="en-PH" dirty="0" smtClean="0">
                <a:latin typeface="Arial" pitchFamily="34" charset="0"/>
                <a:cs typeface="Arial" pitchFamily="34" charset="0"/>
              </a:rPr>
              <a:t>               result to possible release of H2S gas to the environment, major plant </a:t>
            </a:r>
          </a:p>
          <a:p>
            <a:r>
              <a:rPr lang="en-PH" dirty="0">
                <a:latin typeface="Arial" pitchFamily="34" charset="0"/>
                <a:cs typeface="Arial" pitchFamily="34" charset="0"/>
              </a:rPr>
              <a:t> </a:t>
            </a:r>
            <a:r>
              <a:rPr lang="en-PH" dirty="0" smtClean="0">
                <a:latin typeface="Arial" pitchFamily="34" charset="0"/>
                <a:cs typeface="Arial" pitchFamily="34" charset="0"/>
              </a:rPr>
              <a:t>               damage and lost production.</a:t>
            </a:r>
            <a:endParaRPr lang="en-PH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9310276"/>
              </p:ext>
            </p:extLst>
          </p:nvPr>
        </p:nvGraphicFramePr>
        <p:xfrm>
          <a:off x="257905" y="2426665"/>
          <a:ext cx="8763000" cy="42062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2509"/>
                <a:gridCol w="4620491"/>
              </a:tblGrid>
              <a:tr h="362219">
                <a:tc>
                  <a:txBody>
                    <a:bodyPr/>
                    <a:lstStyle/>
                    <a:p>
                      <a:pPr algn="ctr"/>
                      <a:r>
                        <a:rPr lang="en-PH" dirty="0" smtClean="0">
                          <a:latin typeface="Arial" pitchFamily="34" charset="0"/>
                          <a:cs typeface="Arial" pitchFamily="34" charset="0"/>
                        </a:rPr>
                        <a:t>Cause of SIS</a:t>
                      </a:r>
                      <a:endParaRPr lang="en-PH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 smtClean="0">
                          <a:latin typeface="Arial" pitchFamily="34" charset="0"/>
                          <a:cs typeface="Arial" pitchFamily="34" charset="0"/>
                        </a:rPr>
                        <a:t>SIS</a:t>
                      </a:r>
                      <a:r>
                        <a:rPr lang="en-PH" baseline="0" dirty="0" smtClean="0">
                          <a:latin typeface="Arial" pitchFamily="34" charset="0"/>
                          <a:cs typeface="Arial" pitchFamily="34" charset="0"/>
                        </a:rPr>
                        <a:t> Action</a:t>
                      </a:r>
                      <a:endParaRPr lang="en-PH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840516">
                <a:tc>
                  <a:txBody>
                    <a:bodyPr/>
                    <a:lstStyle/>
                    <a:p>
                      <a:pPr marL="285750" indent="-285750">
                        <a:buFont typeface="Wingdings" pitchFamily="2" charset="2"/>
                        <a:buChar char="§"/>
                      </a:pPr>
                      <a:r>
                        <a:rPr lang="en-PH" baseline="0" dirty="0" smtClean="0">
                          <a:latin typeface="Arial" pitchFamily="34" charset="0"/>
                          <a:cs typeface="Arial" pitchFamily="34" charset="0"/>
                        </a:rPr>
                        <a:t>HH differential pressure reading in the lower packing section of Quench Column; or</a:t>
                      </a:r>
                    </a:p>
                    <a:p>
                      <a:pPr marL="285750" indent="-285750">
                        <a:buFont typeface="Wingdings" pitchFamily="2" charset="2"/>
                        <a:buChar char="§"/>
                      </a:pPr>
                      <a:r>
                        <a:rPr lang="en-PH" baseline="0" dirty="0" smtClean="0">
                          <a:latin typeface="Arial" pitchFamily="34" charset="0"/>
                          <a:cs typeface="Arial" pitchFamily="34" charset="0"/>
                        </a:rPr>
                        <a:t>HH differential pressure reading in the upper packing section of Quench Column</a:t>
                      </a:r>
                      <a:endParaRPr lang="en-PH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itchFamily="2" charset="2"/>
                        <a:buChar char="§"/>
                      </a:pPr>
                      <a:r>
                        <a:rPr lang="en-PH" dirty="0" smtClean="0">
                          <a:latin typeface="Arial" pitchFamily="34" charset="0"/>
                          <a:cs typeface="Arial" pitchFamily="34" charset="0"/>
                        </a:rPr>
                        <a:t>Primary Action</a:t>
                      </a:r>
                    </a:p>
                    <a:p>
                      <a:pPr marL="742950" lvl="1" indent="-285750">
                        <a:buFont typeface="Wingdings" pitchFamily="2" charset="2"/>
                        <a:buChar char="Ø"/>
                      </a:pPr>
                      <a:r>
                        <a:rPr lang="en-PH" dirty="0" smtClean="0">
                          <a:latin typeface="Arial" pitchFamily="34" charset="0"/>
                          <a:cs typeface="Arial" pitchFamily="34" charset="0"/>
                        </a:rPr>
                        <a:t>CLOSE Reactor Feed Valve</a:t>
                      </a:r>
                    </a:p>
                    <a:p>
                      <a:pPr marL="742950" lvl="1" indent="-285750">
                        <a:buFont typeface="Wingdings" pitchFamily="2" charset="2"/>
                        <a:buChar char="Ø"/>
                      </a:pPr>
                      <a:r>
                        <a:rPr lang="en-PH" dirty="0" smtClean="0">
                          <a:latin typeface="Arial" pitchFamily="34" charset="0"/>
                          <a:cs typeface="Arial" pitchFamily="34" charset="0"/>
                        </a:rPr>
                        <a:t>CLOSE Hydrogen Supply Valve</a:t>
                      </a:r>
                    </a:p>
                    <a:p>
                      <a:pPr marL="285750" lvl="0" indent="-285750">
                        <a:buFont typeface="Wingdings" pitchFamily="2" charset="2"/>
                        <a:buChar char="§"/>
                      </a:pPr>
                      <a:r>
                        <a:rPr lang="en-PH" dirty="0" smtClean="0">
                          <a:latin typeface="Arial" pitchFamily="34" charset="0"/>
                          <a:cs typeface="Arial" pitchFamily="34" charset="0"/>
                        </a:rPr>
                        <a:t>Secondary Action</a:t>
                      </a:r>
                    </a:p>
                    <a:p>
                      <a:pPr marL="742950" lvl="1" indent="-285750">
                        <a:buFont typeface="Wingdings" pitchFamily="2" charset="2"/>
                        <a:buChar char="Ø"/>
                      </a:pPr>
                      <a:r>
                        <a:rPr lang="en-PH" dirty="0" smtClean="0">
                          <a:latin typeface="Arial" pitchFamily="34" charset="0"/>
                          <a:cs typeface="Arial" pitchFamily="34" charset="0"/>
                        </a:rPr>
                        <a:t>CLOSE</a:t>
                      </a:r>
                      <a:r>
                        <a:rPr lang="en-PH" baseline="0" dirty="0" smtClean="0">
                          <a:latin typeface="Arial" pitchFamily="34" charset="0"/>
                          <a:cs typeface="Arial" pitchFamily="34" charset="0"/>
                        </a:rPr>
                        <a:t> Nitrogen Supply Valve</a:t>
                      </a:r>
                    </a:p>
                    <a:p>
                      <a:pPr marL="742950" lvl="1" indent="-285750">
                        <a:buFont typeface="Wingdings" pitchFamily="2" charset="2"/>
                        <a:buChar char="Ø"/>
                      </a:pPr>
                      <a:r>
                        <a:rPr lang="en-PH" baseline="0" dirty="0" smtClean="0">
                          <a:latin typeface="Arial" pitchFamily="34" charset="0"/>
                          <a:cs typeface="Arial" pitchFamily="34" charset="0"/>
                        </a:rPr>
                        <a:t>CLOSE Reactor Supply </a:t>
                      </a:r>
                      <a:r>
                        <a:rPr lang="en-PH" baseline="0" dirty="0" err="1" smtClean="0">
                          <a:latin typeface="Arial" pitchFamily="34" charset="0"/>
                          <a:cs typeface="Arial" pitchFamily="34" charset="0"/>
                        </a:rPr>
                        <a:t>Sulfur</a:t>
                      </a:r>
                      <a:r>
                        <a:rPr lang="en-PH" baseline="0" dirty="0" smtClean="0">
                          <a:latin typeface="Arial" pitchFamily="34" charset="0"/>
                          <a:cs typeface="Arial" pitchFamily="34" charset="0"/>
                        </a:rPr>
                        <a:t> Valve</a:t>
                      </a:r>
                    </a:p>
                    <a:p>
                      <a:pPr marL="742950" lvl="1" indent="-285750">
                        <a:buFont typeface="Wingdings" pitchFamily="2" charset="2"/>
                        <a:buChar char="Ø"/>
                      </a:pPr>
                      <a:r>
                        <a:rPr lang="en-PH" baseline="0" dirty="0" smtClean="0">
                          <a:latin typeface="Arial" pitchFamily="34" charset="0"/>
                          <a:cs typeface="Arial" pitchFamily="34" charset="0"/>
                        </a:rPr>
                        <a:t>CLOSE Gas Product Line Valve</a:t>
                      </a:r>
                    </a:p>
                    <a:p>
                      <a:pPr marL="742950" lvl="1" indent="-285750">
                        <a:buFont typeface="Wingdings" pitchFamily="2" charset="2"/>
                        <a:buChar char="Ø"/>
                      </a:pPr>
                      <a:r>
                        <a:rPr lang="en-PH" dirty="0" smtClean="0">
                          <a:latin typeface="Arial" pitchFamily="34" charset="0"/>
                          <a:cs typeface="Arial" pitchFamily="34" charset="0"/>
                        </a:rPr>
                        <a:t>CLOSE Gas from Knock-out Drum Depressurizing</a:t>
                      </a:r>
                    </a:p>
                    <a:p>
                      <a:pPr marL="742950" lvl="1" indent="-285750">
                        <a:buFont typeface="Wingdings" pitchFamily="2" charset="2"/>
                        <a:buChar char="Ø"/>
                      </a:pPr>
                      <a:r>
                        <a:rPr lang="en-PH" dirty="0" smtClean="0">
                          <a:latin typeface="Arial" pitchFamily="34" charset="0"/>
                          <a:cs typeface="Arial" pitchFamily="34" charset="0"/>
                        </a:rPr>
                        <a:t>CLOSE</a:t>
                      </a:r>
                      <a:r>
                        <a:rPr lang="en-PH" baseline="0" dirty="0" smtClean="0">
                          <a:latin typeface="Arial" pitchFamily="34" charset="0"/>
                          <a:cs typeface="Arial" pitchFamily="34" charset="0"/>
                        </a:rPr>
                        <a:t> Valve to Gas Scrubber System</a:t>
                      </a:r>
                    </a:p>
                    <a:p>
                      <a:pPr marL="742950" lvl="1" indent="-285750">
                        <a:buFont typeface="Wingdings" pitchFamily="2" charset="2"/>
                        <a:buChar char="Ø"/>
                      </a:pPr>
                      <a:r>
                        <a:rPr lang="en-PH" baseline="0" dirty="0" smtClean="0">
                          <a:latin typeface="Arial" pitchFamily="34" charset="0"/>
                          <a:cs typeface="Arial" pitchFamily="34" charset="0"/>
                        </a:rPr>
                        <a:t>CLOSE Gas Sampling System Isolation Valve</a:t>
                      </a:r>
                      <a:endParaRPr lang="en-PH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9579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>
                <a:latin typeface="Arial" pitchFamily="34" charset="0"/>
                <a:cs typeface="Arial" pitchFamily="34" charset="0"/>
              </a:rPr>
              <a:t>I. List of ESD</a:t>
            </a:r>
            <a:endParaRPr lang="en-PH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4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9628678"/>
              </p:ext>
            </p:extLst>
          </p:nvPr>
        </p:nvGraphicFramePr>
        <p:xfrm>
          <a:off x="441121" y="2311400"/>
          <a:ext cx="8229600" cy="3175000"/>
        </p:xfrm>
        <a:graphic>
          <a:graphicData uri="http://schemas.openxmlformats.org/drawingml/2006/table">
            <a:tbl>
              <a:tblPr/>
              <a:tblGrid>
                <a:gridCol w="1219200"/>
                <a:gridCol w="2438400"/>
                <a:gridCol w="4572000"/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rPr>
                        <a:t>No.</a:t>
                      </a:r>
                      <a:endParaRPr kumimoji="0" lang="en-US" altLang="ja-JP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MS PGothic" pitchFamily="34" charset="-128"/>
                        <a:cs typeface="Arial" pitchFamily="34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rPr>
                        <a:t>Logic Block </a:t>
                      </a:r>
                      <a:endParaRPr kumimoji="0" lang="en-US" altLang="ja-JP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MS PGothic" pitchFamily="34" charset="-128"/>
                        <a:cs typeface="Arial" pitchFamily="34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rPr>
                        <a:t>Description </a:t>
                      </a:r>
                      <a:endParaRPr kumimoji="0" lang="en-US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MS PGothic" pitchFamily="34" charset="-128"/>
                        <a:cs typeface="Arial" pitchFamily="34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ja-JP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rPr>
                        <a:t>1</a:t>
                      </a:r>
                      <a:endParaRPr kumimoji="0" lang="ja-JP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MS PGothic" pitchFamily="34" charset="-128"/>
                        <a:cs typeface="Arial" pitchFamily="34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ja-JP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rPr>
                        <a:t>102/202 – </a:t>
                      </a:r>
                      <a:r>
                        <a:rPr kumimoji="0" lang="en-US" altLang="ja-JP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rPr>
                        <a:t>UZ – 600</a:t>
                      </a:r>
                      <a:endParaRPr kumimoji="0" lang="en-US" altLang="ja-JP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MS PGothic" pitchFamily="34" charset="-128"/>
                        <a:cs typeface="Arial" pitchFamily="34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rPr>
                        <a:t>Autoclave Shutdown </a:t>
                      </a:r>
                      <a:endParaRPr kumimoji="0" lang="en-US" altLang="ja-JP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MS PGothic" pitchFamily="34" charset="-128"/>
                        <a:cs typeface="Arial" pitchFamily="34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ja-JP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rPr>
                        <a:t>2</a:t>
                      </a:r>
                      <a:endParaRPr kumimoji="0" lang="ja-JP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MS PGothic" pitchFamily="34" charset="-128"/>
                        <a:cs typeface="Arial" pitchFamily="34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ja-JP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rPr>
                        <a:t>102/202 – </a:t>
                      </a:r>
                      <a:r>
                        <a:rPr kumimoji="0" lang="en-US" altLang="ja-JP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rPr>
                        <a:t>UZ – 620</a:t>
                      </a:r>
                      <a:endParaRPr kumimoji="0" lang="en-US" altLang="ja-JP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MS PGothic" pitchFamily="34" charset="-128"/>
                        <a:cs typeface="Arial" pitchFamily="34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rPr>
                        <a:t>Steam Shutdown </a:t>
                      </a:r>
                      <a:endParaRPr kumimoji="0" lang="en-US" altLang="ja-JP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MS PGothic" pitchFamily="34" charset="-128"/>
                        <a:cs typeface="Arial" pitchFamily="34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ja-JP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rPr>
                        <a:t>3</a:t>
                      </a:r>
                      <a:endParaRPr kumimoji="0" lang="ja-JP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MS PGothic" pitchFamily="34" charset="-128"/>
                        <a:cs typeface="Arial" pitchFamily="34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ja-JP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rPr>
                        <a:t>102/202 – </a:t>
                      </a:r>
                      <a:r>
                        <a:rPr kumimoji="0" lang="en-US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rPr>
                        <a:t>UZ – 660</a:t>
                      </a:r>
                      <a:endParaRPr kumimoji="0" lang="en-US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MS PGothic" pitchFamily="34" charset="-128"/>
                        <a:cs typeface="Arial" pitchFamily="34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rPr>
                        <a:t>Acid Shutdown </a:t>
                      </a:r>
                      <a:endParaRPr kumimoji="0" lang="en-US" altLang="ja-JP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MS PGothic" pitchFamily="34" charset="-128"/>
                        <a:cs typeface="Arial" pitchFamily="34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ja-JP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rPr>
                        <a:t>4</a:t>
                      </a:r>
                      <a:endParaRPr kumimoji="0" lang="ja-JP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MS PGothic" pitchFamily="34" charset="-128"/>
                        <a:cs typeface="Arial" pitchFamily="34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ja-JP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rPr>
                        <a:t>102/202 – </a:t>
                      </a:r>
                      <a:r>
                        <a:rPr kumimoji="0" lang="en-US" altLang="ja-JP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rPr>
                        <a:t>UZ – 680</a:t>
                      </a:r>
                      <a:endParaRPr kumimoji="0" lang="en-US" altLang="ja-JP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MS PGothic" pitchFamily="34" charset="-128"/>
                        <a:cs typeface="Arial" pitchFamily="34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rPr>
                        <a:t>HP Air Shutdown </a:t>
                      </a:r>
                      <a:endParaRPr kumimoji="0" lang="en-US" altLang="ja-JP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MS PGothic" pitchFamily="34" charset="-128"/>
                        <a:cs typeface="Arial" pitchFamily="34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ja-JP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rPr>
                        <a:t>5</a:t>
                      </a:r>
                      <a:endParaRPr kumimoji="0" lang="ja-JP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MS PGothic" pitchFamily="34" charset="-128"/>
                        <a:cs typeface="Arial" pitchFamily="34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ja-JP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rPr>
                        <a:t>106 – </a:t>
                      </a:r>
                      <a:r>
                        <a:rPr kumimoji="0" lang="en-US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rPr>
                        <a:t>UZ – 800</a:t>
                      </a:r>
                      <a:endParaRPr kumimoji="0" lang="en-US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MS PGothic" pitchFamily="34" charset="-128"/>
                        <a:cs typeface="Arial" pitchFamily="34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rPr>
                        <a:t>MS Plant Shutdown </a:t>
                      </a:r>
                      <a:endParaRPr kumimoji="0" lang="en-US" altLang="ja-JP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MS PGothic" pitchFamily="34" charset="-128"/>
                        <a:cs typeface="Arial" pitchFamily="34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ja-JP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rPr>
                        <a:t>6</a:t>
                      </a:r>
                      <a:endParaRPr kumimoji="0" lang="ja-JP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MS PGothic" pitchFamily="34" charset="-128"/>
                        <a:cs typeface="Arial" pitchFamily="34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ja-JP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rPr>
                        <a:t>106 – </a:t>
                      </a:r>
                      <a:r>
                        <a:rPr kumimoji="0" lang="en-US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rPr>
                        <a:t>UZ – 810</a:t>
                      </a:r>
                      <a:endParaRPr kumimoji="0" lang="en-US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MS PGothic" pitchFamily="34" charset="-128"/>
                        <a:cs typeface="Arial" pitchFamily="34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rPr>
                        <a:t>H2S Vent Scrubber (SR02) Shutdown </a:t>
                      </a:r>
                      <a:endParaRPr kumimoji="0" lang="en-US" altLang="ja-JP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MS PGothic" pitchFamily="34" charset="-128"/>
                        <a:cs typeface="Arial" pitchFamily="34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ja-JP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rPr>
                        <a:t>7</a:t>
                      </a:r>
                      <a:endParaRPr kumimoji="0" lang="ja-JP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MS PGothic" pitchFamily="34" charset="-128"/>
                        <a:cs typeface="Arial" pitchFamily="34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ja-JP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rPr>
                        <a:t>106 – </a:t>
                      </a:r>
                      <a:r>
                        <a:rPr kumimoji="0" lang="en-US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rPr>
                        <a:t>UZ – 820</a:t>
                      </a:r>
                      <a:endParaRPr kumimoji="0" lang="en-US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MS PGothic" pitchFamily="34" charset="-128"/>
                        <a:cs typeface="Arial" pitchFamily="34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rPr>
                        <a:t>Scrubber Shutdown (SR03)</a:t>
                      </a:r>
                      <a:endParaRPr kumimoji="0" lang="en-US" altLang="ja-JP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MS PGothic" pitchFamily="34" charset="-128"/>
                        <a:cs typeface="Arial" pitchFamily="34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697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45830" y="464074"/>
            <a:ext cx="8534400" cy="755121"/>
          </a:xfrm>
        </p:spPr>
        <p:txBody>
          <a:bodyPr>
            <a:noAutofit/>
          </a:bodyPr>
          <a:lstStyle/>
          <a:p>
            <a:r>
              <a:rPr lang="en-PH" sz="2600" dirty="0" smtClean="0">
                <a:latin typeface="Arial" pitchFamily="34" charset="0"/>
                <a:cs typeface="Arial" pitchFamily="34" charset="0"/>
              </a:rPr>
              <a:t>III.3 UZ-420  Manual Pushbutton Depressurize Plant</a:t>
            </a:r>
            <a:endParaRPr lang="en-PH" sz="26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1821733"/>
              </p:ext>
            </p:extLst>
          </p:nvPr>
        </p:nvGraphicFramePr>
        <p:xfrm>
          <a:off x="463060" y="2725610"/>
          <a:ext cx="8382000" cy="3479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2400"/>
                <a:gridCol w="441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 smtClean="0">
                          <a:latin typeface="Arial" pitchFamily="34" charset="0"/>
                          <a:cs typeface="Arial" pitchFamily="34" charset="0"/>
                        </a:rPr>
                        <a:t>Cause of SIS</a:t>
                      </a:r>
                      <a:endParaRPr lang="en-PH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 smtClean="0">
                          <a:latin typeface="Arial" pitchFamily="34" charset="0"/>
                          <a:cs typeface="Arial" pitchFamily="34" charset="0"/>
                        </a:rPr>
                        <a:t>SIS</a:t>
                      </a:r>
                      <a:r>
                        <a:rPr lang="en-PH" baseline="0" dirty="0" smtClean="0">
                          <a:latin typeface="Arial" pitchFamily="34" charset="0"/>
                          <a:cs typeface="Arial" pitchFamily="34" charset="0"/>
                        </a:rPr>
                        <a:t> Action</a:t>
                      </a:r>
                      <a:endParaRPr lang="en-PH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en-PH" dirty="0" smtClean="0">
                          <a:latin typeface="Arial" pitchFamily="34" charset="0"/>
                          <a:cs typeface="Arial" pitchFamily="34" charset="0"/>
                        </a:rPr>
                        <a:t>Plant</a:t>
                      </a:r>
                      <a:r>
                        <a:rPr lang="en-PH" baseline="0" dirty="0" smtClean="0">
                          <a:latin typeface="Arial" pitchFamily="34" charset="0"/>
                          <a:cs typeface="Arial" pitchFamily="34" charset="0"/>
                        </a:rPr>
                        <a:t> Box-in in Manual Pushbutton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en-PH" baseline="0" dirty="0" smtClean="0">
                          <a:latin typeface="Arial" pitchFamily="34" charset="0"/>
                          <a:cs typeface="Arial" pitchFamily="34" charset="0"/>
                        </a:rPr>
                        <a:t>Emergency Gas Scrubber Unavailable.</a:t>
                      </a:r>
                      <a:endParaRPr lang="en-PH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itchFamily="2" charset="2"/>
                        <a:buChar char="§"/>
                      </a:pPr>
                      <a:r>
                        <a:rPr lang="en-PH" dirty="0" smtClean="0">
                          <a:latin typeface="Arial" pitchFamily="34" charset="0"/>
                          <a:cs typeface="Arial" pitchFamily="34" charset="0"/>
                        </a:rPr>
                        <a:t>CLOSE Reactor Feed Valve </a:t>
                      </a:r>
                    </a:p>
                    <a:p>
                      <a:pPr marL="285750" indent="-285750">
                        <a:buFont typeface="Wingdings" pitchFamily="2" charset="2"/>
                        <a:buChar char="§"/>
                      </a:pPr>
                      <a:r>
                        <a:rPr lang="en-PH" dirty="0" smtClean="0">
                          <a:latin typeface="Arial" pitchFamily="34" charset="0"/>
                          <a:cs typeface="Arial" pitchFamily="34" charset="0"/>
                        </a:rPr>
                        <a:t>CLOSE Hydrogen Supply Valve</a:t>
                      </a:r>
                    </a:p>
                    <a:p>
                      <a:pPr marL="285750" indent="-285750">
                        <a:buFont typeface="Wingdings" pitchFamily="2" charset="2"/>
                        <a:buChar char="§"/>
                      </a:pPr>
                      <a:r>
                        <a:rPr lang="en-PH" dirty="0" smtClean="0">
                          <a:latin typeface="Arial" pitchFamily="34" charset="0"/>
                          <a:cs typeface="Arial" pitchFamily="34" charset="0"/>
                        </a:rPr>
                        <a:t>CLOSE Nitrogen Supply Valve</a:t>
                      </a:r>
                    </a:p>
                    <a:p>
                      <a:pPr marL="285750" indent="-285750">
                        <a:buFont typeface="Wingdings" pitchFamily="2" charset="2"/>
                        <a:buChar char="§"/>
                      </a:pPr>
                      <a:r>
                        <a:rPr lang="en-PH" dirty="0" smtClean="0">
                          <a:latin typeface="Arial" pitchFamily="34" charset="0"/>
                          <a:cs typeface="Arial" pitchFamily="34" charset="0"/>
                        </a:rPr>
                        <a:t>CLOSE Reactor Supply </a:t>
                      </a:r>
                      <a:r>
                        <a:rPr lang="en-PH" dirty="0" err="1" smtClean="0">
                          <a:latin typeface="Arial" pitchFamily="34" charset="0"/>
                          <a:cs typeface="Arial" pitchFamily="34" charset="0"/>
                        </a:rPr>
                        <a:t>Sulfur</a:t>
                      </a:r>
                      <a:r>
                        <a:rPr lang="en-PH" dirty="0" smtClean="0">
                          <a:latin typeface="Arial" pitchFamily="34" charset="0"/>
                          <a:cs typeface="Arial" pitchFamily="34" charset="0"/>
                        </a:rPr>
                        <a:t> Valve </a:t>
                      </a:r>
                    </a:p>
                    <a:p>
                      <a:pPr marL="285750" indent="-285750">
                        <a:buFont typeface="Wingdings" pitchFamily="2" charset="2"/>
                        <a:buChar char="§"/>
                      </a:pPr>
                      <a:r>
                        <a:rPr lang="en-PH" dirty="0" smtClean="0">
                          <a:latin typeface="Arial" pitchFamily="34" charset="0"/>
                          <a:cs typeface="Arial" pitchFamily="34" charset="0"/>
                        </a:rPr>
                        <a:t>CLOSE</a:t>
                      </a:r>
                      <a:r>
                        <a:rPr lang="en-PH" baseline="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PH" dirty="0" smtClean="0">
                          <a:latin typeface="Arial" pitchFamily="34" charset="0"/>
                          <a:cs typeface="Arial" pitchFamily="34" charset="0"/>
                        </a:rPr>
                        <a:t>H2S</a:t>
                      </a:r>
                      <a:r>
                        <a:rPr lang="en-PH" baseline="0" dirty="0" smtClean="0">
                          <a:latin typeface="Arial" pitchFamily="34" charset="0"/>
                          <a:cs typeface="Arial" pitchFamily="34" charset="0"/>
                        </a:rPr>
                        <a:t> Gas Product Line Valves </a:t>
                      </a:r>
                    </a:p>
                    <a:p>
                      <a:pPr marL="285750" indent="-285750">
                        <a:buFont typeface="Wingdings" pitchFamily="2" charset="2"/>
                        <a:buChar char="§"/>
                      </a:pPr>
                      <a:r>
                        <a:rPr lang="en-PH" baseline="0" dirty="0" smtClean="0">
                          <a:latin typeface="Arial" pitchFamily="34" charset="0"/>
                          <a:cs typeface="Arial" pitchFamily="34" charset="0"/>
                        </a:rPr>
                        <a:t>CLOSE H2S Gas from Knock-out    </a:t>
                      </a:r>
                    </a:p>
                    <a:p>
                      <a:pPr marL="0" indent="0">
                        <a:buFont typeface="Wingdings" pitchFamily="2" charset="2"/>
                        <a:buNone/>
                      </a:pPr>
                      <a:r>
                        <a:rPr lang="en-PH" baseline="0" dirty="0" smtClean="0">
                          <a:latin typeface="Arial" pitchFamily="34" charset="0"/>
                          <a:cs typeface="Arial" pitchFamily="34" charset="0"/>
                        </a:rPr>
                        <a:t>                  Drum Depressurizing</a:t>
                      </a:r>
                    </a:p>
                    <a:p>
                      <a:pPr marL="285750" indent="-285750">
                        <a:buFont typeface="Wingdings" pitchFamily="2" charset="2"/>
                        <a:buChar char="§"/>
                      </a:pPr>
                      <a:r>
                        <a:rPr lang="en-PH" baseline="0" dirty="0" smtClean="0">
                          <a:latin typeface="Arial" pitchFamily="34" charset="0"/>
                          <a:cs typeface="Arial" pitchFamily="34" charset="0"/>
                        </a:rPr>
                        <a:t>CLOSE Valve to Gas Scrubber System </a:t>
                      </a:r>
                    </a:p>
                    <a:p>
                      <a:pPr marL="285750" indent="-285750">
                        <a:buFont typeface="Wingdings" pitchFamily="2" charset="2"/>
                        <a:buChar char="§"/>
                      </a:pPr>
                      <a:r>
                        <a:rPr lang="en-PH" baseline="0" dirty="0" smtClean="0">
                          <a:latin typeface="Arial" pitchFamily="34" charset="0"/>
                          <a:cs typeface="Arial" pitchFamily="34" charset="0"/>
                        </a:rPr>
                        <a:t>CLOSE H2S Gas Sampling System </a:t>
                      </a:r>
                    </a:p>
                    <a:p>
                      <a:pPr marL="0" indent="0">
                        <a:buFont typeface="Wingdings" pitchFamily="2" charset="2"/>
                        <a:buNone/>
                      </a:pPr>
                      <a:r>
                        <a:rPr lang="en-PH" baseline="0" dirty="0" smtClean="0">
                          <a:latin typeface="Arial" pitchFamily="34" charset="0"/>
                          <a:cs typeface="Arial" pitchFamily="34" charset="0"/>
                        </a:rPr>
                        <a:t>                  Isolation Valve </a:t>
                      </a:r>
                      <a:endParaRPr lang="en-PH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285750" indent="-285750">
                        <a:buFont typeface="Wingdings" pitchFamily="2" charset="2"/>
                        <a:buChar char="§"/>
                      </a:pPr>
                      <a:endParaRPr lang="en-PH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28600" y="1447800"/>
            <a:ext cx="8686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smtClean="0">
                <a:latin typeface="Arial" pitchFamily="34" charset="0"/>
                <a:cs typeface="Arial" pitchFamily="34" charset="0"/>
              </a:rPr>
              <a:t>Purpose:  Executes Emergency Shutdown and Plant Depressurization Sequence </a:t>
            </a:r>
          </a:p>
          <a:p>
            <a:r>
              <a:rPr lang="en-PH" dirty="0">
                <a:latin typeface="Arial" pitchFamily="34" charset="0"/>
                <a:cs typeface="Arial" pitchFamily="34" charset="0"/>
              </a:rPr>
              <a:t> </a:t>
            </a:r>
            <a:r>
              <a:rPr lang="en-PH" dirty="0" smtClean="0">
                <a:latin typeface="Arial" pitchFamily="34" charset="0"/>
                <a:cs typeface="Arial" pitchFamily="34" charset="0"/>
              </a:rPr>
              <a:t>               of H</a:t>
            </a:r>
            <a:r>
              <a:rPr lang="en-PH" baseline="-250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en-PH" dirty="0" smtClean="0">
                <a:latin typeface="Arial" pitchFamily="34" charset="0"/>
                <a:cs typeface="Arial" pitchFamily="34" charset="0"/>
              </a:rPr>
              <a:t>S Plant by stopping the input of H2 gas and molten </a:t>
            </a:r>
            <a:r>
              <a:rPr lang="en-PH" dirty="0" err="1" smtClean="0">
                <a:latin typeface="Arial" pitchFamily="34" charset="0"/>
                <a:cs typeface="Arial" pitchFamily="34" charset="0"/>
              </a:rPr>
              <a:t>sulfur</a:t>
            </a:r>
            <a:r>
              <a:rPr lang="en-PH" dirty="0" smtClean="0">
                <a:latin typeface="Arial" pitchFamily="34" charset="0"/>
                <a:cs typeface="Arial" pitchFamily="34" charset="0"/>
              </a:rPr>
              <a:t> to the </a:t>
            </a:r>
          </a:p>
          <a:p>
            <a:r>
              <a:rPr lang="en-PH" dirty="0">
                <a:latin typeface="Arial" pitchFamily="34" charset="0"/>
                <a:cs typeface="Arial" pitchFamily="34" charset="0"/>
              </a:rPr>
              <a:t> </a:t>
            </a:r>
            <a:r>
              <a:rPr lang="en-PH" dirty="0" smtClean="0">
                <a:latin typeface="Arial" pitchFamily="34" charset="0"/>
                <a:cs typeface="Arial" pitchFamily="34" charset="0"/>
              </a:rPr>
              <a:t>               H2S reactor and stopping the draw-out of H2S gas from the H2S header. </a:t>
            </a:r>
          </a:p>
          <a:p>
            <a:endParaRPr lang="en-PH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060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45830" y="464074"/>
            <a:ext cx="8534400" cy="755121"/>
          </a:xfrm>
        </p:spPr>
        <p:txBody>
          <a:bodyPr>
            <a:noAutofit/>
          </a:bodyPr>
          <a:lstStyle/>
          <a:p>
            <a:r>
              <a:rPr lang="en-PH" sz="2600" dirty="0" smtClean="0">
                <a:latin typeface="Arial" pitchFamily="34" charset="0"/>
                <a:cs typeface="Arial" pitchFamily="34" charset="0"/>
              </a:rPr>
              <a:t>III.4  UZ-430  MS Plant Unavailable</a:t>
            </a:r>
            <a:endParaRPr lang="en-PH" sz="2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1000" y="1447800"/>
            <a:ext cx="8534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smtClean="0">
                <a:latin typeface="Arial" pitchFamily="34" charset="0"/>
                <a:cs typeface="Arial" pitchFamily="34" charset="0"/>
              </a:rPr>
              <a:t>Purpose: Execute Emergency Shutdown Sequence of both H2S Plant Train 1&amp; 2 </a:t>
            </a:r>
          </a:p>
          <a:p>
            <a:r>
              <a:rPr lang="en-PH" dirty="0">
                <a:latin typeface="Arial" pitchFamily="34" charset="0"/>
                <a:cs typeface="Arial" pitchFamily="34" charset="0"/>
              </a:rPr>
              <a:t> </a:t>
            </a:r>
            <a:r>
              <a:rPr lang="en-PH" dirty="0" smtClean="0">
                <a:latin typeface="Arial" pitchFamily="34" charset="0"/>
                <a:cs typeface="Arial" pitchFamily="34" charset="0"/>
              </a:rPr>
              <a:t>               by stopping the draw-out of H2S gas and eventually stopping the inputs </a:t>
            </a:r>
          </a:p>
          <a:p>
            <a:r>
              <a:rPr lang="en-PH" dirty="0">
                <a:latin typeface="Arial" pitchFamily="34" charset="0"/>
                <a:cs typeface="Arial" pitchFamily="34" charset="0"/>
              </a:rPr>
              <a:t> </a:t>
            </a:r>
            <a:r>
              <a:rPr lang="en-PH" dirty="0" smtClean="0">
                <a:latin typeface="Arial" pitchFamily="34" charset="0"/>
                <a:cs typeface="Arial" pitchFamily="34" charset="0"/>
              </a:rPr>
              <a:t>               of hydrogen and </a:t>
            </a:r>
            <a:r>
              <a:rPr lang="en-PH" dirty="0" err="1" smtClean="0">
                <a:latin typeface="Arial" pitchFamily="34" charset="0"/>
                <a:cs typeface="Arial" pitchFamily="34" charset="0"/>
              </a:rPr>
              <a:t>sulfur</a:t>
            </a:r>
            <a:r>
              <a:rPr lang="en-PH" dirty="0" smtClean="0">
                <a:latin typeface="Arial" pitchFamily="34" charset="0"/>
                <a:cs typeface="Arial" pitchFamily="34" charset="0"/>
              </a:rPr>
              <a:t> to the H2S reactor. </a:t>
            </a:r>
            <a:endParaRPr lang="en-PH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5711375"/>
              </p:ext>
            </p:extLst>
          </p:nvPr>
        </p:nvGraphicFramePr>
        <p:xfrm>
          <a:off x="463060" y="2637685"/>
          <a:ext cx="8382000" cy="3754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46940"/>
                <a:gridCol w="503506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 smtClean="0">
                          <a:latin typeface="Arial" pitchFamily="34" charset="0"/>
                          <a:cs typeface="Arial" pitchFamily="34" charset="0"/>
                        </a:rPr>
                        <a:t>Cause of SIS</a:t>
                      </a:r>
                      <a:endParaRPr lang="en-PH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 smtClean="0">
                          <a:latin typeface="Arial" pitchFamily="34" charset="0"/>
                          <a:cs typeface="Arial" pitchFamily="34" charset="0"/>
                        </a:rPr>
                        <a:t>SIS</a:t>
                      </a:r>
                      <a:r>
                        <a:rPr lang="en-PH" baseline="0" dirty="0" smtClean="0">
                          <a:latin typeface="Arial" pitchFamily="34" charset="0"/>
                          <a:cs typeface="Arial" pitchFamily="34" charset="0"/>
                        </a:rPr>
                        <a:t> Action</a:t>
                      </a:r>
                      <a:endParaRPr lang="en-PH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PH" dirty="0" smtClean="0">
                          <a:latin typeface="Arial" pitchFamily="34" charset="0"/>
                          <a:cs typeface="Arial" pitchFamily="34" charset="0"/>
                        </a:rPr>
                        <a:t>MS Plant ESD</a:t>
                      </a:r>
                      <a:endParaRPr lang="en-PH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285750" indent="-285750">
                        <a:buFont typeface="Wingdings" pitchFamily="2" charset="2"/>
                        <a:buChar char="§"/>
                      </a:pPr>
                      <a:r>
                        <a:rPr lang="en-PH" dirty="0" smtClean="0">
                          <a:latin typeface="Arial" pitchFamily="34" charset="0"/>
                          <a:cs typeface="Arial" pitchFamily="34" charset="0"/>
                        </a:rPr>
                        <a:t>Primary Action</a:t>
                      </a:r>
                    </a:p>
                    <a:p>
                      <a:pPr marL="742950" lvl="1" indent="-285750">
                        <a:buFont typeface="Wingdings" pitchFamily="2" charset="2"/>
                        <a:buChar char="Ø"/>
                      </a:pPr>
                      <a:r>
                        <a:rPr lang="en-PH" dirty="0" smtClean="0">
                          <a:latin typeface="Arial" pitchFamily="34" charset="0"/>
                          <a:cs typeface="Arial" pitchFamily="34" charset="0"/>
                        </a:rPr>
                        <a:t>CLOSE H2S</a:t>
                      </a:r>
                      <a:r>
                        <a:rPr lang="en-PH" baseline="0" dirty="0" smtClean="0">
                          <a:latin typeface="Arial" pitchFamily="34" charset="0"/>
                          <a:cs typeface="Arial" pitchFamily="34" charset="0"/>
                        </a:rPr>
                        <a:t> gas Product Line Valves</a:t>
                      </a:r>
                    </a:p>
                    <a:p>
                      <a:pPr marL="285750" lvl="0" indent="-285750">
                        <a:buFont typeface="Wingdings" pitchFamily="2" charset="2"/>
                        <a:buChar char="§"/>
                      </a:pPr>
                      <a:r>
                        <a:rPr lang="en-PH" baseline="0" dirty="0" smtClean="0">
                          <a:latin typeface="Arial" pitchFamily="34" charset="0"/>
                          <a:cs typeface="Arial" pitchFamily="34" charset="0"/>
                        </a:rPr>
                        <a:t>Secondary Action</a:t>
                      </a:r>
                    </a:p>
                    <a:p>
                      <a:pPr marL="742950" lvl="1" indent="-285750">
                        <a:buFont typeface="Wingdings" pitchFamily="2" charset="2"/>
                        <a:buChar char="Ø"/>
                      </a:pPr>
                      <a:r>
                        <a:rPr lang="en-PH" baseline="0" dirty="0" smtClean="0">
                          <a:latin typeface="Arial" pitchFamily="34" charset="0"/>
                          <a:cs typeface="Arial" pitchFamily="34" charset="0"/>
                        </a:rPr>
                        <a:t>CLOSE Reactor Feed Line Valve</a:t>
                      </a:r>
                    </a:p>
                    <a:p>
                      <a:pPr marL="742950" lvl="1" indent="-285750">
                        <a:buFont typeface="Wingdings" pitchFamily="2" charset="2"/>
                        <a:buChar char="Ø"/>
                      </a:pPr>
                      <a:r>
                        <a:rPr lang="en-PH" baseline="0" dirty="0" smtClean="0">
                          <a:latin typeface="Arial" pitchFamily="34" charset="0"/>
                          <a:cs typeface="Arial" pitchFamily="34" charset="0"/>
                        </a:rPr>
                        <a:t>CLOSE Hydrogen Supply Valve</a:t>
                      </a:r>
                    </a:p>
                    <a:p>
                      <a:pPr marL="742950" lvl="1" indent="-285750">
                        <a:buFont typeface="Wingdings" pitchFamily="2" charset="2"/>
                        <a:buChar char="Ø"/>
                      </a:pPr>
                      <a:r>
                        <a:rPr lang="en-PH" baseline="0" dirty="0" smtClean="0">
                          <a:latin typeface="Arial" pitchFamily="34" charset="0"/>
                          <a:cs typeface="Arial" pitchFamily="34" charset="0"/>
                        </a:rPr>
                        <a:t>CLOSE Nitrogen Supply Valve</a:t>
                      </a:r>
                    </a:p>
                    <a:p>
                      <a:pPr marL="742950" lvl="1" indent="-285750">
                        <a:buFont typeface="Wingdings" pitchFamily="2" charset="2"/>
                        <a:buChar char="Ø"/>
                      </a:pPr>
                      <a:r>
                        <a:rPr lang="en-PH" baseline="0" dirty="0" smtClean="0">
                          <a:latin typeface="Arial" pitchFamily="34" charset="0"/>
                          <a:cs typeface="Arial" pitchFamily="34" charset="0"/>
                        </a:rPr>
                        <a:t>CLOSE Reactor Supply </a:t>
                      </a:r>
                      <a:r>
                        <a:rPr lang="en-PH" baseline="0" dirty="0" err="1" smtClean="0">
                          <a:latin typeface="Arial" pitchFamily="34" charset="0"/>
                          <a:cs typeface="Arial" pitchFamily="34" charset="0"/>
                        </a:rPr>
                        <a:t>Sulfur</a:t>
                      </a:r>
                      <a:r>
                        <a:rPr lang="en-PH" baseline="0" dirty="0" smtClean="0">
                          <a:latin typeface="Arial" pitchFamily="34" charset="0"/>
                          <a:cs typeface="Arial" pitchFamily="34" charset="0"/>
                        </a:rPr>
                        <a:t> Valve</a:t>
                      </a:r>
                    </a:p>
                    <a:p>
                      <a:pPr marL="742950" lvl="1" indent="-285750">
                        <a:buFont typeface="Wingdings" pitchFamily="2" charset="2"/>
                        <a:buChar char="Ø"/>
                      </a:pPr>
                      <a:r>
                        <a:rPr lang="en-PH" baseline="0" dirty="0" smtClean="0">
                          <a:latin typeface="Arial" pitchFamily="34" charset="0"/>
                          <a:cs typeface="Arial" pitchFamily="34" charset="0"/>
                        </a:rPr>
                        <a:t>CLOSE Gas from Knock-out Drum Depressurizing</a:t>
                      </a:r>
                    </a:p>
                    <a:p>
                      <a:pPr marL="742950" lvl="1" indent="-285750">
                        <a:buFont typeface="Wingdings" pitchFamily="2" charset="2"/>
                        <a:buChar char="Ø"/>
                      </a:pPr>
                      <a:r>
                        <a:rPr lang="en-PH" baseline="0" dirty="0" smtClean="0">
                          <a:latin typeface="Arial" pitchFamily="34" charset="0"/>
                          <a:cs typeface="Arial" pitchFamily="34" charset="0"/>
                        </a:rPr>
                        <a:t>CLOSE Valve to Gas Scrubber System</a:t>
                      </a:r>
                    </a:p>
                    <a:p>
                      <a:pPr marL="742950" lvl="1" indent="-285750">
                        <a:buFont typeface="Wingdings" pitchFamily="2" charset="2"/>
                        <a:buChar char="Ø"/>
                      </a:pPr>
                      <a:r>
                        <a:rPr lang="en-PH" baseline="0" dirty="0" smtClean="0">
                          <a:latin typeface="Arial" pitchFamily="34" charset="0"/>
                          <a:cs typeface="Arial" pitchFamily="34" charset="0"/>
                        </a:rPr>
                        <a:t>CLOSE H2S Gas Sampling System Isolation Valve</a:t>
                      </a:r>
                      <a:endParaRPr lang="en-PH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PH" dirty="0" smtClean="0">
                          <a:latin typeface="Arial" pitchFamily="34" charset="0"/>
                          <a:cs typeface="Arial" pitchFamily="34" charset="0"/>
                        </a:rPr>
                        <a:t>H2S Vent Scrubber</a:t>
                      </a:r>
                      <a:r>
                        <a:rPr lang="en-PH" baseline="0" dirty="0" smtClean="0">
                          <a:latin typeface="Arial" pitchFamily="34" charset="0"/>
                          <a:cs typeface="Arial" pitchFamily="34" charset="0"/>
                        </a:rPr>
                        <a:t> ESD</a:t>
                      </a:r>
                      <a:endParaRPr lang="en-PH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285750" indent="-285750">
                        <a:buFont typeface="Wingdings" pitchFamily="2" charset="2"/>
                        <a:buChar char="§"/>
                      </a:pPr>
                      <a:endParaRPr lang="en-PH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PH" dirty="0" smtClean="0">
                          <a:latin typeface="Arial" pitchFamily="34" charset="0"/>
                          <a:cs typeface="Arial" pitchFamily="34" charset="0"/>
                        </a:rPr>
                        <a:t>Scrubber ESD</a:t>
                      </a:r>
                      <a:endParaRPr lang="en-PH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285750" indent="-285750">
                        <a:buFont typeface="Wingdings" pitchFamily="2" charset="2"/>
                        <a:buChar char="§"/>
                      </a:pPr>
                      <a:endParaRPr lang="en-PH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8282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45830" y="845079"/>
            <a:ext cx="8534400" cy="755121"/>
          </a:xfrm>
        </p:spPr>
        <p:txBody>
          <a:bodyPr>
            <a:noAutofit/>
          </a:bodyPr>
          <a:lstStyle/>
          <a:p>
            <a:r>
              <a:rPr lang="en-PH" sz="2600" dirty="0" smtClean="0">
                <a:latin typeface="Arial" pitchFamily="34" charset="0"/>
                <a:cs typeface="Arial" pitchFamily="34" charset="0"/>
              </a:rPr>
              <a:t>III.5   UZ-450  H2S Concentration HH on Emergency Gas </a:t>
            </a:r>
            <a:br>
              <a:rPr lang="en-PH" sz="2600" dirty="0" smtClean="0">
                <a:latin typeface="Arial" pitchFamily="34" charset="0"/>
                <a:cs typeface="Arial" pitchFamily="34" charset="0"/>
              </a:rPr>
            </a:br>
            <a:r>
              <a:rPr lang="en-PH" sz="2600" dirty="0">
                <a:latin typeface="Arial" pitchFamily="34" charset="0"/>
                <a:cs typeface="Arial" pitchFamily="34" charset="0"/>
              </a:rPr>
              <a:t> </a:t>
            </a:r>
            <a:r>
              <a:rPr lang="en-PH" sz="2600" dirty="0" smtClean="0">
                <a:latin typeface="Arial" pitchFamily="34" charset="0"/>
                <a:cs typeface="Arial" pitchFamily="34" charset="0"/>
              </a:rPr>
              <a:t>        Scrubber Discharge</a:t>
            </a:r>
            <a:endParaRPr lang="en-PH" sz="2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1000" y="1623588"/>
            <a:ext cx="8534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smtClean="0">
                <a:latin typeface="Arial" pitchFamily="34" charset="0"/>
                <a:cs typeface="Arial" pitchFamily="34" charset="0"/>
              </a:rPr>
              <a:t>Purpose:  Initiates Emergency Gas Scrubber Shutdown when two Gas </a:t>
            </a:r>
            <a:r>
              <a:rPr lang="en-PH" dirty="0" err="1">
                <a:latin typeface="Arial" pitchFamily="34" charset="0"/>
                <a:cs typeface="Arial" pitchFamily="34" charset="0"/>
              </a:rPr>
              <a:t>A</a:t>
            </a:r>
            <a:r>
              <a:rPr lang="en-PH" dirty="0" err="1" smtClean="0">
                <a:latin typeface="Arial" pitchFamily="34" charset="0"/>
                <a:cs typeface="Arial" pitchFamily="34" charset="0"/>
              </a:rPr>
              <a:t>nalyzers</a:t>
            </a:r>
            <a:r>
              <a:rPr lang="en-PH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PH" dirty="0">
                <a:latin typeface="Arial" pitchFamily="34" charset="0"/>
                <a:cs typeface="Arial" pitchFamily="34" charset="0"/>
              </a:rPr>
              <a:t> </a:t>
            </a:r>
            <a:r>
              <a:rPr lang="en-PH" dirty="0" smtClean="0">
                <a:latin typeface="Arial" pitchFamily="34" charset="0"/>
                <a:cs typeface="Arial" pitchFamily="34" charset="0"/>
              </a:rPr>
              <a:t>               reading are HH, thus, preventing the discharge of high concentration to </a:t>
            </a:r>
          </a:p>
          <a:p>
            <a:r>
              <a:rPr lang="en-PH" dirty="0">
                <a:latin typeface="Arial" pitchFamily="34" charset="0"/>
                <a:cs typeface="Arial" pitchFamily="34" charset="0"/>
              </a:rPr>
              <a:t> </a:t>
            </a:r>
            <a:r>
              <a:rPr lang="en-PH" dirty="0" smtClean="0">
                <a:latin typeface="Arial" pitchFamily="34" charset="0"/>
                <a:cs typeface="Arial" pitchFamily="34" charset="0"/>
              </a:rPr>
              <a:t>               environment.</a:t>
            </a:r>
            <a:endParaRPr lang="en-PH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9596271"/>
              </p:ext>
            </p:extLst>
          </p:nvPr>
        </p:nvGraphicFramePr>
        <p:xfrm>
          <a:off x="463060" y="2593530"/>
          <a:ext cx="8382000" cy="40811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1740"/>
                <a:gridCol w="4730260"/>
              </a:tblGrid>
              <a:tr h="362578">
                <a:tc>
                  <a:txBody>
                    <a:bodyPr/>
                    <a:lstStyle/>
                    <a:p>
                      <a:pPr algn="ctr"/>
                      <a:r>
                        <a:rPr lang="en-PH" sz="1700" dirty="0" smtClean="0">
                          <a:latin typeface="Arial" pitchFamily="34" charset="0"/>
                          <a:cs typeface="Arial" pitchFamily="34" charset="0"/>
                        </a:rPr>
                        <a:t>Cause of SIS</a:t>
                      </a:r>
                      <a:endParaRPr lang="en-PH" sz="17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700" dirty="0" smtClean="0">
                          <a:latin typeface="Arial" pitchFamily="34" charset="0"/>
                          <a:cs typeface="Arial" pitchFamily="34" charset="0"/>
                        </a:rPr>
                        <a:t>SIS</a:t>
                      </a:r>
                      <a:r>
                        <a:rPr lang="en-PH" sz="1700" baseline="0" dirty="0" smtClean="0">
                          <a:latin typeface="Arial" pitchFamily="34" charset="0"/>
                          <a:cs typeface="Arial" pitchFamily="34" charset="0"/>
                        </a:rPr>
                        <a:t> Action</a:t>
                      </a:r>
                      <a:endParaRPr lang="en-PH" sz="17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427107">
                <a:tc>
                  <a:txBody>
                    <a:bodyPr/>
                    <a:lstStyle/>
                    <a:p>
                      <a:r>
                        <a:rPr lang="en-PH" sz="1700" dirty="0" smtClean="0">
                          <a:latin typeface="Arial" pitchFamily="34" charset="0"/>
                          <a:cs typeface="Arial" pitchFamily="34" charset="0"/>
                        </a:rPr>
                        <a:t>Gas</a:t>
                      </a:r>
                      <a:r>
                        <a:rPr lang="en-PH" sz="1700" baseline="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PH" sz="1700" baseline="0" dirty="0" err="1" smtClean="0">
                          <a:latin typeface="Arial" pitchFamily="34" charset="0"/>
                          <a:cs typeface="Arial" pitchFamily="34" charset="0"/>
                        </a:rPr>
                        <a:t>Analyzers</a:t>
                      </a:r>
                      <a:r>
                        <a:rPr lang="en-PH" sz="1700" baseline="0" dirty="0" smtClean="0">
                          <a:latin typeface="Arial" pitchFamily="34" charset="0"/>
                          <a:cs typeface="Arial" pitchFamily="34" charset="0"/>
                        </a:rPr>
                        <a:t> reading HH=5ppm</a:t>
                      </a:r>
                    </a:p>
                    <a:p>
                      <a:endParaRPr lang="en-PH" sz="1700" baseline="0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r>
                        <a:rPr lang="en-PH" sz="1700" dirty="0" smtClean="0">
                          <a:latin typeface="Arial" pitchFamily="34" charset="0"/>
                          <a:cs typeface="Arial" pitchFamily="34" charset="0"/>
                        </a:rPr>
                        <a:t>*Note: Operators</a:t>
                      </a:r>
                      <a:r>
                        <a:rPr lang="en-PH" sz="1700" baseline="0" dirty="0" smtClean="0">
                          <a:latin typeface="Arial" pitchFamily="34" charset="0"/>
                          <a:cs typeface="Arial" pitchFamily="34" charset="0"/>
                        </a:rPr>
                        <a:t> are notified </a:t>
                      </a:r>
                    </a:p>
                    <a:p>
                      <a:r>
                        <a:rPr lang="en-PH" sz="1700" baseline="0" dirty="0" smtClean="0">
                          <a:latin typeface="Arial" pitchFamily="34" charset="0"/>
                          <a:cs typeface="Arial" pitchFamily="34" charset="0"/>
                        </a:rPr>
                        <a:t>            through Plant Alarm/Horn</a:t>
                      </a:r>
                      <a:endParaRPr lang="en-PH" sz="17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itchFamily="2" charset="2"/>
                        <a:buChar char="§"/>
                      </a:pPr>
                      <a:r>
                        <a:rPr lang="en-PH" sz="1700" dirty="0" smtClean="0">
                          <a:latin typeface="Arial" pitchFamily="34" charset="0"/>
                          <a:cs typeface="Arial" pitchFamily="34" charset="0"/>
                        </a:rPr>
                        <a:t> Primary Action</a:t>
                      </a:r>
                    </a:p>
                    <a:p>
                      <a:pPr marL="742950" lvl="1" indent="-285750">
                        <a:buFont typeface="Wingdings" pitchFamily="2" charset="2"/>
                        <a:buChar char="Ø"/>
                      </a:pPr>
                      <a:r>
                        <a:rPr lang="en-PH" sz="1700" dirty="0" smtClean="0">
                          <a:latin typeface="Arial" pitchFamily="34" charset="0"/>
                          <a:cs typeface="Arial" pitchFamily="34" charset="0"/>
                        </a:rPr>
                        <a:t>CLOSE</a:t>
                      </a:r>
                      <a:r>
                        <a:rPr lang="en-PH" sz="1700" baseline="0" dirty="0" smtClean="0">
                          <a:latin typeface="Arial" pitchFamily="34" charset="0"/>
                          <a:cs typeface="Arial" pitchFamily="34" charset="0"/>
                        </a:rPr>
                        <a:t> Gas Scrubber System Inlet Valves</a:t>
                      </a:r>
                    </a:p>
                    <a:p>
                      <a:pPr marL="285750" lvl="0" indent="-285750">
                        <a:buFont typeface="Wingdings" pitchFamily="2" charset="2"/>
                        <a:buChar char="§"/>
                      </a:pPr>
                      <a:r>
                        <a:rPr lang="en-PH" sz="1700" baseline="0" dirty="0" smtClean="0">
                          <a:latin typeface="Arial" pitchFamily="34" charset="0"/>
                          <a:cs typeface="Arial" pitchFamily="34" charset="0"/>
                        </a:rPr>
                        <a:t>Secondary Action</a:t>
                      </a:r>
                    </a:p>
                    <a:p>
                      <a:pPr marL="742950" lvl="1" indent="-285750">
                        <a:buFont typeface="Wingdings" pitchFamily="2" charset="2"/>
                        <a:buChar char="Ø"/>
                      </a:pPr>
                      <a:r>
                        <a:rPr lang="en-PH" sz="1700" baseline="0" dirty="0" smtClean="0">
                          <a:latin typeface="Arial" pitchFamily="34" charset="0"/>
                          <a:cs typeface="Arial" pitchFamily="34" charset="0"/>
                        </a:rPr>
                        <a:t>CLOSE Reactor Feed Line Valve</a:t>
                      </a:r>
                    </a:p>
                    <a:p>
                      <a:pPr marL="742950" lvl="1" indent="-285750">
                        <a:buFont typeface="Wingdings" pitchFamily="2" charset="2"/>
                        <a:buChar char="Ø"/>
                      </a:pPr>
                      <a:r>
                        <a:rPr lang="en-PH" sz="1700" baseline="0" dirty="0" smtClean="0">
                          <a:latin typeface="Arial" pitchFamily="34" charset="0"/>
                          <a:cs typeface="Arial" pitchFamily="34" charset="0"/>
                        </a:rPr>
                        <a:t>CLOSE Hydrogen Supply Valve</a:t>
                      </a:r>
                    </a:p>
                    <a:p>
                      <a:pPr marL="742950" lvl="1" indent="-285750">
                        <a:buFont typeface="Wingdings" pitchFamily="2" charset="2"/>
                        <a:buChar char="Ø"/>
                      </a:pPr>
                      <a:r>
                        <a:rPr lang="en-PH" sz="1700" baseline="0" dirty="0" smtClean="0">
                          <a:latin typeface="Arial" pitchFamily="34" charset="0"/>
                          <a:cs typeface="Arial" pitchFamily="34" charset="0"/>
                        </a:rPr>
                        <a:t>CLOSE Nitrogen Supply Valve</a:t>
                      </a:r>
                    </a:p>
                    <a:p>
                      <a:pPr marL="742950" lvl="1" indent="-285750">
                        <a:buFont typeface="Wingdings" pitchFamily="2" charset="2"/>
                        <a:buChar char="Ø"/>
                      </a:pPr>
                      <a:r>
                        <a:rPr lang="en-PH" sz="1700" dirty="0" smtClean="0">
                          <a:latin typeface="Arial" pitchFamily="34" charset="0"/>
                          <a:cs typeface="Arial" pitchFamily="34" charset="0"/>
                        </a:rPr>
                        <a:t>CLOSE Reactor </a:t>
                      </a:r>
                      <a:r>
                        <a:rPr lang="en-PH" sz="1700" dirty="0" err="1" smtClean="0">
                          <a:latin typeface="Arial" pitchFamily="34" charset="0"/>
                          <a:cs typeface="Arial" pitchFamily="34" charset="0"/>
                        </a:rPr>
                        <a:t>Sulfur</a:t>
                      </a:r>
                      <a:r>
                        <a:rPr lang="en-PH" sz="1700" dirty="0" smtClean="0">
                          <a:latin typeface="Arial" pitchFamily="34" charset="0"/>
                          <a:cs typeface="Arial" pitchFamily="34" charset="0"/>
                        </a:rPr>
                        <a:t> Supply Valve</a:t>
                      </a:r>
                    </a:p>
                    <a:p>
                      <a:pPr marL="742950" lvl="1" indent="-285750">
                        <a:buFont typeface="Wingdings" pitchFamily="2" charset="2"/>
                        <a:buChar char="Ø"/>
                      </a:pPr>
                      <a:r>
                        <a:rPr lang="en-PH" sz="1700" dirty="0" smtClean="0">
                          <a:latin typeface="Arial" pitchFamily="34" charset="0"/>
                          <a:cs typeface="Arial" pitchFamily="34" charset="0"/>
                        </a:rPr>
                        <a:t>CLOSE</a:t>
                      </a:r>
                      <a:r>
                        <a:rPr lang="en-PH" sz="1700" baseline="0" dirty="0" smtClean="0">
                          <a:latin typeface="Arial" pitchFamily="34" charset="0"/>
                          <a:cs typeface="Arial" pitchFamily="34" charset="0"/>
                        </a:rPr>
                        <a:t> Gas Product Line Valves</a:t>
                      </a:r>
                    </a:p>
                    <a:p>
                      <a:pPr marL="742950" lvl="1" indent="-285750">
                        <a:buFont typeface="Wingdings" pitchFamily="2" charset="2"/>
                        <a:buChar char="Ø"/>
                      </a:pPr>
                      <a:r>
                        <a:rPr lang="en-PH" sz="1700" baseline="0" dirty="0" smtClean="0">
                          <a:latin typeface="Arial" pitchFamily="34" charset="0"/>
                          <a:cs typeface="Arial" pitchFamily="34" charset="0"/>
                        </a:rPr>
                        <a:t>CLOSE from Knock-out Drum Depressurizing</a:t>
                      </a:r>
                    </a:p>
                    <a:p>
                      <a:pPr marL="742950" lvl="1" indent="-285750">
                        <a:buFont typeface="Wingdings" pitchFamily="2" charset="2"/>
                        <a:buChar char="Ø"/>
                      </a:pPr>
                      <a:r>
                        <a:rPr lang="en-PH" sz="1700" baseline="0" dirty="0" smtClean="0">
                          <a:latin typeface="Arial" pitchFamily="34" charset="0"/>
                          <a:cs typeface="Arial" pitchFamily="34" charset="0"/>
                        </a:rPr>
                        <a:t>CLOSE Valve to Gas Scrubber System</a:t>
                      </a:r>
                    </a:p>
                    <a:p>
                      <a:pPr marL="742950" lvl="1" indent="-285750">
                        <a:buFont typeface="Wingdings" pitchFamily="2" charset="2"/>
                        <a:buChar char="Ø"/>
                      </a:pPr>
                      <a:r>
                        <a:rPr lang="en-PH" sz="1700" baseline="0" dirty="0" smtClean="0">
                          <a:latin typeface="Arial" pitchFamily="34" charset="0"/>
                          <a:cs typeface="Arial" pitchFamily="34" charset="0"/>
                        </a:rPr>
                        <a:t>CLOSE Gas Sampling System Isolation Valve</a:t>
                      </a:r>
                      <a:endParaRPr lang="en-PH" sz="17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7274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93430" y="616479"/>
            <a:ext cx="8798170" cy="755121"/>
          </a:xfrm>
        </p:spPr>
        <p:txBody>
          <a:bodyPr>
            <a:noAutofit/>
          </a:bodyPr>
          <a:lstStyle/>
          <a:p>
            <a:r>
              <a:rPr lang="en-PH" sz="2500" dirty="0" smtClean="0">
                <a:latin typeface="Arial" pitchFamily="34" charset="0"/>
                <a:cs typeface="Arial" pitchFamily="34" charset="0"/>
              </a:rPr>
              <a:t>III.6  UZ-460  H2S Gas HH on Gas Leak Scrubber Discharge</a:t>
            </a:r>
            <a:endParaRPr lang="en-PH" sz="25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1000" y="1570833"/>
            <a:ext cx="8534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smtClean="0">
                <a:latin typeface="Arial" pitchFamily="34" charset="0"/>
                <a:cs typeface="Arial" pitchFamily="34" charset="0"/>
              </a:rPr>
              <a:t>Purpose:  Initiates Gas Leak Scrubber Shutdown when two Gas </a:t>
            </a:r>
            <a:r>
              <a:rPr lang="en-PH" dirty="0" err="1">
                <a:latin typeface="Arial" pitchFamily="34" charset="0"/>
                <a:cs typeface="Arial" pitchFamily="34" charset="0"/>
              </a:rPr>
              <a:t>A</a:t>
            </a:r>
            <a:r>
              <a:rPr lang="en-PH" dirty="0" err="1" smtClean="0">
                <a:latin typeface="Arial" pitchFamily="34" charset="0"/>
                <a:cs typeface="Arial" pitchFamily="34" charset="0"/>
              </a:rPr>
              <a:t>nalyzers</a:t>
            </a:r>
            <a:r>
              <a:rPr lang="en-PH" dirty="0" smtClean="0">
                <a:latin typeface="Arial" pitchFamily="34" charset="0"/>
                <a:cs typeface="Arial" pitchFamily="34" charset="0"/>
              </a:rPr>
              <a:t> reading</a:t>
            </a:r>
          </a:p>
          <a:p>
            <a:r>
              <a:rPr lang="en-PH" dirty="0">
                <a:latin typeface="Arial" pitchFamily="34" charset="0"/>
                <a:cs typeface="Arial" pitchFamily="34" charset="0"/>
              </a:rPr>
              <a:t> </a:t>
            </a:r>
            <a:r>
              <a:rPr lang="en-PH" dirty="0" smtClean="0">
                <a:latin typeface="Arial" pitchFamily="34" charset="0"/>
                <a:cs typeface="Arial" pitchFamily="34" charset="0"/>
              </a:rPr>
              <a:t>               are HH, thus, preventing the discharge of high concentration to </a:t>
            </a:r>
          </a:p>
          <a:p>
            <a:r>
              <a:rPr lang="en-PH" dirty="0">
                <a:latin typeface="Arial" pitchFamily="34" charset="0"/>
                <a:cs typeface="Arial" pitchFamily="34" charset="0"/>
              </a:rPr>
              <a:t> </a:t>
            </a:r>
            <a:r>
              <a:rPr lang="en-PH" dirty="0" smtClean="0">
                <a:latin typeface="Arial" pitchFamily="34" charset="0"/>
                <a:cs typeface="Arial" pitchFamily="34" charset="0"/>
              </a:rPr>
              <a:t>               environment.</a:t>
            </a:r>
            <a:endParaRPr lang="en-PH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5422794"/>
              </p:ext>
            </p:extLst>
          </p:nvPr>
        </p:nvGraphicFramePr>
        <p:xfrm>
          <a:off x="463060" y="2593530"/>
          <a:ext cx="8382000" cy="40811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1740"/>
                <a:gridCol w="4730260"/>
              </a:tblGrid>
              <a:tr h="362578">
                <a:tc>
                  <a:txBody>
                    <a:bodyPr/>
                    <a:lstStyle/>
                    <a:p>
                      <a:pPr algn="ctr"/>
                      <a:r>
                        <a:rPr lang="en-PH" sz="1700" dirty="0" smtClean="0">
                          <a:latin typeface="Arial" pitchFamily="34" charset="0"/>
                          <a:cs typeface="Arial" pitchFamily="34" charset="0"/>
                        </a:rPr>
                        <a:t>Cause of SIS</a:t>
                      </a:r>
                      <a:endParaRPr lang="en-PH" sz="17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700" dirty="0" smtClean="0">
                          <a:latin typeface="Arial" pitchFamily="34" charset="0"/>
                          <a:cs typeface="Arial" pitchFamily="34" charset="0"/>
                        </a:rPr>
                        <a:t>SIS</a:t>
                      </a:r>
                      <a:r>
                        <a:rPr lang="en-PH" sz="1700" baseline="0" dirty="0" smtClean="0">
                          <a:latin typeface="Arial" pitchFamily="34" charset="0"/>
                          <a:cs typeface="Arial" pitchFamily="34" charset="0"/>
                        </a:rPr>
                        <a:t> Action</a:t>
                      </a:r>
                      <a:endParaRPr lang="en-PH" sz="17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427107">
                <a:tc>
                  <a:txBody>
                    <a:bodyPr/>
                    <a:lstStyle/>
                    <a:p>
                      <a:r>
                        <a:rPr lang="en-PH" sz="1700" dirty="0" smtClean="0">
                          <a:latin typeface="Arial" pitchFamily="34" charset="0"/>
                          <a:cs typeface="Arial" pitchFamily="34" charset="0"/>
                        </a:rPr>
                        <a:t>Gas</a:t>
                      </a:r>
                      <a:r>
                        <a:rPr lang="en-PH" sz="1700" baseline="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PH" sz="1700" baseline="0" dirty="0" err="1" smtClean="0">
                          <a:latin typeface="Arial" pitchFamily="34" charset="0"/>
                          <a:cs typeface="Arial" pitchFamily="34" charset="0"/>
                        </a:rPr>
                        <a:t>Analyzers</a:t>
                      </a:r>
                      <a:r>
                        <a:rPr lang="en-PH" sz="1700" baseline="0" dirty="0" smtClean="0">
                          <a:latin typeface="Arial" pitchFamily="34" charset="0"/>
                          <a:cs typeface="Arial" pitchFamily="34" charset="0"/>
                        </a:rPr>
                        <a:t> reading HH=5ppm</a:t>
                      </a:r>
                    </a:p>
                    <a:p>
                      <a:endParaRPr lang="en-PH" sz="1700" baseline="0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r>
                        <a:rPr lang="en-PH" sz="1700" dirty="0" smtClean="0">
                          <a:latin typeface="Arial" pitchFamily="34" charset="0"/>
                          <a:cs typeface="Arial" pitchFamily="34" charset="0"/>
                        </a:rPr>
                        <a:t>*Note: Operators</a:t>
                      </a:r>
                      <a:r>
                        <a:rPr lang="en-PH" sz="1700" baseline="0" dirty="0" smtClean="0">
                          <a:latin typeface="Arial" pitchFamily="34" charset="0"/>
                          <a:cs typeface="Arial" pitchFamily="34" charset="0"/>
                        </a:rPr>
                        <a:t> are notified </a:t>
                      </a:r>
                    </a:p>
                    <a:p>
                      <a:r>
                        <a:rPr lang="en-PH" sz="1700" baseline="0" dirty="0" smtClean="0">
                          <a:latin typeface="Arial" pitchFamily="34" charset="0"/>
                          <a:cs typeface="Arial" pitchFamily="34" charset="0"/>
                        </a:rPr>
                        <a:t>            through Plant Alarm/Horn</a:t>
                      </a:r>
                      <a:endParaRPr lang="en-PH" sz="17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itchFamily="2" charset="2"/>
                        <a:buChar char="§"/>
                      </a:pPr>
                      <a:r>
                        <a:rPr lang="en-PH" sz="1700" dirty="0" smtClean="0">
                          <a:latin typeface="Arial" pitchFamily="34" charset="0"/>
                          <a:cs typeface="Arial" pitchFamily="34" charset="0"/>
                        </a:rPr>
                        <a:t> Primary Action</a:t>
                      </a:r>
                    </a:p>
                    <a:p>
                      <a:pPr marL="742950" lvl="1" indent="-285750">
                        <a:buFont typeface="Wingdings" pitchFamily="2" charset="2"/>
                        <a:buChar char="Ø"/>
                      </a:pPr>
                      <a:r>
                        <a:rPr lang="en-PH" sz="1700" dirty="0" smtClean="0">
                          <a:latin typeface="Arial" pitchFamily="34" charset="0"/>
                          <a:cs typeface="Arial" pitchFamily="34" charset="0"/>
                        </a:rPr>
                        <a:t>CLOSE</a:t>
                      </a:r>
                      <a:r>
                        <a:rPr lang="en-PH" sz="1700" baseline="0" dirty="0" smtClean="0">
                          <a:latin typeface="Arial" pitchFamily="34" charset="0"/>
                          <a:cs typeface="Arial" pitchFamily="34" charset="0"/>
                        </a:rPr>
                        <a:t> Gas Leak Scrubber Inlet Valves</a:t>
                      </a:r>
                    </a:p>
                    <a:p>
                      <a:pPr marL="285750" lvl="0" indent="-285750">
                        <a:buFont typeface="Wingdings" pitchFamily="2" charset="2"/>
                        <a:buChar char="§"/>
                      </a:pPr>
                      <a:r>
                        <a:rPr lang="en-PH" sz="1700" baseline="0" dirty="0" smtClean="0">
                          <a:latin typeface="Arial" pitchFamily="34" charset="0"/>
                          <a:cs typeface="Arial" pitchFamily="34" charset="0"/>
                        </a:rPr>
                        <a:t>Secondary Action</a:t>
                      </a:r>
                    </a:p>
                    <a:p>
                      <a:pPr marL="742950" lvl="1" indent="-285750">
                        <a:buFont typeface="Wingdings" pitchFamily="2" charset="2"/>
                        <a:buChar char="Ø"/>
                      </a:pPr>
                      <a:r>
                        <a:rPr lang="en-PH" sz="1700" baseline="0" dirty="0" smtClean="0">
                          <a:latin typeface="Arial" pitchFamily="34" charset="0"/>
                          <a:cs typeface="Arial" pitchFamily="34" charset="0"/>
                        </a:rPr>
                        <a:t>CLOSE Reactor Feed Line Valve</a:t>
                      </a:r>
                    </a:p>
                    <a:p>
                      <a:pPr marL="742950" lvl="1" indent="-285750">
                        <a:buFont typeface="Wingdings" pitchFamily="2" charset="2"/>
                        <a:buChar char="Ø"/>
                      </a:pPr>
                      <a:r>
                        <a:rPr lang="en-PH" sz="1700" baseline="0" dirty="0" smtClean="0">
                          <a:latin typeface="Arial" pitchFamily="34" charset="0"/>
                          <a:cs typeface="Arial" pitchFamily="34" charset="0"/>
                        </a:rPr>
                        <a:t>CLOSE Hydrogen Supply Valve</a:t>
                      </a:r>
                    </a:p>
                    <a:p>
                      <a:pPr marL="742950" lvl="1" indent="-285750">
                        <a:buFont typeface="Wingdings" pitchFamily="2" charset="2"/>
                        <a:buChar char="Ø"/>
                      </a:pPr>
                      <a:r>
                        <a:rPr lang="en-PH" sz="1700" baseline="0" dirty="0" smtClean="0">
                          <a:latin typeface="Arial" pitchFamily="34" charset="0"/>
                          <a:cs typeface="Arial" pitchFamily="34" charset="0"/>
                        </a:rPr>
                        <a:t>CLOSE Nitrogen Supply Valve</a:t>
                      </a:r>
                    </a:p>
                    <a:p>
                      <a:pPr marL="742950" lvl="1" indent="-285750">
                        <a:buFont typeface="Wingdings" pitchFamily="2" charset="2"/>
                        <a:buChar char="Ø"/>
                      </a:pPr>
                      <a:r>
                        <a:rPr lang="en-PH" sz="1700" dirty="0" smtClean="0">
                          <a:latin typeface="Arial" pitchFamily="34" charset="0"/>
                          <a:cs typeface="Arial" pitchFamily="34" charset="0"/>
                        </a:rPr>
                        <a:t>CLOSE Reactor </a:t>
                      </a:r>
                      <a:r>
                        <a:rPr lang="en-PH" sz="1700" dirty="0" err="1" smtClean="0">
                          <a:latin typeface="Arial" pitchFamily="34" charset="0"/>
                          <a:cs typeface="Arial" pitchFamily="34" charset="0"/>
                        </a:rPr>
                        <a:t>Sulfur</a:t>
                      </a:r>
                      <a:r>
                        <a:rPr lang="en-PH" sz="1700" dirty="0" smtClean="0">
                          <a:latin typeface="Arial" pitchFamily="34" charset="0"/>
                          <a:cs typeface="Arial" pitchFamily="34" charset="0"/>
                        </a:rPr>
                        <a:t> Supply Valve</a:t>
                      </a:r>
                    </a:p>
                    <a:p>
                      <a:pPr marL="742950" lvl="1" indent="-285750">
                        <a:buFont typeface="Wingdings" pitchFamily="2" charset="2"/>
                        <a:buChar char="Ø"/>
                      </a:pPr>
                      <a:r>
                        <a:rPr lang="en-PH" sz="1700" dirty="0" smtClean="0">
                          <a:latin typeface="Arial" pitchFamily="34" charset="0"/>
                          <a:cs typeface="Arial" pitchFamily="34" charset="0"/>
                        </a:rPr>
                        <a:t>CLOSE</a:t>
                      </a:r>
                      <a:r>
                        <a:rPr lang="en-PH" sz="1700" baseline="0" dirty="0" smtClean="0">
                          <a:latin typeface="Arial" pitchFamily="34" charset="0"/>
                          <a:cs typeface="Arial" pitchFamily="34" charset="0"/>
                        </a:rPr>
                        <a:t> Gas Product Line Valves</a:t>
                      </a:r>
                    </a:p>
                    <a:p>
                      <a:pPr marL="742950" lvl="1" indent="-285750">
                        <a:buFont typeface="Wingdings" pitchFamily="2" charset="2"/>
                        <a:buChar char="Ø"/>
                      </a:pPr>
                      <a:r>
                        <a:rPr lang="en-PH" sz="1700" baseline="0" dirty="0" smtClean="0">
                          <a:latin typeface="Arial" pitchFamily="34" charset="0"/>
                          <a:cs typeface="Arial" pitchFamily="34" charset="0"/>
                        </a:rPr>
                        <a:t>CLOSE from Knock-out Drum Depressurizing</a:t>
                      </a:r>
                    </a:p>
                    <a:p>
                      <a:pPr marL="742950" lvl="1" indent="-285750">
                        <a:buFont typeface="Wingdings" pitchFamily="2" charset="2"/>
                        <a:buChar char="Ø"/>
                      </a:pPr>
                      <a:r>
                        <a:rPr lang="en-PH" sz="1700" baseline="0" dirty="0" smtClean="0">
                          <a:latin typeface="Arial" pitchFamily="34" charset="0"/>
                          <a:cs typeface="Arial" pitchFamily="34" charset="0"/>
                        </a:rPr>
                        <a:t>CLOSE Valve to Gas Scrubber System</a:t>
                      </a:r>
                    </a:p>
                    <a:p>
                      <a:pPr marL="742950" lvl="1" indent="-285750">
                        <a:buFont typeface="Wingdings" pitchFamily="2" charset="2"/>
                        <a:buChar char="Ø"/>
                      </a:pPr>
                      <a:r>
                        <a:rPr lang="en-PH" sz="1700" baseline="0" dirty="0" smtClean="0">
                          <a:latin typeface="Arial" pitchFamily="34" charset="0"/>
                          <a:cs typeface="Arial" pitchFamily="34" charset="0"/>
                        </a:rPr>
                        <a:t>CLOSE Gas Sampling System Isolation Valve</a:t>
                      </a:r>
                      <a:endParaRPr lang="en-PH" sz="17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4169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45830" y="464074"/>
            <a:ext cx="8534400" cy="755121"/>
          </a:xfrm>
        </p:spPr>
        <p:txBody>
          <a:bodyPr>
            <a:noAutofit/>
          </a:bodyPr>
          <a:lstStyle/>
          <a:p>
            <a:r>
              <a:rPr lang="en-PH" sz="2600" dirty="0" smtClean="0">
                <a:latin typeface="Arial" pitchFamily="34" charset="0"/>
                <a:cs typeface="Arial" pitchFamily="34" charset="0"/>
              </a:rPr>
              <a:t>III.7  UZ-470  Utilities Unavailable</a:t>
            </a:r>
            <a:endParaRPr lang="en-PH" sz="2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1000" y="1447800"/>
            <a:ext cx="853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smtClean="0">
                <a:latin typeface="Arial" pitchFamily="34" charset="0"/>
                <a:cs typeface="Arial" pitchFamily="34" charset="0"/>
              </a:rPr>
              <a:t>Purpose: Prevent H2S Plant from operating whenever the Plant Utilities is </a:t>
            </a:r>
          </a:p>
          <a:p>
            <a:r>
              <a:rPr lang="en-PH" dirty="0">
                <a:latin typeface="Arial" pitchFamily="34" charset="0"/>
                <a:cs typeface="Arial" pitchFamily="34" charset="0"/>
              </a:rPr>
              <a:t> </a:t>
            </a:r>
            <a:r>
              <a:rPr lang="en-PH" dirty="0" smtClean="0">
                <a:latin typeface="Arial" pitchFamily="34" charset="0"/>
                <a:cs typeface="Arial" pitchFamily="34" charset="0"/>
              </a:rPr>
              <a:t>               unavailable.</a:t>
            </a:r>
            <a:endParaRPr lang="en-PH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8123532"/>
              </p:ext>
            </p:extLst>
          </p:nvPr>
        </p:nvGraphicFramePr>
        <p:xfrm>
          <a:off x="205155" y="2262550"/>
          <a:ext cx="8763000" cy="3754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2845"/>
                <a:gridCol w="470015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 smtClean="0">
                          <a:latin typeface="Arial" pitchFamily="34" charset="0"/>
                          <a:cs typeface="Arial" pitchFamily="34" charset="0"/>
                        </a:rPr>
                        <a:t>Cause of SIS</a:t>
                      </a:r>
                      <a:endParaRPr lang="en-PH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 smtClean="0">
                          <a:latin typeface="Arial" pitchFamily="34" charset="0"/>
                          <a:cs typeface="Arial" pitchFamily="34" charset="0"/>
                        </a:rPr>
                        <a:t>SIS</a:t>
                      </a:r>
                      <a:r>
                        <a:rPr lang="en-PH" baseline="0" dirty="0" smtClean="0">
                          <a:latin typeface="Arial" pitchFamily="34" charset="0"/>
                          <a:cs typeface="Arial" pitchFamily="34" charset="0"/>
                        </a:rPr>
                        <a:t> Action</a:t>
                      </a:r>
                      <a:endParaRPr lang="en-PH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PH" dirty="0" smtClean="0">
                          <a:latin typeface="Arial" pitchFamily="34" charset="0"/>
                          <a:cs typeface="Arial" pitchFamily="34" charset="0"/>
                        </a:rPr>
                        <a:t>Instrument</a:t>
                      </a:r>
                      <a:r>
                        <a:rPr lang="en-PH" baseline="0" dirty="0" smtClean="0">
                          <a:latin typeface="Arial" pitchFamily="34" charset="0"/>
                          <a:cs typeface="Arial" pitchFamily="34" charset="0"/>
                        </a:rPr>
                        <a:t> Air Pressure LL</a:t>
                      </a:r>
                      <a:endParaRPr lang="en-PH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marL="285750" indent="-285750">
                        <a:buFont typeface="Wingdings" pitchFamily="2" charset="2"/>
                        <a:buChar char="§"/>
                      </a:pPr>
                      <a:r>
                        <a:rPr lang="en-PH" dirty="0" smtClean="0">
                          <a:latin typeface="Arial" pitchFamily="34" charset="0"/>
                          <a:cs typeface="Arial" pitchFamily="34" charset="0"/>
                        </a:rPr>
                        <a:t> Secondary Action</a:t>
                      </a:r>
                    </a:p>
                    <a:p>
                      <a:pPr marL="742950" lvl="1" indent="-285750">
                        <a:buFont typeface="Wingdings" pitchFamily="2" charset="2"/>
                        <a:buChar char="Ø"/>
                      </a:pPr>
                      <a:r>
                        <a:rPr lang="en-PH" dirty="0" smtClean="0">
                          <a:latin typeface="Arial" pitchFamily="34" charset="0"/>
                          <a:cs typeface="Arial" pitchFamily="34" charset="0"/>
                        </a:rPr>
                        <a:t>CLOSE</a:t>
                      </a:r>
                      <a:r>
                        <a:rPr lang="en-PH" baseline="0" dirty="0" smtClean="0">
                          <a:latin typeface="Arial" pitchFamily="34" charset="0"/>
                          <a:cs typeface="Arial" pitchFamily="34" charset="0"/>
                        </a:rPr>
                        <a:t> Reactor Feed Line Valve</a:t>
                      </a:r>
                    </a:p>
                    <a:p>
                      <a:pPr marL="742950" lvl="1" indent="-285750">
                        <a:buFont typeface="Wingdings" pitchFamily="2" charset="2"/>
                        <a:buChar char="Ø"/>
                      </a:pPr>
                      <a:r>
                        <a:rPr lang="en-PH" baseline="0" dirty="0" smtClean="0">
                          <a:latin typeface="Arial" pitchFamily="34" charset="0"/>
                          <a:cs typeface="Arial" pitchFamily="34" charset="0"/>
                        </a:rPr>
                        <a:t>CLOSE Hydrogen Supply Valve</a:t>
                      </a:r>
                    </a:p>
                    <a:p>
                      <a:pPr marL="742950" lvl="1" indent="-285750">
                        <a:buFont typeface="Wingdings" pitchFamily="2" charset="2"/>
                        <a:buChar char="Ø"/>
                      </a:pPr>
                      <a:r>
                        <a:rPr lang="en-PH" baseline="0" dirty="0" smtClean="0">
                          <a:latin typeface="Arial" pitchFamily="34" charset="0"/>
                          <a:cs typeface="Arial" pitchFamily="34" charset="0"/>
                        </a:rPr>
                        <a:t>CLOSE Nitrogen Supply Valve</a:t>
                      </a:r>
                    </a:p>
                    <a:p>
                      <a:pPr marL="742950" lvl="1" indent="-285750">
                        <a:buFont typeface="Wingdings" pitchFamily="2" charset="2"/>
                        <a:buChar char="Ø"/>
                      </a:pPr>
                      <a:r>
                        <a:rPr lang="en-PH" baseline="0" dirty="0" smtClean="0">
                          <a:latin typeface="Arial" pitchFamily="34" charset="0"/>
                          <a:cs typeface="Arial" pitchFamily="34" charset="0"/>
                        </a:rPr>
                        <a:t>CLOSE Reactor </a:t>
                      </a:r>
                      <a:r>
                        <a:rPr lang="en-PH" baseline="0" dirty="0" err="1" smtClean="0">
                          <a:latin typeface="Arial" pitchFamily="34" charset="0"/>
                          <a:cs typeface="Arial" pitchFamily="34" charset="0"/>
                        </a:rPr>
                        <a:t>Sulfur</a:t>
                      </a:r>
                      <a:r>
                        <a:rPr lang="en-PH" baseline="0" dirty="0" smtClean="0">
                          <a:latin typeface="Arial" pitchFamily="34" charset="0"/>
                          <a:cs typeface="Arial" pitchFamily="34" charset="0"/>
                        </a:rPr>
                        <a:t> Supply Valve</a:t>
                      </a:r>
                    </a:p>
                    <a:p>
                      <a:pPr marL="742950" lvl="1" indent="-285750">
                        <a:buFont typeface="Wingdings" pitchFamily="2" charset="2"/>
                        <a:buChar char="Ø"/>
                      </a:pPr>
                      <a:r>
                        <a:rPr lang="en-PH" baseline="0" dirty="0" smtClean="0">
                          <a:latin typeface="Arial" pitchFamily="34" charset="0"/>
                          <a:cs typeface="Arial" pitchFamily="34" charset="0"/>
                        </a:rPr>
                        <a:t>CLOSE Gas Product Valves</a:t>
                      </a:r>
                    </a:p>
                    <a:p>
                      <a:pPr marL="742950" lvl="1" indent="-285750">
                        <a:buFont typeface="Wingdings" pitchFamily="2" charset="2"/>
                        <a:buChar char="Ø"/>
                      </a:pPr>
                      <a:r>
                        <a:rPr lang="en-PH" baseline="0" dirty="0" smtClean="0">
                          <a:latin typeface="Arial" pitchFamily="34" charset="0"/>
                          <a:cs typeface="Arial" pitchFamily="34" charset="0"/>
                        </a:rPr>
                        <a:t>CLOSE Gas </a:t>
                      </a:r>
                      <a:r>
                        <a:rPr lang="en-PH" baseline="0" dirty="0" err="1" smtClean="0">
                          <a:latin typeface="Arial" pitchFamily="34" charset="0"/>
                          <a:cs typeface="Arial" pitchFamily="34" charset="0"/>
                        </a:rPr>
                        <a:t>fom</a:t>
                      </a:r>
                      <a:r>
                        <a:rPr lang="en-PH" baseline="0" dirty="0" smtClean="0">
                          <a:latin typeface="Arial" pitchFamily="34" charset="0"/>
                          <a:cs typeface="Arial" pitchFamily="34" charset="0"/>
                        </a:rPr>
                        <a:t> Knock-out Drum Depressurizing</a:t>
                      </a:r>
                    </a:p>
                    <a:p>
                      <a:pPr marL="742950" lvl="1" indent="-285750">
                        <a:buFont typeface="Wingdings" pitchFamily="2" charset="2"/>
                        <a:buChar char="Ø"/>
                      </a:pPr>
                      <a:r>
                        <a:rPr lang="en-PH" baseline="0" dirty="0" smtClean="0">
                          <a:latin typeface="Arial" pitchFamily="34" charset="0"/>
                          <a:cs typeface="Arial" pitchFamily="34" charset="0"/>
                        </a:rPr>
                        <a:t>CLOSE Valve to Gas Scrubber System</a:t>
                      </a:r>
                    </a:p>
                    <a:p>
                      <a:pPr marL="742950" lvl="1" indent="-285750">
                        <a:buFont typeface="Wingdings" pitchFamily="2" charset="2"/>
                        <a:buChar char="Ø"/>
                      </a:pPr>
                      <a:r>
                        <a:rPr lang="en-PH" baseline="0" dirty="0" smtClean="0">
                          <a:latin typeface="Arial" pitchFamily="34" charset="0"/>
                          <a:cs typeface="Arial" pitchFamily="34" charset="0"/>
                        </a:rPr>
                        <a:t>CLOSE Gas Sampling System Isolation Valve</a:t>
                      </a:r>
                      <a:endParaRPr lang="en-PH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PH" dirty="0" smtClean="0">
                          <a:latin typeface="Arial" pitchFamily="34" charset="0"/>
                          <a:cs typeface="Arial" pitchFamily="34" charset="0"/>
                        </a:rPr>
                        <a:t>High Purity Nitrogen Pressure LL</a:t>
                      </a:r>
                      <a:endParaRPr lang="en-PH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285750" indent="-285750">
                        <a:buFont typeface="Wingdings" pitchFamily="2" charset="2"/>
                        <a:buChar char="§"/>
                      </a:pPr>
                      <a:endParaRPr lang="en-PH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 smtClean="0">
                          <a:latin typeface="Arial" pitchFamily="34" charset="0"/>
                          <a:cs typeface="Arial" pitchFamily="34" charset="0"/>
                        </a:rPr>
                        <a:t>Low Purity Nitrogen Pressure LL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285750" indent="-285750">
                        <a:buFont typeface="Wingdings" pitchFamily="2" charset="2"/>
                        <a:buChar char="§"/>
                      </a:pPr>
                      <a:endParaRPr lang="en-PH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PH" dirty="0" smtClean="0">
                          <a:latin typeface="Arial" pitchFamily="34" charset="0"/>
                          <a:cs typeface="Arial" pitchFamily="34" charset="0"/>
                        </a:rPr>
                        <a:t>Electric Power Failure</a:t>
                      </a:r>
                      <a:endParaRPr lang="en-PH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285750" indent="-285750">
                        <a:buFont typeface="Wingdings" pitchFamily="2" charset="2"/>
                        <a:buChar char="§"/>
                      </a:pPr>
                      <a:endParaRPr lang="en-PH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PH" dirty="0" smtClean="0">
                          <a:latin typeface="Arial" pitchFamily="34" charset="0"/>
                          <a:cs typeface="Arial" pitchFamily="34" charset="0"/>
                        </a:rPr>
                        <a:t>Hydrogen Buffer</a:t>
                      </a:r>
                      <a:r>
                        <a:rPr lang="en-PH" baseline="0" dirty="0" smtClean="0">
                          <a:latin typeface="Arial" pitchFamily="34" charset="0"/>
                          <a:cs typeface="Arial" pitchFamily="34" charset="0"/>
                        </a:rPr>
                        <a:t> Vessel Pressure LL</a:t>
                      </a:r>
                      <a:endParaRPr lang="en-PH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285750" indent="-285750">
                        <a:buFont typeface="Wingdings" pitchFamily="2" charset="2"/>
                        <a:buChar char="§"/>
                      </a:pPr>
                      <a:endParaRPr lang="en-PH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586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75145" y="551999"/>
            <a:ext cx="8798170" cy="755121"/>
          </a:xfrm>
        </p:spPr>
        <p:txBody>
          <a:bodyPr>
            <a:noAutofit/>
          </a:bodyPr>
          <a:lstStyle/>
          <a:p>
            <a:r>
              <a:rPr lang="en-PH" sz="2400" dirty="0" smtClean="0">
                <a:latin typeface="Arial" pitchFamily="34" charset="0"/>
                <a:cs typeface="Arial" pitchFamily="34" charset="0"/>
              </a:rPr>
              <a:t>III.8  SIF 001  Emergency Gas Scrubber (SR02) Unavailable</a:t>
            </a:r>
            <a:endParaRPr lang="en-PH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1000" y="1447800"/>
            <a:ext cx="853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smtClean="0">
                <a:latin typeface="Arial" pitchFamily="34" charset="0"/>
                <a:cs typeface="Arial" pitchFamily="34" charset="0"/>
              </a:rPr>
              <a:t>Purpose: Isolate Emergency Gas Scrubber in the event of level controller/ </a:t>
            </a:r>
          </a:p>
          <a:p>
            <a:r>
              <a:rPr lang="en-PH" dirty="0">
                <a:latin typeface="Arial" pitchFamily="34" charset="0"/>
                <a:cs typeface="Arial" pitchFamily="34" charset="0"/>
              </a:rPr>
              <a:t> </a:t>
            </a:r>
            <a:r>
              <a:rPr lang="en-PH" dirty="0" smtClean="0">
                <a:latin typeface="Arial" pitchFamily="34" charset="0"/>
                <a:cs typeface="Arial" pitchFamily="34" charset="0"/>
              </a:rPr>
              <a:t>              circulation pump failure and blockage of scrubber packing.</a:t>
            </a:r>
            <a:endParaRPr lang="en-PH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8507123"/>
              </p:ext>
            </p:extLst>
          </p:nvPr>
        </p:nvGraphicFramePr>
        <p:xfrm>
          <a:off x="463060" y="2725610"/>
          <a:ext cx="8382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0740"/>
                <a:gridCol w="511126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 smtClean="0">
                          <a:latin typeface="Arial" pitchFamily="34" charset="0"/>
                          <a:cs typeface="Arial" pitchFamily="34" charset="0"/>
                        </a:rPr>
                        <a:t>Cause of SIS</a:t>
                      </a:r>
                      <a:endParaRPr lang="en-PH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 smtClean="0">
                          <a:latin typeface="Arial" pitchFamily="34" charset="0"/>
                          <a:cs typeface="Arial" pitchFamily="34" charset="0"/>
                        </a:rPr>
                        <a:t>SIS</a:t>
                      </a:r>
                      <a:r>
                        <a:rPr lang="en-PH" baseline="0" dirty="0" smtClean="0">
                          <a:latin typeface="Arial" pitchFamily="34" charset="0"/>
                          <a:cs typeface="Arial" pitchFamily="34" charset="0"/>
                        </a:rPr>
                        <a:t> Action</a:t>
                      </a:r>
                      <a:endParaRPr lang="en-PH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PH" dirty="0" smtClean="0">
                          <a:latin typeface="Arial" pitchFamily="34" charset="0"/>
                          <a:cs typeface="Arial" pitchFamily="34" charset="0"/>
                        </a:rPr>
                        <a:t>Caustic Flow Upper Inlet LL</a:t>
                      </a:r>
                      <a:endParaRPr lang="en-PH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marL="285750" indent="-285750">
                        <a:buFont typeface="Wingdings" pitchFamily="2" charset="2"/>
                        <a:buChar char="§"/>
                      </a:pPr>
                      <a:r>
                        <a:rPr lang="en-PH" dirty="0" smtClean="0">
                          <a:latin typeface="Arial" pitchFamily="34" charset="0"/>
                          <a:cs typeface="Arial" pitchFamily="34" charset="0"/>
                        </a:rPr>
                        <a:t>Primary</a:t>
                      </a:r>
                      <a:r>
                        <a:rPr lang="en-PH" baseline="0" dirty="0" smtClean="0">
                          <a:latin typeface="Arial" pitchFamily="34" charset="0"/>
                          <a:cs typeface="Arial" pitchFamily="34" charset="0"/>
                        </a:rPr>
                        <a:t> Action</a:t>
                      </a:r>
                    </a:p>
                    <a:p>
                      <a:pPr marL="742950" lvl="1" indent="-285750">
                        <a:buFont typeface="Wingdings" pitchFamily="2" charset="2"/>
                        <a:buChar char="Ø"/>
                      </a:pPr>
                      <a:r>
                        <a:rPr lang="en-PH" baseline="0" dirty="0" smtClean="0">
                          <a:latin typeface="Arial" pitchFamily="34" charset="0"/>
                          <a:cs typeface="Arial" pitchFamily="34" charset="0"/>
                        </a:rPr>
                        <a:t>CLOSE Emergency Gas Scrubber Inlet Valve (109HV056)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PH" dirty="0" smtClean="0">
                          <a:latin typeface="Arial" pitchFamily="34" charset="0"/>
                          <a:cs typeface="Arial" pitchFamily="34" charset="0"/>
                        </a:rPr>
                        <a:t>Caustic Flow Lower Inlet</a:t>
                      </a:r>
                      <a:r>
                        <a:rPr lang="en-PH" baseline="0" dirty="0" smtClean="0">
                          <a:latin typeface="Arial" pitchFamily="34" charset="0"/>
                          <a:cs typeface="Arial" pitchFamily="34" charset="0"/>
                        </a:rPr>
                        <a:t> LL</a:t>
                      </a:r>
                      <a:endParaRPr lang="en-PH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285750" indent="-285750">
                        <a:buFont typeface="Wingdings" pitchFamily="2" charset="2"/>
                        <a:buChar char="§"/>
                      </a:pPr>
                      <a:endParaRPr lang="en-PH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PH" dirty="0" smtClean="0">
                          <a:latin typeface="Arial" pitchFamily="34" charset="0"/>
                          <a:cs typeface="Arial" pitchFamily="34" charset="0"/>
                        </a:rPr>
                        <a:t>Scrubber Level LL</a:t>
                      </a:r>
                      <a:endParaRPr lang="en-PH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285750" indent="-285750">
                        <a:buFont typeface="Wingdings" pitchFamily="2" charset="2"/>
                        <a:buChar char="§"/>
                      </a:pPr>
                      <a:endParaRPr lang="en-PH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PH" dirty="0" smtClean="0">
                          <a:latin typeface="Arial" pitchFamily="34" charset="0"/>
                          <a:cs typeface="Arial" pitchFamily="34" charset="0"/>
                        </a:rPr>
                        <a:t>Scrubber Packing  PDI HH</a:t>
                      </a:r>
                      <a:endParaRPr lang="en-PH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285750" indent="-285750">
                        <a:buFont typeface="Wingdings" pitchFamily="2" charset="2"/>
                        <a:buChar char="§"/>
                      </a:pPr>
                      <a:endParaRPr lang="en-PH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PH" dirty="0" smtClean="0">
                          <a:latin typeface="Arial" pitchFamily="34" charset="0"/>
                          <a:cs typeface="Arial" pitchFamily="34" charset="0"/>
                        </a:rPr>
                        <a:t>Scrubber Inlet Pressure HH</a:t>
                      </a:r>
                      <a:endParaRPr lang="en-PH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285750" indent="-285750">
                        <a:buFont typeface="Wingdings" pitchFamily="2" charset="2"/>
                        <a:buChar char="§"/>
                      </a:pPr>
                      <a:endParaRPr lang="en-PH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0128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45830" y="464074"/>
            <a:ext cx="8534400" cy="755121"/>
          </a:xfrm>
        </p:spPr>
        <p:txBody>
          <a:bodyPr>
            <a:noAutofit/>
          </a:bodyPr>
          <a:lstStyle/>
          <a:p>
            <a:r>
              <a:rPr lang="en-PH" sz="2600" dirty="0" smtClean="0">
                <a:latin typeface="Arial" pitchFamily="34" charset="0"/>
                <a:cs typeface="Arial" pitchFamily="34" charset="0"/>
              </a:rPr>
              <a:t>III.9   SIF 003 Gas Leak Scrubber (SR03) Unavailable</a:t>
            </a:r>
            <a:endParaRPr lang="en-PH" sz="2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1000" y="1447800"/>
            <a:ext cx="853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smtClean="0">
                <a:latin typeface="Arial" pitchFamily="34" charset="0"/>
                <a:cs typeface="Arial" pitchFamily="34" charset="0"/>
              </a:rPr>
              <a:t>Purpose: Isolate Gas Leak Scrubber to prevent release of high concentration</a:t>
            </a:r>
          </a:p>
          <a:p>
            <a:r>
              <a:rPr lang="en-PH" dirty="0">
                <a:latin typeface="Arial" pitchFamily="34" charset="0"/>
                <a:cs typeface="Arial" pitchFamily="34" charset="0"/>
              </a:rPr>
              <a:t> </a:t>
            </a:r>
            <a:r>
              <a:rPr lang="en-PH" dirty="0" smtClean="0">
                <a:latin typeface="Arial" pitchFamily="34" charset="0"/>
                <a:cs typeface="Arial" pitchFamily="34" charset="0"/>
              </a:rPr>
              <a:t>              H2S waste gas.</a:t>
            </a:r>
            <a:endParaRPr lang="en-PH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216128"/>
              </p:ext>
            </p:extLst>
          </p:nvPr>
        </p:nvGraphicFramePr>
        <p:xfrm>
          <a:off x="463060" y="2725610"/>
          <a:ext cx="8382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0740"/>
                <a:gridCol w="511126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 smtClean="0">
                          <a:latin typeface="Arial" pitchFamily="34" charset="0"/>
                          <a:cs typeface="Arial" pitchFamily="34" charset="0"/>
                        </a:rPr>
                        <a:t>Cause of SIS</a:t>
                      </a:r>
                      <a:endParaRPr lang="en-PH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 smtClean="0">
                          <a:latin typeface="Arial" pitchFamily="34" charset="0"/>
                          <a:cs typeface="Arial" pitchFamily="34" charset="0"/>
                        </a:rPr>
                        <a:t>SIS</a:t>
                      </a:r>
                      <a:r>
                        <a:rPr lang="en-PH" baseline="0" dirty="0" smtClean="0">
                          <a:latin typeface="Arial" pitchFamily="34" charset="0"/>
                          <a:cs typeface="Arial" pitchFamily="34" charset="0"/>
                        </a:rPr>
                        <a:t> Action</a:t>
                      </a:r>
                      <a:endParaRPr lang="en-PH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PH" dirty="0" smtClean="0">
                          <a:latin typeface="Arial" pitchFamily="34" charset="0"/>
                          <a:cs typeface="Arial" pitchFamily="34" charset="0"/>
                        </a:rPr>
                        <a:t>Scrubber Caustic Flow LL</a:t>
                      </a:r>
                      <a:endParaRPr lang="en-PH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marL="285750" indent="-285750">
                        <a:buFont typeface="Wingdings" pitchFamily="2" charset="2"/>
                        <a:buChar char="§"/>
                      </a:pPr>
                      <a:r>
                        <a:rPr lang="en-PH" dirty="0" smtClean="0">
                          <a:latin typeface="Arial" pitchFamily="34" charset="0"/>
                          <a:cs typeface="Arial" pitchFamily="34" charset="0"/>
                        </a:rPr>
                        <a:t>Primary</a:t>
                      </a:r>
                      <a:r>
                        <a:rPr lang="en-PH" baseline="0" dirty="0" smtClean="0">
                          <a:latin typeface="Arial" pitchFamily="34" charset="0"/>
                          <a:cs typeface="Arial" pitchFamily="34" charset="0"/>
                        </a:rPr>
                        <a:t> Action</a:t>
                      </a:r>
                    </a:p>
                    <a:p>
                      <a:pPr marL="742950" lvl="1" indent="-285750">
                        <a:buFont typeface="Wingdings" pitchFamily="2" charset="2"/>
                        <a:buChar char="Ø"/>
                      </a:pPr>
                      <a:r>
                        <a:rPr lang="en-PH" baseline="0" dirty="0" smtClean="0">
                          <a:latin typeface="Arial" pitchFamily="34" charset="0"/>
                          <a:cs typeface="Arial" pitchFamily="34" charset="0"/>
                        </a:rPr>
                        <a:t>CLOSE Gas Leak Scrubber Inlet Valve (109HV059)</a:t>
                      </a:r>
                    </a:p>
                    <a:p>
                      <a:pPr marL="742950" lvl="1" indent="-285750">
                        <a:buFont typeface="Wingdings" pitchFamily="2" charset="2"/>
                        <a:buChar char="Ø"/>
                      </a:pPr>
                      <a:r>
                        <a:rPr lang="en-PH" baseline="0" dirty="0" smtClean="0">
                          <a:latin typeface="Arial" pitchFamily="34" charset="0"/>
                          <a:cs typeface="Arial" pitchFamily="34" charset="0"/>
                        </a:rPr>
                        <a:t>STOP Fume Extraction Fan 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PH" dirty="0" smtClean="0">
                          <a:latin typeface="Arial" pitchFamily="34" charset="0"/>
                          <a:cs typeface="Arial" pitchFamily="34" charset="0"/>
                        </a:rPr>
                        <a:t>Scrubber Level LL</a:t>
                      </a:r>
                      <a:endParaRPr lang="en-PH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285750" indent="-285750">
                        <a:buFont typeface="Wingdings" pitchFamily="2" charset="2"/>
                        <a:buChar char="§"/>
                      </a:pPr>
                      <a:endParaRPr lang="en-PH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PH" dirty="0" smtClean="0">
                          <a:latin typeface="Arial" pitchFamily="34" charset="0"/>
                          <a:cs typeface="Arial" pitchFamily="34" charset="0"/>
                        </a:rPr>
                        <a:t>Scrubber</a:t>
                      </a:r>
                      <a:r>
                        <a:rPr lang="en-PH" baseline="0" dirty="0" smtClean="0">
                          <a:latin typeface="Arial" pitchFamily="34" charset="0"/>
                          <a:cs typeface="Arial" pitchFamily="34" charset="0"/>
                        </a:rPr>
                        <a:t> Packing PDI HH</a:t>
                      </a:r>
                      <a:endParaRPr lang="en-PH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285750" indent="-285750">
                        <a:buFont typeface="Wingdings" pitchFamily="2" charset="2"/>
                        <a:buChar char="§"/>
                      </a:pPr>
                      <a:endParaRPr lang="en-PH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PH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285750" indent="-285750">
                        <a:buFont typeface="Wingdings" pitchFamily="2" charset="2"/>
                        <a:buChar char="§"/>
                      </a:pPr>
                      <a:endParaRPr lang="en-PH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PH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285750" indent="-285750">
                        <a:buFont typeface="Wingdings" pitchFamily="2" charset="2"/>
                        <a:buChar char="§"/>
                      </a:pPr>
                      <a:endParaRPr lang="en-PH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222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39620" y="552004"/>
            <a:ext cx="8440610" cy="755121"/>
          </a:xfrm>
        </p:spPr>
        <p:txBody>
          <a:bodyPr>
            <a:noAutofit/>
          </a:bodyPr>
          <a:lstStyle/>
          <a:p>
            <a:r>
              <a:rPr lang="en-PH" sz="2600" dirty="0" smtClean="0">
                <a:latin typeface="Arial" pitchFamily="34" charset="0"/>
                <a:cs typeface="Arial" pitchFamily="34" charset="0"/>
              </a:rPr>
              <a:t>III.10  SIF-026  Process Gas Scrubber HH Pressure</a:t>
            </a:r>
            <a:endParaRPr lang="en-PH" sz="2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5830" y="1438870"/>
            <a:ext cx="8534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smtClean="0">
                <a:latin typeface="Arial" pitchFamily="34" charset="0"/>
                <a:cs typeface="Arial" pitchFamily="34" charset="0"/>
              </a:rPr>
              <a:t>Purpose: Detects a high pressure in the Process Gas Scrubber(109SR01) and </a:t>
            </a:r>
          </a:p>
          <a:p>
            <a:r>
              <a:rPr lang="en-PH" dirty="0">
                <a:latin typeface="Arial" pitchFamily="34" charset="0"/>
                <a:cs typeface="Arial" pitchFamily="34" charset="0"/>
              </a:rPr>
              <a:t> </a:t>
            </a:r>
            <a:r>
              <a:rPr lang="en-PH" dirty="0" smtClean="0">
                <a:latin typeface="Arial" pitchFamily="34" charset="0"/>
                <a:cs typeface="Arial" pitchFamily="34" charset="0"/>
              </a:rPr>
              <a:t>              open a direct path to the Emergency Gas Scrubber(109SR02),thus,  preventing equipment damage.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8489536"/>
              </p:ext>
            </p:extLst>
          </p:nvPr>
        </p:nvGraphicFramePr>
        <p:xfrm>
          <a:off x="463060" y="2545080"/>
          <a:ext cx="8382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56540"/>
                <a:gridCol w="442546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 smtClean="0">
                          <a:latin typeface="Arial" pitchFamily="34" charset="0"/>
                          <a:cs typeface="Arial" pitchFamily="34" charset="0"/>
                        </a:rPr>
                        <a:t>Cause of SIS</a:t>
                      </a:r>
                      <a:endParaRPr lang="en-PH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 smtClean="0">
                          <a:latin typeface="Arial" pitchFamily="34" charset="0"/>
                          <a:cs typeface="Arial" pitchFamily="34" charset="0"/>
                        </a:rPr>
                        <a:t>SIS</a:t>
                      </a:r>
                      <a:r>
                        <a:rPr lang="en-PH" baseline="0" dirty="0" smtClean="0">
                          <a:latin typeface="Arial" pitchFamily="34" charset="0"/>
                          <a:cs typeface="Arial" pitchFamily="34" charset="0"/>
                        </a:rPr>
                        <a:t> Action</a:t>
                      </a:r>
                      <a:endParaRPr lang="en-PH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PH" dirty="0" smtClean="0">
                          <a:latin typeface="Arial" pitchFamily="34" charset="0"/>
                          <a:cs typeface="Arial" pitchFamily="34" charset="0"/>
                        </a:rPr>
                        <a:t>109SR01 Inlet Pressure</a:t>
                      </a:r>
                      <a:r>
                        <a:rPr lang="en-PH" baseline="0" dirty="0" smtClean="0">
                          <a:latin typeface="Arial" pitchFamily="34" charset="0"/>
                          <a:cs typeface="Arial" pitchFamily="34" charset="0"/>
                        </a:rPr>
                        <a:t> HH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285750" indent="-285750">
                        <a:buFont typeface="Wingdings" pitchFamily="2" charset="2"/>
                        <a:buChar char="§"/>
                      </a:pPr>
                      <a:r>
                        <a:rPr lang="en-PH" dirty="0" smtClean="0">
                          <a:latin typeface="Arial" pitchFamily="34" charset="0"/>
                          <a:cs typeface="Arial" pitchFamily="34" charset="0"/>
                        </a:rPr>
                        <a:t>OPEN</a:t>
                      </a:r>
                      <a:r>
                        <a:rPr lang="en-PH" baseline="0" dirty="0" smtClean="0">
                          <a:latin typeface="Arial" pitchFamily="34" charset="0"/>
                          <a:cs typeface="Arial" pitchFamily="34" charset="0"/>
                        </a:rPr>
                        <a:t> 109SR01 Divert Valve</a:t>
                      </a:r>
                    </a:p>
                    <a:p>
                      <a:pPr marL="285750" indent="-285750">
                        <a:buFont typeface="Wingdings" pitchFamily="2" charset="2"/>
                        <a:buChar char="§"/>
                      </a:pPr>
                      <a:r>
                        <a:rPr lang="en-PH" baseline="0" dirty="0" smtClean="0">
                          <a:latin typeface="Arial" pitchFamily="34" charset="0"/>
                          <a:cs typeface="Arial" pitchFamily="34" charset="0"/>
                        </a:rPr>
                        <a:t>CLOSE 109SR01 Inlet Valve</a:t>
                      </a:r>
                      <a:endParaRPr lang="en-PH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PH" dirty="0" smtClean="0">
                          <a:latin typeface="Arial" pitchFamily="34" charset="0"/>
                          <a:cs typeface="Arial" pitchFamily="34" charset="0"/>
                        </a:rPr>
                        <a:t>109SR01 Differential Pressure HH</a:t>
                      </a:r>
                      <a:endParaRPr lang="en-PH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285750" indent="-285750">
                        <a:buFont typeface="Wingdings" pitchFamily="2" charset="2"/>
                        <a:buChar char="§"/>
                      </a:pPr>
                      <a:endParaRPr lang="en-PH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457200" y="4267200"/>
            <a:ext cx="8229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Wingdings" pitchFamily="2" charset="2"/>
              <a:buChar char="§"/>
            </a:pPr>
            <a:r>
              <a:rPr lang="en-PH" dirty="0" smtClean="0">
                <a:latin typeface="Arial" pitchFamily="34" charset="0"/>
                <a:cs typeface="Arial" pitchFamily="34" charset="0"/>
              </a:rPr>
              <a:t>Alarm to notify Operators</a:t>
            </a:r>
            <a:endParaRPr lang="en-PH" dirty="0">
              <a:latin typeface="Arial" pitchFamily="34" charset="0"/>
              <a:cs typeface="Arial" pitchFamily="34" charset="0"/>
            </a:endParaRPr>
          </a:p>
          <a:p>
            <a:pPr marL="742950" lvl="1" indent="-285750">
              <a:buFont typeface="Wingdings" pitchFamily="2" charset="2"/>
              <a:buChar char="Ø"/>
            </a:pPr>
            <a:r>
              <a:rPr lang="en-PH" dirty="0" smtClean="0">
                <a:latin typeface="Arial" pitchFamily="34" charset="0"/>
                <a:cs typeface="Arial" pitchFamily="34" charset="0"/>
              </a:rPr>
              <a:t> Annunciation Lamp is energized at H2S Emergency Shutdown Console </a:t>
            </a:r>
            <a:endParaRPr lang="en-PH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84686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45830" y="1149874"/>
            <a:ext cx="8534400" cy="755121"/>
          </a:xfrm>
        </p:spPr>
        <p:txBody>
          <a:bodyPr>
            <a:noAutofit/>
          </a:bodyPr>
          <a:lstStyle/>
          <a:p>
            <a:r>
              <a:rPr lang="en-PH" sz="2600" dirty="0" smtClean="0">
                <a:latin typeface="Arial" pitchFamily="34" charset="0"/>
                <a:cs typeface="Arial" pitchFamily="34" charset="0"/>
              </a:rPr>
              <a:t>III.11  SIF 059  H2S Concentration HH on Emergency   </a:t>
            </a:r>
            <a:br>
              <a:rPr lang="en-PH" sz="2600" dirty="0" smtClean="0">
                <a:latin typeface="Arial" pitchFamily="34" charset="0"/>
                <a:cs typeface="Arial" pitchFamily="34" charset="0"/>
              </a:rPr>
            </a:br>
            <a:r>
              <a:rPr lang="en-PH" sz="2600" dirty="0">
                <a:latin typeface="Arial" pitchFamily="34" charset="0"/>
                <a:cs typeface="Arial" pitchFamily="34" charset="0"/>
              </a:rPr>
              <a:t> </a:t>
            </a:r>
            <a:r>
              <a:rPr lang="en-PH" sz="2600" dirty="0" smtClean="0">
                <a:latin typeface="Arial" pitchFamily="34" charset="0"/>
                <a:cs typeface="Arial" pitchFamily="34" charset="0"/>
              </a:rPr>
              <a:t>          Gas Scrubber (SR02) Discharge</a:t>
            </a:r>
            <a:endParaRPr lang="en-PH" sz="2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1000" y="2133600"/>
            <a:ext cx="8534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smtClean="0">
                <a:latin typeface="Arial" pitchFamily="34" charset="0"/>
                <a:cs typeface="Arial" pitchFamily="34" charset="0"/>
              </a:rPr>
              <a:t>Purpose: Detects a high concentration H2S waste gas fro 109SR02 through use </a:t>
            </a:r>
          </a:p>
          <a:p>
            <a:r>
              <a:rPr lang="en-PH" dirty="0">
                <a:latin typeface="Arial" pitchFamily="34" charset="0"/>
                <a:cs typeface="Arial" pitchFamily="34" charset="0"/>
              </a:rPr>
              <a:t> </a:t>
            </a:r>
            <a:r>
              <a:rPr lang="en-PH" dirty="0" smtClean="0">
                <a:latin typeface="Arial" pitchFamily="34" charset="0"/>
                <a:cs typeface="Arial" pitchFamily="34" charset="0"/>
              </a:rPr>
              <a:t>               three detectors. If two detectors detect a HH reading, Emergency Gas </a:t>
            </a:r>
          </a:p>
          <a:p>
            <a:r>
              <a:rPr lang="en-PH" dirty="0">
                <a:latin typeface="Arial" pitchFamily="34" charset="0"/>
                <a:cs typeface="Arial" pitchFamily="34" charset="0"/>
              </a:rPr>
              <a:t> </a:t>
            </a:r>
            <a:r>
              <a:rPr lang="en-PH" dirty="0" smtClean="0">
                <a:latin typeface="Arial" pitchFamily="34" charset="0"/>
                <a:cs typeface="Arial" pitchFamily="34" charset="0"/>
              </a:rPr>
              <a:t>               Scrubber Shutdown will be initiated.</a:t>
            </a:r>
            <a:endParaRPr lang="en-PH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3137345"/>
              </p:ext>
            </p:extLst>
          </p:nvPr>
        </p:nvGraphicFramePr>
        <p:xfrm>
          <a:off x="463060" y="3454400"/>
          <a:ext cx="8382000" cy="210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5540"/>
                <a:gridCol w="480646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 smtClean="0">
                          <a:latin typeface="Arial" pitchFamily="34" charset="0"/>
                          <a:cs typeface="Arial" pitchFamily="34" charset="0"/>
                        </a:rPr>
                        <a:t>Cause of SIS</a:t>
                      </a:r>
                      <a:endParaRPr lang="en-PH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 smtClean="0">
                          <a:latin typeface="Arial" pitchFamily="34" charset="0"/>
                          <a:cs typeface="Arial" pitchFamily="34" charset="0"/>
                        </a:rPr>
                        <a:t>SIS</a:t>
                      </a:r>
                      <a:r>
                        <a:rPr lang="en-PH" baseline="0" dirty="0" smtClean="0">
                          <a:latin typeface="Arial" pitchFamily="34" charset="0"/>
                          <a:cs typeface="Arial" pitchFamily="34" charset="0"/>
                        </a:rPr>
                        <a:t> Action</a:t>
                      </a:r>
                      <a:endParaRPr lang="en-PH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PH" dirty="0" smtClean="0">
                          <a:latin typeface="Arial" pitchFamily="34" charset="0"/>
                          <a:cs typeface="Arial" pitchFamily="34" charset="0"/>
                        </a:rPr>
                        <a:t>H2S Detectors</a:t>
                      </a:r>
                      <a:r>
                        <a:rPr lang="en-PH" baseline="0" dirty="0" smtClean="0">
                          <a:latin typeface="Arial" pitchFamily="34" charset="0"/>
                          <a:cs typeface="Arial" pitchFamily="34" charset="0"/>
                        </a:rPr>
                        <a:t> reading HH= 5ppm (2 out of 3 detectors)</a:t>
                      </a:r>
                    </a:p>
                    <a:p>
                      <a:endParaRPr lang="en-PH" baseline="0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r>
                        <a:rPr lang="en-PH" sz="1800" dirty="0" smtClean="0">
                          <a:latin typeface="Arial" pitchFamily="34" charset="0"/>
                          <a:cs typeface="Arial" pitchFamily="34" charset="0"/>
                        </a:rPr>
                        <a:t>*Note: Operators</a:t>
                      </a:r>
                      <a:r>
                        <a:rPr lang="en-PH" sz="1800" baseline="0" dirty="0" smtClean="0">
                          <a:latin typeface="Arial" pitchFamily="34" charset="0"/>
                          <a:cs typeface="Arial" pitchFamily="34" charset="0"/>
                        </a:rPr>
                        <a:t> are notified </a:t>
                      </a:r>
                    </a:p>
                    <a:p>
                      <a:r>
                        <a:rPr lang="en-PH" sz="1800" baseline="0" dirty="0" smtClean="0">
                          <a:latin typeface="Arial" pitchFamily="34" charset="0"/>
                          <a:cs typeface="Arial" pitchFamily="34" charset="0"/>
                        </a:rPr>
                        <a:t>            through Plant Alarm/Horn</a:t>
                      </a:r>
                      <a:endParaRPr lang="en-PH" sz="1800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endParaRPr lang="en-PH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itchFamily="2" charset="2"/>
                        <a:buChar char="§"/>
                      </a:pPr>
                      <a:r>
                        <a:rPr lang="en-PH" dirty="0" smtClean="0">
                          <a:latin typeface="Arial" pitchFamily="34" charset="0"/>
                          <a:cs typeface="Arial" pitchFamily="34" charset="0"/>
                        </a:rPr>
                        <a:t>Primary</a:t>
                      </a:r>
                      <a:r>
                        <a:rPr lang="en-PH" baseline="0" dirty="0" smtClean="0">
                          <a:latin typeface="Arial" pitchFamily="34" charset="0"/>
                          <a:cs typeface="Arial" pitchFamily="34" charset="0"/>
                        </a:rPr>
                        <a:t> Action</a:t>
                      </a:r>
                    </a:p>
                    <a:p>
                      <a:pPr marL="742950" lvl="1" indent="-285750">
                        <a:buFont typeface="Wingdings" pitchFamily="2" charset="2"/>
                        <a:buChar char="Ø"/>
                      </a:pPr>
                      <a:r>
                        <a:rPr lang="en-PH" baseline="0" dirty="0" smtClean="0">
                          <a:latin typeface="Arial" pitchFamily="34" charset="0"/>
                          <a:cs typeface="Arial" pitchFamily="34" charset="0"/>
                        </a:rPr>
                        <a:t>CLOSE Emergency Gas Scrubber Inlet Valve (109HV057/HV058)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261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45830" y="1073674"/>
            <a:ext cx="8534400" cy="755121"/>
          </a:xfrm>
        </p:spPr>
        <p:txBody>
          <a:bodyPr>
            <a:noAutofit/>
          </a:bodyPr>
          <a:lstStyle/>
          <a:p>
            <a:r>
              <a:rPr lang="en-PH" sz="2600" dirty="0" smtClean="0">
                <a:latin typeface="Arial" pitchFamily="34" charset="0"/>
                <a:cs typeface="Arial" pitchFamily="34" charset="0"/>
              </a:rPr>
              <a:t>III.12  SIF 060  H2S Concentration HH on Gas Leak </a:t>
            </a:r>
            <a:br>
              <a:rPr lang="en-PH" sz="2600" dirty="0" smtClean="0">
                <a:latin typeface="Arial" pitchFamily="34" charset="0"/>
                <a:cs typeface="Arial" pitchFamily="34" charset="0"/>
              </a:rPr>
            </a:br>
            <a:r>
              <a:rPr lang="en-PH" sz="2600" dirty="0">
                <a:latin typeface="Arial" pitchFamily="34" charset="0"/>
                <a:cs typeface="Arial" pitchFamily="34" charset="0"/>
              </a:rPr>
              <a:t> </a:t>
            </a:r>
            <a:r>
              <a:rPr lang="en-PH" sz="2600" dirty="0" smtClean="0">
                <a:latin typeface="Arial" pitchFamily="34" charset="0"/>
                <a:cs typeface="Arial" pitchFamily="34" charset="0"/>
              </a:rPr>
              <a:t>          Scrubber (SR03) Unavailable</a:t>
            </a:r>
            <a:endParaRPr lang="en-PH" sz="2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1000" y="2057400"/>
            <a:ext cx="8534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smtClean="0">
                <a:latin typeface="Arial" pitchFamily="34" charset="0"/>
                <a:cs typeface="Arial" pitchFamily="34" charset="0"/>
              </a:rPr>
              <a:t>Purpose: Detects a high concentration H2S waste gas from 109SR02 through use </a:t>
            </a:r>
          </a:p>
          <a:p>
            <a:r>
              <a:rPr lang="en-PH" dirty="0">
                <a:latin typeface="Arial" pitchFamily="34" charset="0"/>
                <a:cs typeface="Arial" pitchFamily="34" charset="0"/>
              </a:rPr>
              <a:t> </a:t>
            </a:r>
            <a:r>
              <a:rPr lang="en-PH" dirty="0" smtClean="0">
                <a:latin typeface="Arial" pitchFamily="34" charset="0"/>
                <a:cs typeface="Arial" pitchFamily="34" charset="0"/>
              </a:rPr>
              <a:t>               of three detectors.  If two detectors detect a HH reading, Gas Leak</a:t>
            </a:r>
          </a:p>
          <a:p>
            <a:r>
              <a:rPr lang="en-PH" dirty="0">
                <a:latin typeface="Arial" pitchFamily="34" charset="0"/>
                <a:cs typeface="Arial" pitchFamily="34" charset="0"/>
              </a:rPr>
              <a:t> </a:t>
            </a:r>
            <a:r>
              <a:rPr lang="en-PH" dirty="0" smtClean="0">
                <a:latin typeface="Arial" pitchFamily="34" charset="0"/>
                <a:cs typeface="Arial" pitchFamily="34" charset="0"/>
              </a:rPr>
              <a:t>               Scrubber Shutdown will be initiated.</a:t>
            </a:r>
            <a:endParaRPr lang="en-PH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006989"/>
              </p:ext>
            </p:extLst>
          </p:nvPr>
        </p:nvGraphicFramePr>
        <p:xfrm>
          <a:off x="463060" y="3378200"/>
          <a:ext cx="8382000" cy="210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5540"/>
                <a:gridCol w="480646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 smtClean="0">
                          <a:latin typeface="Arial" pitchFamily="34" charset="0"/>
                          <a:cs typeface="Arial" pitchFamily="34" charset="0"/>
                        </a:rPr>
                        <a:t>Cause of SIS</a:t>
                      </a:r>
                      <a:endParaRPr lang="en-PH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 smtClean="0">
                          <a:latin typeface="Arial" pitchFamily="34" charset="0"/>
                          <a:cs typeface="Arial" pitchFamily="34" charset="0"/>
                        </a:rPr>
                        <a:t>SIS</a:t>
                      </a:r>
                      <a:r>
                        <a:rPr lang="en-PH" baseline="0" dirty="0" smtClean="0">
                          <a:latin typeface="Arial" pitchFamily="34" charset="0"/>
                          <a:cs typeface="Arial" pitchFamily="34" charset="0"/>
                        </a:rPr>
                        <a:t> Action</a:t>
                      </a:r>
                      <a:endParaRPr lang="en-PH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PH" dirty="0" smtClean="0">
                          <a:latin typeface="Arial" pitchFamily="34" charset="0"/>
                          <a:cs typeface="Arial" pitchFamily="34" charset="0"/>
                        </a:rPr>
                        <a:t>H2S Detectors</a:t>
                      </a:r>
                      <a:r>
                        <a:rPr lang="en-PH" baseline="0" dirty="0" smtClean="0">
                          <a:latin typeface="Arial" pitchFamily="34" charset="0"/>
                          <a:cs typeface="Arial" pitchFamily="34" charset="0"/>
                        </a:rPr>
                        <a:t> reading HH= 5ppm (2 out of 3 detectors)</a:t>
                      </a:r>
                    </a:p>
                    <a:p>
                      <a:endParaRPr lang="en-PH" baseline="0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r>
                        <a:rPr lang="en-PH" sz="1800" dirty="0" smtClean="0">
                          <a:latin typeface="Arial" pitchFamily="34" charset="0"/>
                          <a:cs typeface="Arial" pitchFamily="34" charset="0"/>
                        </a:rPr>
                        <a:t>*Note: Operators</a:t>
                      </a:r>
                      <a:r>
                        <a:rPr lang="en-PH" sz="1800" baseline="0" dirty="0" smtClean="0">
                          <a:latin typeface="Arial" pitchFamily="34" charset="0"/>
                          <a:cs typeface="Arial" pitchFamily="34" charset="0"/>
                        </a:rPr>
                        <a:t> are notified </a:t>
                      </a:r>
                    </a:p>
                    <a:p>
                      <a:r>
                        <a:rPr lang="en-PH" sz="1800" baseline="0" dirty="0" smtClean="0">
                          <a:latin typeface="Arial" pitchFamily="34" charset="0"/>
                          <a:cs typeface="Arial" pitchFamily="34" charset="0"/>
                        </a:rPr>
                        <a:t>            through Plant Alarm/Horn</a:t>
                      </a:r>
                      <a:endParaRPr lang="en-PH" sz="1800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endParaRPr lang="en-PH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itchFamily="2" charset="2"/>
                        <a:buChar char="§"/>
                      </a:pPr>
                      <a:r>
                        <a:rPr lang="en-PH" dirty="0" smtClean="0">
                          <a:latin typeface="Arial" pitchFamily="34" charset="0"/>
                          <a:cs typeface="Arial" pitchFamily="34" charset="0"/>
                        </a:rPr>
                        <a:t>Primary</a:t>
                      </a:r>
                      <a:r>
                        <a:rPr lang="en-PH" baseline="0" dirty="0" smtClean="0">
                          <a:latin typeface="Arial" pitchFamily="34" charset="0"/>
                          <a:cs typeface="Arial" pitchFamily="34" charset="0"/>
                        </a:rPr>
                        <a:t> Action</a:t>
                      </a:r>
                    </a:p>
                    <a:p>
                      <a:pPr marL="742950" lvl="1" indent="-285750">
                        <a:buFont typeface="Wingdings" pitchFamily="2" charset="2"/>
                        <a:buChar char="Ø"/>
                      </a:pPr>
                      <a:r>
                        <a:rPr lang="en-PH" baseline="0" dirty="0" smtClean="0">
                          <a:latin typeface="Arial" pitchFamily="34" charset="0"/>
                          <a:cs typeface="Arial" pitchFamily="34" charset="0"/>
                        </a:rPr>
                        <a:t>CLOSE Gas Leak Scrubber Inlet Valve (109HV059)</a:t>
                      </a: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Ø"/>
                        <a:tabLst/>
                        <a:defRPr/>
                      </a:pPr>
                      <a:r>
                        <a:rPr lang="en-PH" baseline="0" dirty="0" smtClean="0">
                          <a:latin typeface="Arial" pitchFamily="34" charset="0"/>
                          <a:cs typeface="Arial" pitchFamily="34" charset="0"/>
                        </a:rPr>
                        <a:t>STOP Fume Extraction Fan </a:t>
                      </a:r>
                    </a:p>
                    <a:p>
                      <a:pPr marL="457200" lvl="1" indent="0">
                        <a:buFont typeface="Wingdings" pitchFamily="2" charset="2"/>
                        <a:buNone/>
                      </a:pPr>
                      <a:endParaRPr lang="en-PH" baseline="0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6835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/>
          <a:lstStyle/>
          <a:p>
            <a:r>
              <a:rPr lang="en-PH" dirty="0" smtClean="0">
                <a:latin typeface="Arial" pitchFamily="34" charset="0"/>
                <a:cs typeface="Arial" pitchFamily="34" charset="0"/>
              </a:rPr>
              <a:t>I.1  Autoclave Shutdown</a:t>
            </a:r>
            <a:endParaRPr lang="en-PH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4878241"/>
              </p:ext>
            </p:extLst>
          </p:nvPr>
        </p:nvGraphicFramePr>
        <p:xfrm>
          <a:off x="398580" y="2499360"/>
          <a:ext cx="844062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1020"/>
                <a:gridCol w="2209800"/>
                <a:gridCol w="2209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 smtClean="0">
                          <a:latin typeface="Arial" pitchFamily="34" charset="0"/>
                          <a:cs typeface="Arial" pitchFamily="34" charset="0"/>
                        </a:rPr>
                        <a:t>ESD CAUSE</a:t>
                      </a:r>
                      <a:endParaRPr lang="en-PH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 smtClean="0">
                          <a:latin typeface="Arial" pitchFamily="34" charset="0"/>
                          <a:cs typeface="Arial" pitchFamily="34" charset="0"/>
                        </a:rPr>
                        <a:t>ESD Action </a:t>
                      </a:r>
                      <a:endParaRPr lang="en-PH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 smtClean="0">
                          <a:latin typeface="Arial" pitchFamily="34" charset="0"/>
                          <a:cs typeface="Arial" pitchFamily="34" charset="0"/>
                        </a:rPr>
                        <a:t>KBS Action</a:t>
                      </a:r>
                      <a:endParaRPr lang="en-PH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PH" dirty="0" smtClean="0">
                          <a:latin typeface="Arial" pitchFamily="34" charset="0"/>
                          <a:cs typeface="Arial" pitchFamily="34" charset="0"/>
                        </a:rPr>
                        <a:t>Autoclave Compressor</a:t>
                      </a:r>
                      <a:r>
                        <a:rPr lang="en-PH" baseline="0" dirty="0" smtClean="0">
                          <a:latin typeface="Arial" pitchFamily="34" charset="0"/>
                          <a:cs typeface="Arial" pitchFamily="34" charset="0"/>
                        </a:rPr>
                        <a:t> #7 Level HH</a:t>
                      </a:r>
                      <a:endParaRPr lang="en-PH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marL="285750" indent="-285750">
                        <a:buFontTx/>
                        <a:buBlip>
                          <a:blip r:embed="rId2"/>
                        </a:buBlip>
                      </a:pPr>
                      <a:r>
                        <a:rPr lang="en-PH" dirty="0" smtClean="0">
                          <a:latin typeface="Arial" pitchFamily="34" charset="0"/>
                          <a:cs typeface="Arial" pitchFamily="34" charset="0"/>
                        </a:rPr>
                        <a:t>Steam Shutdown</a:t>
                      </a:r>
                    </a:p>
                    <a:p>
                      <a:pPr marL="285750" indent="-285750">
                        <a:buFontTx/>
                        <a:buBlip>
                          <a:blip r:embed="rId2"/>
                        </a:buBlip>
                      </a:pPr>
                      <a:r>
                        <a:rPr lang="en-PH" dirty="0" smtClean="0">
                          <a:latin typeface="Arial" pitchFamily="34" charset="0"/>
                          <a:cs typeface="Arial" pitchFamily="34" charset="0"/>
                        </a:rPr>
                        <a:t> Acid Shutdown</a:t>
                      </a:r>
                    </a:p>
                    <a:p>
                      <a:pPr marL="285750" indent="-285750">
                        <a:buFontTx/>
                        <a:buBlip>
                          <a:blip r:embed="rId2"/>
                        </a:buBlip>
                      </a:pPr>
                      <a:r>
                        <a:rPr lang="en-PH" dirty="0" smtClean="0">
                          <a:latin typeface="Arial" pitchFamily="34" charset="0"/>
                          <a:cs typeface="Arial" pitchFamily="34" charset="0"/>
                        </a:rPr>
                        <a:t>HP Air</a:t>
                      </a:r>
                      <a:r>
                        <a:rPr lang="en-PH" baseline="0" dirty="0" smtClean="0">
                          <a:latin typeface="Arial" pitchFamily="34" charset="0"/>
                          <a:cs typeface="Arial" pitchFamily="34" charset="0"/>
                        </a:rPr>
                        <a:t> Shutdown</a:t>
                      </a:r>
                      <a:endParaRPr lang="en-PH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285750" indent="-285750">
                        <a:buFontTx/>
                        <a:buBlip>
                          <a:blip r:embed="rId2"/>
                        </a:buBlip>
                      </a:pPr>
                      <a:endParaRPr lang="en-PH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indent="0">
                        <a:buFont typeface="Wingdings" pitchFamily="2" charset="2"/>
                        <a:buNone/>
                      </a:pPr>
                      <a:endParaRPr lang="en-PH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marL="285750" indent="-285750">
                        <a:buFontTx/>
                        <a:buBlip>
                          <a:blip r:embed="rId3"/>
                        </a:buBlip>
                      </a:pPr>
                      <a:r>
                        <a:rPr lang="en-PH" dirty="0" smtClean="0">
                          <a:latin typeface="Arial" pitchFamily="34" charset="0"/>
                          <a:cs typeface="Arial" pitchFamily="34" charset="0"/>
                        </a:rPr>
                        <a:t>LT/MT/HT</a:t>
                      </a:r>
                      <a:r>
                        <a:rPr lang="en-PH" baseline="0" dirty="0" smtClean="0">
                          <a:latin typeface="Arial" pitchFamily="34" charset="0"/>
                          <a:cs typeface="Arial" pitchFamily="34" charset="0"/>
                        </a:rPr>
                        <a:t> Feed Pump Stop</a:t>
                      </a:r>
                    </a:p>
                    <a:p>
                      <a:pPr marL="285750" indent="-285750">
                        <a:buFontTx/>
                        <a:buBlip>
                          <a:blip r:embed="rId3"/>
                        </a:buBlip>
                      </a:pPr>
                      <a:r>
                        <a:rPr lang="en-PH" baseline="0" dirty="0" smtClean="0">
                          <a:latin typeface="Arial" pitchFamily="34" charset="0"/>
                          <a:cs typeface="Arial" pitchFamily="34" charset="0"/>
                        </a:rPr>
                        <a:t>Autoclave Feed Pump Stop</a:t>
                      </a:r>
                    </a:p>
                    <a:p>
                      <a:pPr marL="0" indent="0">
                        <a:buFontTx/>
                        <a:buNone/>
                      </a:pPr>
                      <a:endParaRPr lang="en-PH" baseline="0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PH" dirty="0" smtClean="0">
                          <a:latin typeface="Arial" pitchFamily="34" charset="0"/>
                          <a:cs typeface="Arial" pitchFamily="34" charset="0"/>
                        </a:rPr>
                        <a:t>HT Heater Overhead Pressure HH</a:t>
                      </a:r>
                      <a:endParaRPr lang="en-PH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PH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PH" dirty="0" smtClean="0">
                          <a:latin typeface="Arial" pitchFamily="34" charset="0"/>
                          <a:cs typeface="Arial" pitchFamily="34" charset="0"/>
                        </a:rPr>
                        <a:t>Autoclave HH Pressure</a:t>
                      </a:r>
                      <a:endParaRPr lang="en-PH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PH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PH" dirty="0" smtClean="0">
                          <a:latin typeface="Arial" pitchFamily="34" charset="0"/>
                          <a:cs typeface="Arial" pitchFamily="34" charset="0"/>
                        </a:rPr>
                        <a:t>ESD Push Button on Aux</a:t>
                      </a:r>
                      <a:r>
                        <a:rPr lang="en-PH" baseline="0" dirty="0" smtClean="0">
                          <a:latin typeface="Arial" pitchFamily="34" charset="0"/>
                          <a:cs typeface="Arial" pitchFamily="34" charset="0"/>
                        </a:rPr>
                        <a:t> Console</a:t>
                      </a:r>
                      <a:endParaRPr lang="en-PH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PH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PH" dirty="0" smtClean="0">
                          <a:latin typeface="Arial" pitchFamily="34" charset="0"/>
                          <a:cs typeface="Arial" pitchFamily="34" charset="0"/>
                        </a:rPr>
                        <a:t>Power Failure</a:t>
                      </a:r>
                      <a:endParaRPr lang="en-PH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PH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28600" y="5257800"/>
            <a:ext cx="861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smtClean="0">
                <a:latin typeface="Arial" pitchFamily="34" charset="0"/>
                <a:cs typeface="Arial" pitchFamily="34" charset="0"/>
              </a:rPr>
              <a:t>Note: To notify Operators, Autoclave Shutdown HORN at the Area will be initiated. </a:t>
            </a:r>
            <a:endParaRPr lang="en-PH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8132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40325" y="581309"/>
            <a:ext cx="8839200" cy="755121"/>
          </a:xfrm>
        </p:spPr>
        <p:txBody>
          <a:bodyPr>
            <a:noAutofit/>
          </a:bodyPr>
          <a:lstStyle/>
          <a:p>
            <a:r>
              <a:rPr lang="en-PH" sz="2300" dirty="0" smtClean="0">
                <a:latin typeface="Arial" pitchFamily="34" charset="0"/>
                <a:cs typeface="Arial" pitchFamily="34" charset="0"/>
              </a:rPr>
              <a:t>III.13   SIF 153A/253A Gas Cooler Room Gas Detector HH Trip(1)</a:t>
            </a:r>
            <a:endParaRPr lang="en-PH" sz="23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5830" y="1447800"/>
            <a:ext cx="853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smtClean="0">
                <a:latin typeface="Arial" pitchFamily="34" charset="0"/>
                <a:cs typeface="Arial" pitchFamily="34" charset="0"/>
              </a:rPr>
              <a:t>Purpose: Prevents release of high concentration H2S gas to the atmosphere </a:t>
            </a:r>
          </a:p>
          <a:p>
            <a:r>
              <a:rPr lang="en-PH" dirty="0">
                <a:latin typeface="Arial" pitchFamily="34" charset="0"/>
                <a:cs typeface="Arial" pitchFamily="34" charset="0"/>
              </a:rPr>
              <a:t> </a:t>
            </a:r>
            <a:r>
              <a:rPr lang="en-PH" dirty="0" smtClean="0">
                <a:latin typeface="Arial" pitchFamily="34" charset="0"/>
                <a:cs typeface="Arial" pitchFamily="34" charset="0"/>
              </a:rPr>
              <a:t>              through leaks.</a:t>
            </a:r>
            <a:endParaRPr lang="en-PH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7442188"/>
              </p:ext>
            </p:extLst>
          </p:nvPr>
        </p:nvGraphicFramePr>
        <p:xfrm>
          <a:off x="463060" y="2514600"/>
          <a:ext cx="8382000" cy="2931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85140"/>
                <a:gridCol w="419686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 smtClean="0">
                          <a:latin typeface="Arial" pitchFamily="34" charset="0"/>
                          <a:cs typeface="Arial" pitchFamily="34" charset="0"/>
                        </a:rPr>
                        <a:t>Cause of SIS</a:t>
                      </a:r>
                      <a:endParaRPr lang="en-PH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 smtClean="0">
                          <a:latin typeface="Arial" pitchFamily="34" charset="0"/>
                          <a:cs typeface="Arial" pitchFamily="34" charset="0"/>
                        </a:rPr>
                        <a:t>SIS</a:t>
                      </a:r>
                      <a:r>
                        <a:rPr lang="en-PH" baseline="0" dirty="0" smtClean="0">
                          <a:latin typeface="Arial" pitchFamily="34" charset="0"/>
                          <a:cs typeface="Arial" pitchFamily="34" charset="0"/>
                        </a:rPr>
                        <a:t> Action</a:t>
                      </a:r>
                      <a:endParaRPr lang="en-PH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Wingdings" pitchFamily="2" charset="2"/>
                        <a:buNone/>
                      </a:pPr>
                      <a:r>
                        <a:rPr lang="en-PH" dirty="0" smtClean="0">
                          <a:latin typeface="Arial" pitchFamily="34" charset="0"/>
                          <a:cs typeface="Arial" pitchFamily="34" charset="0"/>
                        </a:rPr>
                        <a:t>Case</a:t>
                      </a:r>
                      <a:r>
                        <a:rPr lang="en-PH" baseline="0" dirty="0" smtClean="0">
                          <a:latin typeface="Arial" pitchFamily="34" charset="0"/>
                          <a:cs typeface="Arial" pitchFamily="34" charset="0"/>
                        </a:rPr>
                        <a:t> 1</a:t>
                      </a:r>
                      <a:endParaRPr lang="en-PH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285750" indent="-285750">
                        <a:buFont typeface="Wingdings" pitchFamily="2" charset="2"/>
                        <a:buChar char="§"/>
                      </a:pPr>
                      <a:r>
                        <a:rPr lang="en-PH" dirty="0" smtClean="0">
                          <a:latin typeface="Arial" pitchFamily="34" charset="0"/>
                          <a:cs typeface="Arial" pitchFamily="34" charset="0"/>
                        </a:rPr>
                        <a:t>Gas Cooler Room</a:t>
                      </a:r>
                      <a:r>
                        <a:rPr lang="en-PH" baseline="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</a:p>
                    <a:p>
                      <a:pPr marL="0" indent="0">
                        <a:buFont typeface="Wingdings" pitchFamily="2" charset="2"/>
                        <a:buNone/>
                      </a:pPr>
                      <a:r>
                        <a:rPr lang="en-PH" baseline="0" dirty="0" smtClean="0">
                          <a:latin typeface="Arial" pitchFamily="34" charset="0"/>
                          <a:cs typeface="Arial" pitchFamily="34" charset="0"/>
                        </a:rPr>
                        <a:t>    Gas Detector =10ppm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en-PH" baseline="0" dirty="0" smtClean="0">
                          <a:latin typeface="Arial" pitchFamily="34" charset="0"/>
                          <a:cs typeface="Arial" pitchFamily="34" charset="0"/>
                        </a:rPr>
                        <a:t>Gas Cooler Room Discharge Line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PH" baseline="0" dirty="0" smtClean="0">
                          <a:latin typeface="Arial" pitchFamily="34" charset="0"/>
                          <a:cs typeface="Arial" pitchFamily="34" charset="0"/>
                        </a:rPr>
                        <a:t>    Gas Detector =10ppm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en-PH" baseline="0" dirty="0" smtClean="0">
                          <a:latin typeface="Arial" pitchFamily="34" charset="0"/>
                          <a:cs typeface="Arial" pitchFamily="34" charset="0"/>
                        </a:rPr>
                        <a:t>Gas Cooler Room Discharge Line Pressure Transmitter NORMAL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en-PH" baseline="0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indent="0">
                        <a:buFont typeface="Wingdings" pitchFamily="2" charset="2"/>
                        <a:buNone/>
                      </a:pPr>
                      <a:r>
                        <a:rPr lang="en-PH" baseline="0" dirty="0" smtClean="0">
                          <a:latin typeface="Arial" pitchFamily="34" charset="0"/>
                          <a:cs typeface="Arial" pitchFamily="34" charset="0"/>
                        </a:rPr>
                        <a:t>* Note: triggered by 3 conditions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itchFamily="2" charset="2"/>
                        <a:buChar char="§"/>
                      </a:pPr>
                      <a:r>
                        <a:rPr lang="en-PH" dirty="0" smtClean="0">
                          <a:latin typeface="Arial" pitchFamily="34" charset="0"/>
                          <a:cs typeface="Arial" pitchFamily="34" charset="0"/>
                        </a:rPr>
                        <a:t>Primary</a:t>
                      </a:r>
                      <a:r>
                        <a:rPr lang="en-PH" baseline="0" dirty="0" smtClean="0">
                          <a:latin typeface="Arial" pitchFamily="34" charset="0"/>
                          <a:cs typeface="Arial" pitchFamily="34" charset="0"/>
                        </a:rPr>
                        <a:t> Action</a:t>
                      </a:r>
                    </a:p>
                    <a:p>
                      <a:pPr marL="742950" lvl="1" indent="-285750">
                        <a:buFont typeface="Wingdings" pitchFamily="2" charset="2"/>
                        <a:buChar char="Ø"/>
                      </a:pPr>
                      <a:r>
                        <a:rPr lang="en-PH" baseline="0" dirty="0" smtClean="0">
                          <a:latin typeface="Arial" pitchFamily="34" charset="0"/>
                          <a:cs typeface="Arial" pitchFamily="34" charset="0"/>
                        </a:rPr>
                        <a:t>CLOSE Gas Cooler Room Vent Valves </a:t>
                      </a:r>
                    </a:p>
                    <a:p>
                      <a:pPr marL="285750" lvl="0" indent="-285750">
                        <a:buFont typeface="Wingdings" pitchFamily="2" charset="2"/>
                        <a:buChar char="§"/>
                      </a:pPr>
                      <a:r>
                        <a:rPr lang="en-PH" baseline="0" dirty="0" smtClean="0">
                          <a:latin typeface="Arial" pitchFamily="34" charset="0"/>
                          <a:cs typeface="Arial" pitchFamily="34" charset="0"/>
                        </a:rPr>
                        <a:t>Secondary Action</a:t>
                      </a:r>
                    </a:p>
                    <a:p>
                      <a:pPr marL="742950" lvl="1" indent="-285750">
                        <a:buFont typeface="Wingdings" pitchFamily="2" charset="2"/>
                        <a:buChar char="Ø"/>
                      </a:pPr>
                      <a:r>
                        <a:rPr lang="en-PH" baseline="0" dirty="0" smtClean="0">
                          <a:latin typeface="Arial" pitchFamily="34" charset="0"/>
                          <a:cs typeface="Arial" pitchFamily="34" charset="0"/>
                        </a:rPr>
                        <a:t>OPEN Gas Cooler Room Vent to 109SR03 Valve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457200" y="5746264"/>
            <a:ext cx="72507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Wingdings" pitchFamily="2" charset="2"/>
              <a:buChar char="§"/>
            </a:pPr>
            <a:r>
              <a:rPr lang="en-PH" dirty="0" smtClean="0">
                <a:latin typeface="Arial" pitchFamily="34" charset="0"/>
                <a:cs typeface="Arial" pitchFamily="34" charset="0"/>
              </a:rPr>
              <a:t>Alarm</a:t>
            </a:r>
            <a:endParaRPr lang="en-PH" dirty="0">
              <a:latin typeface="Arial" pitchFamily="34" charset="0"/>
              <a:cs typeface="Arial" pitchFamily="34" charset="0"/>
            </a:endParaRPr>
          </a:p>
          <a:p>
            <a:pPr marL="742950" lvl="1" indent="-285750">
              <a:buFont typeface="Wingdings" pitchFamily="2" charset="2"/>
              <a:buChar char="Ø"/>
            </a:pPr>
            <a:r>
              <a:rPr lang="en-PH" dirty="0" smtClean="0">
                <a:latin typeface="Arial" pitchFamily="34" charset="0"/>
                <a:cs typeface="Arial" pitchFamily="34" charset="0"/>
              </a:rPr>
              <a:t> Sound </a:t>
            </a:r>
            <a:r>
              <a:rPr lang="en-PH" dirty="0">
                <a:latin typeface="Arial" pitchFamily="34" charset="0"/>
                <a:cs typeface="Arial" pitchFamily="34" charset="0"/>
              </a:rPr>
              <a:t>the horn of H2S Core </a:t>
            </a:r>
            <a:r>
              <a:rPr lang="en-PH" dirty="0" smtClean="0">
                <a:latin typeface="Arial" pitchFamily="34" charset="0"/>
                <a:cs typeface="Arial" pitchFamily="34" charset="0"/>
              </a:rPr>
              <a:t>Plant to notify Operators</a:t>
            </a:r>
            <a:endParaRPr lang="en-PH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91777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\\10.176.12.201\thpal$\05 Production\150 DCS\10 Graphic\THPAL Graphic Final_120304\109,209 - H2S WASTE GAS TREAMEN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8878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5513" y="287044"/>
            <a:ext cx="5486400" cy="345830"/>
          </a:xfrm>
          <a:solidFill>
            <a:srgbClr val="FFFF00"/>
          </a:solidFill>
        </p:spPr>
        <p:txBody>
          <a:bodyPr>
            <a:noAutofit/>
          </a:bodyPr>
          <a:lstStyle/>
          <a:p>
            <a:pPr algn="ctr"/>
            <a:r>
              <a:rPr lang="en-PH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Gas Cooler Room Gas Detector HH Trip-Case 1</a:t>
            </a:r>
            <a:endParaRPr lang="en-PH" sz="20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547462" y="5606589"/>
            <a:ext cx="1128938" cy="997246"/>
          </a:xfrm>
          <a:custGeom>
            <a:avLst/>
            <a:gdLst>
              <a:gd name="connsiteX0" fmla="*/ 66107 w 1220769"/>
              <a:gd name="connsiteY0" fmla="*/ 30730 h 997246"/>
              <a:gd name="connsiteX1" fmla="*/ 865097 w 1220769"/>
              <a:gd name="connsiteY1" fmla="*/ 30730 h 997246"/>
              <a:gd name="connsiteX2" fmla="*/ 909485 w 1220769"/>
              <a:gd name="connsiteY2" fmla="*/ 39607 h 997246"/>
              <a:gd name="connsiteX3" fmla="*/ 980507 w 1220769"/>
              <a:gd name="connsiteY3" fmla="*/ 48485 h 997246"/>
              <a:gd name="connsiteX4" fmla="*/ 1033773 w 1220769"/>
              <a:gd name="connsiteY4" fmla="*/ 57363 h 997246"/>
              <a:gd name="connsiteX5" fmla="*/ 1175816 w 1220769"/>
              <a:gd name="connsiteY5" fmla="*/ 66240 h 997246"/>
              <a:gd name="connsiteX6" fmla="*/ 1220204 w 1220769"/>
              <a:gd name="connsiteY6" fmla="*/ 146139 h 997246"/>
              <a:gd name="connsiteX7" fmla="*/ 1211326 w 1220769"/>
              <a:gd name="connsiteY7" fmla="*/ 465736 h 997246"/>
              <a:gd name="connsiteX8" fmla="*/ 1184693 w 1220769"/>
              <a:gd name="connsiteY8" fmla="*/ 474613 h 997246"/>
              <a:gd name="connsiteX9" fmla="*/ 873975 w 1220769"/>
              <a:gd name="connsiteY9" fmla="*/ 483491 h 997246"/>
              <a:gd name="connsiteX10" fmla="*/ 856219 w 1220769"/>
              <a:gd name="connsiteY10" fmla="*/ 705433 h 997246"/>
              <a:gd name="connsiteX11" fmla="*/ 847342 w 1220769"/>
              <a:gd name="connsiteY11" fmla="*/ 740943 h 997246"/>
              <a:gd name="connsiteX12" fmla="*/ 838464 w 1220769"/>
              <a:gd name="connsiteY12" fmla="*/ 918497 h 997246"/>
              <a:gd name="connsiteX13" fmla="*/ 811831 w 1220769"/>
              <a:gd name="connsiteY13" fmla="*/ 927374 h 997246"/>
              <a:gd name="connsiteX14" fmla="*/ 785198 w 1220769"/>
              <a:gd name="connsiteY14" fmla="*/ 945130 h 997246"/>
              <a:gd name="connsiteX15" fmla="*/ 625400 w 1220769"/>
              <a:gd name="connsiteY15" fmla="*/ 954007 h 997246"/>
              <a:gd name="connsiteX16" fmla="*/ 74985 w 1220769"/>
              <a:gd name="connsiteY16" fmla="*/ 811965 h 997246"/>
              <a:gd name="connsiteX17" fmla="*/ 66107 w 1220769"/>
              <a:gd name="connsiteY17" fmla="*/ 723188 h 997246"/>
              <a:gd name="connsiteX18" fmla="*/ 57229 w 1220769"/>
              <a:gd name="connsiteY18" fmla="*/ 465736 h 997246"/>
              <a:gd name="connsiteX19" fmla="*/ 48352 w 1220769"/>
              <a:gd name="connsiteY19" fmla="*/ 394714 h 997246"/>
              <a:gd name="connsiteX20" fmla="*/ 66107 w 1220769"/>
              <a:gd name="connsiteY20" fmla="*/ 30730 h 997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220769" h="997246">
                <a:moveTo>
                  <a:pt x="66107" y="30730"/>
                </a:moveTo>
                <a:cubicBezTo>
                  <a:pt x="202231" y="-29934"/>
                  <a:pt x="255377" y="15294"/>
                  <a:pt x="865097" y="30730"/>
                </a:cubicBezTo>
                <a:cubicBezTo>
                  <a:pt x="880181" y="31112"/>
                  <a:pt x="894571" y="37313"/>
                  <a:pt x="909485" y="39607"/>
                </a:cubicBezTo>
                <a:cubicBezTo>
                  <a:pt x="933066" y="43235"/>
                  <a:pt x="956889" y="45111"/>
                  <a:pt x="980507" y="48485"/>
                </a:cubicBezTo>
                <a:cubicBezTo>
                  <a:pt x="998326" y="51031"/>
                  <a:pt x="1015847" y="55733"/>
                  <a:pt x="1033773" y="57363"/>
                </a:cubicBezTo>
                <a:cubicBezTo>
                  <a:pt x="1081018" y="61658"/>
                  <a:pt x="1128468" y="63281"/>
                  <a:pt x="1175816" y="66240"/>
                </a:cubicBezTo>
                <a:cubicBezTo>
                  <a:pt x="1229157" y="79576"/>
                  <a:pt x="1220204" y="65609"/>
                  <a:pt x="1220204" y="146139"/>
                </a:cubicBezTo>
                <a:cubicBezTo>
                  <a:pt x="1220204" y="252712"/>
                  <a:pt x="1222781" y="359780"/>
                  <a:pt x="1211326" y="465736"/>
                </a:cubicBezTo>
                <a:cubicBezTo>
                  <a:pt x="1210320" y="475040"/>
                  <a:pt x="1194038" y="474121"/>
                  <a:pt x="1184693" y="474613"/>
                </a:cubicBezTo>
                <a:cubicBezTo>
                  <a:pt x="1081221" y="480059"/>
                  <a:pt x="977548" y="480532"/>
                  <a:pt x="873975" y="483491"/>
                </a:cubicBezTo>
                <a:cubicBezTo>
                  <a:pt x="869505" y="559471"/>
                  <a:pt x="868597" y="631162"/>
                  <a:pt x="856219" y="705433"/>
                </a:cubicBezTo>
                <a:cubicBezTo>
                  <a:pt x="854213" y="717468"/>
                  <a:pt x="850301" y="729106"/>
                  <a:pt x="847342" y="740943"/>
                </a:cubicBezTo>
                <a:cubicBezTo>
                  <a:pt x="844383" y="800128"/>
                  <a:pt x="849552" y="860285"/>
                  <a:pt x="838464" y="918497"/>
                </a:cubicBezTo>
                <a:cubicBezTo>
                  <a:pt x="836713" y="927690"/>
                  <a:pt x="820201" y="923189"/>
                  <a:pt x="811831" y="927374"/>
                </a:cubicBezTo>
                <a:cubicBezTo>
                  <a:pt x="802288" y="932146"/>
                  <a:pt x="795761" y="943621"/>
                  <a:pt x="785198" y="945130"/>
                </a:cubicBezTo>
                <a:cubicBezTo>
                  <a:pt x="732386" y="952675"/>
                  <a:pt x="678666" y="951048"/>
                  <a:pt x="625400" y="954007"/>
                </a:cubicBezTo>
                <a:cubicBezTo>
                  <a:pt x="22402" y="944123"/>
                  <a:pt x="100054" y="1125336"/>
                  <a:pt x="74985" y="811965"/>
                </a:cubicBezTo>
                <a:cubicBezTo>
                  <a:pt x="72613" y="782320"/>
                  <a:pt x="69066" y="752780"/>
                  <a:pt x="66107" y="723188"/>
                </a:cubicBezTo>
                <a:cubicBezTo>
                  <a:pt x="63148" y="637371"/>
                  <a:pt x="61864" y="551479"/>
                  <a:pt x="57229" y="465736"/>
                </a:cubicBezTo>
                <a:cubicBezTo>
                  <a:pt x="55941" y="441913"/>
                  <a:pt x="48829" y="418567"/>
                  <a:pt x="48352" y="394714"/>
                </a:cubicBezTo>
                <a:cubicBezTo>
                  <a:pt x="45867" y="270452"/>
                  <a:pt x="-70017" y="91394"/>
                  <a:pt x="66107" y="30730"/>
                </a:cubicBezTo>
                <a:close/>
              </a:path>
            </a:pathLst>
          </a:custGeom>
          <a:noFill/>
          <a:ln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" name="Freeform 6"/>
          <p:cNvSpPr/>
          <p:nvPr/>
        </p:nvSpPr>
        <p:spPr>
          <a:xfrm>
            <a:off x="2234875" y="5332697"/>
            <a:ext cx="464175" cy="534703"/>
          </a:xfrm>
          <a:custGeom>
            <a:avLst/>
            <a:gdLst>
              <a:gd name="connsiteX0" fmla="*/ 470516 w 488904"/>
              <a:gd name="connsiteY0" fmla="*/ 142043 h 577049"/>
              <a:gd name="connsiteX1" fmla="*/ 479394 w 488904"/>
              <a:gd name="connsiteY1" fmla="*/ 53266 h 577049"/>
              <a:gd name="connsiteX2" fmla="*/ 372862 w 488904"/>
              <a:gd name="connsiteY2" fmla="*/ 26633 h 577049"/>
              <a:gd name="connsiteX3" fmla="*/ 346229 w 488904"/>
              <a:gd name="connsiteY3" fmla="*/ 17756 h 577049"/>
              <a:gd name="connsiteX4" fmla="*/ 275208 w 488904"/>
              <a:gd name="connsiteY4" fmla="*/ 0 h 577049"/>
              <a:gd name="connsiteX5" fmla="*/ 159798 w 488904"/>
              <a:gd name="connsiteY5" fmla="*/ 8878 h 577049"/>
              <a:gd name="connsiteX6" fmla="*/ 71021 w 488904"/>
              <a:gd name="connsiteY6" fmla="*/ 26633 h 577049"/>
              <a:gd name="connsiteX7" fmla="*/ 44388 w 488904"/>
              <a:gd name="connsiteY7" fmla="*/ 44389 h 577049"/>
              <a:gd name="connsiteX8" fmla="*/ 26633 w 488904"/>
              <a:gd name="connsiteY8" fmla="*/ 97655 h 577049"/>
              <a:gd name="connsiteX9" fmla="*/ 8877 w 488904"/>
              <a:gd name="connsiteY9" fmla="*/ 230820 h 577049"/>
              <a:gd name="connsiteX10" fmla="*/ 0 w 488904"/>
              <a:gd name="connsiteY10" fmla="*/ 266330 h 577049"/>
              <a:gd name="connsiteX11" fmla="*/ 8877 w 488904"/>
              <a:gd name="connsiteY11" fmla="*/ 497150 h 577049"/>
              <a:gd name="connsiteX12" fmla="*/ 26633 w 488904"/>
              <a:gd name="connsiteY12" fmla="*/ 550416 h 577049"/>
              <a:gd name="connsiteX13" fmla="*/ 79899 w 488904"/>
              <a:gd name="connsiteY13" fmla="*/ 577049 h 577049"/>
              <a:gd name="connsiteX14" fmla="*/ 257452 w 488904"/>
              <a:gd name="connsiteY14" fmla="*/ 568171 h 577049"/>
              <a:gd name="connsiteX15" fmla="*/ 284085 w 488904"/>
              <a:gd name="connsiteY15" fmla="*/ 559293 h 577049"/>
              <a:gd name="connsiteX16" fmla="*/ 319596 w 488904"/>
              <a:gd name="connsiteY16" fmla="*/ 550416 h 577049"/>
              <a:gd name="connsiteX17" fmla="*/ 346229 w 488904"/>
              <a:gd name="connsiteY17" fmla="*/ 532660 h 577049"/>
              <a:gd name="connsiteX18" fmla="*/ 408373 w 488904"/>
              <a:gd name="connsiteY18" fmla="*/ 506027 h 577049"/>
              <a:gd name="connsiteX19" fmla="*/ 461639 w 488904"/>
              <a:gd name="connsiteY19" fmla="*/ 452761 h 577049"/>
              <a:gd name="connsiteX20" fmla="*/ 479394 w 488904"/>
              <a:gd name="connsiteY20" fmla="*/ 399495 h 577049"/>
              <a:gd name="connsiteX21" fmla="*/ 470516 w 488904"/>
              <a:gd name="connsiteY21" fmla="*/ 142043 h 577049"/>
              <a:gd name="connsiteX0" fmla="*/ 473130 w 491518"/>
              <a:gd name="connsiteY0" fmla="*/ 142043 h 577049"/>
              <a:gd name="connsiteX1" fmla="*/ 482008 w 491518"/>
              <a:gd name="connsiteY1" fmla="*/ 53266 h 577049"/>
              <a:gd name="connsiteX2" fmla="*/ 375476 w 491518"/>
              <a:gd name="connsiteY2" fmla="*/ 26633 h 577049"/>
              <a:gd name="connsiteX3" fmla="*/ 348843 w 491518"/>
              <a:gd name="connsiteY3" fmla="*/ 17756 h 577049"/>
              <a:gd name="connsiteX4" fmla="*/ 277822 w 491518"/>
              <a:gd name="connsiteY4" fmla="*/ 0 h 577049"/>
              <a:gd name="connsiteX5" fmla="*/ 162412 w 491518"/>
              <a:gd name="connsiteY5" fmla="*/ 8878 h 577049"/>
              <a:gd name="connsiteX6" fmla="*/ 73635 w 491518"/>
              <a:gd name="connsiteY6" fmla="*/ 26633 h 577049"/>
              <a:gd name="connsiteX7" fmla="*/ 47002 w 491518"/>
              <a:gd name="connsiteY7" fmla="*/ 44389 h 577049"/>
              <a:gd name="connsiteX8" fmla="*/ 130226 w 491518"/>
              <a:gd name="connsiteY8" fmla="*/ 107259 h 577049"/>
              <a:gd name="connsiteX9" fmla="*/ 11491 w 491518"/>
              <a:gd name="connsiteY9" fmla="*/ 230820 h 577049"/>
              <a:gd name="connsiteX10" fmla="*/ 2614 w 491518"/>
              <a:gd name="connsiteY10" fmla="*/ 266330 h 577049"/>
              <a:gd name="connsiteX11" fmla="*/ 11491 w 491518"/>
              <a:gd name="connsiteY11" fmla="*/ 497150 h 577049"/>
              <a:gd name="connsiteX12" fmla="*/ 29247 w 491518"/>
              <a:gd name="connsiteY12" fmla="*/ 550416 h 577049"/>
              <a:gd name="connsiteX13" fmla="*/ 82513 w 491518"/>
              <a:gd name="connsiteY13" fmla="*/ 577049 h 577049"/>
              <a:gd name="connsiteX14" fmla="*/ 260066 w 491518"/>
              <a:gd name="connsiteY14" fmla="*/ 568171 h 577049"/>
              <a:gd name="connsiteX15" fmla="*/ 286699 w 491518"/>
              <a:gd name="connsiteY15" fmla="*/ 559293 h 577049"/>
              <a:gd name="connsiteX16" fmla="*/ 322210 w 491518"/>
              <a:gd name="connsiteY16" fmla="*/ 550416 h 577049"/>
              <a:gd name="connsiteX17" fmla="*/ 348843 w 491518"/>
              <a:gd name="connsiteY17" fmla="*/ 532660 h 577049"/>
              <a:gd name="connsiteX18" fmla="*/ 410987 w 491518"/>
              <a:gd name="connsiteY18" fmla="*/ 506027 h 577049"/>
              <a:gd name="connsiteX19" fmla="*/ 464253 w 491518"/>
              <a:gd name="connsiteY19" fmla="*/ 452761 h 577049"/>
              <a:gd name="connsiteX20" fmla="*/ 482008 w 491518"/>
              <a:gd name="connsiteY20" fmla="*/ 399495 h 577049"/>
              <a:gd name="connsiteX21" fmla="*/ 473130 w 491518"/>
              <a:gd name="connsiteY21" fmla="*/ 142043 h 577049"/>
              <a:gd name="connsiteX0" fmla="*/ 473130 w 491518"/>
              <a:gd name="connsiteY0" fmla="*/ 142043 h 577049"/>
              <a:gd name="connsiteX1" fmla="*/ 482008 w 491518"/>
              <a:gd name="connsiteY1" fmla="*/ 53266 h 577049"/>
              <a:gd name="connsiteX2" fmla="*/ 375476 w 491518"/>
              <a:gd name="connsiteY2" fmla="*/ 26633 h 577049"/>
              <a:gd name="connsiteX3" fmla="*/ 348843 w 491518"/>
              <a:gd name="connsiteY3" fmla="*/ 17756 h 577049"/>
              <a:gd name="connsiteX4" fmla="*/ 277822 w 491518"/>
              <a:gd name="connsiteY4" fmla="*/ 0 h 577049"/>
              <a:gd name="connsiteX5" fmla="*/ 162412 w 491518"/>
              <a:gd name="connsiteY5" fmla="*/ 8878 h 577049"/>
              <a:gd name="connsiteX6" fmla="*/ 73635 w 491518"/>
              <a:gd name="connsiteY6" fmla="*/ 26633 h 577049"/>
              <a:gd name="connsiteX7" fmla="*/ 158077 w 491518"/>
              <a:gd name="connsiteY7" fmla="*/ 63597 h 577049"/>
              <a:gd name="connsiteX8" fmla="*/ 130226 w 491518"/>
              <a:gd name="connsiteY8" fmla="*/ 107259 h 577049"/>
              <a:gd name="connsiteX9" fmla="*/ 11491 w 491518"/>
              <a:gd name="connsiteY9" fmla="*/ 230820 h 577049"/>
              <a:gd name="connsiteX10" fmla="*/ 2614 w 491518"/>
              <a:gd name="connsiteY10" fmla="*/ 266330 h 577049"/>
              <a:gd name="connsiteX11" fmla="*/ 11491 w 491518"/>
              <a:gd name="connsiteY11" fmla="*/ 497150 h 577049"/>
              <a:gd name="connsiteX12" fmla="*/ 29247 w 491518"/>
              <a:gd name="connsiteY12" fmla="*/ 550416 h 577049"/>
              <a:gd name="connsiteX13" fmla="*/ 82513 w 491518"/>
              <a:gd name="connsiteY13" fmla="*/ 577049 h 577049"/>
              <a:gd name="connsiteX14" fmla="*/ 260066 w 491518"/>
              <a:gd name="connsiteY14" fmla="*/ 568171 h 577049"/>
              <a:gd name="connsiteX15" fmla="*/ 286699 w 491518"/>
              <a:gd name="connsiteY15" fmla="*/ 559293 h 577049"/>
              <a:gd name="connsiteX16" fmla="*/ 322210 w 491518"/>
              <a:gd name="connsiteY16" fmla="*/ 550416 h 577049"/>
              <a:gd name="connsiteX17" fmla="*/ 348843 w 491518"/>
              <a:gd name="connsiteY17" fmla="*/ 532660 h 577049"/>
              <a:gd name="connsiteX18" fmla="*/ 410987 w 491518"/>
              <a:gd name="connsiteY18" fmla="*/ 506027 h 577049"/>
              <a:gd name="connsiteX19" fmla="*/ 464253 w 491518"/>
              <a:gd name="connsiteY19" fmla="*/ 452761 h 577049"/>
              <a:gd name="connsiteX20" fmla="*/ 482008 w 491518"/>
              <a:gd name="connsiteY20" fmla="*/ 399495 h 577049"/>
              <a:gd name="connsiteX21" fmla="*/ 473130 w 491518"/>
              <a:gd name="connsiteY21" fmla="*/ 142043 h 577049"/>
              <a:gd name="connsiteX0" fmla="*/ 473130 w 491518"/>
              <a:gd name="connsiteY0" fmla="*/ 143453 h 578459"/>
              <a:gd name="connsiteX1" fmla="*/ 482008 w 491518"/>
              <a:gd name="connsiteY1" fmla="*/ 54676 h 578459"/>
              <a:gd name="connsiteX2" fmla="*/ 375476 w 491518"/>
              <a:gd name="connsiteY2" fmla="*/ 28043 h 578459"/>
              <a:gd name="connsiteX3" fmla="*/ 348843 w 491518"/>
              <a:gd name="connsiteY3" fmla="*/ 19166 h 578459"/>
              <a:gd name="connsiteX4" fmla="*/ 277822 w 491518"/>
              <a:gd name="connsiteY4" fmla="*/ 1410 h 578459"/>
              <a:gd name="connsiteX5" fmla="*/ 222999 w 491518"/>
              <a:gd name="connsiteY5" fmla="*/ 58308 h 578459"/>
              <a:gd name="connsiteX6" fmla="*/ 73635 w 491518"/>
              <a:gd name="connsiteY6" fmla="*/ 28043 h 578459"/>
              <a:gd name="connsiteX7" fmla="*/ 158077 w 491518"/>
              <a:gd name="connsiteY7" fmla="*/ 65007 h 578459"/>
              <a:gd name="connsiteX8" fmla="*/ 130226 w 491518"/>
              <a:gd name="connsiteY8" fmla="*/ 108669 h 578459"/>
              <a:gd name="connsiteX9" fmla="*/ 11491 w 491518"/>
              <a:gd name="connsiteY9" fmla="*/ 232230 h 578459"/>
              <a:gd name="connsiteX10" fmla="*/ 2614 w 491518"/>
              <a:gd name="connsiteY10" fmla="*/ 267740 h 578459"/>
              <a:gd name="connsiteX11" fmla="*/ 11491 w 491518"/>
              <a:gd name="connsiteY11" fmla="*/ 498560 h 578459"/>
              <a:gd name="connsiteX12" fmla="*/ 29247 w 491518"/>
              <a:gd name="connsiteY12" fmla="*/ 551826 h 578459"/>
              <a:gd name="connsiteX13" fmla="*/ 82513 w 491518"/>
              <a:gd name="connsiteY13" fmla="*/ 578459 h 578459"/>
              <a:gd name="connsiteX14" fmla="*/ 260066 w 491518"/>
              <a:gd name="connsiteY14" fmla="*/ 569581 h 578459"/>
              <a:gd name="connsiteX15" fmla="*/ 286699 w 491518"/>
              <a:gd name="connsiteY15" fmla="*/ 560703 h 578459"/>
              <a:gd name="connsiteX16" fmla="*/ 322210 w 491518"/>
              <a:gd name="connsiteY16" fmla="*/ 551826 h 578459"/>
              <a:gd name="connsiteX17" fmla="*/ 348843 w 491518"/>
              <a:gd name="connsiteY17" fmla="*/ 534070 h 578459"/>
              <a:gd name="connsiteX18" fmla="*/ 410987 w 491518"/>
              <a:gd name="connsiteY18" fmla="*/ 507437 h 578459"/>
              <a:gd name="connsiteX19" fmla="*/ 464253 w 491518"/>
              <a:gd name="connsiteY19" fmla="*/ 454171 h 578459"/>
              <a:gd name="connsiteX20" fmla="*/ 482008 w 491518"/>
              <a:gd name="connsiteY20" fmla="*/ 400905 h 578459"/>
              <a:gd name="connsiteX21" fmla="*/ 473130 w 491518"/>
              <a:gd name="connsiteY21" fmla="*/ 143453 h 578459"/>
              <a:gd name="connsiteX0" fmla="*/ 473130 w 491518"/>
              <a:gd name="connsiteY0" fmla="*/ 143453 h 578459"/>
              <a:gd name="connsiteX1" fmla="*/ 482008 w 491518"/>
              <a:gd name="connsiteY1" fmla="*/ 54676 h 578459"/>
              <a:gd name="connsiteX2" fmla="*/ 375476 w 491518"/>
              <a:gd name="connsiteY2" fmla="*/ 28043 h 578459"/>
              <a:gd name="connsiteX3" fmla="*/ 348843 w 491518"/>
              <a:gd name="connsiteY3" fmla="*/ 19166 h 578459"/>
              <a:gd name="connsiteX4" fmla="*/ 277822 w 491518"/>
              <a:gd name="connsiteY4" fmla="*/ 1410 h 578459"/>
              <a:gd name="connsiteX5" fmla="*/ 222999 w 491518"/>
              <a:gd name="connsiteY5" fmla="*/ 58308 h 578459"/>
              <a:gd name="connsiteX6" fmla="*/ 164515 w 491518"/>
              <a:gd name="connsiteY6" fmla="*/ 76064 h 578459"/>
              <a:gd name="connsiteX7" fmla="*/ 158077 w 491518"/>
              <a:gd name="connsiteY7" fmla="*/ 65007 h 578459"/>
              <a:gd name="connsiteX8" fmla="*/ 130226 w 491518"/>
              <a:gd name="connsiteY8" fmla="*/ 108669 h 578459"/>
              <a:gd name="connsiteX9" fmla="*/ 11491 w 491518"/>
              <a:gd name="connsiteY9" fmla="*/ 232230 h 578459"/>
              <a:gd name="connsiteX10" fmla="*/ 2614 w 491518"/>
              <a:gd name="connsiteY10" fmla="*/ 267740 h 578459"/>
              <a:gd name="connsiteX11" fmla="*/ 11491 w 491518"/>
              <a:gd name="connsiteY11" fmla="*/ 498560 h 578459"/>
              <a:gd name="connsiteX12" fmla="*/ 29247 w 491518"/>
              <a:gd name="connsiteY12" fmla="*/ 551826 h 578459"/>
              <a:gd name="connsiteX13" fmla="*/ 82513 w 491518"/>
              <a:gd name="connsiteY13" fmla="*/ 578459 h 578459"/>
              <a:gd name="connsiteX14" fmla="*/ 260066 w 491518"/>
              <a:gd name="connsiteY14" fmla="*/ 569581 h 578459"/>
              <a:gd name="connsiteX15" fmla="*/ 286699 w 491518"/>
              <a:gd name="connsiteY15" fmla="*/ 560703 h 578459"/>
              <a:gd name="connsiteX16" fmla="*/ 322210 w 491518"/>
              <a:gd name="connsiteY16" fmla="*/ 551826 h 578459"/>
              <a:gd name="connsiteX17" fmla="*/ 348843 w 491518"/>
              <a:gd name="connsiteY17" fmla="*/ 534070 h 578459"/>
              <a:gd name="connsiteX18" fmla="*/ 410987 w 491518"/>
              <a:gd name="connsiteY18" fmla="*/ 507437 h 578459"/>
              <a:gd name="connsiteX19" fmla="*/ 464253 w 491518"/>
              <a:gd name="connsiteY19" fmla="*/ 454171 h 578459"/>
              <a:gd name="connsiteX20" fmla="*/ 482008 w 491518"/>
              <a:gd name="connsiteY20" fmla="*/ 400905 h 578459"/>
              <a:gd name="connsiteX21" fmla="*/ 473130 w 491518"/>
              <a:gd name="connsiteY21" fmla="*/ 143453 h 578459"/>
              <a:gd name="connsiteX0" fmla="*/ 473130 w 491518"/>
              <a:gd name="connsiteY0" fmla="*/ 143453 h 578459"/>
              <a:gd name="connsiteX1" fmla="*/ 482008 w 491518"/>
              <a:gd name="connsiteY1" fmla="*/ 54676 h 578459"/>
              <a:gd name="connsiteX2" fmla="*/ 375476 w 491518"/>
              <a:gd name="connsiteY2" fmla="*/ 28043 h 578459"/>
              <a:gd name="connsiteX3" fmla="*/ 348843 w 491518"/>
              <a:gd name="connsiteY3" fmla="*/ 19166 h 578459"/>
              <a:gd name="connsiteX4" fmla="*/ 277822 w 491518"/>
              <a:gd name="connsiteY4" fmla="*/ 1410 h 578459"/>
              <a:gd name="connsiteX5" fmla="*/ 222999 w 491518"/>
              <a:gd name="connsiteY5" fmla="*/ 58308 h 578459"/>
              <a:gd name="connsiteX6" fmla="*/ 164515 w 491518"/>
              <a:gd name="connsiteY6" fmla="*/ 76064 h 578459"/>
              <a:gd name="connsiteX7" fmla="*/ 158077 w 491518"/>
              <a:gd name="connsiteY7" fmla="*/ 65007 h 578459"/>
              <a:gd name="connsiteX8" fmla="*/ 130226 w 491518"/>
              <a:gd name="connsiteY8" fmla="*/ 108669 h 578459"/>
              <a:gd name="connsiteX9" fmla="*/ 11491 w 491518"/>
              <a:gd name="connsiteY9" fmla="*/ 232230 h 578459"/>
              <a:gd name="connsiteX10" fmla="*/ 2614 w 491518"/>
              <a:gd name="connsiteY10" fmla="*/ 267740 h 578459"/>
              <a:gd name="connsiteX11" fmla="*/ 11491 w 491518"/>
              <a:gd name="connsiteY11" fmla="*/ 498560 h 578459"/>
              <a:gd name="connsiteX12" fmla="*/ 29247 w 491518"/>
              <a:gd name="connsiteY12" fmla="*/ 551826 h 578459"/>
              <a:gd name="connsiteX13" fmla="*/ 82513 w 491518"/>
              <a:gd name="connsiteY13" fmla="*/ 578459 h 578459"/>
              <a:gd name="connsiteX14" fmla="*/ 260066 w 491518"/>
              <a:gd name="connsiteY14" fmla="*/ 569581 h 578459"/>
              <a:gd name="connsiteX15" fmla="*/ 286699 w 491518"/>
              <a:gd name="connsiteY15" fmla="*/ 560703 h 578459"/>
              <a:gd name="connsiteX16" fmla="*/ 322210 w 491518"/>
              <a:gd name="connsiteY16" fmla="*/ 551826 h 578459"/>
              <a:gd name="connsiteX17" fmla="*/ 348843 w 491518"/>
              <a:gd name="connsiteY17" fmla="*/ 534070 h 578459"/>
              <a:gd name="connsiteX18" fmla="*/ 360498 w 491518"/>
              <a:gd name="connsiteY18" fmla="*/ 420999 h 578459"/>
              <a:gd name="connsiteX19" fmla="*/ 464253 w 491518"/>
              <a:gd name="connsiteY19" fmla="*/ 454171 h 578459"/>
              <a:gd name="connsiteX20" fmla="*/ 482008 w 491518"/>
              <a:gd name="connsiteY20" fmla="*/ 400905 h 578459"/>
              <a:gd name="connsiteX21" fmla="*/ 473130 w 491518"/>
              <a:gd name="connsiteY21" fmla="*/ 143453 h 578459"/>
              <a:gd name="connsiteX0" fmla="*/ 473130 w 527736"/>
              <a:gd name="connsiteY0" fmla="*/ 143453 h 578459"/>
              <a:gd name="connsiteX1" fmla="*/ 482008 w 527736"/>
              <a:gd name="connsiteY1" fmla="*/ 54676 h 578459"/>
              <a:gd name="connsiteX2" fmla="*/ 375476 w 527736"/>
              <a:gd name="connsiteY2" fmla="*/ 28043 h 578459"/>
              <a:gd name="connsiteX3" fmla="*/ 348843 w 527736"/>
              <a:gd name="connsiteY3" fmla="*/ 19166 h 578459"/>
              <a:gd name="connsiteX4" fmla="*/ 277822 w 527736"/>
              <a:gd name="connsiteY4" fmla="*/ 1410 h 578459"/>
              <a:gd name="connsiteX5" fmla="*/ 222999 w 527736"/>
              <a:gd name="connsiteY5" fmla="*/ 58308 h 578459"/>
              <a:gd name="connsiteX6" fmla="*/ 164515 w 527736"/>
              <a:gd name="connsiteY6" fmla="*/ 76064 h 578459"/>
              <a:gd name="connsiteX7" fmla="*/ 158077 w 527736"/>
              <a:gd name="connsiteY7" fmla="*/ 65007 h 578459"/>
              <a:gd name="connsiteX8" fmla="*/ 130226 w 527736"/>
              <a:gd name="connsiteY8" fmla="*/ 108669 h 578459"/>
              <a:gd name="connsiteX9" fmla="*/ 11491 w 527736"/>
              <a:gd name="connsiteY9" fmla="*/ 232230 h 578459"/>
              <a:gd name="connsiteX10" fmla="*/ 2614 w 527736"/>
              <a:gd name="connsiteY10" fmla="*/ 267740 h 578459"/>
              <a:gd name="connsiteX11" fmla="*/ 11491 w 527736"/>
              <a:gd name="connsiteY11" fmla="*/ 498560 h 578459"/>
              <a:gd name="connsiteX12" fmla="*/ 29247 w 527736"/>
              <a:gd name="connsiteY12" fmla="*/ 551826 h 578459"/>
              <a:gd name="connsiteX13" fmla="*/ 82513 w 527736"/>
              <a:gd name="connsiteY13" fmla="*/ 578459 h 578459"/>
              <a:gd name="connsiteX14" fmla="*/ 260066 w 527736"/>
              <a:gd name="connsiteY14" fmla="*/ 569581 h 578459"/>
              <a:gd name="connsiteX15" fmla="*/ 286699 w 527736"/>
              <a:gd name="connsiteY15" fmla="*/ 560703 h 578459"/>
              <a:gd name="connsiteX16" fmla="*/ 322210 w 527736"/>
              <a:gd name="connsiteY16" fmla="*/ 551826 h 578459"/>
              <a:gd name="connsiteX17" fmla="*/ 348843 w 527736"/>
              <a:gd name="connsiteY17" fmla="*/ 534070 h 578459"/>
              <a:gd name="connsiteX18" fmla="*/ 360498 w 527736"/>
              <a:gd name="connsiteY18" fmla="*/ 420999 h 578459"/>
              <a:gd name="connsiteX19" fmla="*/ 464253 w 527736"/>
              <a:gd name="connsiteY19" fmla="*/ 454171 h 578459"/>
              <a:gd name="connsiteX20" fmla="*/ 482008 w 527736"/>
              <a:gd name="connsiteY20" fmla="*/ 400905 h 578459"/>
              <a:gd name="connsiteX21" fmla="*/ 527702 w 527736"/>
              <a:gd name="connsiteY21" fmla="*/ 252718 h 578459"/>
              <a:gd name="connsiteX22" fmla="*/ 473130 w 527736"/>
              <a:gd name="connsiteY22" fmla="*/ 143453 h 578459"/>
              <a:gd name="connsiteX0" fmla="*/ 523618 w 527973"/>
              <a:gd name="connsiteY0" fmla="*/ 143453 h 578459"/>
              <a:gd name="connsiteX1" fmla="*/ 482008 w 527973"/>
              <a:gd name="connsiteY1" fmla="*/ 54676 h 578459"/>
              <a:gd name="connsiteX2" fmla="*/ 375476 w 527973"/>
              <a:gd name="connsiteY2" fmla="*/ 28043 h 578459"/>
              <a:gd name="connsiteX3" fmla="*/ 348843 w 527973"/>
              <a:gd name="connsiteY3" fmla="*/ 19166 h 578459"/>
              <a:gd name="connsiteX4" fmla="*/ 277822 w 527973"/>
              <a:gd name="connsiteY4" fmla="*/ 1410 h 578459"/>
              <a:gd name="connsiteX5" fmla="*/ 222999 w 527973"/>
              <a:gd name="connsiteY5" fmla="*/ 58308 h 578459"/>
              <a:gd name="connsiteX6" fmla="*/ 164515 w 527973"/>
              <a:gd name="connsiteY6" fmla="*/ 76064 h 578459"/>
              <a:gd name="connsiteX7" fmla="*/ 158077 w 527973"/>
              <a:gd name="connsiteY7" fmla="*/ 65007 h 578459"/>
              <a:gd name="connsiteX8" fmla="*/ 130226 w 527973"/>
              <a:gd name="connsiteY8" fmla="*/ 108669 h 578459"/>
              <a:gd name="connsiteX9" fmla="*/ 11491 w 527973"/>
              <a:gd name="connsiteY9" fmla="*/ 232230 h 578459"/>
              <a:gd name="connsiteX10" fmla="*/ 2614 w 527973"/>
              <a:gd name="connsiteY10" fmla="*/ 267740 h 578459"/>
              <a:gd name="connsiteX11" fmla="*/ 11491 w 527973"/>
              <a:gd name="connsiteY11" fmla="*/ 498560 h 578459"/>
              <a:gd name="connsiteX12" fmla="*/ 29247 w 527973"/>
              <a:gd name="connsiteY12" fmla="*/ 551826 h 578459"/>
              <a:gd name="connsiteX13" fmla="*/ 82513 w 527973"/>
              <a:gd name="connsiteY13" fmla="*/ 578459 h 578459"/>
              <a:gd name="connsiteX14" fmla="*/ 260066 w 527973"/>
              <a:gd name="connsiteY14" fmla="*/ 569581 h 578459"/>
              <a:gd name="connsiteX15" fmla="*/ 286699 w 527973"/>
              <a:gd name="connsiteY15" fmla="*/ 560703 h 578459"/>
              <a:gd name="connsiteX16" fmla="*/ 322210 w 527973"/>
              <a:gd name="connsiteY16" fmla="*/ 551826 h 578459"/>
              <a:gd name="connsiteX17" fmla="*/ 348843 w 527973"/>
              <a:gd name="connsiteY17" fmla="*/ 534070 h 578459"/>
              <a:gd name="connsiteX18" fmla="*/ 360498 w 527973"/>
              <a:gd name="connsiteY18" fmla="*/ 420999 h 578459"/>
              <a:gd name="connsiteX19" fmla="*/ 464253 w 527973"/>
              <a:gd name="connsiteY19" fmla="*/ 454171 h 578459"/>
              <a:gd name="connsiteX20" fmla="*/ 482008 w 527973"/>
              <a:gd name="connsiteY20" fmla="*/ 400905 h 578459"/>
              <a:gd name="connsiteX21" fmla="*/ 527702 w 527973"/>
              <a:gd name="connsiteY21" fmla="*/ 252718 h 578459"/>
              <a:gd name="connsiteX22" fmla="*/ 523618 w 527973"/>
              <a:gd name="connsiteY22" fmla="*/ 143453 h 578459"/>
              <a:gd name="connsiteX0" fmla="*/ 523618 w 527973"/>
              <a:gd name="connsiteY0" fmla="*/ 143453 h 578459"/>
              <a:gd name="connsiteX1" fmla="*/ 482008 w 527973"/>
              <a:gd name="connsiteY1" fmla="*/ 54676 h 578459"/>
              <a:gd name="connsiteX2" fmla="*/ 375476 w 527973"/>
              <a:gd name="connsiteY2" fmla="*/ 28043 h 578459"/>
              <a:gd name="connsiteX3" fmla="*/ 348843 w 527973"/>
              <a:gd name="connsiteY3" fmla="*/ 19166 h 578459"/>
              <a:gd name="connsiteX4" fmla="*/ 277822 w 527973"/>
              <a:gd name="connsiteY4" fmla="*/ 1410 h 578459"/>
              <a:gd name="connsiteX5" fmla="*/ 222999 w 527973"/>
              <a:gd name="connsiteY5" fmla="*/ 58308 h 578459"/>
              <a:gd name="connsiteX6" fmla="*/ 164515 w 527973"/>
              <a:gd name="connsiteY6" fmla="*/ 76064 h 578459"/>
              <a:gd name="connsiteX7" fmla="*/ 158077 w 527973"/>
              <a:gd name="connsiteY7" fmla="*/ 65007 h 578459"/>
              <a:gd name="connsiteX8" fmla="*/ 130226 w 527973"/>
              <a:gd name="connsiteY8" fmla="*/ 108669 h 578459"/>
              <a:gd name="connsiteX9" fmla="*/ 11491 w 527973"/>
              <a:gd name="connsiteY9" fmla="*/ 232230 h 578459"/>
              <a:gd name="connsiteX10" fmla="*/ 2614 w 527973"/>
              <a:gd name="connsiteY10" fmla="*/ 267740 h 578459"/>
              <a:gd name="connsiteX11" fmla="*/ 11491 w 527973"/>
              <a:gd name="connsiteY11" fmla="*/ 498560 h 578459"/>
              <a:gd name="connsiteX12" fmla="*/ 29247 w 527973"/>
              <a:gd name="connsiteY12" fmla="*/ 551826 h 578459"/>
              <a:gd name="connsiteX13" fmla="*/ 82513 w 527973"/>
              <a:gd name="connsiteY13" fmla="*/ 578459 h 578459"/>
              <a:gd name="connsiteX14" fmla="*/ 260066 w 527973"/>
              <a:gd name="connsiteY14" fmla="*/ 569581 h 578459"/>
              <a:gd name="connsiteX15" fmla="*/ 286699 w 527973"/>
              <a:gd name="connsiteY15" fmla="*/ 560703 h 578459"/>
              <a:gd name="connsiteX16" fmla="*/ 322210 w 527973"/>
              <a:gd name="connsiteY16" fmla="*/ 551826 h 578459"/>
              <a:gd name="connsiteX17" fmla="*/ 348843 w 527973"/>
              <a:gd name="connsiteY17" fmla="*/ 534070 h 578459"/>
              <a:gd name="connsiteX18" fmla="*/ 400890 w 527973"/>
              <a:gd name="connsiteY18" fmla="*/ 449812 h 578459"/>
              <a:gd name="connsiteX19" fmla="*/ 464253 w 527973"/>
              <a:gd name="connsiteY19" fmla="*/ 454171 h 578459"/>
              <a:gd name="connsiteX20" fmla="*/ 482008 w 527973"/>
              <a:gd name="connsiteY20" fmla="*/ 400905 h 578459"/>
              <a:gd name="connsiteX21" fmla="*/ 527702 w 527973"/>
              <a:gd name="connsiteY21" fmla="*/ 252718 h 578459"/>
              <a:gd name="connsiteX22" fmla="*/ 523618 w 527973"/>
              <a:gd name="connsiteY22" fmla="*/ 143453 h 578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527973" h="578459">
                <a:moveTo>
                  <a:pt x="523618" y="143453"/>
                </a:moveTo>
                <a:cubicBezTo>
                  <a:pt x="516002" y="110446"/>
                  <a:pt x="506698" y="73911"/>
                  <a:pt x="482008" y="54676"/>
                </a:cubicBezTo>
                <a:cubicBezTo>
                  <a:pt x="457318" y="35441"/>
                  <a:pt x="394336" y="32234"/>
                  <a:pt x="375476" y="28043"/>
                </a:cubicBezTo>
                <a:cubicBezTo>
                  <a:pt x="366341" y="26013"/>
                  <a:pt x="357871" y="21628"/>
                  <a:pt x="348843" y="19166"/>
                </a:cubicBezTo>
                <a:cubicBezTo>
                  <a:pt x="325301" y="12745"/>
                  <a:pt x="298796" y="-5114"/>
                  <a:pt x="277822" y="1410"/>
                </a:cubicBezTo>
                <a:cubicBezTo>
                  <a:pt x="256848" y="7934"/>
                  <a:pt x="241883" y="45866"/>
                  <a:pt x="222999" y="58308"/>
                </a:cubicBezTo>
                <a:cubicBezTo>
                  <a:pt x="204115" y="70750"/>
                  <a:pt x="175335" y="74948"/>
                  <a:pt x="164515" y="76064"/>
                </a:cubicBezTo>
                <a:cubicBezTo>
                  <a:pt x="153695" y="77181"/>
                  <a:pt x="163792" y="59573"/>
                  <a:pt x="158077" y="65007"/>
                </a:cubicBezTo>
                <a:cubicBezTo>
                  <a:pt x="152362" y="70441"/>
                  <a:pt x="154657" y="80799"/>
                  <a:pt x="130226" y="108669"/>
                </a:cubicBezTo>
                <a:cubicBezTo>
                  <a:pt x="105795" y="136539"/>
                  <a:pt x="32760" y="205718"/>
                  <a:pt x="11491" y="232230"/>
                </a:cubicBezTo>
                <a:cubicBezTo>
                  <a:pt x="-9778" y="258742"/>
                  <a:pt x="5573" y="255903"/>
                  <a:pt x="2614" y="267740"/>
                </a:cubicBezTo>
                <a:cubicBezTo>
                  <a:pt x="5573" y="344680"/>
                  <a:pt x="4304" y="421899"/>
                  <a:pt x="11491" y="498560"/>
                </a:cubicBezTo>
                <a:cubicBezTo>
                  <a:pt x="13238" y="517194"/>
                  <a:pt x="13674" y="541444"/>
                  <a:pt x="29247" y="551826"/>
                </a:cubicBezTo>
                <a:cubicBezTo>
                  <a:pt x="63666" y="574772"/>
                  <a:pt x="45758" y="566207"/>
                  <a:pt x="82513" y="578459"/>
                </a:cubicBezTo>
                <a:cubicBezTo>
                  <a:pt x="141697" y="575500"/>
                  <a:pt x="201031" y="574715"/>
                  <a:pt x="260066" y="569581"/>
                </a:cubicBezTo>
                <a:cubicBezTo>
                  <a:pt x="269389" y="568770"/>
                  <a:pt x="277701" y="563274"/>
                  <a:pt x="286699" y="560703"/>
                </a:cubicBezTo>
                <a:cubicBezTo>
                  <a:pt x="298431" y="557351"/>
                  <a:pt x="310373" y="554785"/>
                  <a:pt x="322210" y="551826"/>
                </a:cubicBezTo>
                <a:cubicBezTo>
                  <a:pt x="331088" y="545907"/>
                  <a:pt x="335730" y="551072"/>
                  <a:pt x="348843" y="534070"/>
                </a:cubicBezTo>
                <a:cubicBezTo>
                  <a:pt x="361956" y="517068"/>
                  <a:pt x="370094" y="474449"/>
                  <a:pt x="400890" y="449812"/>
                </a:cubicBezTo>
                <a:cubicBezTo>
                  <a:pt x="420497" y="434126"/>
                  <a:pt x="464253" y="454171"/>
                  <a:pt x="464253" y="454171"/>
                </a:cubicBezTo>
                <a:cubicBezTo>
                  <a:pt x="470171" y="436416"/>
                  <a:pt x="480573" y="419566"/>
                  <a:pt x="482008" y="400905"/>
                </a:cubicBezTo>
                <a:cubicBezTo>
                  <a:pt x="482485" y="365729"/>
                  <a:pt x="529182" y="295627"/>
                  <a:pt x="527702" y="252718"/>
                </a:cubicBezTo>
                <a:cubicBezTo>
                  <a:pt x="526222" y="209809"/>
                  <a:pt x="531234" y="176460"/>
                  <a:pt x="523618" y="143453"/>
                </a:cubicBezTo>
                <a:close/>
              </a:path>
            </a:pathLst>
          </a:custGeom>
          <a:noFill/>
          <a:ln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" name="Oval 7"/>
          <p:cNvSpPr/>
          <p:nvPr/>
        </p:nvSpPr>
        <p:spPr>
          <a:xfrm>
            <a:off x="2628026" y="5715000"/>
            <a:ext cx="272750" cy="246356"/>
          </a:xfrm>
          <a:prstGeom prst="ellipse">
            <a:avLst/>
          </a:prstGeom>
          <a:noFill/>
          <a:ln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443800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93080" y="598894"/>
            <a:ext cx="8839200" cy="755121"/>
          </a:xfrm>
        </p:spPr>
        <p:txBody>
          <a:bodyPr>
            <a:noAutofit/>
          </a:bodyPr>
          <a:lstStyle/>
          <a:p>
            <a:r>
              <a:rPr lang="en-PH" sz="2300" dirty="0" smtClean="0">
                <a:latin typeface="Arial" pitchFamily="34" charset="0"/>
                <a:cs typeface="Arial" pitchFamily="34" charset="0"/>
              </a:rPr>
              <a:t>III.13   SIF 153A/253A Gas Cooler Room Gas Detector HH Trip(2)</a:t>
            </a:r>
            <a:endParaRPr lang="en-PH" sz="23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5830" y="1447800"/>
            <a:ext cx="853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smtClean="0">
                <a:latin typeface="Arial" pitchFamily="34" charset="0"/>
                <a:cs typeface="Arial" pitchFamily="34" charset="0"/>
              </a:rPr>
              <a:t>Purpose: Prevents release of high concentration H2S gas to the atmosphere </a:t>
            </a:r>
          </a:p>
          <a:p>
            <a:r>
              <a:rPr lang="en-PH" dirty="0">
                <a:latin typeface="Arial" pitchFamily="34" charset="0"/>
                <a:cs typeface="Arial" pitchFamily="34" charset="0"/>
              </a:rPr>
              <a:t> </a:t>
            </a:r>
            <a:r>
              <a:rPr lang="en-PH" dirty="0" smtClean="0">
                <a:latin typeface="Arial" pitchFamily="34" charset="0"/>
                <a:cs typeface="Arial" pitchFamily="34" charset="0"/>
              </a:rPr>
              <a:t>              through leaks.</a:t>
            </a:r>
            <a:endParaRPr lang="en-PH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2888475"/>
              </p:ext>
            </p:extLst>
          </p:nvPr>
        </p:nvGraphicFramePr>
        <p:xfrm>
          <a:off x="463060" y="2514600"/>
          <a:ext cx="8382000" cy="3479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85140"/>
                <a:gridCol w="419686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 smtClean="0">
                          <a:latin typeface="Arial" pitchFamily="34" charset="0"/>
                          <a:cs typeface="Arial" pitchFamily="34" charset="0"/>
                        </a:rPr>
                        <a:t>Cause of SIS</a:t>
                      </a:r>
                      <a:endParaRPr lang="en-PH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 smtClean="0">
                          <a:latin typeface="Arial" pitchFamily="34" charset="0"/>
                          <a:cs typeface="Arial" pitchFamily="34" charset="0"/>
                        </a:rPr>
                        <a:t>SIS</a:t>
                      </a:r>
                      <a:r>
                        <a:rPr lang="en-PH" baseline="0" dirty="0" smtClean="0">
                          <a:latin typeface="Arial" pitchFamily="34" charset="0"/>
                          <a:cs typeface="Arial" pitchFamily="34" charset="0"/>
                        </a:rPr>
                        <a:t> Action</a:t>
                      </a:r>
                      <a:endParaRPr lang="en-PH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Wingdings" pitchFamily="2" charset="2"/>
                        <a:buNone/>
                      </a:pPr>
                      <a:r>
                        <a:rPr lang="en-PH" dirty="0" smtClean="0">
                          <a:latin typeface="Arial" pitchFamily="34" charset="0"/>
                          <a:cs typeface="Arial" pitchFamily="34" charset="0"/>
                        </a:rPr>
                        <a:t>Case</a:t>
                      </a:r>
                      <a:r>
                        <a:rPr lang="en-PH" baseline="0" dirty="0" smtClean="0">
                          <a:latin typeface="Arial" pitchFamily="34" charset="0"/>
                          <a:cs typeface="Arial" pitchFamily="34" charset="0"/>
                        </a:rPr>
                        <a:t> 2</a:t>
                      </a:r>
                      <a:endParaRPr lang="en-PH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285750" indent="-285750">
                        <a:buFont typeface="Wingdings" pitchFamily="2" charset="2"/>
                        <a:buChar char="§"/>
                      </a:pPr>
                      <a:r>
                        <a:rPr lang="en-PH" dirty="0" smtClean="0">
                          <a:latin typeface="Arial" pitchFamily="34" charset="0"/>
                          <a:cs typeface="Arial" pitchFamily="34" charset="0"/>
                        </a:rPr>
                        <a:t>Gas Cooler Room</a:t>
                      </a:r>
                      <a:r>
                        <a:rPr lang="en-PH" baseline="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</a:p>
                    <a:p>
                      <a:pPr marL="0" indent="0">
                        <a:buFont typeface="Wingdings" pitchFamily="2" charset="2"/>
                        <a:buNone/>
                      </a:pPr>
                      <a:r>
                        <a:rPr lang="en-PH" baseline="0" dirty="0" smtClean="0">
                          <a:latin typeface="Arial" pitchFamily="34" charset="0"/>
                          <a:cs typeface="Arial" pitchFamily="34" charset="0"/>
                        </a:rPr>
                        <a:t>    Gas Detector =10ppm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en-PH" baseline="0" dirty="0" smtClean="0">
                          <a:latin typeface="Arial" pitchFamily="34" charset="0"/>
                          <a:cs typeface="Arial" pitchFamily="34" charset="0"/>
                        </a:rPr>
                        <a:t>Knockout Drum Room Discharge Line Gas Detector =10ppm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en-PH" baseline="0" dirty="0" smtClean="0">
                          <a:latin typeface="Arial" pitchFamily="34" charset="0"/>
                          <a:cs typeface="Arial" pitchFamily="34" charset="0"/>
                        </a:rPr>
                        <a:t>Gas Cooler Room Discharge Line Pressure Transmitter LL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en-PH" baseline="0" dirty="0" smtClean="0">
                          <a:latin typeface="Arial" pitchFamily="34" charset="0"/>
                          <a:cs typeface="Arial" pitchFamily="34" charset="0"/>
                        </a:rPr>
                        <a:t>Knock-out Drum Room Discharge Line Pressure Transmitter </a:t>
                      </a:r>
                      <a:r>
                        <a:rPr lang="en-PH" baseline="0" dirty="0" smtClean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NORMAL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en-PH" baseline="0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indent="0">
                        <a:buFont typeface="Wingdings" pitchFamily="2" charset="2"/>
                        <a:buNone/>
                      </a:pPr>
                      <a:r>
                        <a:rPr lang="en-PH" baseline="0" dirty="0" smtClean="0">
                          <a:latin typeface="Arial" pitchFamily="34" charset="0"/>
                          <a:cs typeface="Arial" pitchFamily="34" charset="0"/>
                        </a:rPr>
                        <a:t>* Note: triggered by 3 conditions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itchFamily="2" charset="2"/>
                        <a:buChar char="§"/>
                      </a:pPr>
                      <a:r>
                        <a:rPr lang="en-PH" dirty="0" smtClean="0">
                          <a:latin typeface="Arial" pitchFamily="34" charset="0"/>
                          <a:cs typeface="Arial" pitchFamily="34" charset="0"/>
                        </a:rPr>
                        <a:t>Primary</a:t>
                      </a:r>
                      <a:r>
                        <a:rPr lang="en-PH" baseline="0" dirty="0" smtClean="0">
                          <a:latin typeface="Arial" pitchFamily="34" charset="0"/>
                          <a:cs typeface="Arial" pitchFamily="34" charset="0"/>
                        </a:rPr>
                        <a:t> Action</a:t>
                      </a:r>
                    </a:p>
                    <a:p>
                      <a:pPr marL="742950" lvl="1" indent="-285750">
                        <a:buFont typeface="Wingdings" pitchFamily="2" charset="2"/>
                        <a:buChar char="Ø"/>
                      </a:pPr>
                      <a:r>
                        <a:rPr lang="en-PH" baseline="0" dirty="0" smtClean="0">
                          <a:latin typeface="Arial" pitchFamily="34" charset="0"/>
                          <a:cs typeface="Arial" pitchFamily="34" charset="0"/>
                        </a:rPr>
                        <a:t>CLOSE Knockout Drum Room</a:t>
                      </a:r>
                    </a:p>
                    <a:p>
                      <a:pPr marL="457200" lvl="1" indent="0">
                        <a:buFont typeface="Wingdings" pitchFamily="2" charset="2"/>
                        <a:buNone/>
                      </a:pPr>
                      <a:r>
                        <a:rPr lang="en-PH" baseline="0" dirty="0" smtClean="0">
                          <a:latin typeface="Arial" pitchFamily="34" charset="0"/>
                          <a:cs typeface="Arial" pitchFamily="34" charset="0"/>
                        </a:rPr>
                        <a:t>     Vent Valves </a:t>
                      </a:r>
                    </a:p>
                    <a:p>
                      <a:pPr marL="285750" lvl="0" indent="-285750">
                        <a:buFont typeface="Wingdings" pitchFamily="2" charset="2"/>
                        <a:buChar char="§"/>
                      </a:pPr>
                      <a:r>
                        <a:rPr lang="en-PH" baseline="0" dirty="0" smtClean="0">
                          <a:latin typeface="Arial" pitchFamily="34" charset="0"/>
                          <a:cs typeface="Arial" pitchFamily="34" charset="0"/>
                        </a:rPr>
                        <a:t>Secondary Action</a:t>
                      </a:r>
                    </a:p>
                    <a:p>
                      <a:pPr marL="742950" lvl="1" indent="-285750">
                        <a:buFont typeface="Wingdings" pitchFamily="2" charset="2"/>
                        <a:buChar char="Ø"/>
                      </a:pPr>
                      <a:r>
                        <a:rPr lang="en-PH" baseline="0" dirty="0" smtClean="0">
                          <a:latin typeface="Arial" pitchFamily="34" charset="0"/>
                          <a:cs typeface="Arial" pitchFamily="34" charset="0"/>
                        </a:rPr>
                        <a:t>OPEN  Knockout Drum Room  Vent to 109SR03 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457200" y="6059269"/>
            <a:ext cx="72507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Wingdings" pitchFamily="2" charset="2"/>
              <a:buChar char="§"/>
            </a:pPr>
            <a:r>
              <a:rPr lang="en-PH" dirty="0" smtClean="0">
                <a:latin typeface="Arial" pitchFamily="34" charset="0"/>
                <a:cs typeface="Arial" pitchFamily="34" charset="0"/>
              </a:rPr>
              <a:t>Alarm</a:t>
            </a:r>
            <a:endParaRPr lang="en-PH" dirty="0">
              <a:latin typeface="Arial" pitchFamily="34" charset="0"/>
              <a:cs typeface="Arial" pitchFamily="34" charset="0"/>
            </a:endParaRPr>
          </a:p>
          <a:p>
            <a:pPr marL="742950" lvl="1" indent="-285750">
              <a:buFont typeface="Wingdings" pitchFamily="2" charset="2"/>
              <a:buChar char="Ø"/>
            </a:pPr>
            <a:r>
              <a:rPr lang="en-PH" dirty="0" smtClean="0">
                <a:latin typeface="Arial" pitchFamily="34" charset="0"/>
                <a:cs typeface="Arial" pitchFamily="34" charset="0"/>
              </a:rPr>
              <a:t> Sound </a:t>
            </a:r>
            <a:r>
              <a:rPr lang="en-PH" dirty="0">
                <a:latin typeface="Arial" pitchFamily="34" charset="0"/>
                <a:cs typeface="Arial" pitchFamily="34" charset="0"/>
              </a:rPr>
              <a:t>the horn of H2S Core </a:t>
            </a:r>
            <a:r>
              <a:rPr lang="en-PH" dirty="0" smtClean="0">
                <a:latin typeface="Arial" pitchFamily="34" charset="0"/>
                <a:cs typeface="Arial" pitchFamily="34" charset="0"/>
              </a:rPr>
              <a:t>Plant to notify Operators</a:t>
            </a:r>
            <a:endParaRPr lang="en-PH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86587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\\10.176.12.201\thpal$\05 Production\150 DCS\10 Graphic\THPAL Graphic Final_120304\109,209 - H2S WASTE GAS TREAMEN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8878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6200" y="287044"/>
            <a:ext cx="5486400" cy="345830"/>
          </a:xfrm>
          <a:solidFill>
            <a:srgbClr val="FFFF00"/>
          </a:solidFill>
        </p:spPr>
        <p:txBody>
          <a:bodyPr>
            <a:noAutofit/>
          </a:bodyPr>
          <a:lstStyle/>
          <a:p>
            <a:pPr algn="ctr"/>
            <a:r>
              <a:rPr lang="en-PH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Gas Cooler Room Gas Detector HH Trip-Case 2</a:t>
            </a:r>
            <a:endParaRPr lang="en-PH" sz="20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547462" y="5606588"/>
            <a:ext cx="1128938" cy="997246"/>
          </a:xfrm>
          <a:custGeom>
            <a:avLst/>
            <a:gdLst>
              <a:gd name="connsiteX0" fmla="*/ 66107 w 1220769"/>
              <a:gd name="connsiteY0" fmla="*/ 30730 h 997246"/>
              <a:gd name="connsiteX1" fmla="*/ 865097 w 1220769"/>
              <a:gd name="connsiteY1" fmla="*/ 30730 h 997246"/>
              <a:gd name="connsiteX2" fmla="*/ 909485 w 1220769"/>
              <a:gd name="connsiteY2" fmla="*/ 39607 h 997246"/>
              <a:gd name="connsiteX3" fmla="*/ 980507 w 1220769"/>
              <a:gd name="connsiteY3" fmla="*/ 48485 h 997246"/>
              <a:gd name="connsiteX4" fmla="*/ 1033773 w 1220769"/>
              <a:gd name="connsiteY4" fmla="*/ 57363 h 997246"/>
              <a:gd name="connsiteX5" fmla="*/ 1175816 w 1220769"/>
              <a:gd name="connsiteY5" fmla="*/ 66240 h 997246"/>
              <a:gd name="connsiteX6" fmla="*/ 1220204 w 1220769"/>
              <a:gd name="connsiteY6" fmla="*/ 146139 h 997246"/>
              <a:gd name="connsiteX7" fmla="*/ 1211326 w 1220769"/>
              <a:gd name="connsiteY7" fmla="*/ 465736 h 997246"/>
              <a:gd name="connsiteX8" fmla="*/ 1184693 w 1220769"/>
              <a:gd name="connsiteY8" fmla="*/ 474613 h 997246"/>
              <a:gd name="connsiteX9" fmla="*/ 873975 w 1220769"/>
              <a:gd name="connsiteY9" fmla="*/ 483491 h 997246"/>
              <a:gd name="connsiteX10" fmla="*/ 856219 w 1220769"/>
              <a:gd name="connsiteY10" fmla="*/ 705433 h 997246"/>
              <a:gd name="connsiteX11" fmla="*/ 847342 w 1220769"/>
              <a:gd name="connsiteY11" fmla="*/ 740943 h 997246"/>
              <a:gd name="connsiteX12" fmla="*/ 838464 w 1220769"/>
              <a:gd name="connsiteY12" fmla="*/ 918497 h 997246"/>
              <a:gd name="connsiteX13" fmla="*/ 811831 w 1220769"/>
              <a:gd name="connsiteY13" fmla="*/ 927374 h 997246"/>
              <a:gd name="connsiteX14" fmla="*/ 785198 w 1220769"/>
              <a:gd name="connsiteY14" fmla="*/ 945130 h 997246"/>
              <a:gd name="connsiteX15" fmla="*/ 625400 w 1220769"/>
              <a:gd name="connsiteY15" fmla="*/ 954007 h 997246"/>
              <a:gd name="connsiteX16" fmla="*/ 74985 w 1220769"/>
              <a:gd name="connsiteY16" fmla="*/ 811965 h 997246"/>
              <a:gd name="connsiteX17" fmla="*/ 66107 w 1220769"/>
              <a:gd name="connsiteY17" fmla="*/ 723188 h 997246"/>
              <a:gd name="connsiteX18" fmla="*/ 57229 w 1220769"/>
              <a:gd name="connsiteY18" fmla="*/ 465736 h 997246"/>
              <a:gd name="connsiteX19" fmla="*/ 48352 w 1220769"/>
              <a:gd name="connsiteY19" fmla="*/ 394714 h 997246"/>
              <a:gd name="connsiteX20" fmla="*/ 66107 w 1220769"/>
              <a:gd name="connsiteY20" fmla="*/ 30730 h 997246"/>
              <a:gd name="connsiteX0" fmla="*/ 66107 w 1220769"/>
              <a:gd name="connsiteY0" fmla="*/ 30730 h 1001178"/>
              <a:gd name="connsiteX1" fmla="*/ 865097 w 1220769"/>
              <a:gd name="connsiteY1" fmla="*/ 30730 h 1001178"/>
              <a:gd name="connsiteX2" fmla="*/ 909485 w 1220769"/>
              <a:gd name="connsiteY2" fmla="*/ 39607 h 1001178"/>
              <a:gd name="connsiteX3" fmla="*/ 980507 w 1220769"/>
              <a:gd name="connsiteY3" fmla="*/ 48485 h 1001178"/>
              <a:gd name="connsiteX4" fmla="*/ 1033773 w 1220769"/>
              <a:gd name="connsiteY4" fmla="*/ 57363 h 1001178"/>
              <a:gd name="connsiteX5" fmla="*/ 1175816 w 1220769"/>
              <a:gd name="connsiteY5" fmla="*/ 66240 h 1001178"/>
              <a:gd name="connsiteX6" fmla="*/ 1220204 w 1220769"/>
              <a:gd name="connsiteY6" fmla="*/ 146139 h 1001178"/>
              <a:gd name="connsiteX7" fmla="*/ 1211326 w 1220769"/>
              <a:gd name="connsiteY7" fmla="*/ 465736 h 1001178"/>
              <a:gd name="connsiteX8" fmla="*/ 1184693 w 1220769"/>
              <a:gd name="connsiteY8" fmla="*/ 474613 h 1001178"/>
              <a:gd name="connsiteX9" fmla="*/ 1171569 w 1220769"/>
              <a:gd name="connsiteY9" fmla="*/ 989518 h 1001178"/>
              <a:gd name="connsiteX10" fmla="*/ 856219 w 1220769"/>
              <a:gd name="connsiteY10" fmla="*/ 705433 h 1001178"/>
              <a:gd name="connsiteX11" fmla="*/ 847342 w 1220769"/>
              <a:gd name="connsiteY11" fmla="*/ 740943 h 1001178"/>
              <a:gd name="connsiteX12" fmla="*/ 838464 w 1220769"/>
              <a:gd name="connsiteY12" fmla="*/ 918497 h 1001178"/>
              <a:gd name="connsiteX13" fmla="*/ 811831 w 1220769"/>
              <a:gd name="connsiteY13" fmla="*/ 927374 h 1001178"/>
              <a:gd name="connsiteX14" fmla="*/ 785198 w 1220769"/>
              <a:gd name="connsiteY14" fmla="*/ 945130 h 1001178"/>
              <a:gd name="connsiteX15" fmla="*/ 625400 w 1220769"/>
              <a:gd name="connsiteY15" fmla="*/ 954007 h 1001178"/>
              <a:gd name="connsiteX16" fmla="*/ 74985 w 1220769"/>
              <a:gd name="connsiteY16" fmla="*/ 811965 h 1001178"/>
              <a:gd name="connsiteX17" fmla="*/ 66107 w 1220769"/>
              <a:gd name="connsiteY17" fmla="*/ 723188 h 1001178"/>
              <a:gd name="connsiteX18" fmla="*/ 57229 w 1220769"/>
              <a:gd name="connsiteY18" fmla="*/ 465736 h 1001178"/>
              <a:gd name="connsiteX19" fmla="*/ 48352 w 1220769"/>
              <a:gd name="connsiteY19" fmla="*/ 394714 h 1001178"/>
              <a:gd name="connsiteX20" fmla="*/ 66107 w 1220769"/>
              <a:gd name="connsiteY20" fmla="*/ 30730 h 1001178"/>
              <a:gd name="connsiteX0" fmla="*/ 66107 w 1220769"/>
              <a:gd name="connsiteY0" fmla="*/ 30730 h 1000349"/>
              <a:gd name="connsiteX1" fmla="*/ 865097 w 1220769"/>
              <a:gd name="connsiteY1" fmla="*/ 30730 h 1000349"/>
              <a:gd name="connsiteX2" fmla="*/ 909485 w 1220769"/>
              <a:gd name="connsiteY2" fmla="*/ 39607 h 1000349"/>
              <a:gd name="connsiteX3" fmla="*/ 980507 w 1220769"/>
              <a:gd name="connsiteY3" fmla="*/ 48485 h 1000349"/>
              <a:gd name="connsiteX4" fmla="*/ 1033773 w 1220769"/>
              <a:gd name="connsiteY4" fmla="*/ 57363 h 1000349"/>
              <a:gd name="connsiteX5" fmla="*/ 1175816 w 1220769"/>
              <a:gd name="connsiteY5" fmla="*/ 66240 h 1000349"/>
              <a:gd name="connsiteX6" fmla="*/ 1220204 w 1220769"/>
              <a:gd name="connsiteY6" fmla="*/ 146139 h 1000349"/>
              <a:gd name="connsiteX7" fmla="*/ 1211326 w 1220769"/>
              <a:gd name="connsiteY7" fmla="*/ 465736 h 1000349"/>
              <a:gd name="connsiteX8" fmla="*/ 1184693 w 1220769"/>
              <a:gd name="connsiteY8" fmla="*/ 474613 h 1000349"/>
              <a:gd name="connsiteX9" fmla="*/ 1171569 w 1220769"/>
              <a:gd name="connsiteY9" fmla="*/ 989518 h 1000349"/>
              <a:gd name="connsiteX10" fmla="*/ 856219 w 1220769"/>
              <a:gd name="connsiteY10" fmla="*/ 705433 h 1000349"/>
              <a:gd name="connsiteX11" fmla="*/ 933741 w 1220769"/>
              <a:gd name="connsiteY11" fmla="*/ 918496 h 1000349"/>
              <a:gd name="connsiteX12" fmla="*/ 838464 w 1220769"/>
              <a:gd name="connsiteY12" fmla="*/ 918497 h 1000349"/>
              <a:gd name="connsiteX13" fmla="*/ 811831 w 1220769"/>
              <a:gd name="connsiteY13" fmla="*/ 927374 h 1000349"/>
              <a:gd name="connsiteX14" fmla="*/ 785198 w 1220769"/>
              <a:gd name="connsiteY14" fmla="*/ 945130 h 1000349"/>
              <a:gd name="connsiteX15" fmla="*/ 625400 w 1220769"/>
              <a:gd name="connsiteY15" fmla="*/ 954007 h 1000349"/>
              <a:gd name="connsiteX16" fmla="*/ 74985 w 1220769"/>
              <a:gd name="connsiteY16" fmla="*/ 811965 h 1000349"/>
              <a:gd name="connsiteX17" fmla="*/ 66107 w 1220769"/>
              <a:gd name="connsiteY17" fmla="*/ 723188 h 1000349"/>
              <a:gd name="connsiteX18" fmla="*/ 57229 w 1220769"/>
              <a:gd name="connsiteY18" fmla="*/ 465736 h 1000349"/>
              <a:gd name="connsiteX19" fmla="*/ 48352 w 1220769"/>
              <a:gd name="connsiteY19" fmla="*/ 394714 h 1000349"/>
              <a:gd name="connsiteX20" fmla="*/ 66107 w 1220769"/>
              <a:gd name="connsiteY20" fmla="*/ 30730 h 1000349"/>
              <a:gd name="connsiteX0" fmla="*/ 66107 w 1220769"/>
              <a:gd name="connsiteY0" fmla="*/ 30730 h 1017837"/>
              <a:gd name="connsiteX1" fmla="*/ 865097 w 1220769"/>
              <a:gd name="connsiteY1" fmla="*/ 30730 h 1017837"/>
              <a:gd name="connsiteX2" fmla="*/ 909485 w 1220769"/>
              <a:gd name="connsiteY2" fmla="*/ 39607 h 1017837"/>
              <a:gd name="connsiteX3" fmla="*/ 980507 w 1220769"/>
              <a:gd name="connsiteY3" fmla="*/ 48485 h 1017837"/>
              <a:gd name="connsiteX4" fmla="*/ 1033773 w 1220769"/>
              <a:gd name="connsiteY4" fmla="*/ 57363 h 1017837"/>
              <a:gd name="connsiteX5" fmla="*/ 1175816 w 1220769"/>
              <a:gd name="connsiteY5" fmla="*/ 66240 h 1017837"/>
              <a:gd name="connsiteX6" fmla="*/ 1220204 w 1220769"/>
              <a:gd name="connsiteY6" fmla="*/ 146139 h 1017837"/>
              <a:gd name="connsiteX7" fmla="*/ 1211326 w 1220769"/>
              <a:gd name="connsiteY7" fmla="*/ 465736 h 1017837"/>
              <a:gd name="connsiteX8" fmla="*/ 1184693 w 1220769"/>
              <a:gd name="connsiteY8" fmla="*/ 474613 h 1017837"/>
              <a:gd name="connsiteX9" fmla="*/ 1171569 w 1220769"/>
              <a:gd name="connsiteY9" fmla="*/ 989518 h 1017837"/>
              <a:gd name="connsiteX10" fmla="*/ 1029016 w 1220769"/>
              <a:gd name="connsiteY10" fmla="*/ 954008 h 1017837"/>
              <a:gd name="connsiteX11" fmla="*/ 933741 w 1220769"/>
              <a:gd name="connsiteY11" fmla="*/ 918496 h 1017837"/>
              <a:gd name="connsiteX12" fmla="*/ 838464 w 1220769"/>
              <a:gd name="connsiteY12" fmla="*/ 918497 h 1017837"/>
              <a:gd name="connsiteX13" fmla="*/ 811831 w 1220769"/>
              <a:gd name="connsiteY13" fmla="*/ 927374 h 1017837"/>
              <a:gd name="connsiteX14" fmla="*/ 785198 w 1220769"/>
              <a:gd name="connsiteY14" fmla="*/ 945130 h 1017837"/>
              <a:gd name="connsiteX15" fmla="*/ 625400 w 1220769"/>
              <a:gd name="connsiteY15" fmla="*/ 954007 h 1017837"/>
              <a:gd name="connsiteX16" fmla="*/ 74985 w 1220769"/>
              <a:gd name="connsiteY16" fmla="*/ 811965 h 1017837"/>
              <a:gd name="connsiteX17" fmla="*/ 66107 w 1220769"/>
              <a:gd name="connsiteY17" fmla="*/ 723188 h 1017837"/>
              <a:gd name="connsiteX18" fmla="*/ 57229 w 1220769"/>
              <a:gd name="connsiteY18" fmla="*/ 465736 h 1017837"/>
              <a:gd name="connsiteX19" fmla="*/ 48352 w 1220769"/>
              <a:gd name="connsiteY19" fmla="*/ 394714 h 1017837"/>
              <a:gd name="connsiteX20" fmla="*/ 66107 w 1220769"/>
              <a:gd name="connsiteY20" fmla="*/ 30730 h 1017837"/>
              <a:gd name="connsiteX0" fmla="*/ 66107 w 1220769"/>
              <a:gd name="connsiteY0" fmla="*/ 30730 h 997246"/>
              <a:gd name="connsiteX1" fmla="*/ 865097 w 1220769"/>
              <a:gd name="connsiteY1" fmla="*/ 30730 h 997246"/>
              <a:gd name="connsiteX2" fmla="*/ 909485 w 1220769"/>
              <a:gd name="connsiteY2" fmla="*/ 39607 h 997246"/>
              <a:gd name="connsiteX3" fmla="*/ 980507 w 1220769"/>
              <a:gd name="connsiteY3" fmla="*/ 48485 h 997246"/>
              <a:gd name="connsiteX4" fmla="*/ 1033773 w 1220769"/>
              <a:gd name="connsiteY4" fmla="*/ 57363 h 997246"/>
              <a:gd name="connsiteX5" fmla="*/ 1175816 w 1220769"/>
              <a:gd name="connsiteY5" fmla="*/ 66240 h 997246"/>
              <a:gd name="connsiteX6" fmla="*/ 1220204 w 1220769"/>
              <a:gd name="connsiteY6" fmla="*/ 146139 h 997246"/>
              <a:gd name="connsiteX7" fmla="*/ 1211326 w 1220769"/>
              <a:gd name="connsiteY7" fmla="*/ 465736 h 997246"/>
              <a:gd name="connsiteX8" fmla="*/ 1184693 w 1220769"/>
              <a:gd name="connsiteY8" fmla="*/ 474613 h 997246"/>
              <a:gd name="connsiteX9" fmla="*/ 1171569 w 1220769"/>
              <a:gd name="connsiteY9" fmla="*/ 954008 h 997246"/>
              <a:gd name="connsiteX10" fmla="*/ 1029016 w 1220769"/>
              <a:gd name="connsiteY10" fmla="*/ 954008 h 997246"/>
              <a:gd name="connsiteX11" fmla="*/ 933741 w 1220769"/>
              <a:gd name="connsiteY11" fmla="*/ 918496 h 997246"/>
              <a:gd name="connsiteX12" fmla="*/ 838464 w 1220769"/>
              <a:gd name="connsiteY12" fmla="*/ 918497 h 997246"/>
              <a:gd name="connsiteX13" fmla="*/ 811831 w 1220769"/>
              <a:gd name="connsiteY13" fmla="*/ 927374 h 997246"/>
              <a:gd name="connsiteX14" fmla="*/ 785198 w 1220769"/>
              <a:gd name="connsiteY14" fmla="*/ 945130 h 997246"/>
              <a:gd name="connsiteX15" fmla="*/ 625400 w 1220769"/>
              <a:gd name="connsiteY15" fmla="*/ 954007 h 997246"/>
              <a:gd name="connsiteX16" fmla="*/ 74985 w 1220769"/>
              <a:gd name="connsiteY16" fmla="*/ 811965 h 997246"/>
              <a:gd name="connsiteX17" fmla="*/ 66107 w 1220769"/>
              <a:gd name="connsiteY17" fmla="*/ 723188 h 997246"/>
              <a:gd name="connsiteX18" fmla="*/ 57229 w 1220769"/>
              <a:gd name="connsiteY18" fmla="*/ 465736 h 997246"/>
              <a:gd name="connsiteX19" fmla="*/ 48352 w 1220769"/>
              <a:gd name="connsiteY19" fmla="*/ 394714 h 997246"/>
              <a:gd name="connsiteX20" fmla="*/ 66107 w 1220769"/>
              <a:gd name="connsiteY20" fmla="*/ 30730 h 997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220769" h="997246">
                <a:moveTo>
                  <a:pt x="66107" y="30730"/>
                </a:moveTo>
                <a:cubicBezTo>
                  <a:pt x="202231" y="-29934"/>
                  <a:pt x="255377" y="15294"/>
                  <a:pt x="865097" y="30730"/>
                </a:cubicBezTo>
                <a:cubicBezTo>
                  <a:pt x="880181" y="31112"/>
                  <a:pt x="894571" y="37313"/>
                  <a:pt x="909485" y="39607"/>
                </a:cubicBezTo>
                <a:cubicBezTo>
                  <a:pt x="933066" y="43235"/>
                  <a:pt x="956889" y="45111"/>
                  <a:pt x="980507" y="48485"/>
                </a:cubicBezTo>
                <a:cubicBezTo>
                  <a:pt x="998326" y="51031"/>
                  <a:pt x="1015847" y="55733"/>
                  <a:pt x="1033773" y="57363"/>
                </a:cubicBezTo>
                <a:cubicBezTo>
                  <a:pt x="1081018" y="61658"/>
                  <a:pt x="1128468" y="63281"/>
                  <a:pt x="1175816" y="66240"/>
                </a:cubicBezTo>
                <a:cubicBezTo>
                  <a:pt x="1229157" y="79576"/>
                  <a:pt x="1220204" y="65609"/>
                  <a:pt x="1220204" y="146139"/>
                </a:cubicBezTo>
                <a:cubicBezTo>
                  <a:pt x="1220204" y="252712"/>
                  <a:pt x="1222781" y="359780"/>
                  <a:pt x="1211326" y="465736"/>
                </a:cubicBezTo>
                <a:cubicBezTo>
                  <a:pt x="1210320" y="475040"/>
                  <a:pt x="1191319" y="393234"/>
                  <a:pt x="1184693" y="474613"/>
                </a:cubicBezTo>
                <a:cubicBezTo>
                  <a:pt x="1178067" y="555992"/>
                  <a:pt x="1275142" y="951049"/>
                  <a:pt x="1171569" y="954008"/>
                </a:cubicBezTo>
                <a:cubicBezTo>
                  <a:pt x="1167099" y="1029988"/>
                  <a:pt x="1068654" y="959927"/>
                  <a:pt x="1029016" y="954008"/>
                </a:cubicBezTo>
                <a:cubicBezTo>
                  <a:pt x="989378" y="948089"/>
                  <a:pt x="936700" y="906659"/>
                  <a:pt x="933741" y="918496"/>
                </a:cubicBezTo>
                <a:cubicBezTo>
                  <a:pt x="930782" y="977681"/>
                  <a:pt x="858782" y="917017"/>
                  <a:pt x="838464" y="918497"/>
                </a:cubicBezTo>
                <a:cubicBezTo>
                  <a:pt x="818146" y="919977"/>
                  <a:pt x="820201" y="923189"/>
                  <a:pt x="811831" y="927374"/>
                </a:cubicBezTo>
                <a:cubicBezTo>
                  <a:pt x="802288" y="932146"/>
                  <a:pt x="795761" y="943621"/>
                  <a:pt x="785198" y="945130"/>
                </a:cubicBezTo>
                <a:cubicBezTo>
                  <a:pt x="732386" y="952675"/>
                  <a:pt x="678666" y="951048"/>
                  <a:pt x="625400" y="954007"/>
                </a:cubicBezTo>
                <a:cubicBezTo>
                  <a:pt x="22402" y="944123"/>
                  <a:pt x="100054" y="1125336"/>
                  <a:pt x="74985" y="811965"/>
                </a:cubicBezTo>
                <a:cubicBezTo>
                  <a:pt x="72613" y="782320"/>
                  <a:pt x="69066" y="752780"/>
                  <a:pt x="66107" y="723188"/>
                </a:cubicBezTo>
                <a:cubicBezTo>
                  <a:pt x="63148" y="637371"/>
                  <a:pt x="61864" y="551479"/>
                  <a:pt x="57229" y="465736"/>
                </a:cubicBezTo>
                <a:cubicBezTo>
                  <a:pt x="55941" y="441913"/>
                  <a:pt x="48829" y="418567"/>
                  <a:pt x="48352" y="394714"/>
                </a:cubicBezTo>
                <a:cubicBezTo>
                  <a:pt x="45867" y="270452"/>
                  <a:pt x="-70017" y="91394"/>
                  <a:pt x="66107" y="30730"/>
                </a:cubicBezTo>
                <a:close/>
              </a:path>
            </a:pathLst>
          </a:custGeom>
          <a:noFill/>
          <a:ln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" name="Freeform 6"/>
          <p:cNvSpPr/>
          <p:nvPr/>
        </p:nvSpPr>
        <p:spPr>
          <a:xfrm>
            <a:off x="2279025" y="5866097"/>
            <a:ext cx="464175" cy="534703"/>
          </a:xfrm>
          <a:custGeom>
            <a:avLst/>
            <a:gdLst>
              <a:gd name="connsiteX0" fmla="*/ 470516 w 488904"/>
              <a:gd name="connsiteY0" fmla="*/ 142043 h 577049"/>
              <a:gd name="connsiteX1" fmla="*/ 479394 w 488904"/>
              <a:gd name="connsiteY1" fmla="*/ 53266 h 577049"/>
              <a:gd name="connsiteX2" fmla="*/ 372862 w 488904"/>
              <a:gd name="connsiteY2" fmla="*/ 26633 h 577049"/>
              <a:gd name="connsiteX3" fmla="*/ 346229 w 488904"/>
              <a:gd name="connsiteY3" fmla="*/ 17756 h 577049"/>
              <a:gd name="connsiteX4" fmla="*/ 275208 w 488904"/>
              <a:gd name="connsiteY4" fmla="*/ 0 h 577049"/>
              <a:gd name="connsiteX5" fmla="*/ 159798 w 488904"/>
              <a:gd name="connsiteY5" fmla="*/ 8878 h 577049"/>
              <a:gd name="connsiteX6" fmla="*/ 71021 w 488904"/>
              <a:gd name="connsiteY6" fmla="*/ 26633 h 577049"/>
              <a:gd name="connsiteX7" fmla="*/ 44388 w 488904"/>
              <a:gd name="connsiteY7" fmla="*/ 44389 h 577049"/>
              <a:gd name="connsiteX8" fmla="*/ 26633 w 488904"/>
              <a:gd name="connsiteY8" fmla="*/ 97655 h 577049"/>
              <a:gd name="connsiteX9" fmla="*/ 8877 w 488904"/>
              <a:gd name="connsiteY9" fmla="*/ 230820 h 577049"/>
              <a:gd name="connsiteX10" fmla="*/ 0 w 488904"/>
              <a:gd name="connsiteY10" fmla="*/ 266330 h 577049"/>
              <a:gd name="connsiteX11" fmla="*/ 8877 w 488904"/>
              <a:gd name="connsiteY11" fmla="*/ 497150 h 577049"/>
              <a:gd name="connsiteX12" fmla="*/ 26633 w 488904"/>
              <a:gd name="connsiteY12" fmla="*/ 550416 h 577049"/>
              <a:gd name="connsiteX13" fmla="*/ 79899 w 488904"/>
              <a:gd name="connsiteY13" fmla="*/ 577049 h 577049"/>
              <a:gd name="connsiteX14" fmla="*/ 257452 w 488904"/>
              <a:gd name="connsiteY14" fmla="*/ 568171 h 577049"/>
              <a:gd name="connsiteX15" fmla="*/ 284085 w 488904"/>
              <a:gd name="connsiteY15" fmla="*/ 559293 h 577049"/>
              <a:gd name="connsiteX16" fmla="*/ 319596 w 488904"/>
              <a:gd name="connsiteY16" fmla="*/ 550416 h 577049"/>
              <a:gd name="connsiteX17" fmla="*/ 346229 w 488904"/>
              <a:gd name="connsiteY17" fmla="*/ 532660 h 577049"/>
              <a:gd name="connsiteX18" fmla="*/ 408373 w 488904"/>
              <a:gd name="connsiteY18" fmla="*/ 506027 h 577049"/>
              <a:gd name="connsiteX19" fmla="*/ 461639 w 488904"/>
              <a:gd name="connsiteY19" fmla="*/ 452761 h 577049"/>
              <a:gd name="connsiteX20" fmla="*/ 479394 w 488904"/>
              <a:gd name="connsiteY20" fmla="*/ 399495 h 577049"/>
              <a:gd name="connsiteX21" fmla="*/ 470516 w 488904"/>
              <a:gd name="connsiteY21" fmla="*/ 142043 h 577049"/>
              <a:gd name="connsiteX0" fmla="*/ 473130 w 491518"/>
              <a:gd name="connsiteY0" fmla="*/ 142043 h 577049"/>
              <a:gd name="connsiteX1" fmla="*/ 482008 w 491518"/>
              <a:gd name="connsiteY1" fmla="*/ 53266 h 577049"/>
              <a:gd name="connsiteX2" fmla="*/ 375476 w 491518"/>
              <a:gd name="connsiteY2" fmla="*/ 26633 h 577049"/>
              <a:gd name="connsiteX3" fmla="*/ 348843 w 491518"/>
              <a:gd name="connsiteY3" fmla="*/ 17756 h 577049"/>
              <a:gd name="connsiteX4" fmla="*/ 277822 w 491518"/>
              <a:gd name="connsiteY4" fmla="*/ 0 h 577049"/>
              <a:gd name="connsiteX5" fmla="*/ 162412 w 491518"/>
              <a:gd name="connsiteY5" fmla="*/ 8878 h 577049"/>
              <a:gd name="connsiteX6" fmla="*/ 73635 w 491518"/>
              <a:gd name="connsiteY6" fmla="*/ 26633 h 577049"/>
              <a:gd name="connsiteX7" fmla="*/ 47002 w 491518"/>
              <a:gd name="connsiteY7" fmla="*/ 44389 h 577049"/>
              <a:gd name="connsiteX8" fmla="*/ 130226 w 491518"/>
              <a:gd name="connsiteY8" fmla="*/ 107259 h 577049"/>
              <a:gd name="connsiteX9" fmla="*/ 11491 w 491518"/>
              <a:gd name="connsiteY9" fmla="*/ 230820 h 577049"/>
              <a:gd name="connsiteX10" fmla="*/ 2614 w 491518"/>
              <a:gd name="connsiteY10" fmla="*/ 266330 h 577049"/>
              <a:gd name="connsiteX11" fmla="*/ 11491 w 491518"/>
              <a:gd name="connsiteY11" fmla="*/ 497150 h 577049"/>
              <a:gd name="connsiteX12" fmla="*/ 29247 w 491518"/>
              <a:gd name="connsiteY12" fmla="*/ 550416 h 577049"/>
              <a:gd name="connsiteX13" fmla="*/ 82513 w 491518"/>
              <a:gd name="connsiteY13" fmla="*/ 577049 h 577049"/>
              <a:gd name="connsiteX14" fmla="*/ 260066 w 491518"/>
              <a:gd name="connsiteY14" fmla="*/ 568171 h 577049"/>
              <a:gd name="connsiteX15" fmla="*/ 286699 w 491518"/>
              <a:gd name="connsiteY15" fmla="*/ 559293 h 577049"/>
              <a:gd name="connsiteX16" fmla="*/ 322210 w 491518"/>
              <a:gd name="connsiteY16" fmla="*/ 550416 h 577049"/>
              <a:gd name="connsiteX17" fmla="*/ 348843 w 491518"/>
              <a:gd name="connsiteY17" fmla="*/ 532660 h 577049"/>
              <a:gd name="connsiteX18" fmla="*/ 410987 w 491518"/>
              <a:gd name="connsiteY18" fmla="*/ 506027 h 577049"/>
              <a:gd name="connsiteX19" fmla="*/ 464253 w 491518"/>
              <a:gd name="connsiteY19" fmla="*/ 452761 h 577049"/>
              <a:gd name="connsiteX20" fmla="*/ 482008 w 491518"/>
              <a:gd name="connsiteY20" fmla="*/ 399495 h 577049"/>
              <a:gd name="connsiteX21" fmla="*/ 473130 w 491518"/>
              <a:gd name="connsiteY21" fmla="*/ 142043 h 577049"/>
              <a:gd name="connsiteX0" fmla="*/ 473130 w 491518"/>
              <a:gd name="connsiteY0" fmla="*/ 142043 h 577049"/>
              <a:gd name="connsiteX1" fmla="*/ 482008 w 491518"/>
              <a:gd name="connsiteY1" fmla="*/ 53266 h 577049"/>
              <a:gd name="connsiteX2" fmla="*/ 375476 w 491518"/>
              <a:gd name="connsiteY2" fmla="*/ 26633 h 577049"/>
              <a:gd name="connsiteX3" fmla="*/ 348843 w 491518"/>
              <a:gd name="connsiteY3" fmla="*/ 17756 h 577049"/>
              <a:gd name="connsiteX4" fmla="*/ 277822 w 491518"/>
              <a:gd name="connsiteY4" fmla="*/ 0 h 577049"/>
              <a:gd name="connsiteX5" fmla="*/ 162412 w 491518"/>
              <a:gd name="connsiteY5" fmla="*/ 8878 h 577049"/>
              <a:gd name="connsiteX6" fmla="*/ 73635 w 491518"/>
              <a:gd name="connsiteY6" fmla="*/ 26633 h 577049"/>
              <a:gd name="connsiteX7" fmla="*/ 158077 w 491518"/>
              <a:gd name="connsiteY7" fmla="*/ 63597 h 577049"/>
              <a:gd name="connsiteX8" fmla="*/ 130226 w 491518"/>
              <a:gd name="connsiteY8" fmla="*/ 107259 h 577049"/>
              <a:gd name="connsiteX9" fmla="*/ 11491 w 491518"/>
              <a:gd name="connsiteY9" fmla="*/ 230820 h 577049"/>
              <a:gd name="connsiteX10" fmla="*/ 2614 w 491518"/>
              <a:gd name="connsiteY10" fmla="*/ 266330 h 577049"/>
              <a:gd name="connsiteX11" fmla="*/ 11491 w 491518"/>
              <a:gd name="connsiteY11" fmla="*/ 497150 h 577049"/>
              <a:gd name="connsiteX12" fmla="*/ 29247 w 491518"/>
              <a:gd name="connsiteY12" fmla="*/ 550416 h 577049"/>
              <a:gd name="connsiteX13" fmla="*/ 82513 w 491518"/>
              <a:gd name="connsiteY13" fmla="*/ 577049 h 577049"/>
              <a:gd name="connsiteX14" fmla="*/ 260066 w 491518"/>
              <a:gd name="connsiteY14" fmla="*/ 568171 h 577049"/>
              <a:gd name="connsiteX15" fmla="*/ 286699 w 491518"/>
              <a:gd name="connsiteY15" fmla="*/ 559293 h 577049"/>
              <a:gd name="connsiteX16" fmla="*/ 322210 w 491518"/>
              <a:gd name="connsiteY16" fmla="*/ 550416 h 577049"/>
              <a:gd name="connsiteX17" fmla="*/ 348843 w 491518"/>
              <a:gd name="connsiteY17" fmla="*/ 532660 h 577049"/>
              <a:gd name="connsiteX18" fmla="*/ 410987 w 491518"/>
              <a:gd name="connsiteY18" fmla="*/ 506027 h 577049"/>
              <a:gd name="connsiteX19" fmla="*/ 464253 w 491518"/>
              <a:gd name="connsiteY19" fmla="*/ 452761 h 577049"/>
              <a:gd name="connsiteX20" fmla="*/ 482008 w 491518"/>
              <a:gd name="connsiteY20" fmla="*/ 399495 h 577049"/>
              <a:gd name="connsiteX21" fmla="*/ 473130 w 491518"/>
              <a:gd name="connsiteY21" fmla="*/ 142043 h 577049"/>
              <a:gd name="connsiteX0" fmla="*/ 473130 w 491518"/>
              <a:gd name="connsiteY0" fmla="*/ 143453 h 578459"/>
              <a:gd name="connsiteX1" fmla="*/ 482008 w 491518"/>
              <a:gd name="connsiteY1" fmla="*/ 54676 h 578459"/>
              <a:gd name="connsiteX2" fmla="*/ 375476 w 491518"/>
              <a:gd name="connsiteY2" fmla="*/ 28043 h 578459"/>
              <a:gd name="connsiteX3" fmla="*/ 348843 w 491518"/>
              <a:gd name="connsiteY3" fmla="*/ 19166 h 578459"/>
              <a:gd name="connsiteX4" fmla="*/ 277822 w 491518"/>
              <a:gd name="connsiteY4" fmla="*/ 1410 h 578459"/>
              <a:gd name="connsiteX5" fmla="*/ 222999 w 491518"/>
              <a:gd name="connsiteY5" fmla="*/ 58308 h 578459"/>
              <a:gd name="connsiteX6" fmla="*/ 73635 w 491518"/>
              <a:gd name="connsiteY6" fmla="*/ 28043 h 578459"/>
              <a:gd name="connsiteX7" fmla="*/ 158077 w 491518"/>
              <a:gd name="connsiteY7" fmla="*/ 65007 h 578459"/>
              <a:gd name="connsiteX8" fmla="*/ 130226 w 491518"/>
              <a:gd name="connsiteY8" fmla="*/ 108669 h 578459"/>
              <a:gd name="connsiteX9" fmla="*/ 11491 w 491518"/>
              <a:gd name="connsiteY9" fmla="*/ 232230 h 578459"/>
              <a:gd name="connsiteX10" fmla="*/ 2614 w 491518"/>
              <a:gd name="connsiteY10" fmla="*/ 267740 h 578459"/>
              <a:gd name="connsiteX11" fmla="*/ 11491 w 491518"/>
              <a:gd name="connsiteY11" fmla="*/ 498560 h 578459"/>
              <a:gd name="connsiteX12" fmla="*/ 29247 w 491518"/>
              <a:gd name="connsiteY12" fmla="*/ 551826 h 578459"/>
              <a:gd name="connsiteX13" fmla="*/ 82513 w 491518"/>
              <a:gd name="connsiteY13" fmla="*/ 578459 h 578459"/>
              <a:gd name="connsiteX14" fmla="*/ 260066 w 491518"/>
              <a:gd name="connsiteY14" fmla="*/ 569581 h 578459"/>
              <a:gd name="connsiteX15" fmla="*/ 286699 w 491518"/>
              <a:gd name="connsiteY15" fmla="*/ 560703 h 578459"/>
              <a:gd name="connsiteX16" fmla="*/ 322210 w 491518"/>
              <a:gd name="connsiteY16" fmla="*/ 551826 h 578459"/>
              <a:gd name="connsiteX17" fmla="*/ 348843 w 491518"/>
              <a:gd name="connsiteY17" fmla="*/ 534070 h 578459"/>
              <a:gd name="connsiteX18" fmla="*/ 410987 w 491518"/>
              <a:gd name="connsiteY18" fmla="*/ 507437 h 578459"/>
              <a:gd name="connsiteX19" fmla="*/ 464253 w 491518"/>
              <a:gd name="connsiteY19" fmla="*/ 454171 h 578459"/>
              <a:gd name="connsiteX20" fmla="*/ 482008 w 491518"/>
              <a:gd name="connsiteY20" fmla="*/ 400905 h 578459"/>
              <a:gd name="connsiteX21" fmla="*/ 473130 w 491518"/>
              <a:gd name="connsiteY21" fmla="*/ 143453 h 578459"/>
              <a:gd name="connsiteX0" fmla="*/ 473130 w 491518"/>
              <a:gd name="connsiteY0" fmla="*/ 143453 h 578459"/>
              <a:gd name="connsiteX1" fmla="*/ 482008 w 491518"/>
              <a:gd name="connsiteY1" fmla="*/ 54676 h 578459"/>
              <a:gd name="connsiteX2" fmla="*/ 375476 w 491518"/>
              <a:gd name="connsiteY2" fmla="*/ 28043 h 578459"/>
              <a:gd name="connsiteX3" fmla="*/ 348843 w 491518"/>
              <a:gd name="connsiteY3" fmla="*/ 19166 h 578459"/>
              <a:gd name="connsiteX4" fmla="*/ 277822 w 491518"/>
              <a:gd name="connsiteY4" fmla="*/ 1410 h 578459"/>
              <a:gd name="connsiteX5" fmla="*/ 222999 w 491518"/>
              <a:gd name="connsiteY5" fmla="*/ 58308 h 578459"/>
              <a:gd name="connsiteX6" fmla="*/ 164515 w 491518"/>
              <a:gd name="connsiteY6" fmla="*/ 76064 h 578459"/>
              <a:gd name="connsiteX7" fmla="*/ 158077 w 491518"/>
              <a:gd name="connsiteY7" fmla="*/ 65007 h 578459"/>
              <a:gd name="connsiteX8" fmla="*/ 130226 w 491518"/>
              <a:gd name="connsiteY8" fmla="*/ 108669 h 578459"/>
              <a:gd name="connsiteX9" fmla="*/ 11491 w 491518"/>
              <a:gd name="connsiteY9" fmla="*/ 232230 h 578459"/>
              <a:gd name="connsiteX10" fmla="*/ 2614 w 491518"/>
              <a:gd name="connsiteY10" fmla="*/ 267740 h 578459"/>
              <a:gd name="connsiteX11" fmla="*/ 11491 w 491518"/>
              <a:gd name="connsiteY11" fmla="*/ 498560 h 578459"/>
              <a:gd name="connsiteX12" fmla="*/ 29247 w 491518"/>
              <a:gd name="connsiteY12" fmla="*/ 551826 h 578459"/>
              <a:gd name="connsiteX13" fmla="*/ 82513 w 491518"/>
              <a:gd name="connsiteY13" fmla="*/ 578459 h 578459"/>
              <a:gd name="connsiteX14" fmla="*/ 260066 w 491518"/>
              <a:gd name="connsiteY14" fmla="*/ 569581 h 578459"/>
              <a:gd name="connsiteX15" fmla="*/ 286699 w 491518"/>
              <a:gd name="connsiteY15" fmla="*/ 560703 h 578459"/>
              <a:gd name="connsiteX16" fmla="*/ 322210 w 491518"/>
              <a:gd name="connsiteY16" fmla="*/ 551826 h 578459"/>
              <a:gd name="connsiteX17" fmla="*/ 348843 w 491518"/>
              <a:gd name="connsiteY17" fmla="*/ 534070 h 578459"/>
              <a:gd name="connsiteX18" fmla="*/ 410987 w 491518"/>
              <a:gd name="connsiteY18" fmla="*/ 507437 h 578459"/>
              <a:gd name="connsiteX19" fmla="*/ 464253 w 491518"/>
              <a:gd name="connsiteY19" fmla="*/ 454171 h 578459"/>
              <a:gd name="connsiteX20" fmla="*/ 482008 w 491518"/>
              <a:gd name="connsiteY20" fmla="*/ 400905 h 578459"/>
              <a:gd name="connsiteX21" fmla="*/ 473130 w 491518"/>
              <a:gd name="connsiteY21" fmla="*/ 143453 h 578459"/>
              <a:gd name="connsiteX0" fmla="*/ 473130 w 491518"/>
              <a:gd name="connsiteY0" fmla="*/ 143453 h 578459"/>
              <a:gd name="connsiteX1" fmla="*/ 482008 w 491518"/>
              <a:gd name="connsiteY1" fmla="*/ 54676 h 578459"/>
              <a:gd name="connsiteX2" fmla="*/ 375476 w 491518"/>
              <a:gd name="connsiteY2" fmla="*/ 28043 h 578459"/>
              <a:gd name="connsiteX3" fmla="*/ 348843 w 491518"/>
              <a:gd name="connsiteY3" fmla="*/ 19166 h 578459"/>
              <a:gd name="connsiteX4" fmla="*/ 277822 w 491518"/>
              <a:gd name="connsiteY4" fmla="*/ 1410 h 578459"/>
              <a:gd name="connsiteX5" fmla="*/ 222999 w 491518"/>
              <a:gd name="connsiteY5" fmla="*/ 58308 h 578459"/>
              <a:gd name="connsiteX6" fmla="*/ 164515 w 491518"/>
              <a:gd name="connsiteY6" fmla="*/ 76064 h 578459"/>
              <a:gd name="connsiteX7" fmla="*/ 158077 w 491518"/>
              <a:gd name="connsiteY7" fmla="*/ 65007 h 578459"/>
              <a:gd name="connsiteX8" fmla="*/ 130226 w 491518"/>
              <a:gd name="connsiteY8" fmla="*/ 108669 h 578459"/>
              <a:gd name="connsiteX9" fmla="*/ 11491 w 491518"/>
              <a:gd name="connsiteY9" fmla="*/ 232230 h 578459"/>
              <a:gd name="connsiteX10" fmla="*/ 2614 w 491518"/>
              <a:gd name="connsiteY10" fmla="*/ 267740 h 578459"/>
              <a:gd name="connsiteX11" fmla="*/ 11491 w 491518"/>
              <a:gd name="connsiteY11" fmla="*/ 498560 h 578459"/>
              <a:gd name="connsiteX12" fmla="*/ 29247 w 491518"/>
              <a:gd name="connsiteY12" fmla="*/ 551826 h 578459"/>
              <a:gd name="connsiteX13" fmla="*/ 82513 w 491518"/>
              <a:gd name="connsiteY13" fmla="*/ 578459 h 578459"/>
              <a:gd name="connsiteX14" fmla="*/ 260066 w 491518"/>
              <a:gd name="connsiteY14" fmla="*/ 569581 h 578459"/>
              <a:gd name="connsiteX15" fmla="*/ 286699 w 491518"/>
              <a:gd name="connsiteY15" fmla="*/ 560703 h 578459"/>
              <a:gd name="connsiteX16" fmla="*/ 322210 w 491518"/>
              <a:gd name="connsiteY16" fmla="*/ 551826 h 578459"/>
              <a:gd name="connsiteX17" fmla="*/ 348843 w 491518"/>
              <a:gd name="connsiteY17" fmla="*/ 534070 h 578459"/>
              <a:gd name="connsiteX18" fmla="*/ 360498 w 491518"/>
              <a:gd name="connsiteY18" fmla="*/ 420999 h 578459"/>
              <a:gd name="connsiteX19" fmla="*/ 464253 w 491518"/>
              <a:gd name="connsiteY19" fmla="*/ 454171 h 578459"/>
              <a:gd name="connsiteX20" fmla="*/ 482008 w 491518"/>
              <a:gd name="connsiteY20" fmla="*/ 400905 h 578459"/>
              <a:gd name="connsiteX21" fmla="*/ 473130 w 491518"/>
              <a:gd name="connsiteY21" fmla="*/ 143453 h 578459"/>
              <a:gd name="connsiteX0" fmla="*/ 473130 w 527736"/>
              <a:gd name="connsiteY0" fmla="*/ 143453 h 578459"/>
              <a:gd name="connsiteX1" fmla="*/ 482008 w 527736"/>
              <a:gd name="connsiteY1" fmla="*/ 54676 h 578459"/>
              <a:gd name="connsiteX2" fmla="*/ 375476 w 527736"/>
              <a:gd name="connsiteY2" fmla="*/ 28043 h 578459"/>
              <a:gd name="connsiteX3" fmla="*/ 348843 w 527736"/>
              <a:gd name="connsiteY3" fmla="*/ 19166 h 578459"/>
              <a:gd name="connsiteX4" fmla="*/ 277822 w 527736"/>
              <a:gd name="connsiteY4" fmla="*/ 1410 h 578459"/>
              <a:gd name="connsiteX5" fmla="*/ 222999 w 527736"/>
              <a:gd name="connsiteY5" fmla="*/ 58308 h 578459"/>
              <a:gd name="connsiteX6" fmla="*/ 164515 w 527736"/>
              <a:gd name="connsiteY6" fmla="*/ 76064 h 578459"/>
              <a:gd name="connsiteX7" fmla="*/ 158077 w 527736"/>
              <a:gd name="connsiteY7" fmla="*/ 65007 h 578459"/>
              <a:gd name="connsiteX8" fmla="*/ 130226 w 527736"/>
              <a:gd name="connsiteY8" fmla="*/ 108669 h 578459"/>
              <a:gd name="connsiteX9" fmla="*/ 11491 w 527736"/>
              <a:gd name="connsiteY9" fmla="*/ 232230 h 578459"/>
              <a:gd name="connsiteX10" fmla="*/ 2614 w 527736"/>
              <a:gd name="connsiteY10" fmla="*/ 267740 h 578459"/>
              <a:gd name="connsiteX11" fmla="*/ 11491 w 527736"/>
              <a:gd name="connsiteY11" fmla="*/ 498560 h 578459"/>
              <a:gd name="connsiteX12" fmla="*/ 29247 w 527736"/>
              <a:gd name="connsiteY12" fmla="*/ 551826 h 578459"/>
              <a:gd name="connsiteX13" fmla="*/ 82513 w 527736"/>
              <a:gd name="connsiteY13" fmla="*/ 578459 h 578459"/>
              <a:gd name="connsiteX14" fmla="*/ 260066 w 527736"/>
              <a:gd name="connsiteY14" fmla="*/ 569581 h 578459"/>
              <a:gd name="connsiteX15" fmla="*/ 286699 w 527736"/>
              <a:gd name="connsiteY15" fmla="*/ 560703 h 578459"/>
              <a:gd name="connsiteX16" fmla="*/ 322210 w 527736"/>
              <a:gd name="connsiteY16" fmla="*/ 551826 h 578459"/>
              <a:gd name="connsiteX17" fmla="*/ 348843 w 527736"/>
              <a:gd name="connsiteY17" fmla="*/ 534070 h 578459"/>
              <a:gd name="connsiteX18" fmla="*/ 360498 w 527736"/>
              <a:gd name="connsiteY18" fmla="*/ 420999 h 578459"/>
              <a:gd name="connsiteX19" fmla="*/ 464253 w 527736"/>
              <a:gd name="connsiteY19" fmla="*/ 454171 h 578459"/>
              <a:gd name="connsiteX20" fmla="*/ 482008 w 527736"/>
              <a:gd name="connsiteY20" fmla="*/ 400905 h 578459"/>
              <a:gd name="connsiteX21" fmla="*/ 527702 w 527736"/>
              <a:gd name="connsiteY21" fmla="*/ 252718 h 578459"/>
              <a:gd name="connsiteX22" fmla="*/ 473130 w 527736"/>
              <a:gd name="connsiteY22" fmla="*/ 143453 h 578459"/>
              <a:gd name="connsiteX0" fmla="*/ 523618 w 527973"/>
              <a:gd name="connsiteY0" fmla="*/ 143453 h 578459"/>
              <a:gd name="connsiteX1" fmla="*/ 482008 w 527973"/>
              <a:gd name="connsiteY1" fmla="*/ 54676 h 578459"/>
              <a:gd name="connsiteX2" fmla="*/ 375476 w 527973"/>
              <a:gd name="connsiteY2" fmla="*/ 28043 h 578459"/>
              <a:gd name="connsiteX3" fmla="*/ 348843 w 527973"/>
              <a:gd name="connsiteY3" fmla="*/ 19166 h 578459"/>
              <a:gd name="connsiteX4" fmla="*/ 277822 w 527973"/>
              <a:gd name="connsiteY4" fmla="*/ 1410 h 578459"/>
              <a:gd name="connsiteX5" fmla="*/ 222999 w 527973"/>
              <a:gd name="connsiteY5" fmla="*/ 58308 h 578459"/>
              <a:gd name="connsiteX6" fmla="*/ 164515 w 527973"/>
              <a:gd name="connsiteY6" fmla="*/ 76064 h 578459"/>
              <a:gd name="connsiteX7" fmla="*/ 158077 w 527973"/>
              <a:gd name="connsiteY7" fmla="*/ 65007 h 578459"/>
              <a:gd name="connsiteX8" fmla="*/ 130226 w 527973"/>
              <a:gd name="connsiteY8" fmla="*/ 108669 h 578459"/>
              <a:gd name="connsiteX9" fmla="*/ 11491 w 527973"/>
              <a:gd name="connsiteY9" fmla="*/ 232230 h 578459"/>
              <a:gd name="connsiteX10" fmla="*/ 2614 w 527973"/>
              <a:gd name="connsiteY10" fmla="*/ 267740 h 578459"/>
              <a:gd name="connsiteX11" fmla="*/ 11491 w 527973"/>
              <a:gd name="connsiteY11" fmla="*/ 498560 h 578459"/>
              <a:gd name="connsiteX12" fmla="*/ 29247 w 527973"/>
              <a:gd name="connsiteY12" fmla="*/ 551826 h 578459"/>
              <a:gd name="connsiteX13" fmla="*/ 82513 w 527973"/>
              <a:gd name="connsiteY13" fmla="*/ 578459 h 578459"/>
              <a:gd name="connsiteX14" fmla="*/ 260066 w 527973"/>
              <a:gd name="connsiteY14" fmla="*/ 569581 h 578459"/>
              <a:gd name="connsiteX15" fmla="*/ 286699 w 527973"/>
              <a:gd name="connsiteY15" fmla="*/ 560703 h 578459"/>
              <a:gd name="connsiteX16" fmla="*/ 322210 w 527973"/>
              <a:gd name="connsiteY16" fmla="*/ 551826 h 578459"/>
              <a:gd name="connsiteX17" fmla="*/ 348843 w 527973"/>
              <a:gd name="connsiteY17" fmla="*/ 534070 h 578459"/>
              <a:gd name="connsiteX18" fmla="*/ 360498 w 527973"/>
              <a:gd name="connsiteY18" fmla="*/ 420999 h 578459"/>
              <a:gd name="connsiteX19" fmla="*/ 464253 w 527973"/>
              <a:gd name="connsiteY19" fmla="*/ 454171 h 578459"/>
              <a:gd name="connsiteX20" fmla="*/ 482008 w 527973"/>
              <a:gd name="connsiteY20" fmla="*/ 400905 h 578459"/>
              <a:gd name="connsiteX21" fmla="*/ 527702 w 527973"/>
              <a:gd name="connsiteY21" fmla="*/ 252718 h 578459"/>
              <a:gd name="connsiteX22" fmla="*/ 523618 w 527973"/>
              <a:gd name="connsiteY22" fmla="*/ 143453 h 578459"/>
              <a:gd name="connsiteX0" fmla="*/ 523618 w 527973"/>
              <a:gd name="connsiteY0" fmla="*/ 143453 h 578459"/>
              <a:gd name="connsiteX1" fmla="*/ 482008 w 527973"/>
              <a:gd name="connsiteY1" fmla="*/ 54676 h 578459"/>
              <a:gd name="connsiteX2" fmla="*/ 375476 w 527973"/>
              <a:gd name="connsiteY2" fmla="*/ 28043 h 578459"/>
              <a:gd name="connsiteX3" fmla="*/ 348843 w 527973"/>
              <a:gd name="connsiteY3" fmla="*/ 19166 h 578459"/>
              <a:gd name="connsiteX4" fmla="*/ 277822 w 527973"/>
              <a:gd name="connsiteY4" fmla="*/ 1410 h 578459"/>
              <a:gd name="connsiteX5" fmla="*/ 222999 w 527973"/>
              <a:gd name="connsiteY5" fmla="*/ 58308 h 578459"/>
              <a:gd name="connsiteX6" fmla="*/ 164515 w 527973"/>
              <a:gd name="connsiteY6" fmla="*/ 76064 h 578459"/>
              <a:gd name="connsiteX7" fmla="*/ 158077 w 527973"/>
              <a:gd name="connsiteY7" fmla="*/ 65007 h 578459"/>
              <a:gd name="connsiteX8" fmla="*/ 130226 w 527973"/>
              <a:gd name="connsiteY8" fmla="*/ 108669 h 578459"/>
              <a:gd name="connsiteX9" fmla="*/ 11491 w 527973"/>
              <a:gd name="connsiteY9" fmla="*/ 232230 h 578459"/>
              <a:gd name="connsiteX10" fmla="*/ 2614 w 527973"/>
              <a:gd name="connsiteY10" fmla="*/ 267740 h 578459"/>
              <a:gd name="connsiteX11" fmla="*/ 11491 w 527973"/>
              <a:gd name="connsiteY11" fmla="*/ 498560 h 578459"/>
              <a:gd name="connsiteX12" fmla="*/ 29247 w 527973"/>
              <a:gd name="connsiteY12" fmla="*/ 551826 h 578459"/>
              <a:gd name="connsiteX13" fmla="*/ 82513 w 527973"/>
              <a:gd name="connsiteY13" fmla="*/ 578459 h 578459"/>
              <a:gd name="connsiteX14" fmla="*/ 260066 w 527973"/>
              <a:gd name="connsiteY14" fmla="*/ 569581 h 578459"/>
              <a:gd name="connsiteX15" fmla="*/ 286699 w 527973"/>
              <a:gd name="connsiteY15" fmla="*/ 560703 h 578459"/>
              <a:gd name="connsiteX16" fmla="*/ 322210 w 527973"/>
              <a:gd name="connsiteY16" fmla="*/ 551826 h 578459"/>
              <a:gd name="connsiteX17" fmla="*/ 348843 w 527973"/>
              <a:gd name="connsiteY17" fmla="*/ 534070 h 578459"/>
              <a:gd name="connsiteX18" fmla="*/ 400890 w 527973"/>
              <a:gd name="connsiteY18" fmla="*/ 449812 h 578459"/>
              <a:gd name="connsiteX19" fmla="*/ 464253 w 527973"/>
              <a:gd name="connsiteY19" fmla="*/ 454171 h 578459"/>
              <a:gd name="connsiteX20" fmla="*/ 482008 w 527973"/>
              <a:gd name="connsiteY20" fmla="*/ 400905 h 578459"/>
              <a:gd name="connsiteX21" fmla="*/ 527702 w 527973"/>
              <a:gd name="connsiteY21" fmla="*/ 252718 h 578459"/>
              <a:gd name="connsiteX22" fmla="*/ 523618 w 527973"/>
              <a:gd name="connsiteY22" fmla="*/ 143453 h 578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527973" h="578459">
                <a:moveTo>
                  <a:pt x="523618" y="143453"/>
                </a:moveTo>
                <a:cubicBezTo>
                  <a:pt x="516002" y="110446"/>
                  <a:pt x="506698" y="73911"/>
                  <a:pt x="482008" y="54676"/>
                </a:cubicBezTo>
                <a:cubicBezTo>
                  <a:pt x="457318" y="35441"/>
                  <a:pt x="394336" y="32234"/>
                  <a:pt x="375476" y="28043"/>
                </a:cubicBezTo>
                <a:cubicBezTo>
                  <a:pt x="366341" y="26013"/>
                  <a:pt x="357871" y="21628"/>
                  <a:pt x="348843" y="19166"/>
                </a:cubicBezTo>
                <a:cubicBezTo>
                  <a:pt x="325301" y="12745"/>
                  <a:pt x="298796" y="-5114"/>
                  <a:pt x="277822" y="1410"/>
                </a:cubicBezTo>
                <a:cubicBezTo>
                  <a:pt x="256848" y="7934"/>
                  <a:pt x="241883" y="45866"/>
                  <a:pt x="222999" y="58308"/>
                </a:cubicBezTo>
                <a:cubicBezTo>
                  <a:pt x="204115" y="70750"/>
                  <a:pt x="175335" y="74948"/>
                  <a:pt x="164515" y="76064"/>
                </a:cubicBezTo>
                <a:cubicBezTo>
                  <a:pt x="153695" y="77181"/>
                  <a:pt x="163792" y="59573"/>
                  <a:pt x="158077" y="65007"/>
                </a:cubicBezTo>
                <a:cubicBezTo>
                  <a:pt x="152362" y="70441"/>
                  <a:pt x="154657" y="80799"/>
                  <a:pt x="130226" y="108669"/>
                </a:cubicBezTo>
                <a:cubicBezTo>
                  <a:pt x="105795" y="136539"/>
                  <a:pt x="32760" y="205718"/>
                  <a:pt x="11491" y="232230"/>
                </a:cubicBezTo>
                <a:cubicBezTo>
                  <a:pt x="-9778" y="258742"/>
                  <a:pt x="5573" y="255903"/>
                  <a:pt x="2614" y="267740"/>
                </a:cubicBezTo>
                <a:cubicBezTo>
                  <a:pt x="5573" y="344680"/>
                  <a:pt x="4304" y="421899"/>
                  <a:pt x="11491" y="498560"/>
                </a:cubicBezTo>
                <a:cubicBezTo>
                  <a:pt x="13238" y="517194"/>
                  <a:pt x="13674" y="541444"/>
                  <a:pt x="29247" y="551826"/>
                </a:cubicBezTo>
                <a:cubicBezTo>
                  <a:pt x="63666" y="574772"/>
                  <a:pt x="45758" y="566207"/>
                  <a:pt x="82513" y="578459"/>
                </a:cubicBezTo>
                <a:cubicBezTo>
                  <a:pt x="141697" y="575500"/>
                  <a:pt x="201031" y="574715"/>
                  <a:pt x="260066" y="569581"/>
                </a:cubicBezTo>
                <a:cubicBezTo>
                  <a:pt x="269389" y="568770"/>
                  <a:pt x="277701" y="563274"/>
                  <a:pt x="286699" y="560703"/>
                </a:cubicBezTo>
                <a:cubicBezTo>
                  <a:pt x="298431" y="557351"/>
                  <a:pt x="310373" y="554785"/>
                  <a:pt x="322210" y="551826"/>
                </a:cubicBezTo>
                <a:cubicBezTo>
                  <a:pt x="331088" y="545907"/>
                  <a:pt x="335730" y="551072"/>
                  <a:pt x="348843" y="534070"/>
                </a:cubicBezTo>
                <a:cubicBezTo>
                  <a:pt x="361956" y="517068"/>
                  <a:pt x="370094" y="474449"/>
                  <a:pt x="400890" y="449812"/>
                </a:cubicBezTo>
                <a:cubicBezTo>
                  <a:pt x="420497" y="434126"/>
                  <a:pt x="464253" y="454171"/>
                  <a:pt x="464253" y="454171"/>
                </a:cubicBezTo>
                <a:cubicBezTo>
                  <a:pt x="470171" y="436416"/>
                  <a:pt x="480573" y="419566"/>
                  <a:pt x="482008" y="400905"/>
                </a:cubicBezTo>
                <a:cubicBezTo>
                  <a:pt x="482485" y="365729"/>
                  <a:pt x="529182" y="295627"/>
                  <a:pt x="527702" y="252718"/>
                </a:cubicBezTo>
                <a:cubicBezTo>
                  <a:pt x="526222" y="209809"/>
                  <a:pt x="531234" y="176460"/>
                  <a:pt x="523618" y="143453"/>
                </a:cubicBezTo>
                <a:close/>
              </a:path>
            </a:pathLst>
          </a:custGeom>
          <a:noFill/>
          <a:ln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" name="Oval 7"/>
          <p:cNvSpPr/>
          <p:nvPr/>
        </p:nvSpPr>
        <p:spPr>
          <a:xfrm>
            <a:off x="2636904" y="6216590"/>
            <a:ext cx="272750" cy="246356"/>
          </a:xfrm>
          <a:prstGeom prst="ellipse">
            <a:avLst/>
          </a:prstGeom>
          <a:noFill/>
          <a:ln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167648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28600" y="464079"/>
            <a:ext cx="8839200" cy="755121"/>
          </a:xfrm>
        </p:spPr>
        <p:txBody>
          <a:bodyPr>
            <a:noAutofit/>
          </a:bodyPr>
          <a:lstStyle/>
          <a:p>
            <a:r>
              <a:rPr lang="en-PH" sz="2400" dirty="0" smtClean="0">
                <a:latin typeface="Arial" pitchFamily="34" charset="0"/>
                <a:cs typeface="Arial" pitchFamily="34" charset="0"/>
              </a:rPr>
              <a:t>III.14   SIF 153B/253B  Knockout Drum Gas  Detector HH Trip(1)</a:t>
            </a:r>
            <a:endParaRPr lang="en-PH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5830" y="1500555"/>
            <a:ext cx="8534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smtClean="0">
                <a:latin typeface="Arial" pitchFamily="34" charset="0"/>
                <a:cs typeface="Arial" pitchFamily="34" charset="0"/>
              </a:rPr>
              <a:t>Purpose: Detects a gas leak within the room containing Knockout Drum. This </a:t>
            </a:r>
          </a:p>
          <a:p>
            <a:r>
              <a:rPr lang="en-PH" dirty="0">
                <a:latin typeface="Arial" pitchFamily="34" charset="0"/>
                <a:cs typeface="Arial" pitchFamily="34" charset="0"/>
              </a:rPr>
              <a:t> </a:t>
            </a:r>
            <a:r>
              <a:rPr lang="en-PH" dirty="0" smtClean="0">
                <a:latin typeface="Arial" pitchFamily="34" charset="0"/>
                <a:cs typeface="Arial" pitchFamily="34" charset="0"/>
              </a:rPr>
              <a:t>              prevents release of high concentration H2S gas to the atmosphere </a:t>
            </a:r>
          </a:p>
          <a:p>
            <a:r>
              <a:rPr lang="en-PH" dirty="0">
                <a:latin typeface="Arial" pitchFamily="34" charset="0"/>
                <a:cs typeface="Arial" pitchFamily="34" charset="0"/>
              </a:rPr>
              <a:t> </a:t>
            </a:r>
            <a:r>
              <a:rPr lang="en-PH" dirty="0" smtClean="0">
                <a:latin typeface="Arial" pitchFamily="34" charset="0"/>
                <a:cs typeface="Arial" pitchFamily="34" charset="0"/>
              </a:rPr>
              <a:t>              through leaks.</a:t>
            </a:r>
            <a:endParaRPr lang="en-PH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1761811"/>
              </p:ext>
            </p:extLst>
          </p:nvPr>
        </p:nvGraphicFramePr>
        <p:xfrm>
          <a:off x="463060" y="2438400"/>
          <a:ext cx="8382000" cy="2931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85140"/>
                <a:gridCol w="419686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 smtClean="0">
                          <a:latin typeface="Arial" pitchFamily="34" charset="0"/>
                          <a:cs typeface="Arial" pitchFamily="34" charset="0"/>
                        </a:rPr>
                        <a:t>Cause of SIS</a:t>
                      </a:r>
                      <a:endParaRPr lang="en-PH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 smtClean="0">
                          <a:latin typeface="Arial" pitchFamily="34" charset="0"/>
                          <a:cs typeface="Arial" pitchFamily="34" charset="0"/>
                        </a:rPr>
                        <a:t>SIS</a:t>
                      </a:r>
                      <a:r>
                        <a:rPr lang="en-PH" baseline="0" dirty="0" smtClean="0">
                          <a:latin typeface="Arial" pitchFamily="34" charset="0"/>
                          <a:cs typeface="Arial" pitchFamily="34" charset="0"/>
                        </a:rPr>
                        <a:t> Action</a:t>
                      </a:r>
                      <a:endParaRPr lang="en-PH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Wingdings" pitchFamily="2" charset="2"/>
                        <a:buNone/>
                      </a:pPr>
                      <a:r>
                        <a:rPr lang="en-PH" dirty="0" smtClean="0">
                          <a:latin typeface="Arial" pitchFamily="34" charset="0"/>
                          <a:cs typeface="Arial" pitchFamily="34" charset="0"/>
                        </a:rPr>
                        <a:t>Case 1:</a:t>
                      </a:r>
                    </a:p>
                    <a:p>
                      <a:pPr marL="285750" indent="-285750">
                        <a:buFont typeface="Wingdings" pitchFamily="2" charset="2"/>
                        <a:buChar char="§"/>
                      </a:pPr>
                      <a:r>
                        <a:rPr lang="en-PH" dirty="0" smtClean="0">
                          <a:latin typeface="Arial" pitchFamily="34" charset="0"/>
                          <a:cs typeface="Arial" pitchFamily="34" charset="0"/>
                        </a:rPr>
                        <a:t>Knockout</a:t>
                      </a:r>
                      <a:r>
                        <a:rPr lang="en-PH" baseline="0" dirty="0" smtClean="0">
                          <a:latin typeface="Arial" pitchFamily="34" charset="0"/>
                          <a:cs typeface="Arial" pitchFamily="34" charset="0"/>
                        </a:rPr>
                        <a:t> Drum </a:t>
                      </a:r>
                      <a:r>
                        <a:rPr lang="en-PH" dirty="0" smtClean="0">
                          <a:latin typeface="Arial" pitchFamily="34" charset="0"/>
                          <a:cs typeface="Arial" pitchFamily="34" charset="0"/>
                        </a:rPr>
                        <a:t>Room</a:t>
                      </a:r>
                      <a:r>
                        <a:rPr lang="en-PH" baseline="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</a:p>
                    <a:p>
                      <a:pPr marL="0" indent="0">
                        <a:buFont typeface="Wingdings" pitchFamily="2" charset="2"/>
                        <a:buNone/>
                      </a:pPr>
                      <a:r>
                        <a:rPr lang="en-PH" baseline="0" dirty="0" smtClean="0">
                          <a:latin typeface="Arial" pitchFamily="34" charset="0"/>
                          <a:cs typeface="Arial" pitchFamily="34" charset="0"/>
                        </a:rPr>
                        <a:t>    Gas Detector =10ppm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en-PH" baseline="0" dirty="0" smtClean="0">
                          <a:latin typeface="Arial" pitchFamily="34" charset="0"/>
                          <a:cs typeface="Arial" pitchFamily="34" charset="0"/>
                        </a:rPr>
                        <a:t>Knock-out Drum Room Discharge Line Gas Detector =10ppm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en-PH" baseline="0" dirty="0" smtClean="0">
                          <a:latin typeface="Arial" pitchFamily="34" charset="0"/>
                          <a:cs typeface="Arial" pitchFamily="34" charset="0"/>
                        </a:rPr>
                        <a:t>Knock-out Drum Room Discharge Line Pressure NORMAL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en-PH" baseline="0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indent="0">
                        <a:buFont typeface="Wingdings" pitchFamily="2" charset="2"/>
                        <a:buNone/>
                      </a:pPr>
                      <a:r>
                        <a:rPr lang="en-PH" baseline="0" dirty="0" smtClean="0">
                          <a:latin typeface="Arial" pitchFamily="34" charset="0"/>
                          <a:cs typeface="Arial" pitchFamily="34" charset="0"/>
                        </a:rPr>
                        <a:t>* Note: triggered by 3 conditions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itchFamily="2" charset="2"/>
                        <a:buChar char="§"/>
                      </a:pPr>
                      <a:r>
                        <a:rPr lang="en-PH" dirty="0" smtClean="0">
                          <a:latin typeface="Arial" pitchFamily="34" charset="0"/>
                          <a:cs typeface="Arial" pitchFamily="34" charset="0"/>
                        </a:rPr>
                        <a:t>Primary</a:t>
                      </a:r>
                      <a:r>
                        <a:rPr lang="en-PH" baseline="0" dirty="0" smtClean="0">
                          <a:latin typeface="Arial" pitchFamily="34" charset="0"/>
                          <a:cs typeface="Arial" pitchFamily="34" charset="0"/>
                        </a:rPr>
                        <a:t> Action</a:t>
                      </a:r>
                    </a:p>
                    <a:p>
                      <a:pPr marL="742950" lvl="1" indent="-285750">
                        <a:buFont typeface="Wingdings" pitchFamily="2" charset="2"/>
                        <a:buChar char="Ø"/>
                      </a:pPr>
                      <a:r>
                        <a:rPr lang="en-PH" baseline="0" dirty="0" smtClean="0">
                          <a:latin typeface="Arial" pitchFamily="34" charset="0"/>
                          <a:cs typeface="Arial" pitchFamily="34" charset="0"/>
                        </a:rPr>
                        <a:t>CLOSE  Knockout Drum Room Vent Valves </a:t>
                      </a:r>
                    </a:p>
                    <a:p>
                      <a:pPr marL="285750" lvl="0" indent="-285750">
                        <a:buFont typeface="Wingdings" pitchFamily="2" charset="2"/>
                        <a:buChar char="§"/>
                      </a:pPr>
                      <a:r>
                        <a:rPr lang="en-PH" baseline="0" dirty="0" smtClean="0">
                          <a:latin typeface="Arial" pitchFamily="34" charset="0"/>
                          <a:cs typeface="Arial" pitchFamily="34" charset="0"/>
                        </a:rPr>
                        <a:t>Secondary Action</a:t>
                      </a:r>
                    </a:p>
                    <a:p>
                      <a:pPr marL="742950" lvl="1" indent="-285750">
                        <a:buFont typeface="Wingdings" pitchFamily="2" charset="2"/>
                        <a:buChar char="Ø"/>
                      </a:pPr>
                      <a:r>
                        <a:rPr lang="en-PH" baseline="0" dirty="0" smtClean="0">
                          <a:latin typeface="Arial" pitchFamily="34" charset="0"/>
                          <a:cs typeface="Arial" pitchFamily="34" charset="0"/>
                        </a:rPr>
                        <a:t>OPEN Knockout Drum Vent to 109SR03 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457200" y="5983069"/>
            <a:ext cx="72507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Wingdings" pitchFamily="2" charset="2"/>
              <a:buChar char="§"/>
            </a:pPr>
            <a:r>
              <a:rPr lang="en-PH" dirty="0" smtClean="0">
                <a:latin typeface="Arial" pitchFamily="34" charset="0"/>
                <a:cs typeface="Arial" pitchFamily="34" charset="0"/>
              </a:rPr>
              <a:t>Alarm</a:t>
            </a:r>
            <a:endParaRPr lang="en-PH" dirty="0">
              <a:latin typeface="Arial" pitchFamily="34" charset="0"/>
              <a:cs typeface="Arial" pitchFamily="34" charset="0"/>
            </a:endParaRPr>
          </a:p>
          <a:p>
            <a:pPr marL="742950" lvl="1" indent="-285750">
              <a:buFont typeface="Wingdings" pitchFamily="2" charset="2"/>
              <a:buChar char="Ø"/>
            </a:pPr>
            <a:r>
              <a:rPr lang="en-PH" dirty="0" smtClean="0">
                <a:latin typeface="Arial" pitchFamily="34" charset="0"/>
                <a:cs typeface="Arial" pitchFamily="34" charset="0"/>
              </a:rPr>
              <a:t> Sound </a:t>
            </a:r>
            <a:r>
              <a:rPr lang="en-PH" dirty="0">
                <a:latin typeface="Arial" pitchFamily="34" charset="0"/>
                <a:cs typeface="Arial" pitchFamily="34" charset="0"/>
              </a:rPr>
              <a:t>the horn of H2S Core </a:t>
            </a:r>
            <a:r>
              <a:rPr lang="en-PH" dirty="0" smtClean="0">
                <a:latin typeface="Arial" pitchFamily="34" charset="0"/>
                <a:cs typeface="Arial" pitchFamily="34" charset="0"/>
              </a:rPr>
              <a:t>Plant to notify Operators</a:t>
            </a:r>
            <a:endParaRPr lang="en-PH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465443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\\10.176.12.201\thpal$\05 Production\150 DCS\10 Graphic\THPAL Graphic Final_120304\109,209 - H2S WASTE GAS TREAMEN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8878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6200" y="287044"/>
            <a:ext cx="6629400" cy="398756"/>
          </a:xfrm>
          <a:solidFill>
            <a:srgbClr val="FFFF00"/>
          </a:solidFill>
        </p:spPr>
        <p:txBody>
          <a:bodyPr>
            <a:noAutofit/>
          </a:bodyPr>
          <a:lstStyle/>
          <a:p>
            <a:pPr algn="ctr"/>
            <a:r>
              <a:rPr lang="en-PH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Knockout Drum  Room Gas Detector HH Trip-Case 1</a:t>
            </a:r>
            <a:endParaRPr lang="en-PH" sz="20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547461" y="5606588"/>
            <a:ext cx="1125016" cy="1000093"/>
          </a:xfrm>
          <a:custGeom>
            <a:avLst/>
            <a:gdLst>
              <a:gd name="connsiteX0" fmla="*/ 66107 w 1220769"/>
              <a:gd name="connsiteY0" fmla="*/ 30730 h 997246"/>
              <a:gd name="connsiteX1" fmla="*/ 865097 w 1220769"/>
              <a:gd name="connsiteY1" fmla="*/ 30730 h 997246"/>
              <a:gd name="connsiteX2" fmla="*/ 909485 w 1220769"/>
              <a:gd name="connsiteY2" fmla="*/ 39607 h 997246"/>
              <a:gd name="connsiteX3" fmla="*/ 980507 w 1220769"/>
              <a:gd name="connsiteY3" fmla="*/ 48485 h 997246"/>
              <a:gd name="connsiteX4" fmla="*/ 1033773 w 1220769"/>
              <a:gd name="connsiteY4" fmla="*/ 57363 h 997246"/>
              <a:gd name="connsiteX5" fmla="*/ 1175816 w 1220769"/>
              <a:gd name="connsiteY5" fmla="*/ 66240 h 997246"/>
              <a:gd name="connsiteX6" fmla="*/ 1220204 w 1220769"/>
              <a:gd name="connsiteY6" fmla="*/ 146139 h 997246"/>
              <a:gd name="connsiteX7" fmla="*/ 1211326 w 1220769"/>
              <a:gd name="connsiteY7" fmla="*/ 465736 h 997246"/>
              <a:gd name="connsiteX8" fmla="*/ 1184693 w 1220769"/>
              <a:gd name="connsiteY8" fmla="*/ 474613 h 997246"/>
              <a:gd name="connsiteX9" fmla="*/ 873975 w 1220769"/>
              <a:gd name="connsiteY9" fmla="*/ 483491 h 997246"/>
              <a:gd name="connsiteX10" fmla="*/ 856219 w 1220769"/>
              <a:gd name="connsiteY10" fmla="*/ 705433 h 997246"/>
              <a:gd name="connsiteX11" fmla="*/ 847342 w 1220769"/>
              <a:gd name="connsiteY11" fmla="*/ 740943 h 997246"/>
              <a:gd name="connsiteX12" fmla="*/ 838464 w 1220769"/>
              <a:gd name="connsiteY12" fmla="*/ 918497 h 997246"/>
              <a:gd name="connsiteX13" fmla="*/ 811831 w 1220769"/>
              <a:gd name="connsiteY13" fmla="*/ 927374 h 997246"/>
              <a:gd name="connsiteX14" fmla="*/ 785198 w 1220769"/>
              <a:gd name="connsiteY14" fmla="*/ 945130 h 997246"/>
              <a:gd name="connsiteX15" fmla="*/ 625400 w 1220769"/>
              <a:gd name="connsiteY15" fmla="*/ 954007 h 997246"/>
              <a:gd name="connsiteX16" fmla="*/ 74985 w 1220769"/>
              <a:gd name="connsiteY16" fmla="*/ 811965 h 997246"/>
              <a:gd name="connsiteX17" fmla="*/ 66107 w 1220769"/>
              <a:gd name="connsiteY17" fmla="*/ 723188 h 997246"/>
              <a:gd name="connsiteX18" fmla="*/ 57229 w 1220769"/>
              <a:gd name="connsiteY18" fmla="*/ 465736 h 997246"/>
              <a:gd name="connsiteX19" fmla="*/ 48352 w 1220769"/>
              <a:gd name="connsiteY19" fmla="*/ 394714 h 997246"/>
              <a:gd name="connsiteX20" fmla="*/ 66107 w 1220769"/>
              <a:gd name="connsiteY20" fmla="*/ 30730 h 997246"/>
              <a:gd name="connsiteX0" fmla="*/ 66107 w 1220769"/>
              <a:gd name="connsiteY0" fmla="*/ 30730 h 1001178"/>
              <a:gd name="connsiteX1" fmla="*/ 865097 w 1220769"/>
              <a:gd name="connsiteY1" fmla="*/ 30730 h 1001178"/>
              <a:gd name="connsiteX2" fmla="*/ 909485 w 1220769"/>
              <a:gd name="connsiteY2" fmla="*/ 39607 h 1001178"/>
              <a:gd name="connsiteX3" fmla="*/ 980507 w 1220769"/>
              <a:gd name="connsiteY3" fmla="*/ 48485 h 1001178"/>
              <a:gd name="connsiteX4" fmla="*/ 1033773 w 1220769"/>
              <a:gd name="connsiteY4" fmla="*/ 57363 h 1001178"/>
              <a:gd name="connsiteX5" fmla="*/ 1175816 w 1220769"/>
              <a:gd name="connsiteY5" fmla="*/ 66240 h 1001178"/>
              <a:gd name="connsiteX6" fmla="*/ 1220204 w 1220769"/>
              <a:gd name="connsiteY6" fmla="*/ 146139 h 1001178"/>
              <a:gd name="connsiteX7" fmla="*/ 1211326 w 1220769"/>
              <a:gd name="connsiteY7" fmla="*/ 465736 h 1001178"/>
              <a:gd name="connsiteX8" fmla="*/ 1184693 w 1220769"/>
              <a:gd name="connsiteY8" fmla="*/ 474613 h 1001178"/>
              <a:gd name="connsiteX9" fmla="*/ 1171569 w 1220769"/>
              <a:gd name="connsiteY9" fmla="*/ 989518 h 1001178"/>
              <a:gd name="connsiteX10" fmla="*/ 856219 w 1220769"/>
              <a:gd name="connsiteY10" fmla="*/ 705433 h 1001178"/>
              <a:gd name="connsiteX11" fmla="*/ 847342 w 1220769"/>
              <a:gd name="connsiteY11" fmla="*/ 740943 h 1001178"/>
              <a:gd name="connsiteX12" fmla="*/ 838464 w 1220769"/>
              <a:gd name="connsiteY12" fmla="*/ 918497 h 1001178"/>
              <a:gd name="connsiteX13" fmla="*/ 811831 w 1220769"/>
              <a:gd name="connsiteY13" fmla="*/ 927374 h 1001178"/>
              <a:gd name="connsiteX14" fmla="*/ 785198 w 1220769"/>
              <a:gd name="connsiteY14" fmla="*/ 945130 h 1001178"/>
              <a:gd name="connsiteX15" fmla="*/ 625400 w 1220769"/>
              <a:gd name="connsiteY15" fmla="*/ 954007 h 1001178"/>
              <a:gd name="connsiteX16" fmla="*/ 74985 w 1220769"/>
              <a:gd name="connsiteY16" fmla="*/ 811965 h 1001178"/>
              <a:gd name="connsiteX17" fmla="*/ 66107 w 1220769"/>
              <a:gd name="connsiteY17" fmla="*/ 723188 h 1001178"/>
              <a:gd name="connsiteX18" fmla="*/ 57229 w 1220769"/>
              <a:gd name="connsiteY18" fmla="*/ 465736 h 1001178"/>
              <a:gd name="connsiteX19" fmla="*/ 48352 w 1220769"/>
              <a:gd name="connsiteY19" fmla="*/ 394714 h 1001178"/>
              <a:gd name="connsiteX20" fmla="*/ 66107 w 1220769"/>
              <a:gd name="connsiteY20" fmla="*/ 30730 h 1001178"/>
              <a:gd name="connsiteX0" fmla="*/ 66107 w 1220769"/>
              <a:gd name="connsiteY0" fmla="*/ 30730 h 1000349"/>
              <a:gd name="connsiteX1" fmla="*/ 865097 w 1220769"/>
              <a:gd name="connsiteY1" fmla="*/ 30730 h 1000349"/>
              <a:gd name="connsiteX2" fmla="*/ 909485 w 1220769"/>
              <a:gd name="connsiteY2" fmla="*/ 39607 h 1000349"/>
              <a:gd name="connsiteX3" fmla="*/ 980507 w 1220769"/>
              <a:gd name="connsiteY3" fmla="*/ 48485 h 1000349"/>
              <a:gd name="connsiteX4" fmla="*/ 1033773 w 1220769"/>
              <a:gd name="connsiteY4" fmla="*/ 57363 h 1000349"/>
              <a:gd name="connsiteX5" fmla="*/ 1175816 w 1220769"/>
              <a:gd name="connsiteY5" fmla="*/ 66240 h 1000349"/>
              <a:gd name="connsiteX6" fmla="*/ 1220204 w 1220769"/>
              <a:gd name="connsiteY6" fmla="*/ 146139 h 1000349"/>
              <a:gd name="connsiteX7" fmla="*/ 1211326 w 1220769"/>
              <a:gd name="connsiteY7" fmla="*/ 465736 h 1000349"/>
              <a:gd name="connsiteX8" fmla="*/ 1184693 w 1220769"/>
              <a:gd name="connsiteY8" fmla="*/ 474613 h 1000349"/>
              <a:gd name="connsiteX9" fmla="*/ 1171569 w 1220769"/>
              <a:gd name="connsiteY9" fmla="*/ 989518 h 1000349"/>
              <a:gd name="connsiteX10" fmla="*/ 856219 w 1220769"/>
              <a:gd name="connsiteY10" fmla="*/ 705433 h 1000349"/>
              <a:gd name="connsiteX11" fmla="*/ 933741 w 1220769"/>
              <a:gd name="connsiteY11" fmla="*/ 918496 h 1000349"/>
              <a:gd name="connsiteX12" fmla="*/ 838464 w 1220769"/>
              <a:gd name="connsiteY12" fmla="*/ 918497 h 1000349"/>
              <a:gd name="connsiteX13" fmla="*/ 811831 w 1220769"/>
              <a:gd name="connsiteY13" fmla="*/ 927374 h 1000349"/>
              <a:gd name="connsiteX14" fmla="*/ 785198 w 1220769"/>
              <a:gd name="connsiteY14" fmla="*/ 945130 h 1000349"/>
              <a:gd name="connsiteX15" fmla="*/ 625400 w 1220769"/>
              <a:gd name="connsiteY15" fmla="*/ 954007 h 1000349"/>
              <a:gd name="connsiteX16" fmla="*/ 74985 w 1220769"/>
              <a:gd name="connsiteY16" fmla="*/ 811965 h 1000349"/>
              <a:gd name="connsiteX17" fmla="*/ 66107 w 1220769"/>
              <a:gd name="connsiteY17" fmla="*/ 723188 h 1000349"/>
              <a:gd name="connsiteX18" fmla="*/ 57229 w 1220769"/>
              <a:gd name="connsiteY18" fmla="*/ 465736 h 1000349"/>
              <a:gd name="connsiteX19" fmla="*/ 48352 w 1220769"/>
              <a:gd name="connsiteY19" fmla="*/ 394714 h 1000349"/>
              <a:gd name="connsiteX20" fmla="*/ 66107 w 1220769"/>
              <a:gd name="connsiteY20" fmla="*/ 30730 h 1000349"/>
              <a:gd name="connsiteX0" fmla="*/ 66107 w 1220769"/>
              <a:gd name="connsiteY0" fmla="*/ 30730 h 1017837"/>
              <a:gd name="connsiteX1" fmla="*/ 865097 w 1220769"/>
              <a:gd name="connsiteY1" fmla="*/ 30730 h 1017837"/>
              <a:gd name="connsiteX2" fmla="*/ 909485 w 1220769"/>
              <a:gd name="connsiteY2" fmla="*/ 39607 h 1017837"/>
              <a:gd name="connsiteX3" fmla="*/ 980507 w 1220769"/>
              <a:gd name="connsiteY3" fmla="*/ 48485 h 1017837"/>
              <a:gd name="connsiteX4" fmla="*/ 1033773 w 1220769"/>
              <a:gd name="connsiteY4" fmla="*/ 57363 h 1017837"/>
              <a:gd name="connsiteX5" fmla="*/ 1175816 w 1220769"/>
              <a:gd name="connsiteY5" fmla="*/ 66240 h 1017837"/>
              <a:gd name="connsiteX6" fmla="*/ 1220204 w 1220769"/>
              <a:gd name="connsiteY6" fmla="*/ 146139 h 1017837"/>
              <a:gd name="connsiteX7" fmla="*/ 1211326 w 1220769"/>
              <a:gd name="connsiteY7" fmla="*/ 465736 h 1017837"/>
              <a:gd name="connsiteX8" fmla="*/ 1184693 w 1220769"/>
              <a:gd name="connsiteY8" fmla="*/ 474613 h 1017837"/>
              <a:gd name="connsiteX9" fmla="*/ 1171569 w 1220769"/>
              <a:gd name="connsiteY9" fmla="*/ 989518 h 1017837"/>
              <a:gd name="connsiteX10" fmla="*/ 1029016 w 1220769"/>
              <a:gd name="connsiteY10" fmla="*/ 954008 h 1017837"/>
              <a:gd name="connsiteX11" fmla="*/ 933741 w 1220769"/>
              <a:gd name="connsiteY11" fmla="*/ 918496 h 1017837"/>
              <a:gd name="connsiteX12" fmla="*/ 838464 w 1220769"/>
              <a:gd name="connsiteY12" fmla="*/ 918497 h 1017837"/>
              <a:gd name="connsiteX13" fmla="*/ 811831 w 1220769"/>
              <a:gd name="connsiteY13" fmla="*/ 927374 h 1017837"/>
              <a:gd name="connsiteX14" fmla="*/ 785198 w 1220769"/>
              <a:gd name="connsiteY14" fmla="*/ 945130 h 1017837"/>
              <a:gd name="connsiteX15" fmla="*/ 625400 w 1220769"/>
              <a:gd name="connsiteY15" fmla="*/ 954007 h 1017837"/>
              <a:gd name="connsiteX16" fmla="*/ 74985 w 1220769"/>
              <a:gd name="connsiteY16" fmla="*/ 811965 h 1017837"/>
              <a:gd name="connsiteX17" fmla="*/ 66107 w 1220769"/>
              <a:gd name="connsiteY17" fmla="*/ 723188 h 1017837"/>
              <a:gd name="connsiteX18" fmla="*/ 57229 w 1220769"/>
              <a:gd name="connsiteY18" fmla="*/ 465736 h 1017837"/>
              <a:gd name="connsiteX19" fmla="*/ 48352 w 1220769"/>
              <a:gd name="connsiteY19" fmla="*/ 394714 h 1017837"/>
              <a:gd name="connsiteX20" fmla="*/ 66107 w 1220769"/>
              <a:gd name="connsiteY20" fmla="*/ 30730 h 1017837"/>
              <a:gd name="connsiteX0" fmla="*/ 66107 w 1220769"/>
              <a:gd name="connsiteY0" fmla="*/ 30730 h 997246"/>
              <a:gd name="connsiteX1" fmla="*/ 865097 w 1220769"/>
              <a:gd name="connsiteY1" fmla="*/ 30730 h 997246"/>
              <a:gd name="connsiteX2" fmla="*/ 909485 w 1220769"/>
              <a:gd name="connsiteY2" fmla="*/ 39607 h 997246"/>
              <a:gd name="connsiteX3" fmla="*/ 980507 w 1220769"/>
              <a:gd name="connsiteY3" fmla="*/ 48485 h 997246"/>
              <a:gd name="connsiteX4" fmla="*/ 1033773 w 1220769"/>
              <a:gd name="connsiteY4" fmla="*/ 57363 h 997246"/>
              <a:gd name="connsiteX5" fmla="*/ 1175816 w 1220769"/>
              <a:gd name="connsiteY5" fmla="*/ 66240 h 997246"/>
              <a:gd name="connsiteX6" fmla="*/ 1220204 w 1220769"/>
              <a:gd name="connsiteY6" fmla="*/ 146139 h 997246"/>
              <a:gd name="connsiteX7" fmla="*/ 1211326 w 1220769"/>
              <a:gd name="connsiteY7" fmla="*/ 465736 h 997246"/>
              <a:gd name="connsiteX8" fmla="*/ 1184693 w 1220769"/>
              <a:gd name="connsiteY8" fmla="*/ 474613 h 997246"/>
              <a:gd name="connsiteX9" fmla="*/ 1171569 w 1220769"/>
              <a:gd name="connsiteY9" fmla="*/ 954008 h 997246"/>
              <a:gd name="connsiteX10" fmla="*/ 1029016 w 1220769"/>
              <a:gd name="connsiteY10" fmla="*/ 954008 h 997246"/>
              <a:gd name="connsiteX11" fmla="*/ 933741 w 1220769"/>
              <a:gd name="connsiteY11" fmla="*/ 918496 h 997246"/>
              <a:gd name="connsiteX12" fmla="*/ 838464 w 1220769"/>
              <a:gd name="connsiteY12" fmla="*/ 918497 h 997246"/>
              <a:gd name="connsiteX13" fmla="*/ 811831 w 1220769"/>
              <a:gd name="connsiteY13" fmla="*/ 927374 h 997246"/>
              <a:gd name="connsiteX14" fmla="*/ 785198 w 1220769"/>
              <a:gd name="connsiteY14" fmla="*/ 945130 h 997246"/>
              <a:gd name="connsiteX15" fmla="*/ 625400 w 1220769"/>
              <a:gd name="connsiteY15" fmla="*/ 954007 h 997246"/>
              <a:gd name="connsiteX16" fmla="*/ 74985 w 1220769"/>
              <a:gd name="connsiteY16" fmla="*/ 811965 h 997246"/>
              <a:gd name="connsiteX17" fmla="*/ 66107 w 1220769"/>
              <a:gd name="connsiteY17" fmla="*/ 723188 h 997246"/>
              <a:gd name="connsiteX18" fmla="*/ 57229 w 1220769"/>
              <a:gd name="connsiteY18" fmla="*/ 465736 h 997246"/>
              <a:gd name="connsiteX19" fmla="*/ 48352 w 1220769"/>
              <a:gd name="connsiteY19" fmla="*/ 394714 h 997246"/>
              <a:gd name="connsiteX20" fmla="*/ 66107 w 1220769"/>
              <a:gd name="connsiteY20" fmla="*/ 30730 h 997246"/>
              <a:gd name="connsiteX0" fmla="*/ 66107 w 1223627"/>
              <a:gd name="connsiteY0" fmla="*/ 30730 h 997246"/>
              <a:gd name="connsiteX1" fmla="*/ 865097 w 1223627"/>
              <a:gd name="connsiteY1" fmla="*/ 30730 h 997246"/>
              <a:gd name="connsiteX2" fmla="*/ 909485 w 1223627"/>
              <a:gd name="connsiteY2" fmla="*/ 39607 h 997246"/>
              <a:gd name="connsiteX3" fmla="*/ 980507 w 1223627"/>
              <a:gd name="connsiteY3" fmla="*/ 48485 h 997246"/>
              <a:gd name="connsiteX4" fmla="*/ 1033773 w 1223627"/>
              <a:gd name="connsiteY4" fmla="*/ 57363 h 997246"/>
              <a:gd name="connsiteX5" fmla="*/ 1175816 w 1223627"/>
              <a:gd name="connsiteY5" fmla="*/ 66240 h 997246"/>
              <a:gd name="connsiteX6" fmla="*/ 1220204 w 1223627"/>
              <a:gd name="connsiteY6" fmla="*/ 146139 h 997246"/>
              <a:gd name="connsiteX7" fmla="*/ 1211326 w 1223627"/>
              <a:gd name="connsiteY7" fmla="*/ 465736 h 997246"/>
              <a:gd name="connsiteX8" fmla="*/ 1184693 w 1223627"/>
              <a:gd name="connsiteY8" fmla="*/ 474613 h 997246"/>
              <a:gd name="connsiteX9" fmla="*/ 800777 w 1223627"/>
              <a:gd name="connsiteY9" fmla="*/ 626348 h 997246"/>
              <a:gd name="connsiteX10" fmla="*/ 1029016 w 1223627"/>
              <a:gd name="connsiteY10" fmla="*/ 954008 h 997246"/>
              <a:gd name="connsiteX11" fmla="*/ 933741 w 1223627"/>
              <a:gd name="connsiteY11" fmla="*/ 918496 h 997246"/>
              <a:gd name="connsiteX12" fmla="*/ 838464 w 1223627"/>
              <a:gd name="connsiteY12" fmla="*/ 918497 h 997246"/>
              <a:gd name="connsiteX13" fmla="*/ 811831 w 1223627"/>
              <a:gd name="connsiteY13" fmla="*/ 927374 h 997246"/>
              <a:gd name="connsiteX14" fmla="*/ 785198 w 1223627"/>
              <a:gd name="connsiteY14" fmla="*/ 945130 h 997246"/>
              <a:gd name="connsiteX15" fmla="*/ 625400 w 1223627"/>
              <a:gd name="connsiteY15" fmla="*/ 954007 h 997246"/>
              <a:gd name="connsiteX16" fmla="*/ 74985 w 1223627"/>
              <a:gd name="connsiteY16" fmla="*/ 811965 h 997246"/>
              <a:gd name="connsiteX17" fmla="*/ 66107 w 1223627"/>
              <a:gd name="connsiteY17" fmla="*/ 723188 h 997246"/>
              <a:gd name="connsiteX18" fmla="*/ 57229 w 1223627"/>
              <a:gd name="connsiteY18" fmla="*/ 465736 h 997246"/>
              <a:gd name="connsiteX19" fmla="*/ 48352 w 1223627"/>
              <a:gd name="connsiteY19" fmla="*/ 394714 h 997246"/>
              <a:gd name="connsiteX20" fmla="*/ 66107 w 1223627"/>
              <a:gd name="connsiteY20" fmla="*/ 30730 h 997246"/>
              <a:gd name="connsiteX0" fmla="*/ 66107 w 1223627"/>
              <a:gd name="connsiteY0" fmla="*/ 30730 h 997246"/>
              <a:gd name="connsiteX1" fmla="*/ 865097 w 1223627"/>
              <a:gd name="connsiteY1" fmla="*/ 30730 h 997246"/>
              <a:gd name="connsiteX2" fmla="*/ 909485 w 1223627"/>
              <a:gd name="connsiteY2" fmla="*/ 39607 h 997246"/>
              <a:gd name="connsiteX3" fmla="*/ 980507 w 1223627"/>
              <a:gd name="connsiteY3" fmla="*/ 48485 h 997246"/>
              <a:gd name="connsiteX4" fmla="*/ 1033773 w 1223627"/>
              <a:gd name="connsiteY4" fmla="*/ 57363 h 997246"/>
              <a:gd name="connsiteX5" fmla="*/ 1175816 w 1223627"/>
              <a:gd name="connsiteY5" fmla="*/ 66240 h 997246"/>
              <a:gd name="connsiteX6" fmla="*/ 1220204 w 1223627"/>
              <a:gd name="connsiteY6" fmla="*/ 146139 h 997246"/>
              <a:gd name="connsiteX7" fmla="*/ 1211326 w 1223627"/>
              <a:gd name="connsiteY7" fmla="*/ 465736 h 997246"/>
              <a:gd name="connsiteX8" fmla="*/ 1184693 w 1223627"/>
              <a:gd name="connsiteY8" fmla="*/ 474613 h 997246"/>
              <a:gd name="connsiteX9" fmla="*/ 800777 w 1223627"/>
              <a:gd name="connsiteY9" fmla="*/ 626348 h 997246"/>
              <a:gd name="connsiteX10" fmla="*/ 806540 w 1223627"/>
              <a:gd name="connsiteY10" fmla="*/ 915908 h 997246"/>
              <a:gd name="connsiteX11" fmla="*/ 933741 w 1223627"/>
              <a:gd name="connsiteY11" fmla="*/ 918496 h 997246"/>
              <a:gd name="connsiteX12" fmla="*/ 838464 w 1223627"/>
              <a:gd name="connsiteY12" fmla="*/ 918497 h 997246"/>
              <a:gd name="connsiteX13" fmla="*/ 811831 w 1223627"/>
              <a:gd name="connsiteY13" fmla="*/ 927374 h 997246"/>
              <a:gd name="connsiteX14" fmla="*/ 785198 w 1223627"/>
              <a:gd name="connsiteY14" fmla="*/ 945130 h 997246"/>
              <a:gd name="connsiteX15" fmla="*/ 625400 w 1223627"/>
              <a:gd name="connsiteY15" fmla="*/ 954007 h 997246"/>
              <a:gd name="connsiteX16" fmla="*/ 74985 w 1223627"/>
              <a:gd name="connsiteY16" fmla="*/ 811965 h 997246"/>
              <a:gd name="connsiteX17" fmla="*/ 66107 w 1223627"/>
              <a:gd name="connsiteY17" fmla="*/ 723188 h 997246"/>
              <a:gd name="connsiteX18" fmla="*/ 57229 w 1223627"/>
              <a:gd name="connsiteY18" fmla="*/ 465736 h 997246"/>
              <a:gd name="connsiteX19" fmla="*/ 48352 w 1223627"/>
              <a:gd name="connsiteY19" fmla="*/ 394714 h 997246"/>
              <a:gd name="connsiteX20" fmla="*/ 66107 w 1223627"/>
              <a:gd name="connsiteY20" fmla="*/ 30730 h 997246"/>
              <a:gd name="connsiteX0" fmla="*/ 66107 w 1223627"/>
              <a:gd name="connsiteY0" fmla="*/ 30730 h 997246"/>
              <a:gd name="connsiteX1" fmla="*/ 865097 w 1223627"/>
              <a:gd name="connsiteY1" fmla="*/ 30730 h 997246"/>
              <a:gd name="connsiteX2" fmla="*/ 909485 w 1223627"/>
              <a:gd name="connsiteY2" fmla="*/ 39607 h 997246"/>
              <a:gd name="connsiteX3" fmla="*/ 980507 w 1223627"/>
              <a:gd name="connsiteY3" fmla="*/ 48485 h 997246"/>
              <a:gd name="connsiteX4" fmla="*/ 1033773 w 1223627"/>
              <a:gd name="connsiteY4" fmla="*/ 57363 h 997246"/>
              <a:gd name="connsiteX5" fmla="*/ 1175816 w 1223627"/>
              <a:gd name="connsiteY5" fmla="*/ 66240 h 997246"/>
              <a:gd name="connsiteX6" fmla="*/ 1220204 w 1223627"/>
              <a:gd name="connsiteY6" fmla="*/ 146139 h 997246"/>
              <a:gd name="connsiteX7" fmla="*/ 1211326 w 1223627"/>
              <a:gd name="connsiteY7" fmla="*/ 465736 h 997246"/>
              <a:gd name="connsiteX8" fmla="*/ 1184693 w 1223627"/>
              <a:gd name="connsiteY8" fmla="*/ 474613 h 997246"/>
              <a:gd name="connsiteX9" fmla="*/ 800777 w 1223627"/>
              <a:gd name="connsiteY9" fmla="*/ 626348 h 997246"/>
              <a:gd name="connsiteX10" fmla="*/ 806540 w 1223627"/>
              <a:gd name="connsiteY10" fmla="*/ 915908 h 997246"/>
              <a:gd name="connsiteX11" fmla="*/ 810143 w 1223627"/>
              <a:gd name="connsiteY11" fmla="*/ 918496 h 997246"/>
              <a:gd name="connsiteX12" fmla="*/ 838464 w 1223627"/>
              <a:gd name="connsiteY12" fmla="*/ 918497 h 997246"/>
              <a:gd name="connsiteX13" fmla="*/ 811831 w 1223627"/>
              <a:gd name="connsiteY13" fmla="*/ 927374 h 997246"/>
              <a:gd name="connsiteX14" fmla="*/ 785198 w 1223627"/>
              <a:gd name="connsiteY14" fmla="*/ 945130 h 997246"/>
              <a:gd name="connsiteX15" fmla="*/ 625400 w 1223627"/>
              <a:gd name="connsiteY15" fmla="*/ 954007 h 997246"/>
              <a:gd name="connsiteX16" fmla="*/ 74985 w 1223627"/>
              <a:gd name="connsiteY16" fmla="*/ 811965 h 997246"/>
              <a:gd name="connsiteX17" fmla="*/ 66107 w 1223627"/>
              <a:gd name="connsiteY17" fmla="*/ 723188 h 997246"/>
              <a:gd name="connsiteX18" fmla="*/ 57229 w 1223627"/>
              <a:gd name="connsiteY18" fmla="*/ 465736 h 997246"/>
              <a:gd name="connsiteX19" fmla="*/ 48352 w 1223627"/>
              <a:gd name="connsiteY19" fmla="*/ 394714 h 997246"/>
              <a:gd name="connsiteX20" fmla="*/ 66107 w 1223627"/>
              <a:gd name="connsiteY20" fmla="*/ 30730 h 997246"/>
              <a:gd name="connsiteX0" fmla="*/ 66107 w 1220769"/>
              <a:gd name="connsiteY0" fmla="*/ 30730 h 997246"/>
              <a:gd name="connsiteX1" fmla="*/ 865097 w 1220769"/>
              <a:gd name="connsiteY1" fmla="*/ 30730 h 997246"/>
              <a:gd name="connsiteX2" fmla="*/ 909485 w 1220769"/>
              <a:gd name="connsiteY2" fmla="*/ 39607 h 997246"/>
              <a:gd name="connsiteX3" fmla="*/ 980507 w 1220769"/>
              <a:gd name="connsiteY3" fmla="*/ 48485 h 997246"/>
              <a:gd name="connsiteX4" fmla="*/ 1033773 w 1220769"/>
              <a:gd name="connsiteY4" fmla="*/ 57363 h 997246"/>
              <a:gd name="connsiteX5" fmla="*/ 1175816 w 1220769"/>
              <a:gd name="connsiteY5" fmla="*/ 66240 h 997246"/>
              <a:gd name="connsiteX6" fmla="*/ 1220204 w 1220769"/>
              <a:gd name="connsiteY6" fmla="*/ 146139 h 997246"/>
              <a:gd name="connsiteX7" fmla="*/ 1211326 w 1220769"/>
              <a:gd name="connsiteY7" fmla="*/ 465736 h 997246"/>
              <a:gd name="connsiteX8" fmla="*/ 1184693 w 1220769"/>
              <a:gd name="connsiteY8" fmla="*/ 474613 h 997246"/>
              <a:gd name="connsiteX9" fmla="*/ 1155089 w 1220769"/>
              <a:gd name="connsiteY9" fmla="*/ 893048 h 997246"/>
              <a:gd name="connsiteX10" fmla="*/ 806540 w 1220769"/>
              <a:gd name="connsiteY10" fmla="*/ 915908 h 997246"/>
              <a:gd name="connsiteX11" fmla="*/ 810143 w 1220769"/>
              <a:gd name="connsiteY11" fmla="*/ 918496 h 997246"/>
              <a:gd name="connsiteX12" fmla="*/ 838464 w 1220769"/>
              <a:gd name="connsiteY12" fmla="*/ 918497 h 997246"/>
              <a:gd name="connsiteX13" fmla="*/ 811831 w 1220769"/>
              <a:gd name="connsiteY13" fmla="*/ 927374 h 997246"/>
              <a:gd name="connsiteX14" fmla="*/ 785198 w 1220769"/>
              <a:gd name="connsiteY14" fmla="*/ 945130 h 997246"/>
              <a:gd name="connsiteX15" fmla="*/ 625400 w 1220769"/>
              <a:gd name="connsiteY15" fmla="*/ 954007 h 997246"/>
              <a:gd name="connsiteX16" fmla="*/ 74985 w 1220769"/>
              <a:gd name="connsiteY16" fmla="*/ 811965 h 997246"/>
              <a:gd name="connsiteX17" fmla="*/ 66107 w 1220769"/>
              <a:gd name="connsiteY17" fmla="*/ 723188 h 997246"/>
              <a:gd name="connsiteX18" fmla="*/ 57229 w 1220769"/>
              <a:gd name="connsiteY18" fmla="*/ 465736 h 997246"/>
              <a:gd name="connsiteX19" fmla="*/ 48352 w 1220769"/>
              <a:gd name="connsiteY19" fmla="*/ 394714 h 997246"/>
              <a:gd name="connsiteX20" fmla="*/ 66107 w 1220769"/>
              <a:gd name="connsiteY20" fmla="*/ 30730 h 997246"/>
              <a:gd name="connsiteX0" fmla="*/ 66107 w 1245993"/>
              <a:gd name="connsiteY0" fmla="*/ 30730 h 997246"/>
              <a:gd name="connsiteX1" fmla="*/ 865097 w 1245993"/>
              <a:gd name="connsiteY1" fmla="*/ 30730 h 997246"/>
              <a:gd name="connsiteX2" fmla="*/ 909485 w 1245993"/>
              <a:gd name="connsiteY2" fmla="*/ 39607 h 997246"/>
              <a:gd name="connsiteX3" fmla="*/ 980507 w 1245993"/>
              <a:gd name="connsiteY3" fmla="*/ 48485 h 997246"/>
              <a:gd name="connsiteX4" fmla="*/ 1033773 w 1245993"/>
              <a:gd name="connsiteY4" fmla="*/ 57363 h 997246"/>
              <a:gd name="connsiteX5" fmla="*/ 1175816 w 1245993"/>
              <a:gd name="connsiteY5" fmla="*/ 66240 h 997246"/>
              <a:gd name="connsiteX6" fmla="*/ 866456 w 1245993"/>
              <a:gd name="connsiteY6" fmla="*/ 397972 h 997246"/>
              <a:gd name="connsiteX7" fmla="*/ 1220204 w 1245993"/>
              <a:gd name="connsiteY7" fmla="*/ 146139 h 997246"/>
              <a:gd name="connsiteX8" fmla="*/ 1211326 w 1245993"/>
              <a:gd name="connsiteY8" fmla="*/ 465736 h 997246"/>
              <a:gd name="connsiteX9" fmla="*/ 1184693 w 1245993"/>
              <a:gd name="connsiteY9" fmla="*/ 474613 h 997246"/>
              <a:gd name="connsiteX10" fmla="*/ 1155089 w 1245993"/>
              <a:gd name="connsiteY10" fmla="*/ 893048 h 997246"/>
              <a:gd name="connsiteX11" fmla="*/ 806540 w 1245993"/>
              <a:gd name="connsiteY11" fmla="*/ 915908 h 997246"/>
              <a:gd name="connsiteX12" fmla="*/ 810143 w 1245993"/>
              <a:gd name="connsiteY12" fmla="*/ 918496 h 997246"/>
              <a:gd name="connsiteX13" fmla="*/ 838464 w 1245993"/>
              <a:gd name="connsiteY13" fmla="*/ 918497 h 997246"/>
              <a:gd name="connsiteX14" fmla="*/ 811831 w 1245993"/>
              <a:gd name="connsiteY14" fmla="*/ 927374 h 997246"/>
              <a:gd name="connsiteX15" fmla="*/ 785198 w 1245993"/>
              <a:gd name="connsiteY15" fmla="*/ 945130 h 997246"/>
              <a:gd name="connsiteX16" fmla="*/ 625400 w 1245993"/>
              <a:gd name="connsiteY16" fmla="*/ 954007 h 997246"/>
              <a:gd name="connsiteX17" fmla="*/ 74985 w 1245993"/>
              <a:gd name="connsiteY17" fmla="*/ 811965 h 997246"/>
              <a:gd name="connsiteX18" fmla="*/ 66107 w 1245993"/>
              <a:gd name="connsiteY18" fmla="*/ 723188 h 997246"/>
              <a:gd name="connsiteX19" fmla="*/ 57229 w 1245993"/>
              <a:gd name="connsiteY19" fmla="*/ 465736 h 997246"/>
              <a:gd name="connsiteX20" fmla="*/ 48352 w 1245993"/>
              <a:gd name="connsiteY20" fmla="*/ 394714 h 997246"/>
              <a:gd name="connsiteX21" fmla="*/ 66107 w 1245993"/>
              <a:gd name="connsiteY21" fmla="*/ 30730 h 997246"/>
              <a:gd name="connsiteX0" fmla="*/ 66107 w 1218292"/>
              <a:gd name="connsiteY0" fmla="*/ 30730 h 997246"/>
              <a:gd name="connsiteX1" fmla="*/ 865097 w 1218292"/>
              <a:gd name="connsiteY1" fmla="*/ 30730 h 997246"/>
              <a:gd name="connsiteX2" fmla="*/ 909485 w 1218292"/>
              <a:gd name="connsiteY2" fmla="*/ 39607 h 997246"/>
              <a:gd name="connsiteX3" fmla="*/ 980507 w 1218292"/>
              <a:gd name="connsiteY3" fmla="*/ 48485 h 997246"/>
              <a:gd name="connsiteX4" fmla="*/ 1033773 w 1218292"/>
              <a:gd name="connsiteY4" fmla="*/ 57363 h 997246"/>
              <a:gd name="connsiteX5" fmla="*/ 1175816 w 1218292"/>
              <a:gd name="connsiteY5" fmla="*/ 66240 h 997246"/>
              <a:gd name="connsiteX6" fmla="*/ 866456 w 1218292"/>
              <a:gd name="connsiteY6" fmla="*/ 397972 h 997246"/>
              <a:gd name="connsiteX7" fmla="*/ 1047168 w 1218292"/>
              <a:gd name="connsiteY7" fmla="*/ 466179 h 997246"/>
              <a:gd name="connsiteX8" fmla="*/ 1211326 w 1218292"/>
              <a:gd name="connsiteY8" fmla="*/ 465736 h 997246"/>
              <a:gd name="connsiteX9" fmla="*/ 1184693 w 1218292"/>
              <a:gd name="connsiteY9" fmla="*/ 474613 h 997246"/>
              <a:gd name="connsiteX10" fmla="*/ 1155089 w 1218292"/>
              <a:gd name="connsiteY10" fmla="*/ 893048 h 997246"/>
              <a:gd name="connsiteX11" fmla="*/ 806540 w 1218292"/>
              <a:gd name="connsiteY11" fmla="*/ 915908 h 997246"/>
              <a:gd name="connsiteX12" fmla="*/ 810143 w 1218292"/>
              <a:gd name="connsiteY12" fmla="*/ 918496 h 997246"/>
              <a:gd name="connsiteX13" fmla="*/ 838464 w 1218292"/>
              <a:gd name="connsiteY13" fmla="*/ 918497 h 997246"/>
              <a:gd name="connsiteX14" fmla="*/ 811831 w 1218292"/>
              <a:gd name="connsiteY14" fmla="*/ 927374 h 997246"/>
              <a:gd name="connsiteX15" fmla="*/ 785198 w 1218292"/>
              <a:gd name="connsiteY15" fmla="*/ 945130 h 997246"/>
              <a:gd name="connsiteX16" fmla="*/ 625400 w 1218292"/>
              <a:gd name="connsiteY16" fmla="*/ 954007 h 997246"/>
              <a:gd name="connsiteX17" fmla="*/ 74985 w 1218292"/>
              <a:gd name="connsiteY17" fmla="*/ 811965 h 997246"/>
              <a:gd name="connsiteX18" fmla="*/ 66107 w 1218292"/>
              <a:gd name="connsiteY18" fmla="*/ 723188 h 997246"/>
              <a:gd name="connsiteX19" fmla="*/ 57229 w 1218292"/>
              <a:gd name="connsiteY19" fmla="*/ 465736 h 997246"/>
              <a:gd name="connsiteX20" fmla="*/ 48352 w 1218292"/>
              <a:gd name="connsiteY20" fmla="*/ 394714 h 997246"/>
              <a:gd name="connsiteX21" fmla="*/ 66107 w 1218292"/>
              <a:gd name="connsiteY21" fmla="*/ 30730 h 997246"/>
              <a:gd name="connsiteX0" fmla="*/ 66107 w 1218292"/>
              <a:gd name="connsiteY0" fmla="*/ 30730 h 997246"/>
              <a:gd name="connsiteX1" fmla="*/ 865097 w 1218292"/>
              <a:gd name="connsiteY1" fmla="*/ 30730 h 997246"/>
              <a:gd name="connsiteX2" fmla="*/ 909485 w 1218292"/>
              <a:gd name="connsiteY2" fmla="*/ 39607 h 997246"/>
              <a:gd name="connsiteX3" fmla="*/ 980507 w 1218292"/>
              <a:gd name="connsiteY3" fmla="*/ 48485 h 997246"/>
              <a:gd name="connsiteX4" fmla="*/ 1033773 w 1218292"/>
              <a:gd name="connsiteY4" fmla="*/ 57363 h 997246"/>
              <a:gd name="connsiteX5" fmla="*/ 870942 w 1218292"/>
              <a:gd name="connsiteY5" fmla="*/ 35760 h 997246"/>
              <a:gd name="connsiteX6" fmla="*/ 866456 w 1218292"/>
              <a:gd name="connsiteY6" fmla="*/ 397972 h 997246"/>
              <a:gd name="connsiteX7" fmla="*/ 1047168 w 1218292"/>
              <a:gd name="connsiteY7" fmla="*/ 466179 h 997246"/>
              <a:gd name="connsiteX8" fmla="*/ 1211326 w 1218292"/>
              <a:gd name="connsiteY8" fmla="*/ 465736 h 997246"/>
              <a:gd name="connsiteX9" fmla="*/ 1184693 w 1218292"/>
              <a:gd name="connsiteY9" fmla="*/ 474613 h 997246"/>
              <a:gd name="connsiteX10" fmla="*/ 1155089 w 1218292"/>
              <a:gd name="connsiteY10" fmla="*/ 893048 h 997246"/>
              <a:gd name="connsiteX11" fmla="*/ 806540 w 1218292"/>
              <a:gd name="connsiteY11" fmla="*/ 915908 h 997246"/>
              <a:gd name="connsiteX12" fmla="*/ 810143 w 1218292"/>
              <a:gd name="connsiteY12" fmla="*/ 918496 h 997246"/>
              <a:gd name="connsiteX13" fmla="*/ 838464 w 1218292"/>
              <a:gd name="connsiteY13" fmla="*/ 918497 h 997246"/>
              <a:gd name="connsiteX14" fmla="*/ 811831 w 1218292"/>
              <a:gd name="connsiteY14" fmla="*/ 927374 h 997246"/>
              <a:gd name="connsiteX15" fmla="*/ 785198 w 1218292"/>
              <a:gd name="connsiteY15" fmla="*/ 945130 h 997246"/>
              <a:gd name="connsiteX16" fmla="*/ 625400 w 1218292"/>
              <a:gd name="connsiteY16" fmla="*/ 954007 h 997246"/>
              <a:gd name="connsiteX17" fmla="*/ 74985 w 1218292"/>
              <a:gd name="connsiteY17" fmla="*/ 811965 h 997246"/>
              <a:gd name="connsiteX18" fmla="*/ 66107 w 1218292"/>
              <a:gd name="connsiteY18" fmla="*/ 723188 h 997246"/>
              <a:gd name="connsiteX19" fmla="*/ 57229 w 1218292"/>
              <a:gd name="connsiteY19" fmla="*/ 465736 h 997246"/>
              <a:gd name="connsiteX20" fmla="*/ 48352 w 1218292"/>
              <a:gd name="connsiteY20" fmla="*/ 394714 h 997246"/>
              <a:gd name="connsiteX21" fmla="*/ 66107 w 1218292"/>
              <a:gd name="connsiteY21" fmla="*/ 30730 h 997246"/>
              <a:gd name="connsiteX0" fmla="*/ 66107 w 1218292"/>
              <a:gd name="connsiteY0" fmla="*/ 30730 h 997246"/>
              <a:gd name="connsiteX1" fmla="*/ 865097 w 1218292"/>
              <a:gd name="connsiteY1" fmla="*/ 30730 h 997246"/>
              <a:gd name="connsiteX2" fmla="*/ 909485 w 1218292"/>
              <a:gd name="connsiteY2" fmla="*/ 39607 h 997246"/>
              <a:gd name="connsiteX3" fmla="*/ 980507 w 1218292"/>
              <a:gd name="connsiteY3" fmla="*/ 48485 h 997246"/>
              <a:gd name="connsiteX4" fmla="*/ 877216 w 1218292"/>
              <a:gd name="connsiteY4" fmla="*/ 42123 h 997246"/>
              <a:gd name="connsiteX5" fmla="*/ 870942 w 1218292"/>
              <a:gd name="connsiteY5" fmla="*/ 35760 h 997246"/>
              <a:gd name="connsiteX6" fmla="*/ 866456 w 1218292"/>
              <a:gd name="connsiteY6" fmla="*/ 397972 h 997246"/>
              <a:gd name="connsiteX7" fmla="*/ 1047168 w 1218292"/>
              <a:gd name="connsiteY7" fmla="*/ 466179 h 997246"/>
              <a:gd name="connsiteX8" fmla="*/ 1211326 w 1218292"/>
              <a:gd name="connsiteY8" fmla="*/ 465736 h 997246"/>
              <a:gd name="connsiteX9" fmla="*/ 1184693 w 1218292"/>
              <a:gd name="connsiteY9" fmla="*/ 474613 h 997246"/>
              <a:gd name="connsiteX10" fmla="*/ 1155089 w 1218292"/>
              <a:gd name="connsiteY10" fmla="*/ 893048 h 997246"/>
              <a:gd name="connsiteX11" fmla="*/ 806540 w 1218292"/>
              <a:gd name="connsiteY11" fmla="*/ 915908 h 997246"/>
              <a:gd name="connsiteX12" fmla="*/ 810143 w 1218292"/>
              <a:gd name="connsiteY12" fmla="*/ 918496 h 997246"/>
              <a:gd name="connsiteX13" fmla="*/ 838464 w 1218292"/>
              <a:gd name="connsiteY13" fmla="*/ 918497 h 997246"/>
              <a:gd name="connsiteX14" fmla="*/ 811831 w 1218292"/>
              <a:gd name="connsiteY14" fmla="*/ 927374 h 997246"/>
              <a:gd name="connsiteX15" fmla="*/ 785198 w 1218292"/>
              <a:gd name="connsiteY15" fmla="*/ 945130 h 997246"/>
              <a:gd name="connsiteX16" fmla="*/ 625400 w 1218292"/>
              <a:gd name="connsiteY16" fmla="*/ 954007 h 997246"/>
              <a:gd name="connsiteX17" fmla="*/ 74985 w 1218292"/>
              <a:gd name="connsiteY17" fmla="*/ 811965 h 997246"/>
              <a:gd name="connsiteX18" fmla="*/ 66107 w 1218292"/>
              <a:gd name="connsiteY18" fmla="*/ 723188 h 997246"/>
              <a:gd name="connsiteX19" fmla="*/ 57229 w 1218292"/>
              <a:gd name="connsiteY19" fmla="*/ 465736 h 997246"/>
              <a:gd name="connsiteX20" fmla="*/ 48352 w 1218292"/>
              <a:gd name="connsiteY20" fmla="*/ 394714 h 997246"/>
              <a:gd name="connsiteX21" fmla="*/ 66107 w 1218292"/>
              <a:gd name="connsiteY21" fmla="*/ 30730 h 997246"/>
              <a:gd name="connsiteX0" fmla="*/ 66107 w 1218292"/>
              <a:gd name="connsiteY0" fmla="*/ 30730 h 997246"/>
              <a:gd name="connsiteX1" fmla="*/ 865097 w 1218292"/>
              <a:gd name="connsiteY1" fmla="*/ 30730 h 997246"/>
              <a:gd name="connsiteX2" fmla="*/ 909485 w 1218292"/>
              <a:gd name="connsiteY2" fmla="*/ 39607 h 997246"/>
              <a:gd name="connsiteX3" fmla="*/ 840430 w 1218292"/>
              <a:gd name="connsiteY3" fmla="*/ 18005 h 997246"/>
              <a:gd name="connsiteX4" fmla="*/ 877216 w 1218292"/>
              <a:gd name="connsiteY4" fmla="*/ 42123 h 997246"/>
              <a:gd name="connsiteX5" fmla="*/ 870942 w 1218292"/>
              <a:gd name="connsiteY5" fmla="*/ 35760 h 997246"/>
              <a:gd name="connsiteX6" fmla="*/ 866456 w 1218292"/>
              <a:gd name="connsiteY6" fmla="*/ 397972 h 997246"/>
              <a:gd name="connsiteX7" fmla="*/ 1047168 w 1218292"/>
              <a:gd name="connsiteY7" fmla="*/ 466179 h 997246"/>
              <a:gd name="connsiteX8" fmla="*/ 1211326 w 1218292"/>
              <a:gd name="connsiteY8" fmla="*/ 465736 h 997246"/>
              <a:gd name="connsiteX9" fmla="*/ 1184693 w 1218292"/>
              <a:gd name="connsiteY9" fmla="*/ 474613 h 997246"/>
              <a:gd name="connsiteX10" fmla="*/ 1155089 w 1218292"/>
              <a:gd name="connsiteY10" fmla="*/ 893048 h 997246"/>
              <a:gd name="connsiteX11" fmla="*/ 806540 w 1218292"/>
              <a:gd name="connsiteY11" fmla="*/ 915908 h 997246"/>
              <a:gd name="connsiteX12" fmla="*/ 810143 w 1218292"/>
              <a:gd name="connsiteY12" fmla="*/ 918496 h 997246"/>
              <a:gd name="connsiteX13" fmla="*/ 838464 w 1218292"/>
              <a:gd name="connsiteY13" fmla="*/ 918497 h 997246"/>
              <a:gd name="connsiteX14" fmla="*/ 811831 w 1218292"/>
              <a:gd name="connsiteY14" fmla="*/ 927374 h 997246"/>
              <a:gd name="connsiteX15" fmla="*/ 785198 w 1218292"/>
              <a:gd name="connsiteY15" fmla="*/ 945130 h 997246"/>
              <a:gd name="connsiteX16" fmla="*/ 625400 w 1218292"/>
              <a:gd name="connsiteY16" fmla="*/ 954007 h 997246"/>
              <a:gd name="connsiteX17" fmla="*/ 74985 w 1218292"/>
              <a:gd name="connsiteY17" fmla="*/ 811965 h 997246"/>
              <a:gd name="connsiteX18" fmla="*/ 66107 w 1218292"/>
              <a:gd name="connsiteY18" fmla="*/ 723188 h 997246"/>
              <a:gd name="connsiteX19" fmla="*/ 57229 w 1218292"/>
              <a:gd name="connsiteY19" fmla="*/ 465736 h 997246"/>
              <a:gd name="connsiteX20" fmla="*/ 48352 w 1218292"/>
              <a:gd name="connsiteY20" fmla="*/ 394714 h 997246"/>
              <a:gd name="connsiteX21" fmla="*/ 66107 w 1218292"/>
              <a:gd name="connsiteY21" fmla="*/ 30730 h 997246"/>
              <a:gd name="connsiteX0" fmla="*/ 66107 w 1213583"/>
              <a:gd name="connsiteY0" fmla="*/ 30730 h 997246"/>
              <a:gd name="connsiteX1" fmla="*/ 865097 w 1213583"/>
              <a:gd name="connsiteY1" fmla="*/ 30730 h 997246"/>
              <a:gd name="connsiteX2" fmla="*/ 909485 w 1213583"/>
              <a:gd name="connsiteY2" fmla="*/ 39607 h 997246"/>
              <a:gd name="connsiteX3" fmla="*/ 840430 w 1213583"/>
              <a:gd name="connsiteY3" fmla="*/ 18005 h 997246"/>
              <a:gd name="connsiteX4" fmla="*/ 877216 w 1213583"/>
              <a:gd name="connsiteY4" fmla="*/ 42123 h 997246"/>
              <a:gd name="connsiteX5" fmla="*/ 870942 w 1213583"/>
              <a:gd name="connsiteY5" fmla="*/ 35760 h 997246"/>
              <a:gd name="connsiteX6" fmla="*/ 866456 w 1213583"/>
              <a:gd name="connsiteY6" fmla="*/ 397972 h 997246"/>
              <a:gd name="connsiteX7" fmla="*/ 1047168 w 1213583"/>
              <a:gd name="connsiteY7" fmla="*/ 466179 h 997246"/>
              <a:gd name="connsiteX8" fmla="*/ 1211326 w 1213583"/>
              <a:gd name="connsiteY8" fmla="*/ 465736 h 997246"/>
              <a:gd name="connsiteX9" fmla="*/ 1143494 w 1213583"/>
              <a:gd name="connsiteY9" fmla="*/ 505093 h 997246"/>
              <a:gd name="connsiteX10" fmla="*/ 1155089 w 1213583"/>
              <a:gd name="connsiteY10" fmla="*/ 893048 h 997246"/>
              <a:gd name="connsiteX11" fmla="*/ 806540 w 1213583"/>
              <a:gd name="connsiteY11" fmla="*/ 915908 h 997246"/>
              <a:gd name="connsiteX12" fmla="*/ 810143 w 1213583"/>
              <a:gd name="connsiteY12" fmla="*/ 918496 h 997246"/>
              <a:gd name="connsiteX13" fmla="*/ 838464 w 1213583"/>
              <a:gd name="connsiteY13" fmla="*/ 918497 h 997246"/>
              <a:gd name="connsiteX14" fmla="*/ 811831 w 1213583"/>
              <a:gd name="connsiteY14" fmla="*/ 927374 h 997246"/>
              <a:gd name="connsiteX15" fmla="*/ 785198 w 1213583"/>
              <a:gd name="connsiteY15" fmla="*/ 945130 h 997246"/>
              <a:gd name="connsiteX16" fmla="*/ 625400 w 1213583"/>
              <a:gd name="connsiteY16" fmla="*/ 954007 h 997246"/>
              <a:gd name="connsiteX17" fmla="*/ 74985 w 1213583"/>
              <a:gd name="connsiteY17" fmla="*/ 811965 h 997246"/>
              <a:gd name="connsiteX18" fmla="*/ 66107 w 1213583"/>
              <a:gd name="connsiteY18" fmla="*/ 723188 h 997246"/>
              <a:gd name="connsiteX19" fmla="*/ 57229 w 1213583"/>
              <a:gd name="connsiteY19" fmla="*/ 465736 h 997246"/>
              <a:gd name="connsiteX20" fmla="*/ 48352 w 1213583"/>
              <a:gd name="connsiteY20" fmla="*/ 394714 h 997246"/>
              <a:gd name="connsiteX21" fmla="*/ 66107 w 1213583"/>
              <a:gd name="connsiteY21" fmla="*/ 30730 h 997246"/>
              <a:gd name="connsiteX0" fmla="*/ 66107 w 1199178"/>
              <a:gd name="connsiteY0" fmla="*/ 30730 h 997246"/>
              <a:gd name="connsiteX1" fmla="*/ 865097 w 1199178"/>
              <a:gd name="connsiteY1" fmla="*/ 30730 h 997246"/>
              <a:gd name="connsiteX2" fmla="*/ 909485 w 1199178"/>
              <a:gd name="connsiteY2" fmla="*/ 39607 h 997246"/>
              <a:gd name="connsiteX3" fmla="*/ 840430 w 1199178"/>
              <a:gd name="connsiteY3" fmla="*/ 18005 h 997246"/>
              <a:gd name="connsiteX4" fmla="*/ 877216 w 1199178"/>
              <a:gd name="connsiteY4" fmla="*/ 42123 h 997246"/>
              <a:gd name="connsiteX5" fmla="*/ 870942 w 1199178"/>
              <a:gd name="connsiteY5" fmla="*/ 35760 h 997246"/>
              <a:gd name="connsiteX6" fmla="*/ 866456 w 1199178"/>
              <a:gd name="connsiteY6" fmla="*/ 397972 h 997246"/>
              <a:gd name="connsiteX7" fmla="*/ 1047168 w 1199178"/>
              <a:gd name="connsiteY7" fmla="*/ 466179 h 997246"/>
              <a:gd name="connsiteX8" fmla="*/ 1128928 w 1199178"/>
              <a:gd name="connsiteY8" fmla="*/ 496216 h 997246"/>
              <a:gd name="connsiteX9" fmla="*/ 1143494 w 1199178"/>
              <a:gd name="connsiteY9" fmla="*/ 505093 h 997246"/>
              <a:gd name="connsiteX10" fmla="*/ 1155089 w 1199178"/>
              <a:gd name="connsiteY10" fmla="*/ 893048 h 997246"/>
              <a:gd name="connsiteX11" fmla="*/ 806540 w 1199178"/>
              <a:gd name="connsiteY11" fmla="*/ 915908 h 997246"/>
              <a:gd name="connsiteX12" fmla="*/ 810143 w 1199178"/>
              <a:gd name="connsiteY12" fmla="*/ 918496 h 997246"/>
              <a:gd name="connsiteX13" fmla="*/ 838464 w 1199178"/>
              <a:gd name="connsiteY13" fmla="*/ 918497 h 997246"/>
              <a:gd name="connsiteX14" fmla="*/ 811831 w 1199178"/>
              <a:gd name="connsiteY14" fmla="*/ 927374 h 997246"/>
              <a:gd name="connsiteX15" fmla="*/ 785198 w 1199178"/>
              <a:gd name="connsiteY15" fmla="*/ 945130 h 997246"/>
              <a:gd name="connsiteX16" fmla="*/ 625400 w 1199178"/>
              <a:gd name="connsiteY16" fmla="*/ 954007 h 997246"/>
              <a:gd name="connsiteX17" fmla="*/ 74985 w 1199178"/>
              <a:gd name="connsiteY17" fmla="*/ 811965 h 997246"/>
              <a:gd name="connsiteX18" fmla="*/ 66107 w 1199178"/>
              <a:gd name="connsiteY18" fmla="*/ 723188 h 997246"/>
              <a:gd name="connsiteX19" fmla="*/ 57229 w 1199178"/>
              <a:gd name="connsiteY19" fmla="*/ 465736 h 997246"/>
              <a:gd name="connsiteX20" fmla="*/ 48352 w 1199178"/>
              <a:gd name="connsiteY20" fmla="*/ 394714 h 997246"/>
              <a:gd name="connsiteX21" fmla="*/ 66107 w 1199178"/>
              <a:gd name="connsiteY21" fmla="*/ 30730 h 997246"/>
              <a:gd name="connsiteX0" fmla="*/ 66107 w 1199178"/>
              <a:gd name="connsiteY0" fmla="*/ 30730 h 997246"/>
              <a:gd name="connsiteX1" fmla="*/ 865097 w 1199178"/>
              <a:gd name="connsiteY1" fmla="*/ 30730 h 997246"/>
              <a:gd name="connsiteX2" fmla="*/ 909485 w 1199178"/>
              <a:gd name="connsiteY2" fmla="*/ 39607 h 997246"/>
              <a:gd name="connsiteX3" fmla="*/ 840430 w 1199178"/>
              <a:gd name="connsiteY3" fmla="*/ 18005 h 997246"/>
              <a:gd name="connsiteX4" fmla="*/ 877216 w 1199178"/>
              <a:gd name="connsiteY4" fmla="*/ 42123 h 997246"/>
              <a:gd name="connsiteX5" fmla="*/ 870942 w 1199178"/>
              <a:gd name="connsiteY5" fmla="*/ 35760 h 997246"/>
              <a:gd name="connsiteX6" fmla="*/ 866456 w 1199178"/>
              <a:gd name="connsiteY6" fmla="*/ 397972 h 997246"/>
              <a:gd name="connsiteX7" fmla="*/ 1047168 w 1199178"/>
              <a:gd name="connsiteY7" fmla="*/ 466179 h 997246"/>
              <a:gd name="connsiteX8" fmla="*/ 1128928 w 1199178"/>
              <a:gd name="connsiteY8" fmla="*/ 496216 h 997246"/>
              <a:gd name="connsiteX9" fmla="*/ 1143494 w 1199178"/>
              <a:gd name="connsiteY9" fmla="*/ 505093 h 997246"/>
              <a:gd name="connsiteX10" fmla="*/ 1155089 w 1199178"/>
              <a:gd name="connsiteY10" fmla="*/ 893048 h 997246"/>
              <a:gd name="connsiteX11" fmla="*/ 806540 w 1199178"/>
              <a:gd name="connsiteY11" fmla="*/ 915908 h 997246"/>
              <a:gd name="connsiteX12" fmla="*/ 810143 w 1199178"/>
              <a:gd name="connsiteY12" fmla="*/ 918496 h 997246"/>
              <a:gd name="connsiteX13" fmla="*/ 887903 w 1199178"/>
              <a:gd name="connsiteY13" fmla="*/ 964217 h 997246"/>
              <a:gd name="connsiteX14" fmla="*/ 811831 w 1199178"/>
              <a:gd name="connsiteY14" fmla="*/ 927374 h 997246"/>
              <a:gd name="connsiteX15" fmla="*/ 785198 w 1199178"/>
              <a:gd name="connsiteY15" fmla="*/ 945130 h 997246"/>
              <a:gd name="connsiteX16" fmla="*/ 625400 w 1199178"/>
              <a:gd name="connsiteY16" fmla="*/ 954007 h 997246"/>
              <a:gd name="connsiteX17" fmla="*/ 74985 w 1199178"/>
              <a:gd name="connsiteY17" fmla="*/ 811965 h 997246"/>
              <a:gd name="connsiteX18" fmla="*/ 66107 w 1199178"/>
              <a:gd name="connsiteY18" fmla="*/ 723188 h 997246"/>
              <a:gd name="connsiteX19" fmla="*/ 57229 w 1199178"/>
              <a:gd name="connsiteY19" fmla="*/ 465736 h 997246"/>
              <a:gd name="connsiteX20" fmla="*/ 48352 w 1199178"/>
              <a:gd name="connsiteY20" fmla="*/ 394714 h 997246"/>
              <a:gd name="connsiteX21" fmla="*/ 66107 w 1199178"/>
              <a:gd name="connsiteY21" fmla="*/ 30730 h 997246"/>
              <a:gd name="connsiteX0" fmla="*/ 66107 w 1162966"/>
              <a:gd name="connsiteY0" fmla="*/ 30730 h 997246"/>
              <a:gd name="connsiteX1" fmla="*/ 865097 w 1162966"/>
              <a:gd name="connsiteY1" fmla="*/ 30730 h 997246"/>
              <a:gd name="connsiteX2" fmla="*/ 909485 w 1162966"/>
              <a:gd name="connsiteY2" fmla="*/ 39607 h 997246"/>
              <a:gd name="connsiteX3" fmla="*/ 840430 w 1162966"/>
              <a:gd name="connsiteY3" fmla="*/ 18005 h 997246"/>
              <a:gd name="connsiteX4" fmla="*/ 877216 w 1162966"/>
              <a:gd name="connsiteY4" fmla="*/ 42123 h 997246"/>
              <a:gd name="connsiteX5" fmla="*/ 870942 w 1162966"/>
              <a:gd name="connsiteY5" fmla="*/ 35760 h 997246"/>
              <a:gd name="connsiteX6" fmla="*/ 866456 w 1162966"/>
              <a:gd name="connsiteY6" fmla="*/ 397972 h 997246"/>
              <a:gd name="connsiteX7" fmla="*/ 1047168 w 1162966"/>
              <a:gd name="connsiteY7" fmla="*/ 466179 h 997246"/>
              <a:gd name="connsiteX8" fmla="*/ 1128928 w 1162966"/>
              <a:gd name="connsiteY8" fmla="*/ 496216 h 997246"/>
              <a:gd name="connsiteX9" fmla="*/ 1143494 w 1162966"/>
              <a:gd name="connsiteY9" fmla="*/ 505093 h 997246"/>
              <a:gd name="connsiteX10" fmla="*/ 1155089 w 1162966"/>
              <a:gd name="connsiteY10" fmla="*/ 893048 h 997246"/>
              <a:gd name="connsiteX11" fmla="*/ 1055973 w 1162966"/>
              <a:gd name="connsiteY11" fmla="*/ 954232 h 997246"/>
              <a:gd name="connsiteX12" fmla="*/ 806540 w 1162966"/>
              <a:gd name="connsiteY12" fmla="*/ 915908 h 997246"/>
              <a:gd name="connsiteX13" fmla="*/ 810143 w 1162966"/>
              <a:gd name="connsiteY13" fmla="*/ 918496 h 997246"/>
              <a:gd name="connsiteX14" fmla="*/ 887903 w 1162966"/>
              <a:gd name="connsiteY14" fmla="*/ 964217 h 997246"/>
              <a:gd name="connsiteX15" fmla="*/ 811831 w 1162966"/>
              <a:gd name="connsiteY15" fmla="*/ 927374 h 997246"/>
              <a:gd name="connsiteX16" fmla="*/ 785198 w 1162966"/>
              <a:gd name="connsiteY16" fmla="*/ 945130 h 997246"/>
              <a:gd name="connsiteX17" fmla="*/ 625400 w 1162966"/>
              <a:gd name="connsiteY17" fmla="*/ 954007 h 997246"/>
              <a:gd name="connsiteX18" fmla="*/ 74985 w 1162966"/>
              <a:gd name="connsiteY18" fmla="*/ 811965 h 997246"/>
              <a:gd name="connsiteX19" fmla="*/ 66107 w 1162966"/>
              <a:gd name="connsiteY19" fmla="*/ 723188 h 997246"/>
              <a:gd name="connsiteX20" fmla="*/ 57229 w 1162966"/>
              <a:gd name="connsiteY20" fmla="*/ 465736 h 997246"/>
              <a:gd name="connsiteX21" fmla="*/ 48352 w 1162966"/>
              <a:gd name="connsiteY21" fmla="*/ 394714 h 997246"/>
              <a:gd name="connsiteX22" fmla="*/ 66107 w 1162966"/>
              <a:gd name="connsiteY22" fmla="*/ 30730 h 997246"/>
              <a:gd name="connsiteX0" fmla="*/ 66107 w 1216527"/>
              <a:gd name="connsiteY0" fmla="*/ 30730 h 997246"/>
              <a:gd name="connsiteX1" fmla="*/ 865097 w 1216527"/>
              <a:gd name="connsiteY1" fmla="*/ 30730 h 997246"/>
              <a:gd name="connsiteX2" fmla="*/ 909485 w 1216527"/>
              <a:gd name="connsiteY2" fmla="*/ 39607 h 997246"/>
              <a:gd name="connsiteX3" fmla="*/ 840430 w 1216527"/>
              <a:gd name="connsiteY3" fmla="*/ 18005 h 997246"/>
              <a:gd name="connsiteX4" fmla="*/ 877216 w 1216527"/>
              <a:gd name="connsiteY4" fmla="*/ 42123 h 997246"/>
              <a:gd name="connsiteX5" fmla="*/ 870942 w 1216527"/>
              <a:gd name="connsiteY5" fmla="*/ 35760 h 997246"/>
              <a:gd name="connsiteX6" fmla="*/ 866456 w 1216527"/>
              <a:gd name="connsiteY6" fmla="*/ 397972 h 997246"/>
              <a:gd name="connsiteX7" fmla="*/ 1047168 w 1216527"/>
              <a:gd name="connsiteY7" fmla="*/ 466179 h 997246"/>
              <a:gd name="connsiteX8" fmla="*/ 1128928 w 1216527"/>
              <a:gd name="connsiteY8" fmla="*/ 496216 h 997246"/>
              <a:gd name="connsiteX9" fmla="*/ 1143494 w 1216527"/>
              <a:gd name="connsiteY9" fmla="*/ 505093 h 997246"/>
              <a:gd name="connsiteX10" fmla="*/ 1212768 w 1216527"/>
              <a:gd name="connsiteY10" fmla="*/ 893048 h 997246"/>
              <a:gd name="connsiteX11" fmla="*/ 1055973 w 1216527"/>
              <a:gd name="connsiteY11" fmla="*/ 954232 h 997246"/>
              <a:gd name="connsiteX12" fmla="*/ 806540 w 1216527"/>
              <a:gd name="connsiteY12" fmla="*/ 915908 h 997246"/>
              <a:gd name="connsiteX13" fmla="*/ 810143 w 1216527"/>
              <a:gd name="connsiteY13" fmla="*/ 918496 h 997246"/>
              <a:gd name="connsiteX14" fmla="*/ 887903 w 1216527"/>
              <a:gd name="connsiteY14" fmla="*/ 964217 h 997246"/>
              <a:gd name="connsiteX15" fmla="*/ 811831 w 1216527"/>
              <a:gd name="connsiteY15" fmla="*/ 927374 h 997246"/>
              <a:gd name="connsiteX16" fmla="*/ 785198 w 1216527"/>
              <a:gd name="connsiteY16" fmla="*/ 945130 h 997246"/>
              <a:gd name="connsiteX17" fmla="*/ 625400 w 1216527"/>
              <a:gd name="connsiteY17" fmla="*/ 954007 h 997246"/>
              <a:gd name="connsiteX18" fmla="*/ 74985 w 1216527"/>
              <a:gd name="connsiteY18" fmla="*/ 811965 h 997246"/>
              <a:gd name="connsiteX19" fmla="*/ 66107 w 1216527"/>
              <a:gd name="connsiteY19" fmla="*/ 723188 h 997246"/>
              <a:gd name="connsiteX20" fmla="*/ 57229 w 1216527"/>
              <a:gd name="connsiteY20" fmla="*/ 465736 h 997246"/>
              <a:gd name="connsiteX21" fmla="*/ 48352 w 1216527"/>
              <a:gd name="connsiteY21" fmla="*/ 394714 h 997246"/>
              <a:gd name="connsiteX22" fmla="*/ 66107 w 1216527"/>
              <a:gd name="connsiteY22" fmla="*/ 30730 h 997246"/>
              <a:gd name="connsiteX0" fmla="*/ 66107 w 1216527"/>
              <a:gd name="connsiteY0" fmla="*/ 30730 h 1000093"/>
              <a:gd name="connsiteX1" fmla="*/ 865097 w 1216527"/>
              <a:gd name="connsiteY1" fmla="*/ 30730 h 1000093"/>
              <a:gd name="connsiteX2" fmla="*/ 909485 w 1216527"/>
              <a:gd name="connsiteY2" fmla="*/ 39607 h 1000093"/>
              <a:gd name="connsiteX3" fmla="*/ 840430 w 1216527"/>
              <a:gd name="connsiteY3" fmla="*/ 18005 h 1000093"/>
              <a:gd name="connsiteX4" fmla="*/ 877216 w 1216527"/>
              <a:gd name="connsiteY4" fmla="*/ 42123 h 1000093"/>
              <a:gd name="connsiteX5" fmla="*/ 870942 w 1216527"/>
              <a:gd name="connsiteY5" fmla="*/ 35760 h 1000093"/>
              <a:gd name="connsiteX6" fmla="*/ 866456 w 1216527"/>
              <a:gd name="connsiteY6" fmla="*/ 397972 h 1000093"/>
              <a:gd name="connsiteX7" fmla="*/ 1047168 w 1216527"/>
              <a:gd name="connsiteY7" fmla="*/ 466179 h 1000093"/>
              <a:gd name="connsiteX8" fmla="*/ 1128928 w 1216527"/>
              <a:gd name="connsiteY8" fmla="*/ 496216 h 1000093"/>
              <a:gd name="connsiteX9" fmla="*/ 1143494 w 1216527"/>
              <a:gd name="connsiteY9" fmla="*/ 505093 h 1000093"/>
              <a:gd name="connsiteX10" fmla="*/ 1212768 w 1216527"/>
              <a:gd name="connsiteY10" fmla="*/ 893048 h 1000093"/>
              <a:gd name="connsiteX11" fmla="*/ 1088932 w 1216527"/>
              <a:gd name="connsiteY11" fmla="*/ 999952 h 1000093"/>
              <a:gd name="connsiteX12" fmla="*/ 806540 w 1216527"/>
              <a:gd name="connsiteY12" fmla="*/ 915908 h 1000093"/>
              <a:gd name="connsiteX13" fmla="*/ 810143 w 1216527"/>
              <a:gd name="connsiteY13" fmla="*/ 918496 h 1000093"/>
              <a:gd name="connsiteX14" fmla="*/ 887903 w 1216527"/>
              <a:gd name="connsiteY14" fmla="*/ 964217 h 1000093"/>
              <a:gd name="connsiteX15" fmla="*/ 811831 w 1216527"/>
              <a:gd name="connsiteY15" fmla="*/ 927374 h 1000093"/>
              <a:gd name="connsiteX16" fmla="*/ 785198 w 1216527"/>
              <a:gd name="connsiteY16" fmla="*/ 945130 h 1000093"/>
              <a:gd name="connsiteX17" fmla="*/ 625400 w 1216527"/>
              <a:gd name="connsiteY17" fmla="*/ 954007 h 1000093"/>
              <a:gd name="connsiteX18" fmla="*/ 74985 w 1216527"/>
              <a:gd name="connsiteY18" fmla="*/ 811965 h 1000093"/>
              <a:gd name="connsiteX19" fmla="*/ 66107 w 1216527"/>
              <a:gd name="connsiteY19" fmla="*/ 723188 h 1000093"/>
              <a:gd name="connsiteX20" fmla="*/ 57229 w 1216527"/>
              <a:gd name="connsiteY20" fmla="*/ 465736 h 1000093"/>
              <a:gd name="connsiteX21" fmla="*/ 48352 w 1216527"/>
              <a:gd name="connsiteY21" fmla="*/ 394714 h 1000093"/>
              <a:gd name="connsiteX22" fmla="*/ 66107 w 1216527"/>
              <a:gd name="connsiteY22" fmla="*/ 30730 h 1000093"/>
              <a:gd name="connsiteX0" fmla="*/ 66107 w 1216527"/>
              <a:gd name="connsiteY0" fmla="*/ 30730 h 1000093"/>
              <a:gd name="connsiteX1" fmla="*/ 865097 w 1216527"/>
              <a:gd name="connsiteY1" fmla="*/ 30730 h 1000093"/>
              <a:gd name="connsiteX2" fmla="*/ 909485 w 1216527"/>
              <a:gd name="connsiteY2" fmla="*/ 39607 h 1000093"/>
              <a:gd name="connsiteX3" fmla="*/ 840430 w 1216527"/>
              <a:gd name="connsiteY3" fmla="*/ 18005 h 1000093"/>
              <a:gd name="connsiteX4" fmla="*/ 877216 w 1216527"/>
              <a:gd name="connsiteY4" fmla="*/ 42123 h 1000093"/>
              <a:gd name="connsiteX5" fmla="*/ 870942 w 1216527"/>
              <a:gd name="connsiteY5" fmla="*/ 35760 h 1000093"/>
              <a:gd name="connsiteX6" fmla="*/ 866456 w 1216527"/>
              <a:gd name="connsiteY6" fmla="*/ 397972 h 1000093"/>
              <a:gd name="connsiteX7" fmla="*/ 1047168 w 1216527"/>
              <a:gd name="connsiteY7" fmla="*/ 466179 h 1000093"/>
              <a:gd name="connsiteX8" fmla="*/ 1128928 w 1216527"/>
              <a:gd name="connsiteY8" fmla="*/ 496216 h 1000093"/>
              <a:gd name="connsiteX9" fmla="*/ 1143494 w 1216527"/>
              <a:gd name="connsiteY9" fmla="*/ 505093 h 1000093"/>
              <a:gd name="connsiteX10" fmla="*/ 1212768 w 1216527"/>
              <a:gd name="connsiteY10" fmla="*/ 893048 h 1000093"/>
              <a:gd name="connsiteX11" fmla="*/ 1088932 w 1216527"/>
              <a:gd name="connsiteY11" fmla="*/ 999952 h 1000093"/>
              <a:gd name="connsiteX12" fmla="*/ 806540 w 1216527"/>
              <a:gd name="connsiteY12" fmla="*/ 915908 h 1000093"/>
              <a:gd name="connsiteX13" fmla="*/ 810143 w 1216527"/>
              <a:gd name="connsiteY13" fmla="*/ 918496 h 1000093"/>
              <a:gd name="connsiteX14" fmla="*/ 887903 w 1216527"/>
              <a:gd name="connsiteY14" fmla="*/ 964217 h 1000093"/>
              <a:gd name="connsiteX15" fmla="*/ 811832 w 1216527"/>
              <a:gd name="connsiteY15" fmla="*/ 988334 h 1000093"/>
              <a:gd name="connsiteX16" fmla="*/ 785198 w 1216527"/>
              <a:gd name="connsiteY16" fmla="*/ 945130 h 1000093"/>
              <a:gd name="connsiteX17" fmla="*/ 625400 w 1216527"/>
              <a:gd name="connsiteY17" fmla="*/ 954007 h 1000093"/>
              <a:gd name="connsiteX18" fmla="*/ 74985 w 1216527"/>
              <a:gd name="connsiteY18" fmla="*/ 811965 h 1000093"/>
              <a:gd name="connsiteX19" fmla="*/ 66107 w 1216527"/>
              <a:gd name="connsiteY19" fmla="*/ 723188 h 1000093"/>
              <a:gd name="connsiteX20" fmla="*/ 57229 w 1216527"/>
              <a:gd name="connsiteY20" fmla="*/ 465736 h 1000093"/>
              <a:gd name="connsiteX21" fmla="*/ 48352 w 1216527"/>
              <a:gd name="connsiteY21" fmla="*/ 394714 h 1000093"/>
              <a:gd name="connsiteX22" fmla="*/ 66107 w 1216527"/>
              <a:gd name="connsiteY22" fmla="*/ 30730 h 1000093"/>
              <a:gd name="connsiteX0" fmla="*/ 66107 w 1216527"/>
              <a:gd name="connsiteY0" fmla="*/ 30730 h 1000093"/>
              <a:gd name="connsiteX1" fmla="*/ 865097 w 1216527"/>
              <a:gd name="connsiteY1" fmla="*/ 30730 h 1000093"/>
              <a:gd name="connsiteX2" fmla="*/ 909485 w 1216527"/>
              <a:gd name="connsiteY2" fmla="*/ 39607 h 1000093"/>
              <a:gd name="connsiteX3" fmla="*/ 840430 w 1216527"/>
              <a:gd name="connsiteY3" fmla="*/ 18005 h 1000093"/>
              <a:gd name="connsiteX4" fmla="*/ 877216 w 1216527"/>
              <a:gd name="connsiteY4" fmla="*/ 42123 h 1000093"/>
              <a:gd name="connsiteX5" fmla="*/ 870942 w 1216527"/>
              <a:gd name="connsiteY5" fmla="*/ 35760 h 1000093"/>
              <a:gd name="connsiteX6" fmla="*/ 866456 w 1216527"/>
              <a:gd name="connsiteY6" fmla="*/ 397972 h 1000093"/>
              <a:gd name="connsiteX7" fmla="*/ 1047168 w 1216527"/>
              <a:gd name="connsiteY7" fmla="*/ 466179 h 1000093"/>
              <a:gd name="connsiteX8" fmla="*/ 1128928 w 1216527"/>
              <a:gd name="connsiteY8" fmla="*/ 496216 h 1000093"/>
              <a:gd name="connsiteX9" fmla="*/ 1143494 w 1216527"/>
              <a:gd name="connsiteY9" fmla="*/ 505093 h 1000093"/>
              <a:gd name="connsiteX10" fmla="*/ 1212768 w 1216527"/>
              <a:gd name="connsiteY10" fmla="*/ 893048 h 1000093"/>
              <a:gd name="connsiteX11" fmla="*/ 1088932 w 1216527"/>
              <a:gd name="connsiteY11" fmla="*/ 999952 h 1000093"/>
              <a:gd name="connsiteX12" fmla="*/ 806540 w 1216527"/>
              <a:gd name="connsiteY12" fmla="*/ 915908 h 1000093"/>
              <a:gd name="connsiteX13" fmla="*/ 810143 w 1216527"/>
              <a:gd name="connsiteY13" fmla="*/ 918496 h 1000093"/>
              <a:gd name="connsiteX14" fmla="*/ 929102 w 1216527"/>
              <a:gd name="connsiteY14" fmla="*/ 987077 h 1000093"/>
              <a:gd name="connsiteX15" fmla="*/ 811832 w 1216527"/>
              <a:gd name="connsiteY15" fmla="*/ 988334 h 1000093"/>
              <a:gd name="connsiteX16" fmla="*/ 785198 w 1216527"/>
              <a:gd name="connsiteY16" fmla="*/ 945130 h 1000093"/>
              <a:gd name="connsiteX17" fmla="*/ 625400 w 1216527"/>
              <a:gd name="connsiteY17" fmla="*/ 954007 h 1000093"/>
              <a:gd name="connsiteX18" fmla="*/ 74985 w 1216527"/>
              <a:gd name="connsiteY18" fmla="*/ 811965 h 1000093"/>
              <a:gd name="connsiteX19" fmla="*/ 66107 w 1216527"/>
              <a:gd name="connsiteY19" fmla="*/ 723188 h 1000093"/>
              <a:gd name="connsiteX20" fmla="*/ 57229 w 1216527"/>
              <a:gd name="connsiteY20" fmla="*/ 465736 h 1000093"/>
              <a:gd name="connsiteX21" fmla="*/ 48352 w 1216527"/>
              <a:gd name="connsiteY21" fmla="*/ 394714 h 1000093"/>
              <a:gd name="connsiteX22" fmla="*/ 66107 w 1216527"/>
              <a:gd name="connsiteY22" fmla="*/ 30730 h 100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6527" h="1000093">
                <a:moveTo>
                  <a:pt x="66107" y="30730"/>
                </a:moveTo>
                <a:cubicBezTo>
                  <a:pt x="202231" y="-29934"/>
                  <a:pt x="255377" y="15294"/>
                  <a:pt x="865097" y="30730"/>
                </a:cubicBezTo>
                <a:cubicBezTo>
                  <a:pt x="880181" y="31112"/>
                  <a:pt x="913596" y="41728"/>
                  <a:pt x="909485" y="39607"/>
                </a:cubicBezTo>
                <a:cubicBezTo>
                  <a:pt x="905374" y="37486"/>
                  <a:pt x="845808" y="17586"/>
                  <a:pt x="840430" y="18005"/>
                </a:cubicBezTo>
                <a:cubicBezTo>
                  <a:pt x="835052" y="18424"/>
                  <a:pt x="872131" y="39164"/>
                  <a:pt x="877216" y="42123"/>
                </a:cubicBezTo>
                <a:cubicBezTo>
                  <a:pt x="882301" y="45082"/>
                  <a:pt x="823594" y="32801"/>
                  <a:pt x="870942" y="35760"/>
                </a:cubicBezTo>
                <a:cubicBezTo>
                  <a:pt x="899361" y="40458"/>
                  <a:pt x="859058" y="384656"/>
                  <a:pt x="866456" y="397972"/>
                </a:cubicBezTo>
                <a:cubicBezTo>
                  <a:pt x="873854" y="411288"/>
                  <a:pt x="1003423" y="449805"/>
                  <a:pt x="1047168" y="466179"/>
                </a:cubicBezTo>
                <a:lnTo>
                  <a:pt x="1128928" y="496216"/>
                </a:lnTo>
                <a:cubicBezTo>
                  <a:pt x="1144982" y="502702"/>
                  <a:pt x="1129521" y="438954"/>
                  <a:pt x="1143494" y="505093"/>
                </a:cubicBezTo>
                <a:cubicBezTo>
                  <a:pt x="1157467" y="571232"/>
                  <a:pt x="1234221" y="822002"/>
                  <a:pt x="1212768" y="893048"/>
                </a:cubicBezTo>
                <a:cubicBezTo>
                  <a:pt x="1191315" y="964094"/>
                  <a:pt x="1147023" y="996142"/>
                  <a:pt x="1088932" y="999952"/>
                </a:cubicBezTo>
                <a:cubicBezTo>
                  <a:pt x="1030841" y="1003762"/>
                  <a:pt x="853005" y="929484"/>
                  <a:pt x="806540" y="915908"/>
                </a:cubicBezTo>
                <a:cubicBezTo>
                  <a:pt x="760075" y="902332"/>
                  <a:pt x="813102" y="906659"/>
                  <a:pt x="810143" y="918496"/>
                </a:cubicBezTo>
                <a:cubicBezTo>
                  <a:pt x="807184" y="977681"/>
                  <a:pt x="928821" y="975437"/>
                  <a:pt x="929102" y="987077"/>
                </a:cubicBezTo>
                <a:cubicBezTo>
                  <a:pt x="929384" y="998717"/>
                  <a:pt x="835816" y="995325"/>
                  <a:pt x="811832" y="988334"/>
                </a:cubicBezTo>
                <a:cubicBezTo>
                  <a:pt x="787848" y="981343"/>
                  <a:pt x="816270" y="950851"/>
                  <a:pt x="785198" y="945130"/>
                </a:cubicBezTo>
                <a:cubicBezTo>
                  <a:pt x="754126" y="939409"/>
                  <a:pt x="678666" y="951048"/>
                  <a:pt x="625400" y="954007"/>
                </a:cubicBezTo>
                <a:cubicBezTo>
                  <a:pt x="22402" y="944123"/>
                  <a:pt x="100054" y="1125336"/>
                  <a:pt x="74985" y="811965"/>
                </a:cubicBezTo>
                <a:cubicBezTo>
                  <a:pt x="72613" y="782320"/>
                  <a:pt x="69066" y="752780"/>
                  <a:pt x="66107" y="723188"/>
                </a:cubicBezTo>
                <a:cubicBezTo>
                  <a:pt x="63148" y="637371"/>
                  <a:pt x="61864" y="551479"/>
                  <a:pt x="57229" y="465736"/>
                </a:cubicBezTo>
                <a:cubicBezTo>
                  <a:pt x="55941" y="441913"/>
                  <a:pt x="48829" y="418567"/>
                  <a:pt x="48352" y="394714"/>
                </a:cubicBezTo>
                <a:cubicBezTo>
                  <a:pt x="45867" y="270452"/>
                  <a:pt x="-70017" y="91394"/>
                  <a:pt x="66107" y="30730"/>
                </a:cubicBezTo>
                <a:close/>
              </a:path>
            </a:pathLst>
          </a:custGeom>
          <a:noFill/>
          <a:ln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" name="Freeform 6"/>
          <p:cNvSpPr/>
          <p:nvPr/>
        </p:nvSpPr>
        <p:spPr>
          <a:xfrm>
            <a:off x="2291992" y="5866097"/>
            <a:ext cx="464175" cy="534703"/>
          </a:xfrm>
          <a:custGeom>
            <a:avLst/>
            <a:gdLst>
              <a:gd name="connsiteX0" fmla="*/ 470516 w 488904"/>
              <a:gd name="connsiteY0" fmla="*/ 142043 h 577049"/>
              <a:gd name="connsiteX1" fmla="*/ 479394 w 488904"/>
              <a:gd name="connsiteY1" fmla="*/ 53266 h 577049"/>
              <a:gd name="connsiteX2" fmla="*/ 372862 w 488904"/>
              <a:gd name="connsiteY2" fmla="*/ 26633 h 577049"/>
              <a:gd name="connsiteX3" fmla="*/ 346229 w 488904"/>
              <a:gd name="connsiteY3" fmla="*/ 17756 h 577049"/>
              <a:gd name="connsiteX4" fmla="*/ 275208 w 488904"/>
              <a:gd name="connsiteY4" fmla="*/ 0 h 577049"/>
              <a:gd name="connsiteX5" fmla="*/ 159798 w 488904"/>
              <a:gd name="connsiteY5" fmla="*/ 8878 h 577049"/>
              <a:gd name="connsiteX6" fmla="*/ 71021 w 488904"/>
              <a:gd name="connsiteY6" fmla="*/ 26633 h 577049"/>
              <a:gd name="connsiteX7" fmla="*/ 44388 w 488904"/>
              <a:gd name="connsiteY7" fmla="*/ 44389 h 577049"/>
              <a:gd name="connsiteX8" fmla="*/ 26633 w 488904"/>
              <a:gd name="connsiteY8" fmla="*/ 97655 h 577049"/>
              <a:gd name="connsiteX9" fmla="*/ 8877 w 488904"/>
              <a:gd name="connsiteY9" fmla="*/ 230820 h 577049"/>
              <a:gd name="connsiteX10" fmla="*/ 0 w 488904"/>
              <a:gd name="connsiteY10" fmla="*/ 266330 h 577049"/>
              <a:gd name="connsiteX11" fmla="*/ 8877 w 488904"/>
              <a:gd name="connsiteY11" fmla="*/ 497150 h 577049"/>
              <a:gd name="connsiteX12" fmla="*/ 26633 w 488904"/>
              <a:gd name="connsiteY12" fmla="*/ 550416 h 577049"/>
              <a:gd name="connsiteX13" fmla="*/ 79899 w 488904"/>
              <a:gd name="connsiteY13" fmla="*/ 577049 h 577049"/>
              <a:gd name="connsiteX14" fmla="*/ 257452 w 488904"/>
              <a:gd name="connsiteY14" fmla="*/ 568171 h 577049"/>
              <a:gd name="connsiteX15" fmla="*/ 284085 w 488904"/>
              <a:gd name="connsiteY15" fmla="*/ 559293 h 577049"/>
              <a:gd name="connsiteX16" fmla="*/ 319596 w 488904"/>
              <a:gd name="connsiteY16" fmla="*/ 550416 h 577049"/>
              <a:gd name="connsiteX17" fmla="*/ 346229 w 488904"/>
              <a:gd name="connsiteY17" fmla="*/ 532660 h 577049"/>
              <a:gd name="connsiteX18" fmla="*/ 408373 w 488904"/>
              <a:gd name="connsiteY18" fmla="*/ 506027 h 577049"/>
              <a:gd name="connsiteX19" fmla="*/ 461639 w 488904"/>
              <a:gd name="connsiteY19" fmla="*/ 452761 h 577049"/>
              <a:gd name="connsiteX20" fmla="*/ 479394 w 488904"/>
              <a:gd name="connsiteY20" fmla="*/ 399495 h 577049"/>
              <a:gd name="connsiteX21" fmla="*/ 470516 w 488904"/>
              <a:gd name="connsiteY21" fmla="*/ 142043 h 577049"/>
              <a:gd name="connsiteX0" fmla="*/ 473130 w 491518"/>
              <a:gd name="connsiteY0" fmla="*/ 142043 h 577049"/>
              <a:gd name="connsiteX1" fmla="*/ 482008 w 491518"/>
              <a:gd name="connsiteY1" fmla="*/ 53266 h 577049"/>
              <a:gd name="connsiteX2" fmla="*/ 375476 w 491518"/>
              <a:gd name="connsiteY2" fmla="*/ 26633 h 577049"/>
              <a:gd name="connsiteX3" fmla="*/ 348843 w 491518"/>
              <a:gd name="connsiteY3" fmla="*/ 17756 h 577049"/>
              <a:gd name="connsiteX4" fmla="*/ 277822 w 491518"/>
              <a:gd name="connsiteY4" fmla="*/ 0 h 577049"/>
              <a:gd name="connsiteX5" fmla="*/ 162412 w 491518"/>
              <a:gd name="connsiteY5" fmla="*/ 8878 h 577049"/>
              <a:gd name="connsiteX6" fmla="*/ 73635 w 491518"/>
              <a:gd name="connsiteY6" fmla="*/ 26633 h 577049"/>
              <a:gd name="connsiteX7" fmla="*/ 47002 w 491518"/>
              <a:gd name="connsiteY7" fmla="*/ 44389 h 577049"/>
              <a:gd name="connsiteX8" fmla="*/ 130226 w 491518"/>
              <a:gd name="connsiteY8" fmla="*/ 107259 h 577049"/>
              <a:gd name="connsiteX9" fmla="*/ 11491 w 491518"/>
              <a:gd name="connsiteY9" fmla="*/ 230820 h 577049"/>
              <a:gd name="connsiteX10" fmla="*/ 2614 w 491518"/>
              <a:gd name="connsiteY10" fmla="*/ 266330 h 577049"/>
              <a:gd name="connsiteX11" fmla="*/ 11491 w 491518"/>
              <a:gd name="connsiteY11" fmla="*/ 497150 h 577049"/>
              <a:gd name="connsiteX12" fmla="*/ 29247 w 491518"/>
              <a:gd name="connsiteY12" fmla="*/ 550416 h 577049"/>
              <a:gd name="connsiteX13" fmla="*/ 82513 w 491518"/>
              <a:gd name="connsiteY13" fmla="*/ 577049 h 577049"/>
              <a:gd name="connsiteX14" fmla="*/ 260066 w 491518"/>
              <a:gd name="connsiteY14" fmla="*/ 568171 h 577049"/>
              <a:gd name="connsiteX15" fmla="*/ 286699 w 491518"/>
              <a:gd name="connsiteY15" fmla="*/ 559293 h 577049"/>
              <a:gd name="connsiteX16" fmla="*/ 322210 w 491518"/>
              <a:gd name="connsiteY16" fmla="*/ 550416 h 577049"/>
              <a:gd name="connsiteX17" fmla="*/ 348843 w 491518"/>
              <a:gd name="connsiteY17" fmla="*/ 532660 h 577049"/>
              <a:gd name="connsiteX18" fmla="*/ 410987 w 491518"/>
              <a:gd name="connsiteY18" fmla="*/ 506027 h 577049"/>
              <a:gd name="connsiteX19" fmla="*/ 464253 w 491518"/>
              <a:gd name="connsiteY19" fmla="*/ 452761 h 577049"/>
              <a:gd name="connsiteX20" fmla="*/ 482008 w 491518"/>
              <a:gd name="connsiteY20" fmla="*/ 399495 h 577049"/>
              <a:gd name="connsiteX21" fmla="*/ 473130 w 491518"/>
              <a:gd name="connsiteY21" fmla="*/ 142043 h 577049"/>
              <a:gd name="connsiteX0" fmla="*/ 473130 w 491518"/>
              <a:gd name="connsiteY0" fmla="*/ 142043 h 577049"/>
              <a:gd name="connsiteX1" fmla="*/ 482008 w 491518"/>
              <a:gd name="connsiteY1" fmla="*/ 53266 h 577049"/>
              <a:gd name="connsiteX2" fmla="*/ 375476 w 491518"/>
              <a:gd name="connsiteY2" fmla="*/ 26633 h 577049"/>
              <a:gd name="connsiteX3" fmla="*/ 348843 w 491518"/>
              <a:gd name="connsiteY3" fmla="*/ 17756 h 577049"/>
              <a:gd name="connsiteX4" fmla="*/ 277822 w 491518"/>
              <a:gd name="connsiteY4" fmla="*/ 0 h 577049"/>
              <a:gd name="connsiteX5" fmla="*/ 162412 w 491518"/>
              <a:gd name="connsiteY5" fmla="*/ 8878 h 577049"/>
              <a:gd name="connsiteX6" fmla="*/ 73635 w 491518"/>
              <a:gd name="connsiteY6" fmla="*/ 26633 h 577049"/>
              <a:gd name="connsiteX7" fmla="*/ 158077 w 491518"/>
              <a:gd name="connsiteY7" fmla="*/ 63597 h 577049"/>
              <a:gd name="connsiteX8" fmla="*/ 130226 w 491518"/>
              <a:gd name="connsiteY8" fmla="*/ 107259 h 577049"/>
              <a:gd name="connsiteX9" fmla="*/ 11491 w 491518"/>
              <a:gd name="connsiteY9" fmla="*/ 230820 h 577049"/>
              <a:gd name="connsiteX10" fmla="*/ 2614 w 491518"/>
              <a:gd name="connsiteY10" fmla="*/ 266330 h 577049"/>
              <a:gd name="connsiteX11" fmla="*/ 11491 w 491518"/>
              <a:gd name="connsiteY11" fmla="*/ 497150 h 577049"/>
              <a:gd name="connsiteX12" fmla="*/ 29247 w 491518"/>
              <a:gd name="connsiteY12" fmla="*/ 550416 h 577049"/>
              <a:gd name="connsiteX13" fmla="*/ 82513 w 491518"/>
              <a:gd name="connsiteY13" fmla="*/ 577049 h 577049"/>
              <a:gd name="connsiteX14" fmla="*/ 260066 w 491518"/>
              <a:gd name="connsiteY14" fmla="*/ 568171 h 577049"/>
              <a:gd name="connsiteX15" fmla="*/ 286699 w 491518"/>
              <a:gd name="connsiteY15" fmla="*/ 559293 h 577049"/>
              <a:gd name="connsiteX16" fmla="*/ 322210 w 491518"/>
              <a:gd name="connsiteY16" fmla="*/ 550416 h 577049"/>
              <a:gd name="connsiteX17" fmla="*/ 348843 w 491518"/>
              <a:gd name="connsiteY17" fmla="*/ 532660 h 577049"/>
              <a:gd name="connsiteX18" fmla="*/ 410987 w 491518"/>
              <a:gd name="connsiteY18" fmla="*/ 506027 h 577049"/>
              <a:gd name="connsiteX19" fmla="*/ 464253 w 491518"/>
              <a:gd name="connsiteY19" fmla="*/ 452761 h 577049"/>
              <a:gd name="connsiteX20" fmla="*/ 482008 w 491518"/>
              <a:gd name="connsiteY20" fmla="*/ 399495 h 577049"/>
              <a:gd name="connsiteX21" fmla="*/ 473130 w 491518"/>
              <a:gd name="connsiteY21" fmla="*/ 142043 h 577049"/>
              <a:gd name="connsiteX0" fmla="*/ 473130 w 491518"/>
              <a:gd name="connsiteY0" fmla="*/ 143453 h 578459"/>
              <a:gd name="connsiteX1" fmla="*/ 482008 w 491518"/>
              <a:gd name="connsiteY1" fmla="*/ 54676 h 578459"/>
              <a:gd name="connsiteX2" fmla="*/ 375476 w 491518"/>
              <a:gd name="connsiteY2" fmla="*/ 28043 h 578459"/>
              <a:gd name="connsiteX3" fmla="*/ 348843 w 491518"/>
              <a:gd name="connsiteY3" fmla="*/ 19166 h 578459"/>
              <a:gd name="connsiteX4" fmla="*/ 277822 w 491518"/>
              <a:gd name="connsiteY4" fmla="*/ 1410 h 578459"/>
              <a:gd name="connsiteX5" fmla="*/ 222999 w 491518"/>
              <a:gd name="connsiteY5" fmla="*/ 58308 h 578459"/>
              <a:gd name="connsiteX6" fmla="*/ 73635 w 491518"/>
              <a:gd name="connsiteY6" fmla="*/ 28043 h 578459"/>
              <a:gd name="connsiteX7" fmla="*/ 158077 w 491518"/>
              <a:gd name="connsiteY7" fmla="*/ 65007 h 578459"/>
              <a:gd name="connsiteX8" fmla="*/ 130226 w 491518"/>
              <a:gd name="connsiteY8" fmla="*/ 108669 h 578459"/>
              <a:gd name="connsiteX9" fmla="*/ 11491 w 491518"/>
              <a:gd name="connsiteY9" fmla="*/ 232230 h 578459"/>
              <a:gd name="connsiteX10" fmla="*/ 2614 w 491518"/>
              <a:gd name="connsiteY10" fmla="*/ 267740 h 578459"/>
              <a:gd name="connsiteX11" fmla="*/ 11491 w 491518"/>
              <a:gd name="connsiteY11" fmla="*/ 498560 h 578459"/>
              <a:gd name="connsiteX12" fmla="*/ 29247 w 491518"/>
              <a:gd name="connsiteY12" fmla="*/ 551826 h 578459"/>
              <a:gd name="connsiteX13" fmla="*/ 82513 w 491518"/>
              <a:gd name="connsiteY13" fmla="*/ 578459 h 578459"/>
              <a:gd name="connsiteX14" fmla="*/ 260066 w 491518"/>
              <a:gd name="connsiteY14" fmla="*/ 569581 h 578459"/>
              <a:gd name="connsiteX15" fmla="*/ 286699 w 491518"/>
              <a:gd name="connsiteY15" fmla="*/ 560703 h 578459"/>
              <a:gd name="connsiteX16" fmla="*/ 322210 w 491518"/>
              <a:gd name="connsiteY16" fmla="*/ 551826 h 578459"/>
              <a:gd name="connsiteX17" fmla="*/ 348843 w 491518"/>
              <a:gd name="connsiteY17" fmla="*/ 534070 h 578459"/>
              <a:gd name="connsiteX18" fmla="*/ 410987 w 491518"/>
              <a:gd name="connsiteY18" fmla="*/ 507437 h 578459"/>
              <a:gd name="connsiteX19" fmla="*/ 464253 w 491518"/>
              <a:gd name="connsiteY19" fmla="*/ 454171 h 578459"/>
              <a:gd name="connsiteX20" fmla="*/ 482008 w 491518"/>
              <a:gd name="connsiteY20" fmla="*/ 400905 h 578459"/>
              <a:gd name="connsiteX21" fmla="*/ 473130 w 491518"/>
              <a:gd name="connsiteY21" fmla="*/ 143453 h 578459"/>
              <a:gd name="connsiteX0" fmla="*/ 473130 w 491518"/>
              <a:gd name="connsiteY0" fmla="*/ 143453 h 578459"/>
              <a:gd name="connsiteX1" fmla="*/ 482008 w 491518"/>
              <a:gd name="connsiteY1" fmla="*/ 54676 h 578459"/>
              <a:gd name="connsiteX2" fmla="*/ 375476 w 491518"/>
              <a:gd name="connsiteY2" fmla="*/ 28043 h 578459"/>
              <a:gd name="connsiteX3" fmla="*/ 348843 w 491518"/>
              <a:gd name="connsiteY3" fmla="*/ 19166 h 578459"/>
              <a:gd name="connsiteX4" fmla="*/ 277822 w 491518"/>
              <a:gd name="connsiteY4" fmla="*/ 1410 h 578459"/>
              <a:gd name="connsiteX5" fmla="*/ 222999 w 491518"/>
              <a:gd name="connsiteY5" fmla="*/ 58308 h 578459"/>
              <a:gd name="connsiteX6" fmla="*/ 164515 w 491518"/>
              <a:gd name="connsiteY6" fmla="*/ 76064 h 578459"/>
              <a:gd name="connsiteX7" fmla="*/ 158077 w 491518"/>
              <a:gd name="connsiteY7" fmla="*/ 65007 h 578459"/>
              <a:gd name="connsiteX8" fmla="*/ 130226 w 491518"/>
              <a:gd name="connsiteY8" fmla="*/ 108669 h 578459"/>
              <a:gd name="connsiteX9" fmla="*/ 11491 w 491518"/>
              <a:gd name="connsiteY9" fmla="*/ 232230 h 578459"/>
              <a:gd name="connsiteX10" fmla="*/ 2614 w 491518"/>
              <a:gd name="connsiteY10" fmla="*/ 267740 h 578459"/>
              <a:gd name="connsiteX11" fmla="*/ 11491 w 491518"/>
              <a:gd name="connsiteY11" fmla="*/ 498560 h 578459"/>
              <a:gd name="connsiteX12" fmla="*/ 29247 w 491518"/>
              <a:gd name="connsiteY12" fmla="*/ 551826 h 578459"/>
              <a:gd name="connsiteX13" fmla="*/ 82513 w 491518"/>
              <a:gd name="connsiteY13" fmla="*/ 578459 h 578459"/>
              <a:gd name="connsiteX14" fmla="*/ 260066 w 491518"/>
              <a:gd name="connsiteY14" fmla="*/ 569581 h 578459"/>
              <a:gd name="connsiteX15" fmla="*/ 286699 w 491518"/>
              <a:gd name="connsiteY15" fmla="*/ 560703 h 578459"/>
              <a:gd name="connsiteX16" fmla="*/ 322210 w 491518"/>
              <a:gd name="connsiteY16" fmla="*/ 551826 h 578459"/>
              <a:gd name="connsiteX17" fmla="*/ 348843 w 491518"/>
              <a:gd name="connsiteY17" fmla="*/ 534070 h 578459"/>
              <a:gd name="connsiteX18" fmla="*/ 410987 w 491518"/>
              <a:gd name="connsiteY18" fmla="*/ 507437 h 578459"/>
              <a:gd name="connsiteX19" fmla="*/ 464253 w 491518"/>
              <a:gd name="connsiteY19" fmla="*/ 454171 h 578459"/>
              <a:gd name="connsiteX20" fmla="*/ 482008 w 491518"/>
              <a:gd name="connsiteY20" fmla="*/ 400905 h 578459"/>
              <a:gd name="connsiteX21" fmla="*/ 473130 w 491518"/>
              <a:gd name="connsiteY21" fmla="*/ 143453 h 578459"/>
              <a:gd name="connsiteX0" fmla="*/ 473130 w 491518"/>
              <a:gd name="connsiteY0" fmla="*/ 143453 h 578459"/>
              <a:gd name="connsiteX1" fmla="*/ 482008 w 491518"/>
              <a:gd name="connsiteY1" fmla="*/ 54676 h 578459"/>
              <a:gd name="connsiteX2" fmla="*/ 375476 w 491518"/>
              <a:gd name="connsiteY2" fmla="*/ 28043 h 578459"/>
              <a:gd name="connsiteX3" fmla="*/ 348843 w 491518"/>
              <a:gd name="connsiteY3" fmla="*/ 19166 h 578459"/>
              <a:gd name="connsiteX4" fmla="*/ 277822 w 491518"/>
              <a:gd name="connsiteY4" fmla="*/ 1410 h 578459"/>
              <a:gd name="connsiteX5" fmla="*/ 222999 w 491518"/>
              <a:gd name="connsiteY5" fmla="*/ 58308 h 578459"/>
              <a:gd name="connsiteX6" fmla="*/ 164515 w 491518"/>
              <a:gd name="connsiteY6" fmla="*/ 76064 h 578459"/>
              <a:gd name="connsiteX7" fmla="*/ 158077 w 491518"/>
              <a:gd name="connsiteY7" fmla="*/ 65007 h 578459"/>
              <a:gd name="connsiteX8" fmla="*/ 130226 w 491518"/>
              <a:gd name="connsiteY8" fmla="*/ 108669 h 578459"/>
              <a:gd name="connsiteX9" fmla="*/ 11491 w 491518"/>
              <a:gd name="connsiteY9" fmla="*/ 232230 h 578459"/>
              <a:gd name="connsiteX10" fmla="*/ 2614 w 491518"/>
              <a:gd name="connsiteY10" fmla="*/ 267740 h 578459"/>
              <a:gd name="connsiteX11" fmla="*/ 11491 w 491518"/>
              <a:gd name="connsiteY11" fmla="*/ 498560 h 578459"/>
              <a:gd name="connsiteX12" fmla="*/ 29247 w 491518"/>
              <a:gd name="connsiteY12" fmla="*/ 551826 h 578459"/>
              <a:gd name="connsiteX13" fmla="*/ 82513 w 491518"/>
              <a:gd name="connsiteY13" fmla="*/ 578459 h 578459"/>
              <a:gd name="connsiteX14" fmla="*/ 260066 w 491518"/>
              <a:gd name="connsiteY14" fmla="*/ 569581 h 578459"/>
              <a:gd name="connsiteX15" fmla="*/ 286699 w 491518"/>
              <a:gd name="connsiteY15" fmla="*/ 560703 h 578459"/>
              <a:gd name="connsiteX16" fmla="*/ 322210 w 491518"/>
              <a:gd name="connsiteY16" fmla="*/ 551826 h 578459"/>
              <a:gd name="connsiteX17" fmla="*/ 348843 w 491518"/>
              <a:gd name="connsiteY17" fmla="*/ 534070 h 578459"/>
              <a:gd name="connsiteX18" fmla="*/ 360498 w 491518"/>
              <a:gd name="connsiteY18" fmla="*/ 420999 h 578459"/>
              <a:gd name="connsiteX19" fmla="*/ 464253 w 491518"/>
              <a:gd name="connsiteY19" fmla="*/ 454171 h 578459"/>
              <a:gd name="connsiteX20" fmla="*/ 482008 w 491518"/>
              <a:gd name="connsiteY20" fmla="*/ 400905 h 578459"/>
              <a:gd name="connsiteX21" fmla="*/ 473130 w 491518"/>
              <a:gd name="connsiteY21" fmla="*/ 143453 h 578459"/>
              <a:gd name="connsiteX0" fmla="*/ 473130 w 527736"/>
              <a:gd name="connsiteY0" fmla="*/ 143453 h 578459"/>
              <a:gd name="connsiteX1" fmla="*/ 482008 w 527736"/>
              <a:gd name="connsiteY1" fmla="*/ 54676 h 578459"/>
              <a:gd name="connsiteX2" fmla="*/ 375476 w 527736"/>
              <a:gd name="connsiteY2" fmla="*/ 28043 h 578459"/>
              <a:gd name="connsiteX3" fmla="*/ 348843 w 527736"/>
              <a:gd name="connsiteY3" fmla="*/ 19166 h 578459"/>
              <a:gd name="connsiteX4" fmla="*/ 277822 w 527736"/>
              <a:gd name="connsiteY4" fmla="*/ 1410 h 578459"/>
              <a:gd name="connsiteX5" fmla="*/ 222999 w 527736"/>
              <a:gd name="connsiteY5" fmla="*/ 58308 h 578459"/>
              <a:gd name="connsiteX6" fmla="*/ 164515 w 527736"/>
              <a:gd name="connsiteY6" fmla="*/ 76064 h 578459"/>
              <a:gd name="connsiteX7" fmla="*/ 158077 w 527736"/>
              <a:gd name="connsiteY7" fmla="*/ 65007 h 578459"/>
              <a:gd name="connsiteX8" fmla="*/ 130226 w 527736"/>
              <a:gd name="connsiteY8" fmla="*/ 108669 h 578459"/>
              <a:gd name="connsiteX9" fmla="*/ 11491 w 527736"/>
              <a:gd name="connsiteY9" fmla="*/ 232230 h 578459"/>
              <a:gd name="connsiteX10" fmla="*/ 2614 w 527736"/>
              <a:gd name="connsiteY10" fmla="*/ 267740 h 578459"/>
              <a:gd name="connsiteX11" fmla="*/ 11491 w 527736"/>
              <a:gd name="connsiteY11" fmla="*/ 498560 h 578459"/>
              <a:gd name="connsiteX12" fmla="*/ 29247 w 527736"/>
              <a:gd name="connsiteY12" fmla="*/ 551826 h 578459"/>
              <a:gd name="connsiteX13" fmla="*/ 82513 w 527736"/>
              <a:gd name="connsiteY13" fmla="*/ 578459 h 578459"/>
              <a:gd name="connsiteX14" fmla="*/ 260066 w 527736"/>
              <a:gd name="connsiteY14" fmla="*/ 569581 h 578459"/>
              <a:gd name="connsiteX15" fmla="*/ 286699 w 527736"/>
              <a:gd name="connsiteY15" fmla="*/ 560703 h 578459"/>
              <a:gd name="connsiteX16" fmla="*/ 322210 w 527736"/>
              <a:gd name="connsiteY16" fmla="*/ 551826 h 578459"/>
              <a:gd name="connsiteX17" fmla="*/ 348843 w 527736"/>
              <a:gd name="connsiteY17" fmla="*/ 534070 h 578459"/>
              <a:gd name="connsiteX18" fmla="*/ 360498 w 527736"/>
              <a:gd name="connsiteY18" fmla="*/ 420999 h 578459"/>
              <a:gd name="connsiteX19" fmla="*/ 464253 w 527736"/>
              <a:gd name="connsiteY19" fmla="*/ 454171 h 578459"/>
              <a:gd name="connsiteX20" fmla="*/ 482008 w 527736"/>
              <a:gd name="connsiteY20" fmla="*/ 400905 h 578459"/>
              <a:gd name="connsiteX21" fmla="*/ 527702 w 527736"/>
              <a:gd name="connsiteY21" fmla="*/ 252718 h 578459"/>
              <a:gd name="connsiteX22" fmla="*/ 473130 w 527736"/>
              <a:gd name="connsiteY22" fmla="*/ 143453 h 578459"/>
              <a:gd name="connsiteX0" fmla="*/ 523618 w 527973"/>
              <a:gd name="connsiteY0" fmla="*/ 143453 h 578459"/>
              <a:gd name="connsiteX1" fmla="*/ 482008 w 527973"/>
              <a:gd name="connsiteY1" fmla="*/ 54676 h 578459"/>
              <a:gd name="connsiteX2" fmla="*/ 375476 w 527973"/>
              <a:gd name="connsiteY2" fmla="*/ 28043 h 578459"/>
              <a:gd name="connsiteX3" fmla="*/ 348843 w 527973"/>
              <a:gd name="connsiteY3" fmla="*/ 19166 h 578459"/>
              <a:gd name="connsiteX4" fmla="*/ 277822 w 527973"/>
              <a:gd name="connsiteY4" fmla="*/ 1410 h 578459"/>
              <a:gd name="connsiteX5" fmla="*/ 222999 w 527973"/>
              <a:gd name="connsiteY5" fmla="*/ 58308 h 578459"/>
              <a:gd name="connsiteX6" fmla="*/ 164515 w 527973"/>
              <a:gd name="connsiteY6" fmla="*/ 76064 h 578459"/>
              <a:gd name="connsiteX7" fmla="*/ 158077 w 527973"/>
              <a:gd name="connsiteY7" fmla="*/ 65007 h 578459"/>
              <a:gd name="connsiteX8" fmla="*/ 130226 w 527973"/>
              <a:gd name="connsiteY8" fmla="*/ 108669 h 578459"/>
              <a:gd name="connsiteX9" fmla="*/ 11491 w 527973"/>
              <a:gd name="connsiteY9" fmla="*/ 232230 h 578459"/>
              <a:gd name="connsiteX10" fmla="*/ 2614 w 527973"/>
              <a:gd name="connsiteY10" fmla="*/ 267740 h 578459"/>
              <a:gd name="connsiteX11" fmla="*/ 11491 w 527973"/>
              <a:gd name="connsiteY11" fmla="*/ 498560 h 578459"/>
              <a:gd name="connsiteX12" fmla="*/ 29247 w 527973"/>
              <a:gd name="connsiteY12" fmla="*/ 551826 h 578459"/>
              <a:gd name="connsiteX13" fmla="*/ 82513 w 527973"/>
              <a:gd name="connsiteY13" fmla="*/ 578459 h 578459"/>
              <a:gd name="connsiteX14" fmla="*/ 260066 w 527973"/>
              <a:gd name="connsiteY14" fmla="*/ 569581 h 578459"/>
              <a:gd name="connsiteX15" fmla="*/ 286699 w 527973"/>
              <a:gd name="connsiteY15" fmla="*/ 560703 h 578459"/>
              <a:gd name="connsiteX16" fmla="*/ 322210 w 527973"/>
              <a:gd name="connsiteY16" fmla="*/ 551826 h 578459"/>
              <a:gd name="connsiteX17" fmla="*/ 348843 w 527973"/>
              <a:gd name="connsiteY17" fmla="*/ 534070 h 578459"/>
              <a:gd name="connsiteX18" fmla="*/ 360498 w 527973"/>
              <a:gd name="connsiteY18" fmla="*/ 420999 h 578459"/>
              <a:gd name="connsiteX19" fmla="*/ 464253 w 527973"/>
              <a:gd name="connsiteY19" fmla="*/ 454171 h 578459"/>
              <a:gd name="connsiteX20" fmla="*/ 482008 w 527973"/>
              <a:gd name="connsiteY20" fmla="*/ 400905 h 578459"/>
              <a:gd name="connsiteX21" fmla="*/ 527702 w 527973"/>
              <a:gd name="connsiteY21" fmla="*/ 252718 h 578459"/>
              <a:gd name="connsiteX22" fmla="*/ 523618 w 527973"/>
              <a:gd name="connsiteY22" fmla="*/ 143453 h 578459"/>
              <a:gd name="connsiteX0" fmla="*/ 523618 w 527973"/>
              <a:gd name="connsiteY0" fmla="*/ 143453 h 578459"/>
              <a:gd name="connsiteX1" fmla="*/ 482008 w 527973"/>
              <a:gd name="connsiteY1" fmla="*/ 54676 h 578459"/>
              <a:gd name="connsiteX2" fmla="*/ 375476 w 527973"/>
              <a:gd name="connsiteY2" fmla="*/ 28043 h 578459"/>
              <a:gd name="connsiteX3" fmla="*/ 348843 w 527973"/>
              <a:gd name="connsiteY3" fmla="*/ 19166 h 578459"/>
              <a:gd name="connsiteX4" fmla="*/ 277822 w 527973"/>
              <a:gd name="connsiteY4" fmla="*/ 1410 h 578459"/>
              <a:gd name="connsiteX5" fmla="*/ 222999 w 527973"/>
              <a:gd name="connsiteY5" fmla="*/ 58308 h 578459"/>
              <a:gd name="connsiteX6" fmla="*/ 164515 w 527973"/>
              <a:gd name="connsiteY6" fmla="*/ 76064 h 578459"/>
              <a:gd name="connsiteX7" fmla="*/ 158077 w 527973"/>
              <a:gd name="connsiteY7" fmla="*/ 65007 h 578459"/>
              <a:gd name="connsiteX8" fmla="*/ 130226 w 527973"/>
              <a:gd name="connsiteY8" fmla="*/ 108669 h 578459"/>
              <a:gd name="connsiteX9" fmla="*/ 11491 w 527973"/>
              <a:gd name="connsiteY9" fmla="*/ 232230 h 578459"/>
              <a:gd name="connsiteX10" fmla="*/ 2614 w 527973"/>
              <a:gd name="connsiteY10" fmla="*/ 267740 h 578459"/>
              <a:gd name="connsiteX11" fmla="*/ 11491 w 527973"/>
              <a:gd name="connsiteY11" fmla="*/ 498560 h 578459"/>
              <a:gd name="connsiteX12" fmla="*/ 29247 w 527973"/>
              <a:gd name="connsiteY12" fmla="*/ 551826 h 578459"/>
              <a:gd name="connsiteX13" fmla="*/ 82513 w 527973"/>
              <a:gd name="connsiteY13" fmla="*/ 578459 h 578459"/>
              <a:gd name="connsiteX14" fmla="*/ 260066 w 527973"/>
              <a:gd name="connsiteY14" fmla="*/ 569581 h 578459"/>
              <a:gd name="connsiteX15" fmla="*/ 286699 w 527973"/>
              <a:gd name="connsiteY15" fmla="*/ 560703 h 578459"/>
              <a:gd name="connsiteX16" fmla="*/ 322210 w 527973"/>
              <a:gd name="connsiteY16" fmla="*/ 551826 h 578459"/>
              <a:gd name="connsiteX17" fmla="*/ 348843 w 527973"/>
              <a:gd name="connsiteY17" fmla="*/ 534070 h 578459"/>
              <a:gd name="connsiteX18" fmla="*/ 400890 w 527973"/>
              <a:gd name="connsiteY18" fmla="*/ 449812 h 578459"/>
              <a:gd name="connsiteX19" fmla="*/ 464253 w 527973"/>
              <a:gd name="connsiteY19" fmla="*/ 454171 h 578459"/>
              <a:gd name="connsiteX20" fmla="*/ 482008 w 527973"/>
              <a:gd name="connsiteY20" fmla="*/ 400905 h 578459"/>
              <a:gd name="connsiteX21" fmla="*/ 527702 w 527973"/>
              <a:gd name="connsiteY21" fmla="*/ 252718 h 578459"/>
              <a:gd name="connsiteX22" fmla="*/ 523618 w 527973"/>
              <a:gd name="connsiteY22" fmla="*/ 143453 h 578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527973" h="578459">
                <a:moveTo>
                  <a:pt x="523618" y="143453"/>
                </a:moveTo>
                <a:cubicBezTo>
                  <a:pt x="516002" y="110446"/>
                  <a:pt x="506698" y="73911"/>
                  <a:pt x="482008" y="54676"/>
                </a:cubicBezTo>
                <a:cubicBezTo>
                  <a:pt x="457318" y="35441"/>
                  <a:pt x="394336" y="32234"/>
                  <a:pt x="375476" y="28043"/>
                </a:cubicBezTo>
                <a:cubicBezTo>
                  <a:pt x="366341" y="26013"/>
                  <a:pt x="357871" y="21628"/>
                  <a:pt x="348843" y="19166"/>
                </a:cubicBezTo>
                <a:cubicBezTo>
                  <a:pt x="325301" y="12745"/>
                  <a:pt x="298796" y="-5114"/>
                  <a:pt x="277822" y="1410"/>
                </a:cubicBezTo>
                <a:cubicBezTo>
                  <a:pt x="256848" y="7934"/>
                  <a:pt x="241883" y="45866"/>
                  <a:pt x="222999" y="58308"/>
                </a:cubicBezTo>
                <a:cubicBezTo>
                  <a:pt x="204115" y="70750"/>
                  <a:pt x="175335" y="74948"/>
                  <a:pt x="164515" y="76064"/>
                </a:cubicBezTo>
                <a:cubicBezTo>
                  <a:pt x="153695" y="77181"/>
                  <a:pt x="163792" y="59573"/>
                  <a:pt x="158077" y="65007"/>
                </a:cubicBezTo>
                <a:cubicBezTo>
                  <a:pt x="152362" y="70441"/>
                  <a:pt x="154657" y="80799"/>
                  <a:pt x="130226" y="108669"/>
                </a:cubicBezTo>
                <a:cubicBezTo>
                  <a:pt x="105795" y="136539"/>
                  <a:pt x="32760" y="205718"/>
                  <a:pt x="11491" y="232230"/>
                </a:cubicBezTo>
                <a:cubicBezTo>
                  <a:pt x="-9778" y="258742"/>
                  <a:pt x="5573" y="255903"/>
                  <a:pt x="2614" y="267740"/>
                </a:cubicBezTo>
                <a:cubicBezTo>
                  <a:pt x="5573" y="344680"/>
                  <a:pt x="4304" y="421899"/>
                  <a:pt x="11491" y="498560"/>
                </a:cubicBezTo>
                <a:cubicBezTo>
                  <a:pt x="13238" y="517194"/>
                  <a:pt x="13674" y="541444"/>
                  <a:pt x="29247" y="551826"/>
                </a:cubicBezTo>
                <a:cubicBezTo>
                  <a:pt x="63666" y="574772"/>
                  <a:pt x="45758" y="566207"/>
                  <a:pt x="82513" y="578459"/>
                </a:cubicBezTo>
                <a:cubicBezTo>
                  <a:pt x="141697" y="575500"/>
                  <a:pt x="201031" y="574715"/>
                  <a:pt x="260066" y="569581"/>
                </a:cubicBezTo>
                <a:cubicBezTo>
                  <a:pt x="269389" y="568770"/>
                  <a:pt x="277701" y="563274"/>
                  <a:pt x="286699" y="560703"/>
                </a:cubicBezTo>
                <a:cubicBezTo>
                  <a:pt x="298431" y="557351"/>
                  <a:pt x="310373" y="554785"/>
                  <a:pt x="322210" y="551826"/>
                </a:cubicBezTo>
                <a:cubicBezTo>
                  <a:pt x="331088" y="545907"/>
                  <a:pt x="335730" y="551072"/>
                  <a:pt x="348843" y="534070"/>
                </a:cubicBezTo>
                <a:cubicBezTo>
                  <a:pt x="361956" y="517068"/>
                  <a:pt x="370094" y="474449"/>
                  <a:pt x="400890" y="449812"/>
                </a:cubicBezTo>
                <a:cubicBezTo>
                  <a:pt x="420497" y="434126"/>
                  <a:pt x="464253" y="454171"/>
                  <a:pt x="464253" y="454171"/>
                </a:cubicBezTo>
                <a:cubicBezTo>
                  <a:pt x="470171" y="436416"/>
                  <a:pt x="480573" y="419566"/>
                  <a:pt x="482008" y="400905"/>
                </a:cubicBezTo>
                <a:cubicBezTo>
                  <a:pt x="482485" y="365729"/>
                  <a:pt x="529182" y="295627"/>
                  <a:pt x="527702" y="252718"/>
                </a:cubicBezTo>
                <a:cubicBezTo>
                  <a:pt x="526222" y="209809"/>
                  <a:pt x="531234" y="176460"/>
                  <a:pt x="523618" y="143453"/>
                </a:cubicBezTo>
                <a:close/>
              </a:path>
            </a:pathLst>
          </a:custGeom>
          <a:noFill/>
          <a:ln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" name="Oval 7"/>
          <p:cNvSpPr/>
          <p:nvPr/>
        </p:nvSpPr>
        <p:spPr>
          <a:xfrm>
            <a:off x="2636904" y="6226362"/>
            <a:ext cx="272750" cy="246356"/>
          </a:xfrm>
          <a:prstGeom prst="ellipse">
            <a:avLst/>
          </a:prstGeom>
          <a:noFill/>
          <a:ln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8729639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28600" y="464079"/>
            <a:ext cx="8839200" cy="755121"/>
          </a:xfrm>
        </p:spPr>
        <p:txBody>
          <a:bodyPr>
            <a:noAutofit/>
          </a:bodyPr>
          <a:lstStyle/>
          <a:p>
            <a:r>
              <a:rPr lang="en-PH" sz="2400" dirty="0" smtClean="0">
                <a:latin typeface="Arial" pitchFamily="34" charset="0"/>
                <a:cs typeface="Arial" pitchFamily="34" charset="0"/>
              </a:rPr>
              <a:t>III.14   SIF 153B/253B  Knockout Drum Gas  Detector HH Trip(2)</a:t>
            </a:r>
            <a:endParaRPr lang="en-PH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5830" y="1500555"/>
            <a:ext cx="8534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smtClean="0">
                <a:latin typeface="Arial" pitchFamily="34" charset="0"/>
                <a:cs typeface="Arial" pitchFamily="34" charset="0"/>
              </a:rPr>
              <a:t>Purpose: Detects a gas leak within the room containing Knockout Drum. This </a:t>
            </a:r>
          </a:p>
          <a:p>
            <a:r>
              <a:rPr lang="en-PH" dirty="0">
                <a:latin typeface="Arial" pitchFamily="34" charset="0"/>
                <a:cs typeface="Arial" pitchFamily="34" charset="0"/>
              </a:rPr>
              <a:t> </a:t>
            </a:r>
            <a:r>
              <a:rPr lang="en-PH" dirty="0" smtClean="0">
                <a:latin typeface="Arial" pitchFamily="34" charset="0"/>
                <a:cs typeface="Arial" pitchFamily="34" charset="0"/>
              </a:rPr>
              <a:t>              prevents release of high concentration H2S gas to the atmosphere </a:t>
            </a:r>
          </a:p>
          <a:p>
            <a:r>
              <a:rPr lang="en-PH" dirty="0">
                <a:latin typeface="Arial" pitchFamily="34" charset="0"/>
                <a:cs typeface="Arial" pitchFamily="34" charset="0"/>
              </a:rPr>
              <a:t> </a:t>
            </a:r>
            <a:r>
              <a:rPr lang="en-PH" dirty="0" smtClean="0">
                <a:latin typeface="Arial" pitchFamily="34" charset="0"/>
                <a:cs typeface="Arial" pitchFamily="34" charset="0"/>
              </a:rPr>
              <a:t>              through leaks.</a:t>
            </a:r>
            <a:endParaRPr lang="en-PH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7485044"/>
              </p:ext>
            </p:extLst>
          </p:nvPr>
        </p:nvGraphicFramePr>
        <p:xfrm>
          <a:off x="463060" y="2438400"/>
          <a:ext cx="8382000" cy="3479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85140"/>
                <a:gridCol w="419686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 smtClean="0">
                          <a:latin typeface="Arial" pitchFamily="34" charset="0"/>
                          <a:cs typeface="Arial" pitchFamily="34" charset="0"/>
                        </a:rPr>
                        <a:t>Cause of SIS</a:t>
                      </a:r>
                      <a:endParaRPr lang="en-PH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 smtClean="0">
                          <a:latin typeface="Arial" pitchFamily="34" charset="0"/>
                          <a:cs typeface="Arial" pitchFamily="34" charset="0"/>
                        </a:rPr>
                        <a:t>SIS</a:t>
                      </a:r>
                      <a:r>
                        <a:rPr lang="en-PH" baseline="0" dirty="0" smtClean="0">
                          <a:latin typeface="Arial" pitchFamily="34" charset="0"/>
                          <a:cs typeface="Arial" pitchFamily="34" charset="0"/>
                        </a:rPr>
                        <a:t> Action</a:t>
                      </a:r>
                      <a:endParaRPr lang="en-PH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Wingdings" pitchFamily="2" charset="2"/>
                        <a:buNone/>
                      </a:pPr>
                      <a:r>
                        <a:rPr lang="en-PH" dirty="0" smtClean="0">
                          <a:latin typeface="Arial" pitchFamily="34" charset="0"/>
                          <a:cs typeface="Arial" pitchFamily="34" charset="0"/>
                        </a:rPr>
                        <a:t>Case 2:</a:t>
                      </a:r>
                    </a:p>
                    <a:p>
                      <a:pPr marL="285750" indent="-285750">
                        <a:buFont typeface="Wingdings" pitchFamily="2" charset="2"/>
                        <a:buChar char="§"/>
                      </a:pPr>
                      <a:r>
                        <a:rPr lang="en-PH" dirty="0" smtClean="0">
                          <a:latin typeface="Arial" pitchFamily="34" charset="0"/>
                          <a:cs typeface="Arial" pitchFamily="34" charset="0"/>
                        </a:rPr>
                        <a:t>Knockout</a:t>
                      </a:r>
                      <a:r>
                        <a:rPr lang="en-PH" baseline="0" dirty="0" smtClean="0">
                          <a:latin typeface="Arial" pitchFamily="34" charset="0"/>
                          <a:cs typeface="Arial" pitchFamily="34" charset="0"/>
                        </a:rPr>
                        <a:t> Drum </a:t>
                      </a:r>
                      <a:r>
                        <a:rPr lang="en-PH" dirty="0" smtClean="0">
                          <a:latin typeface="Arial" pitchFamily="34" charset="0"/>
                          <a:cs typeface="Arial" pitchFamily="34" charset="0"/>
                        </a:rPr>
                        <a:t>Room</a:t>
                      </a:r>
                      <a:r>
                        <a:rPr lang="en-PH" baseline="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</a:p>
                    <a:p>
                      <a:pPr marL="0" indent="0">
                        <a:buFont typeface="Wingdings" pitchFamily="2" charset="2"/>
                        <a:buNone/>
                      </a:pPr>
                      <a:r>
                        <a:rPr lang="en-PH" baseline="0" dirty="0" smtClean="0">
                          <a:latin typeface="Arial" pitchFamily="34" charset="0"/>
                          <a:cs typeface="Arial" pitchFamily="34" charset="0"/>
                        </a:rPr>
                        <a:t>    Gas Detector =10ppm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en-PH" baseline="0" dirty="0" smtClean="0">
                          <a:latin typeface="Arial" pitchFamily="34" charset="0"/>
                          <a:cs typeface="Arial" pitchFamily="34" charset="0"/>
                        </a:rPr>
                        <a:t>Gas Cooler Room Discharge Line Gas Detector =10ppm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en-PH" baseline="0" dirty="0" smtClean="0">
                          <a:latin typeface="Arial" pitchFamily="34" charset="0"/>
                          <a:cs typeface="Arial" pitchFamily="34" charset="0"/>
                        </a:rPr>
                        <a:t>Knock-out Drum Room Discharge Line Pressure Transmitter LL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en-PH" baseline="0" dirty="0" smtClean="0">
                          <a:latin typeface="Arial" pitchFamily="34" charset="0"/>
                          <a:cs typeface="Arial" pitchFamily="34" charset="0"/>
                        </a:rPr>
                        <a:t>Gas Cooler Room Discharge Line Pressure Transmitter </a:t>
                      </a:r>
                      <a:r>
                        <a:rPr lang="en-PH" baseline="0" dirty="0" smtClean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NORMAL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en-PH" baseline="0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indent="0">
                        <a:buFont typeface="Wingdings" pitchFamily="2" charset="2"/>
                        <a:buNone/>
                      </a:pPr>
                      <a:r>
                        <a:rPr lang="en-PH" baseline="0" dirty="0" smtClean="0">
                          <a:latin typeface="Arial" pitchFamily="34" charset="0"/>
                          <a:cs typeface="Arial" pitchFamily="34" charset="0"/>
                        </a:rPr>
                        <a:t>* Note: triggered by 3 conditions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itchFamily="2" charset="2"/>
                        <a:buChar char="§"/>
                      </a:pPr>
                      <a:r>
                        <a:rPr lang="en-PH" dirty="0" smtClean="0">
                          <a:latin typeface="Arial" pitchFamily="34" charset="0"/>
                          <a:cs typeface="Arial" pitchFamily="34" charset="0"/>
                        </a:rPr>
                        <a:t>Primary</a:t>
                      </a:r>
                      <a:r>
                        <a:rPr lang="en-PH" baseline="0" dirty="0" smtClean="0">
                          <a:latin typeface="Arial" pitchFamily="34" charset="0"/>
                          <a:cs typeface="Arial" pitchFamily="34" charset="0"/>
                        </a:rPr>
                        <a:t> Action</a:t>
                      </a:r>
                    </a:p>
                    <a:p>
                      <a:pPr marL="742950" lvl="1" indent="-285750">
                        <a:buFont typeface="Wingdings" pitchFamily="2" charset="2"/>
                        <a:buChar char="Ø"/>
                      </a:pPr>
                      <a:r>
                        <a:rPr lang="en-PH" baseline="0" dirty="0" smtClean="0">
                          <a:latin typeface="Arial" pitchFamily="34" charset="0"/>
                          <a:cs typeface="Arial" pitchFamily="34" charset="0"/>
                        </a:rPr>
                        <a:t>CLOSE Knockout Drum Room</a:t>
                      </a:r>
                    </a:p>
                    <a:p>
                      <a:pPr marL="457200" lvl="1" indent="0">
                        <a:buFont typeface="Wingdings" pitchFamily="2" charset="2"/>
                        <a:buNone/>
                      </a:pPr>
                      <a:r>
                        <a:rPr lang="en-PH" baseline="0" dirty="0" smtClean="0">
                          <a:latin typeface="Arial" pitchFamily="34" charset="0"/>
                          <a:cs typeface="Arial" pitchFamily="34" charset="0"/>
                        </a:rPr>
                        <a:t>     Vent Valves </a:t>
                      </a:r>
                    </a:p>
                    <a:p>
                      <a:pPr marL="285750" lvl="0" indent="-285750">
                        <a:buFont typeface="Wingdings" pitchFamily="2" charset="2"/>
                        <a:buChar char="§"/>
                      </a:pPr>
                      <a:r>
                        <a:rPr lang="en-PH" baseline="0" dirty="0" smtClean="0">
                          <a:latin typeface="Arial" pitchFamily="34" charset="0"/>
                          <a:cs typeface="Arial" pitchFamily="34" charset="0"/>
                        </a:rPr>
                        <a:t>Secondary Action</a:t>
                      </a:r>
                    </a:p>
                    <a:p>
                      <a:pPr marL="742950" lvl="1" indent="-285750">
                        <a:buFont typeface="Wingdings" pitchFamily="2" charset="2"/>
                        <a:buChar char="Ø"/>
                      </a:pPr>
                      <a:r>
                        <a:rPr lang="en-PH" baseline="0" dirty="0" smtClean="0">
                          <a:latin typeface="Arial" pitchFamily="34" charset="0"/>
                          <a:cs typeface="Arial" pitchFamily="34" charset="0"/>
                        </a:rPr>
                        <a:t>OPEN Gas Cooler Room  Vent to 109SR03 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457200" y="5983069"/>
            <a:ext cx="72507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Wingdings" pitchFamily="2" charset="2"/>
              <a:buChar char="§"/>
            </a:pPr>
            <a:r>
              <a:rPr lang="en-PH" dirty="0" smtClean="0">
                <a:latin typeface="Arial" pitchFamily="34" charset="0"/>
                <a:cs typeface="Arial" pitchFamily="34" charset="0"/>
              </a:rPr>
              <a:t>Alarm</a:t>
            </a:r>
            <a:endParaRPr lang="en-PH" dirty="0">
              <a:latin typeface="Arial" pitchFamily="34" charset="0"/>
              <a:cs typeface="Arial" pitchFamily="34" charset="0"/>
            </a:endParaRPr>
          </a:p>
          <a:p>
            <a:pPr marL="742950" lvl="1" indent="-285750">
              <a:buFont typeface="Wingdings" pitchFamily="2" charset="2"/>
              <a:buChar char="Ø"/>
            </a:pPr>
            <a:r>
              <a:rPr lang="en-PH" dirty="0" smtClean="0">
                <a:latin typeface="Arial" pitchFamily="34" charset="0"/>
                <a:cs typeface="Arial" pitchFamily="34" charset="0"/>
              </a:rPr>
              <a:t> Sound </a:t>
            </a:r>
            <a:r>
              <a:rPr lang="en-PH" dirty="0">
                <a:latin typeface="Arial" pitchFamily="34" charset="0"/>
                <a:cs typeface="Arial" pitchFamily="34" charset="0"/>
              </a:rPr>
              <a:t>the horn of H2S Core </a:t>
            </a:r>
            <a:r>
              <a:rPr lang="en-PH" dirty="0" smtClean="0">
                <a:latin typeface="Arial" pitchFamily="34" charset="0"/>
                <a:cs typeface="Arial" pitchFamily="34" charset="0"/>
              </a:rPr>
              <a:t>Plant to notify Operators</a:t>
            </a:r>
            <a:endParaRPr lang="en-PH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23385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\\10.176.12.201\thpal$\05 Production\150 DCS\10 Graphic\THPAL Graphic Final_120304\109,209 - H2S WASTE GAS TREAMEN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8878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6200" y="287044"/>
            <a:ext cx="6629400" cy="398756"/>
          </a:xfrm>
          <a:solidFill>
            <a:srgbClr val="FFFF00"/>
          </a:solidFill>
        </p:spPr>
        <p:txBody>
          <a:bodyPr>
            <a:noAutofit/>
          </a:bodyPr>
          <a:lstStyle/>
          <a:p>
            <a:pPr algn="ctr"/>
            <a:r>
              <a:rPr lang="en-PH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Knockout Drum  Room Gas Detector HH Trip-Case 2</a:t>
            </a:r>
            <a:endParaRPr lang="en-PH" sz="20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547462" y="5606588"/>
            <a:ext cx="1145774" cy="1000093"/>
          </a:xfrm>
          <a:custGeom>
            <a:avLst/>
            <a:gdLst>
              <a:gd name="connsiteX0" fmla="*/ 66107 w 1220769"/>
              <a:gd name="connsiteY0" fmla="*/ 30730 h 997246"/>
              <a:gd name="connsiteX1" fmla="*/ 865097 w 1220769"/>
              <a:gd name="connsiteY1" fmla="*/ 30730 h 997246"/>
              <a:gd name="connsiteX2" fmla="*/ 909485 w 1220769"/>
              <a:gd name="connsiteY2" fmla="*/ 39607 h 997246"/>
              <a:gd name="connsiteX3" fmla="*/ 980507 w 1220769"/>
              <a:gd name="connsiteY3" fmla="*/ 48485 h 997246"/>
              <a:gd name="connsiteX4" fmla="*/ 1033773 w 1220769"/>
              <a:gd name="connsiteY4" fmla="*/ 57363 h 997246"/>
              <a:gd name="connsiteX5" fmla="*/ 1175816 w 1220769"/>
              <a:gd name="connsiteY5" fmla="*/ 66240 h 997246"/>
              <a:gd name="connsiteX6" fmla="*/ 1220204 w 1220769"/>
              <a:gd name="connsiteY6" fmla="*/ 146139 h 997246"/>
              <a:gd name="connsiteX7" fmla="*/ 1211326 w 1220769"/>
              <a:gd name="connsiteY7" fmla="*/ 465736 h 997246"/>
              <a:gd name="connsiteX8" fmla="*/ 1184693 w 1220769"/>
              <a:gd name="connsiteY8" fmla="*/ 474613 h 997246"/>
              <a:gd name="connsiteX9" fmla="*/ 873975 w 1220769"/>
              <a:gd name="connsiteY9" fmla="*/ 483491 h 997246"/>
              <a:gd name="connsiteX10" fmla="*/ 856219 w 1220769"/>
              <a:gd name="connsiteY10" fmla="*/ 705433 h 997246"/>
              <a:gd name="connsiteX11" fmla="*/ 847342 w 1220769"/>
              <a:gd name="connsiteY11" fmla="*/ 740943 h 997246"/>
              <a:gd name="connsiteX12" fmla="*/ 838464 w 1220769"/>
              <a:gd name="connsiteY12" fmla="*/ 918497 h 997246"/>
              <a:gd name="connsiteX13" fmla="*/ 811831 w 1220769"/>
              <a:gd name="connsiteY13" fmla="*/ 927374 h 997246"/>
              <a:gd name="connsiteX14" fmla="*/ 785198 w 1220769"/>
              <a:gd name="connsiteY14" fmla="*/ 945130 h 997246"/>
              <a:gd name="connsiteX15" fmla="*/ 625400 w 1220769"/>
              <a:gd name="connsiteY15" fmla="*/ 954007 h 997246"/>
              <a:gd name="connsiteX16" fmla="*/ 74985 w 1220769"/>
              <a:gd name="connsiteY16" fmla="*/ 811965 h 997246"/>
              <a:gd name="connsiteX17" fmla="*/ 66107 w 1220769"/>
              <a:gd name="connsiteY17" fmla="*/ 723188 h 997246"/>
              <a:gd name="connsiteX18" fmla="*/ 57229 w 1220769"/>
              <a:gd name="connsiteY18" fmla="*/ 465736 h 997246"/>
              <a:gd name="connsiteX19" fmla="*/ 48352 w 1220769"/>
              <a:gd name="connsiteY19" fmla="*/ 394714 h 997246"/>
              <a:gd name="connsiteX20" fmla="*/ 66107 w 1220769"/>
              <a:gd name="connsiteY20" fmla="*/ 30730 h 997246"/>
              <a:gd name="connsiteX0" fmla="*/ 66107 w 1220769"/>
              <a:gd name="connsiteY0" fmla="*/ 30730 h 1001178"/>
              <a:gd name="connsiteX1" fmla="*/ 865097 w 1220769"/>
              <a:gd name="connsiteY1" fmla="*/ 30730 h 1001178"/>
              <a:gd name="connsiteX2" fmla="*/ 909485 w 1220769"/>
              <a:gd name="connsiteY2" fmla="*/ 39607 h 1001178"/>
              <a:gd name="connsiteX3" fmla="*/ 980507 w 1220769"/>
              <a:gd name="connsiteY3" fmla="*/ 48485 h 1001178"/>
              <a:gd name="connsiteX4" fmla="*/ 1033773 w 1220769"/>
              <a:gd name="connsiteY4" fmla="*/ 57363 h 1001178"/>
              <a:gd name="connsiteX5" fmla="*/ 1175816 w 1220769"/>
              <a:gd name="connsiteY5" fmla="*/ 66240 h 1001178"/>
              <a:gd name="connsiteX6" fmla="*/ 1220204 w 1220769"/>
              <a:gd name="connsiteY6" fmla="*/ 146139 h 1001178"/>
              <a:gd name="connsiteX7" fmla="*/ 1211326 w 1220769"/>
              <a:gd name="connsiteY7" fmla="*/ 465736 h 1001178"/>
              <a:gd name="connsiteX8" fmla="*/ 1184693 w 1220769"/>
              <a:gd name="connsiteY8" fmla="*/ 474613 h 1001178"/>
              <a:gd name="connsiteX9" fmla="*/ 1171569 w 1220769"/>
              <a:gd name="connsiteY9" fmla="*/ 989518 h 1001178"/>
              <a:gd name="connsiteX10" fmla="*/ 856219 w 1220769"/>
              <a:gd name="connsiteY10" fmla="*/ 705433 h 1001178"/>
              <a:gd name="connsiteX11" fmla="*/ 847342 w 1220769"/>
              <a:gd name="connsiteY11" fmla="*/ 740943 h 1001178"/>
              <a:gd name="connsiteX12" fmla="*/ 838464 w 1220769"/>
              <a:gd name="connsiteY12" fmla="*/ 918497 h 1001178"/>
              <a:gd name="connsiteX13" fmla="*/ 811831 w 1220769"/>
              <a:gd name="connsiteY13" fmla="*/ 927374 h 1001178"/>
              <a:gd name="connsiteX14" fmla="*/ 785198 w 1220769"/>
              <a:gd name="connsiteY14" fmla="*/ 945130 h 1001178"/>
              <a:gd name="connsiteX15" fmla="*/ 625400 w 1220769"/>
              <a:gd name="connsiteY15" fmla="*/ 954007 h 1001178"/>
              <a:gd name="connsiteX16" fmla="*/ 74985 w 1220769"/>
              <a:gd name="connsiteY16" fmla="*/ 811965 h 1001178"/>
              <a:gd name="connsiteX17" fmla="*/ 66107 w 1220769"/>
              <a:gd name="connsiteY17" fmla="*/ 723188 h 1001178"/>
              <a:gd name="connsiteX18" fmla="*/ 57229 w 1220769"/>
              <a:gd name="connsiteY18" fmla="*/ 465736 h 1001178"/>
              <a:gd name="connsiteX19" fmla="*/ 48352 w 1220769"/>
              <a:gd name="connsiteY19" fmla="*/ 394714 h 1001178"/>
              <a:gd name="connsiteX20" fmla="*/ 66107 w 1220769"/>
              <a:gd name="connsiteY20" fmla="*/ 30730 h 1001178"/>
              <a:gd name="connsiteX0" fmla="*/ 66107 w 1220769"/>
              <a:gd name="connsiteY0" fmla="*/ 30730 h 1000349"/>
              <a:gd name="connsiteX1" fmla="*/ 865097 w 1220769"/>
              <a:gd name="connsiteY1" fmla="*/ 30730 h 1000349"/>
              <a:gd name="connsiteX2" fmla="*/ 909485 w 1220769"/>
              <a:gd name="connsiteY2" fmla="*/ 39607 h 1000349"/>
              <a:gd name="connsiteX3" fmla="*/ 980507 w 1220769"/>
              <a:gd name="connsiteY3" fmla="*/ 48485 h 1000349"/>
              <a:gd name="connsiteX4" fmla="*/ 1033773 w 1220769"/>
              <a:gd name="connsiteY4" fmla="*/ 57363 h 1000349"/>
              <a:gd name="connsiteX5" fmla="*/ 1175816 w 1220769"/>
              <a:gd name="connsiteY5" fmla="*/ 66240 h 1000349"/>
              <a:gd name="connsiteX6" fmla="*/ 1220204 w 1220769"/>
              <a:gd name="connsiteY6" fmla="*/ 146139 h 1000349"/>
              <a:gd name="connsiteX7" fmla="*/ 1211326 w 1220769"/>
              <a:gd name="connsiteY7" fmla="*/ 465736 h 1000349"/>
              <a:gd name="connsiteX8" fmla="*/ 1184693 w 1220769"/>
              <a:gd name="connsiteY8" fmla="*/ 474613 h 1000349"/>
              <a:gd name="connsiteX9" fmla="*/ 1171569 w 1220769"/>
              <a:gd name="connsiteY9" fmla="*/ 989518 h 1000349"/>
              <a:gd name="connsiteX10" fmla="*/ 856219 w 1220769"/>
              <a:gd name="connsiteY10" fmla="*/ 705433 h 1000349"/>
              <a:gd name="connsiteX11" fmla="*/ 933741 w 1220769"/>
              <a:gd name="connsiteY11" fmla="*/ 918496 h 1000349"/>
              <a:gd name="connsiteX12" fmla="*/ 838464 w 1220769"/>
              <a:gd name="connsiteY12" fmla="*/ 918497 h 1000349"/>
              <a:gd name="connsiteX13" fmla="*/ 811831 w 1220769"/>
              <a:gd name="connsiteY13" fmla="*/ 927374 h 1000349"/>
              <a:gd name="connsiteX14" fmla="*/ 785198 w 1220769"/>
              <a:gd name="connsiteY14" fmla="*/ 945130 h 1000349"/>
              <a:gd name="connsiteX15" fmla="*/ 625400 w 1220769"/>
              <a:gd name="connsiteY15" fmla="*/ 954007 h 1000349"/>
              <a:gd name="connsiteX16" fmla="*/ 74985 w 1220769"/>
              <a:gd name="connsiteY16" fmla="*/ 811965 h 1000349"/>
              <a:gd name="connsiteX17" fmla="*/ 66107 w 1220769"/>
              <a:gd name="connsiteY17" fmla="*/ 723188 h 1000349"/>
              <a:gd name="connsiteX18" fmla="*/ 57229 w 1220769"/>
              <a:gd name="connsiteY18" fmla="*/ 465736 h 1000349"/>
              <a:gd name="connsiteX19" fmla="*/ 48352 w 1220769"/>
              <a:gd name="connsiteY19" fmla="*/ 394714 h 1000349"/>
              <a:gd name="connsiteX20" fmla="*/ 66107 w 1220769"/>
              <a:gd name="connsiteY20" fmla="*/ 30730 h 1000349"/>
              <a:gd name="connsiteX0" fmla="*/ 66107 w 1220769"/>
              <a:gd name="connsiteY0" fmla="*/ 30730 h 1017837"/>
              <a:gd name="connsiteX1" fmla="*/ 865097 w 1220769"/>
              <a:gd name="connsiteY1" fmla="*/ 30730 h 1017837"/>
              <a:gd name="connsiteX2" fmla="*/ 909485 w 1220769"/>
              <a:gd name="connsiteY2" fmla="*/ 39607 h 1017837"/>
              <a:gd name="connsiteX3" fmla="*/ 980507 w 1220769"/>
              <a:gd name="connsiteY3" fmla="*/ 48485 h 1017837"/>
              <a:gd name="connsiteX4" fmla="*/ 1033773 w 1220769"/>
              <a:gd name="connsiteY4" fmla="*/ 57363 h 1017837"/>
              <a:gd name="connsiteX5" fmla="*/ 1175816 w 1220769"/>
              <a:gd name="connsiteY5" fmla="*/ 66240 h 1017837"/>
              <a:gd name="connsiteX6" fmla="*/ 1220204 w 1220769"/>
              <a:gd name="connsiteY6" fmla="*/ 146139 h 1017837"/>
              <a:gd name="connsiteX7" fmla="*/ 1211326 w 1220769"/>
              <a:gd name="connsiteY7" fmla="*/ 465736 h 1017837"/>
              <a:gd name="connsiteX8" fmla="*/ 1184693 w 1220769"/>
              <a:gd name="connsiteY8" fmla="*/ 474613 h 1017837"/>
              <a:gd name="connsiteX9" fmla="*/ 1171569 w 1220769"/>
              <a:gd name="connsiteY9" fmla="*/ 989518 h 1017837"/>
              <a:gd name="connsiteX10" fmla="*/ 1029016 w 1220769"/>
              <a:gd name="connsiteY10" fmla="*/ 954008 h 1017837"/>
              <a:gd name="connsiteX11" fmla="*/ 933741 w 1220769"/>
              <a:gd name="connsiteY11" fmla="*/ 918496 h 1017837"/>
              <a:gd name="connsiteX12" fmla="*/ 838464 w 1220769"/>
              <a:gd name="connsiteY12" fmla="*/ 918497 h 1017837"/>
              <a:gd name="connsiteX13" fmla="*/ 811831 w 1220769"/>
              <a:gd name="connsiteY13" fmla="*/ 927374 h 1017837"/>
              <a:gd name="connsiteX14" fmla="*/ 785198 w 1220769"/>
              <a:gd name="connsiteY14" fmla="*/ 945130 h 1017837"/>
              <a:gd name="connsiteX15" fmla="*/ 625400 w 1220769"/>
              <a:gd name="connsiteY15" fmla="*/ 954007 h 1017837"/>
              <a:gd name="connsiteX16" fmla="*/ 74985 w 1220769"/>
              <a:gd name="connsiteY16" fmla="*/ 811965 h 1017837"/>
              <a:gd name="connsiteX17" fmla="*/ 66107 w 1220769"/>
              <a:gd name="connsiteY17" fmla="*/ 723188 h 1017837"/>
              <a:gd name="connsiteX18" fmla="*/ 57229 w 1220769"/>
              <a:gd name="connsiteY18" fmla="*/ 465736 h 1017837"/>
              <a:gd name="connsiteX19" fmla="*/ 48352 w 1220769"/>
              <a:gd name="connsiteY19" fmla="*/ 394714 h 1017837"/>
              <a:gd name="connsiteX20" fmla="*/ 66107 w 1220769"/>
              <a:gd name="connsiteY20" fmla="*/ 30730 h 1017837"/>
              <a:gd name="connsiteX0" fmla="*/ 66107 w 1220769"/>
              <a:gd name="connsiteY0" fmla="*/ 30730 h 997246"/>
              <a:gd name="connsiteX1" fmla="*/ 865097 w 1220769"/>
              <a:gd name="connsiteY1" fmla="*/ 30730 h 997246"/>
              <a:gd name="connsiteX2" fmla="*/ 909485 w 1220769"/>
              <a:gd name="connsiteY2" fmla="*/ 39607 h 997246"/>
              <a:gd name="connsiteX3" fmla="*/ 980507 w 1220769"/>
              <a:gd name="connsiteY3" fmla="*/ 48485 h 997246"/>
              <a:gd name="connsiteX4" fmla="*/ 1033773 w 1220769"/>
              <a:gd name="connsiteY4" fmla="*/ 57363 h 997246"/>
              <a:gd name="connsiteX5" fmla="*/ 1175816 w 1220769"/>
              <a:gd name="connsiteY5" fmla="*/ 66240 h 997246"/>
              <a:gd name="connsiteX6" fmla="*/ 1220204 w 1220769"/>
              <a:gd name="connsiteY6" fmla="*/ 146139 h 997246"/>
              <a:gd name="connsiteX7" fmla="*/ 1211326 w 1220769"/>
              <a:gd name="connsiteY7" fmla="*/ 465736 h 997246"/>
              <a:gd name="connsiteX8" fmla="*/ 1184693 w 1220769"/>
              <a:gd name="connsiteY8" fmla="*/ 474613 h 997246"/>
              <a:gd name="connsiteX9" fmla="*/ 1171569 w 1220769"/>
              <a:gd name="connsiteY9" fmla="*/ 954008 h 997246"/>
              <a:gd name="connsiteX10" fmla="*/ 1029016 w 1220769"/>
              <a:gd name="connsiteY10" fmla="*/ 954008 h 997246"/>
              <a:gd name="connsiteX11" fmla="*/ 933741 w 1220769"/>
              <a:gd name="connsiteY11" fmla="*/ 918496 h 997246"/>
              <a:gd name="connsiteX12" fmla="*/ 838464 w 1220769"/>
              <a:gd name="connsiteY12" fmla="*/ 918497 h 997246"/>
              <a:gd name="connsiteX13" fmla="*/ 811831 w 1220769"/>
              <a:gd name="connsiteY13" fmla="*/ 927374 h 997246"/>
              <a:gd name="connsiteX14" fmla="*/ 785198 w 1220769"/>
              <a:gd name="connsiteY14" fmla="*/ 945130 h 997246"/>
              <a:gd name="connsiteX15" fmla="*/ 625400 w 1220769"/>
              <a:gd name="connsiteY15" fmla="*/ 954007 h 997246"/>
              <a:gd name="connsiteX16" fmla="*/ 74985 w 1220769"/>
              <a:gd name="connsiteY16" fmla="*/ 811965 h 997246"/>
              <a:gd name="connsiteX17" fmla="*/ 66107 w 1220769"/>
              <a:gd name="connsiteY17" fmla="*/ 723188 h 997246"/>
              <a:gd name="connsiteX18" fmla="*/ 57229 w 1220769"/>
              <a:gd name="connsiteY18" fmla="*/ 465736 h 997246"/>
              <a:gd name="connsiteX19" fmla="*/ 48352 w 1220769"/>
              <a:gd name="connsiteY19" fmla="*/ 394714 h 997246"/>
              <a:gd name="connsiteX20" fmla="*/ 66107 w 1220769"/>
              <a:gd name="connsiteY20" fmla="*/ 30730 h 997246"/>
              <a:gd name="connsiteX0" fmla="*/ 66107 w 1223627"/>
              <a:gd name="connsiteY0" fmla="*/ 30730 h 997246"/>
              <a:gd name="connsiteX1" fmla="*/ 865097 w 1223627"/>
              <a:gd name="connsiteY1" fmla="*/ 30730 h 997246"/>
              <a:gd name="connsiteX2" fmla="*/ 909485 w 1223627"/>
              <a:gd name="connsiteY2" fmla="*/ 39607 h 997246"/>
              <a:gd name="connsiteX3" fmla="*/ 980507 w 1223627"/>
              <a:gd name="connsiteY3" fmla="*/ 48485 h 997246"/>
              <a:gd name="connsiteX4" fmla="*/ 1033773 w 1223627"/>
              <a:gd name="connsiteY4" fmla="*/ 57363 h 997246"/>
              <a:gd name="connsiteX5" fmla="*/ 1175816 w 1223627"/>
              <a:gd name="connsiteY5" fmla="*/ 66240 h 997246"/>
              <a:gd name="connsiteX6" fmla="*/ 1220204 w 1223627"/>
              <a:gd name="connsiteY6" fmla="*/ 146139 h 997246"/>
              <a:gd name="connsiteX7" fmla="*/ 1211326 w 1223627"/>
              <a:gd name="connsiteY7" fmla="*/ 465736 h 997246"/>
              <a:gd name="connsiteX8" fmla="*/ 1184693 w 1223627"/>
              <a:gd name="connsiteY8" fmla="*/ 474613 h 997246"/>
              <a:gd name="connsiteX9" fmla="*/ 800777 w 1223627"/>
              <a:gd name="connsiteY9" fmla="*/ 626348 h 997246"/>
              <a:gd name="connsiteX10" fmla="*/ 1029016 w 1223627"/>
              <a:gd name="connsiteY10" fmla="*/ 954008 h 997246"/>
              <a:gd name="connsiteX11" fmla="*/ 933741 w 1223627"/>
              <a:gd name="connsiteY11" fmla="*/ 918496 h 997246"/>
              <a:gd name="connsiteX12" fmla="*/ 838464 w 1223627"/>
              <a:gd name="connsiteY12" fmla="*/ 918497 h 997246"/>
              <a:gd name="connsiteX13" fmla="*/ 811831 w 1223627"/>
              <a:gd name="connsiteY13" fmla="*/ 927374 h 997246"/>
              <a:gd name="connsiteX14" fmla="*/ 785198 w 1223627"/>
              <a:gd name="connsiteY14" fmla="*/ 945130 h 997246"/>
              <a:gd name="connsiteX15" fmla="*/ 625400 w 1223627"/>
              <a:gd name="connsiteY15" fmla="*/ 954007 h 997246"/>
              <a:gd name="connsiteX16" fmla="*/ 74985 w 1223627"/>
              <a:gd name="connsiteY16" fmla="*/ 811965 h 997246"/>
              <a:gd name="connsiteX17" fmla="*/ 66107 w 1223627"/>
              <a:gd name="connsiteY17" fmla="*/ 723188 h 997246"/>
              <a:gd name="connsiteX18" fmla="*/ 57229 w 1223627"/>
              <a:gd name="connsiteY18" fmla="*/ 465736 h 997246"/>
              <a:gd name="connsiteX19" fmla="*/ 48352 w 1223627"/>
              <a:gd name="connsiteY19" fmla="*/ 394714 h 997246"/>
              <a:gd name="connsiteX20" fmla="*/ 66107 w 1223627"/>
              <a:gd name="connsiteY20" fmla="*/ 30730 h 997246"/>
              <a:gd name="connsiteX0" fmla="*/ 66107 w 1223627"/>
              <a:gd name="connsiteY0" fmla="*/ 30730 h 997246"/>
              <a:gd name="connsiteX1" fmla="*/ 865097 w 1223627"/>
              <a:gd name="connsiteY1" fmla="*/ 30730 h 997246"/>
              <a:gd name="connsiteX2" fmla="*/ 909485 w 1223627"/>
              <a:gd name="connsiteY2" fmla="*/ 39607 h 997246"/>
              <a:gd name="connsiteX3" fmla="*/ 980507 w 1223627"/>
              <a:gd name="connsiteY3" fmla="*/ 48485 h 997246"/>
              <a:gd name="connsiteX4" fmla="*/ 1033773 w 1223627"/>
              <a:gd name="connsiteY4" fmla="*/ 57363 h 997246"/>
              <a:gd name="connsiteX5" fmla="*/ 1175816 w 1223627"/>
              <a:gd name="connsiteY5" fmla="*/ 66240 h 997246"/>
              <a:gd name="connsiteX6" fmla="*/ 1220204 w 1223627"/>
              <a:gd name="connsiteY6" fmla="*/ 146139 h 997246"/>
              <a:gd name="connsiteX7" fmla="*/ 1211326 w 1223627"/>
              <a:gd name="connsiteY7" fmla="*/ 465736 h 997246"/>
              <a:gd name="connsiteX8" fmla="*/ 1184693 w 1223627"/>
              <a:gd name="connsiteY8" fmla="*/ 474613 h 997246"/>
              <a:gd name="connsiteX9" fmla="*/ 800777 w 1223627"/>
              <a:gd name="connsiteY9" fmla="*/ 626348 h 997246"/>
              <a:gd name="connsiteX10" fmla="*/ 806540 w 1223627"/>
              <a:gd name="connsiteY10" fmla="*/ 915908 h 997246"/>
              <a:gd name="connsiteX11" fmla="*/ 933741 w 1223627"/>
              <a:gd name="connsiteY11" fmla="*/ 918496 h 997246"/>
              <a:gd name="connsiteX12" fmla="*/ 838464 w 1223627"/>
              <a:gd name="connsiteY12" fmla="*/ 918497 h 997246"/>
              <a:gd name="connsiteX13" fmla="*/ 811831 w 1223627"/>
              <a:gd name="connsiteY13" fmla="*/ 927374 h 997246"/>
              <a:gd name="connsiteX14" fmla="*/ 785198 w 1223627"/>
              <a:gd name="connsiteY14" fmla="*/ 945130 h 997246"/>
              <a:gd name="connsiteX15" fmla="*/ 625400 w 1223627"/>
              <a:gd name="connsiteY15" fmla="*/ 954007 h 997246"/>
              <a:gd name="connsiteX16" fmla="*/ 74985 w 1223627"/>
              <a:gd name="connsiteY16" fmla="*/ 811965 h 997246"/>
              <a:gd name="connsiteX17" fmla="*/ 66107 w 1223627"/>
              <a:gd name="connsiteY17" fmla="*/ 723188 h 997246"/>
              <a:gd name="connsiteX18" fmla="*/ 57229 w 1223627"/>
              <a:gd name="connsiteY18" fmla="*/ 465736 h 997246"/>
              <a:gd name="connsiteX19" fmla="*/ 48352 w 1223627"/>
              <a:gd name="connsiteY19" fmla="*/ 394714 h 997246"/>
              <a:gd name="connsiteX20" fmla="*/ 66107 w 1223627"/>
              <a:gd name="connsiteY20" fmla="*/ 30730 h 997246"/>
              <a:gd name="connsiteX0" fmla="*/ 66107 w 1223627"/>
              <a:gd name="connsiteY0" fmla="*/ 30730 h 997246"/>
              <a:gd name="connsiteX1" fmla="*/ 865097 w 1223627"/>
              <a:gd name="connsiteY1" fmla="*/ 30730 h 997246"/>
              <a:gd name="connsiteX2" fmla="*/ 909485 w 1223627"/>
              <a:gd name="connsiteY2" fmla="*/ 39607 h 997246"/>
              <a:gd name="connsiteX3" fmla="*/ 980507 w 1223627"/>
              <a:gd name="connsiteY3" fmla="*/ 48485 h 997246"/>
              <a:gd name="connsiteX4" fmla="*/ 1033773 w 1223627"/>
              <a:gd name="connsiteY4" fmla="*/ 57363 h 997246"/>
              <a:gd name="connsiteX5" fmla="*/ 1175816 w 1223627"/>
              <a:gd name="connsiteY5" fmla="*/ 66240 h 997246"/>
              <a:gd name="connsiteX6" fmla="*/ 1220204 w 1223627"/>
              <a:gd name="connsiteY6" fmla="*/ 146139 h 997246"/>
              <a:gd name="connsiteX7" fmla="*/ 1211326 w 1223627"/>
              <a:gd name="connsiteY7" fmla="*/ 465736 h 997246"/>
              <a:gd name="connsiteX8" fmla="*/ 1184693 w 1223627"/>
              <a:gd name="connsiteY8" fmla="*/ 474613 h 997246"/>
              <a:gd name="connsiteX9" fmla="*/ 800777 w 1223627"/>
              <a:gd name="connsiteY9" fmla="*/ 626348 h 997246"/>
              <a:gd name="connsiteX10" fmla="*/ 806540 w 1223627"/>
              <a:gd name="connsiteY10" fmla="*/ 915908 h 997246"/>
              <a:gd name="connsiteX11" fmla="*/ 810143 w 1223627"/>
              <a:gd name="connsiteY11" fmla="*/ 918496 h 997246"/>
              <a:gd name="connsiteX12" fmla="*/ 838464 w 1223627"/>
              <a:gd name="connsiteY12" fmla="*/ 918497 h 997246"/>
              <a:gd name="connsiteX13" fmla="*/ 811831 w 1223627"/>
              <a:gd name="connsiteY13" fmla="*/ 927374 h 997246"/>
              <a:gd name="connsiteX14" fmla="*/ 785198 w 1223627"/>
              <a:gd name="connsiteY14" fmla="*/ 945130 h 997246"/>
              <a:gd name="connsiteX15" fmla="*/ 625400 w 1223627"/>
              <a:gd name="connsiteY15" fmla="*/ 954007 h 997246"/>
              <a:gd name="connsiteX16" fmla="*/ 74985 w 1223627"/>
              <a:gd name="connsiteY16" fmla="*/ 811965 h 997246"/>
              <a:gd name="connsiteX17" fmla="*/ 66107 w 1223627"/>
              <a:gd name="connsiteY17" fmla="*/ 723188 h 997246"/>
              <a:gd name="connsiteX18" fmla="*/ 57229 w 1223627"/>
              <a:gd name="connsiteY18" fmla="*/ 465736 h 997246"/>
              <a:gd name="connsiteX19" fmla="*/ 48352 w 1223627"/>
              <a:gd name="connsiteY19" fmla="*/ 394714 h 997246"/>
              <a:gd name="connsiteX20" fmla="*/ 66107 w 1223627"/>
              <a:gd name="connsiteY20" fmla="*/ 30730 h 997246"/>
              <a:gd name="connsiteX0" fmla="*/ 66107 w 1220769"/>
              <a:gd name="connsiteY0" fmla="*/ 30730 h 997246"/>
              <a:gd name="connsiteX1" fmla="*/ 865097 w 1220769"/>
              <a:gd name="connsiteY1" fmla="*/ 30730 h 997246"/>
              <a:gd name="connsiteX2" fmla="*/ 909485 w 1220769"/>
              <a:gd name="connsiteY2" fmla="*/ 39607 h 997246"/>
              <a:gd name="connsiteX3" fmla="*/ 980507 w 1220769"/>
              <a:gd name="connsiteY3" fmla="*/ 48485 h 997246"/>
              <a:gd name="connsiteX4" fmla="*/ 1033773 w 1220769"/>
              <a:gd name="connsiteY4" fmla="*/ 57363 h 997246"/>
              <a:gd name="connsiteX5" fmla="*/ 1175816 w 1220769"/>
              <a:gd name="connsiteY5" fmla="*/ 66240 h 997246"/>
              <a:gd name="connsiteX6" fmla="*/ 1220204 w 1220769"/>
              <a:gd name="connsiteY6" fmla="*/ 146139 h 997246"/>
              <a:gd name="connsiteX7" fmla="*/ 1211326 w 1220769"/>
              <a:gd name="connsiteY7" fmla="*/ 465736 h 997246"/>
              <a:gd name="connsiteX8" fmla="*/ 1184693 w 1220769"/>
              <a:gd name="connsiteY8" fmla="*/ 474613 h 997246"/>
              <a:gd name="connsiteX9" fmla="*/ 1155089 w 1220769"/>
              <a:gd name="connsiteY9" fmla="*/ 893048 h 997246"/>
              <a:gd name="connsiteX10" fmla="*/ 806540 w 1220769"/>
              <a:gd name="connsiteY10" fmla="*/ 915908 h 997246"/>
              <a:gd name="connsiteX11" fmla="*/ 810143 w 1220769"/>
              <a:gd name="connsiteY11" fmla="*/ 918496 h 997246"/>
              <a:gd name="connsiteX12" fmla="*/ 838464 w 1220769"/>
              <a:gd name="connsiteY12" fmla="*/ 918497 h 997246"/>
              <a:gd name="connsiteX13" fmla="*/ 811831 w 1220769"/>
              <a:gd name="connsiteY13" fmla="*/ 927374 h 997246"/>
              <a:gd name="connsiteX14" fmla="*/ 785198 w 1220769"/>
              <a:gd name="connsiteY14" fmla="*/ 945130 h 997246"/>
              <a:gd name="connsiteX15" fmla="*/ 625400 w 1220769"/>
              <a:gd name="connsiteY15" fmla="*/ 954007 h 997246"/>
              <a:gd name="connsiteX16" fmla="*/ 74985 w 1220769"/>
              <a:gd name="connsiteY16" fmla="*/ 811965 h 997246"/>
              <a:gd name="connsiteX17" fmla="*/ 66107 w 1220769"/>
              <a:gd name="connsiteY17" fmla="*/ 723188 h 997246"/>
              <a:gd name="connsiteX18" fmla="*/ 57229 w 1220769"/>
              <a:gd name="connsiteY18" fmla="*/ 465736 h 997246"/>
              <a:gd name="connsiteX19" fmla="*/ 48352 w 1220769"/>
              <a:gd name="connsiteY19" fmla="*/ 394714 h 997246"/>
              <a:gd name="connsiteX20" fmla="*/ 66107 w 1220769"/>
              <a:gd name="connsiteY20" fmla="*/ 30730 h 997246"/>
              <a:gd name="connsiteX0" fmla="*/ 66107 w 1245993"/>
              <a:gd name="connsiteY0" fmla="*/ 30730 h 997246"/>
              <a:gd name="connsiteX1" fmla="*/ 865097 w 1245993"/>
              <a:gd name="connsiteY1" fmla="*/ 30730 h 997246"/>
              <a:gd name="connsiteX2" fmla="*/ 909485 w 1245993"/>
              <a:gd name="connsiteY2" fmla="*/ 39607 h 997246"/>
              <a:gd name="connsiteX3" fmla="*/ 980507 w 1245993"/>
              <a:gd name="connsiteY3" fmla="*/ 48485 h 997246"/>
              <a:gd name="connsiteX4" fmla="*/ 1033773 w 1245993"/>
              <a:gd name="connsiteY4" fmla="*/ 57363 h 997246"/>
              <a:gd name="connsiteX5" fmla="*/ 1175816 w 1245993"/>
              <a:gd name="connsiteY5" fmla="*/ 66240 h 997246"/>
              <a:gd name="connsiteX6" fmla="*/ 866456 w 1245993"/>
              <a:gd name="connsiteY6" fmla="*/ 397972 h 997246"/>
              <a:gd name="connsiteX7" fmla="*/ 1220204 w 1245993"/>
              <a:gd name="connsiteY7" fmla="*/ 146139 h 997246"/>
              <a:gd name="connsiteX8" fmla="*/ 1211326 w 1245993"/>
              <a:gd name="connsiteY8" fmla="*/ 465736 h 997246"/>
              <a:gd name="connsiteX9" fmla="*/ 1184693 w 1245993"/>
              <a:gd name="connsiteY9" fmla="*/ 474613 h 997246"/>
              <a:gd name="connsiteX10" fmla="*/ 1155089 w 1245993"/>
              <a:gd name="connsiteY10" fmla="*/ 893048 h 997246"/>
              <a:gd name="connsiteX11" fmla="*/ 806540 w 1245993"/>
              <a:gd name="connsiteY11" fmla="*/ 915908 h 997246"/>
              <a:gd name="connsiteX12" fmla="*/ 810143 w 1245993"/>
              <a:gd name="connsiteY12" fmla="*/ 918496 h 997246"/>
              <a:gd name="connsiteX13" fmla="*/ 838464 w 1245993"/>
              <a:gd name="connsiteY13" fmla="*/ 918497 h 997246"/>
              <a:gd name="connsiteX14" fmla="*/ 811831 w 1245993"/>
              <a:gd name="connsiteY14" fmla="*/ 927374 h 997246"/>
              <a:gd name="connsiteX15" fmla="*/ 785198 w 1245993"/>
              <a:gd name="connsiteY15" fmla="*/ 945130 h 997246"/>
              <a:gd name="connsiteX16" fmla="*/ 625400 w 1245993"/>
              <a:gd name="connsiteY16" fmla="*/ 954007 h 997246"/>
              <a:gd name="connsiteX17" fmla="*/ 74985 w 1245993"/>
              <a:gd name="connsiteY17" fmla="*/ 811965 h 997246"/>
              <a:gd name="connsiteX18" fmla="*/ 66107 w 1245993"/>
              <a:gd name="connsiteY18" fmla="*/ 723188 h 997246"/>
              <a:gd name="connsiteX19" fmla="*/ 57229 w 1245993"/>
              <a:gd name="connsiteY19" fmla="*/ 465736 h 997246"/>
              <a:gd name="connsiteX20" fmla="*/ 48352 w 1245993"/>
              <a:gd name="connsiteY20" fmla="*/ 394714 h 997246"/>
              <a:gd name="connsiteX21" fmla="*/ 66107 w 1245993"/>
              <a:gd name="connsiteY21" fmla="*/ 30730 h 997246"/>
              <a:gd name="connsiteX0" fmla="*/ 66107 w 1218292"/>
              <a:gd name="connsiteY0" fmla="*/ 30730 h 997246"/>
              <a:gd name="connsiteX1" fmla="*/ 865097 w 1218292"/>
              <a:gd name="connsiteY1" fmla="*/ 30730 h 997246"/>
              <a:gd name="connsiteX2" fmla="*/ 909485 w 1218292"/>
              <a:gd name="connsiteY2" fmla="*/ 39607 h 997246"/>
              <a:gd name="connsiteX3" fmla="*/ 980507 w 1218292"/>
              <a:gd name="connsiteY3" fmla="*/ 48485 h 997246"/>
              <a:gd name="connsiteX4" fmla="*/ 1033773 w 1218292"/>
              <a:gd name="connsiteY4" fmla="*/ 57363 h 997246"/>
              <a:gd name="connsiteX5" fmla="*/ 1175816 w 1218292"/>
              <a:gd name="connsiteY5" fmla="*/ 66240 h 997246"/>
              <a:gd name="connsiteX6" fmla="*/ 866456 w 1218292"/>
              <a:gd name="connsiteY6" fmla="*/ 397972 h 997246"/>
              <a:gd name="connsiteX7" fmla="*/ 1047168 w 1218292"/>
              <a:gd name="connsiteY7" fmla="*/ 466179 h 997246"/>
              <a:gd name="connsiteX8" fmla="*/ 1211326 w 1218292"/>
              <a:gd name="connsiteY8" fmla="*/ 465736 h 997246"/>
              <a:gd name="connsiteX9" fmla="*/ 1184693 w 1218292"/>
              <a:gd name="connsiteY9" fmla="*/ 474613 h 997246"/>
              <a:gd name="connsiteX10" fmla="*/ 1155089 w 1218292"/>
              <a:gd name="connsiteY10" fmla="*/ 893048 h 997246"/>
              <a:gd name="connsiteX11" fmla="*/ 806540 w 1218292"/>
              <a:gd name="connsiteY11" fmla="*/ 915908 h 997246"/>
              <a:gd name="connsiteX12" fmla="*/ 810143 w 1218292"/>
              <a:gd name="connsiteY12" fmla="*/ 918496 h 997246"/>
              <a:gd name="connsiteX13" fmla="*/ 838464 w 1218292"/>
              <a:gd name="connsiteY13" fmla="*/ 918497 h 997246"/>
              <a:gd name="connsiteX14" fmla="*/ 811831 w 1218292"/>
              <a:gd name="connsiteY14" fmla="*/ 927374 h 997246"/>
              <a:gd name="connsiteX15" fmla="*/ 785198 w 1218292"/>
              <a:gd name="connsiteY15" fmla="*/ 945130 h 997246"/>
              <a:gd name="connsiteX16" fmla="*/ 625400 w 1218292"/>
              <a:gd name="connsiteY16" fmla="*/ 954007 h 997246"/>
              <a:gd name="connsiteX17" fmla="*/ 74985 w 1218292"/>
              <a:gd name="connsiteY17" fmla="*/ 811965 h 997246"/>
              <a:gd name="connsiteX18" fmla="*/ 66107 w 1218292"/>
              <a:gd name="connsiteY18" fmla="*/ 723188 h 997246"/>
              <a:gd name="connsiteX19" fmla="*/ 57229 w 1218292"/>
              <a:gd name="connsiteY19" fmla="*/ 465736 h 997246"/>
              <a:gd name="connsiteX20" fmla="*/ 48352 w 1218292"/>
              <a:gd name="connsiteY20" fmla="*/ 394714 h 997246"/>
              <a:gd name="connsiteX21" fmla="*/ 66107 w 1218292"/>
              <a:gd name="connsiteY21" fmla="*/ 30730 h 997246"/>
              <a:gd name="connsiteX0" fmla="*/ 66107 w 1218292"/>
              <a:gd name="connsiteY0" fmla="*/ 30730 h 997246"/>
              <a:gd name="connsiteX1" fmla="*/ 865097 w 1218292"/>
              <a:gd name="connsiteY1" fmla="*/ 30730 h 997246"/>
              <a:gd name="connsiteX2" fmla="*/ 909485 w 1218292"/>
              <a:gd name="connsiteY2" fmla="*/ 39607 h 997246"/>
              <a:gd name="connsiteX3" fmla="*/ 980507 w 1218292"/>
              <a:gd name="connsiteY3" fmla="*/ 48485 h 997246"/>
              <a:gd name="connsiteX4" fmla="*/ 1033773 w 1218292"/>
              <a:gd name="connsiteY4" fmla="*/ 57363 h 997246"/>
              <a:gd name="connsiteX5" fmla="*/ 870942 w 1218292"/>
              <a:gd name="connsiteY5" fmla="*/ 35760 h 997246"/>
              <a:gd name="connsiteX6" fmla="*/ 866456 w 1218292"/>
              <a:gd name="connsiteY6" fmla="*/ 397972 h 997246"/>
              <a:gd name="connsiteX7" fmla="*/ 1047168 w 1218292"/>
              <a:gd name="connsiteY7" fmla="*/ 466179 h 997246"/>
              <a:gd name="connsiteX8" fmla="*/ 1211326 w 1218292"/>
              <a:gd name="connsiteY8" fmla="*/ 465736 h 997246"/>
              <a:gd name="connsiteX9" fmla="*/ 1184693 w 1218292"/>
              <a:gd name="connsiteY9" fmla="*/ 474613 h 997246"/>
              <a:gd name="connsiteX10" fmla="*/ 1155089 w 1218292"/>
              <a:gd name="connsiteY10" fmla="*/ 893048 h 997246"/>
              <a:gd name="connsiteX11" fmla="*/ 806540 w 1218292"/>
              <a:gd name="connsiteY11" fmla="*/ 915908 h 997246"/>
              <a:gd name="connsiteX12" fmla="*/ 810143 w 1218292"/>
              <a:gd name="connsiteY12" fmla="*/ 918496 h 997246"/>
              <a:gd name="connsiteX13" fmla="*/ 838464 w 1218292"/>
              <a:gd name="connsiteY13" fmla="*/ 918497 h 997246"/>
              <a:gd name="connsiteX14" fmla="*/ 811831 w 1218292"/>
              <a:gd name="connsiteY14" fmla="*/ 927374 h 997246"/>
              <a:gd name="connsiteX15" fmla="*/ 785198 w 1218292"/>
              <a:gd name="connsiteY15" fmla="*/ 945130 h 997246"/>
              <a:gd name="connsiteX16" fmla="*/ 625400 w 1218292"/>
              <a:gd name="connsiteY16" fmla="*/ 954007 h 997246"/>
              <a:gd name="connsiteX17" fmla="*/ 74985 w 1218292"/>
              <a:gd name="connsiteY17" fmla="*/ 811965 h 997246"/>
              <a:gd name="connsiteX18" fmla="*/ 66107 w 1218292"/>
              <a:gd name="connsiteY18" fmla="*/ 723188 h 997246"/>
              <a:gd name="connsiteX19" fmla="*/ 57229 w 1218292"/>
              <a:gd name="connsiteY19" fmla="*/ 465736 h 997246"/>
              <a:gd name="connsiteX20" fmla="*/ 48352 w 1218292"/>
              <a:gd name="connsiteY20" fmla="*/ 394714 h 997246"/>
              <a:gd name="connsiteX21" fmla="*/ 66107 w 1218292"/>
              <a:gd name="connsiteY21" fmla="*/ 30730 h 997246"/>
              <a:gd name="connsiteX0" fmla="*/ 66107 w 1218292"/>
              <a:gd name="connsiteY0" fmla="*/ 30730 h 997246"/>
              <a:gd name="connsiteX1" fmla="*/ 865097 w 1218292"/>
              <a:gd name="connsiteY1" fmla="*/ 30730 h 997246"/>
              <a:gd name="connsiteX2" fmla="*/ 909485 w 1218292"/>
              <a:gd name="connsiteY2" fmla="*/ 39607 h 997246"/>
              <a:gd name="connsiteX3" fmla="*/ 980507 w 1218292"/>
              <a:gd name="connsiteY3" fmla="*/ 48485 h 997246"/>
              <a:gd name="connsiteX4" fmla="*/ 877216 w 1218292"/>
              <a:gd name="connsiteY4" fmla="*/ 42123 h 997246"/>
              <a:gd name="connsiteX5" fmla="*/ 870942 w 1218292"/>
              <a:gd name="connsiteY5" fmla="*/ 35760 h 997246"/>
              <a:gd name="connsiteX6" fmla="*/ 866456 w 1218292"/>
              <a:gd name="connsiteY6" fmla="*/ 397972 h 997246"/>
              <a:gd name="connsiteX7" fmla="*/ 1047168 w 1218292"/>
              <a:gd name="connsiteY7" fmla="*/ 466179 h 997246"/>
              <a:gd name="connsiteX8" fmla="*/ 1211326 w 1218292"/>
              <a:gd name="connsiteY8" fmla="*/ 465736 h 997246"/>
              <a:gd name="connsiteX9" fmla="*/ 1184693 w 1218292"/>
              <a:gd name="connsiteY9" fmla="*/ 474613 h 997246"/>
              <a:gd name="connsiteX10" fmla="*/ 1155089 w 1218292"/>
              <a:gd name="connsiteY10" fmla="*/ 893048 h 997246"/>
              <a:gd name="connsiteX11" fmla="*/ 806540 w 1218292"/>
              <a:gd name="connsiteY11" fmla="*/ 915908 h 997246"/>
              <a:gd name="connsiteX12" fmla="*/ 810143 w 1218292"/>
              <a:gd name="connsiteY12" fmla="*/ 918496 h 997246"/>
              <a:gd name="connsiteX13" fmla="*/ 838464 w 1218292"/>
              <a:gd name="connsiteY13" fmla="*/ 918497 h 997246"/>
              <a:gd name="connsiteX14" fmla="*/ 811831 w 1218292"/>
              <a:gd name="connsiteY14" fmla="*/ 927374 h 997246"/>
              <a:gd name="connsiteX15" fmla="*/ 785198 w 1218292"/>
              <a:gd name="connsiteY15" fmla="*/ 945130 h 997246"/>
              <a:gd name="connsiteX16" fmla="*/ 625400 w 1218292"/>
              <a:gd name="connsiteY16" fmla="*/ 954007 h 997246"/>
              <a:gd name="connsiteX17" fmla="*/ 74985 w 1218292"/>
              <a:gd name="connsiteY17" fmla="*/ 811965 h 997246"/>
              <a:gd name="connsiteX18" fmla="*/ 66107 w 1218292"/>
              <a:gd name="connsiteY18" fmla="*/ 723188 h 997246"/>
              <a:gd name="connsiteX19" fmla="*/ 57229 w 1218292"/>
              <a:gd name="connsiteY19" fmla="*/ 465736 h 997246"/>
              <a:gd name="connsiteX20" fmla="*/ 48352 w 1218292"/>
              <a:gd name="connsiteY20" fmla="*/ 394714 h 997246"/>
              <a:gd name="connsiteX21" fmla="*/ 66107 w 1218292"/>
              <a:gd name="connsiteY21" fmla="*/ 30730 h 997246"/>
              <a:gd name="connsiteX0" fmla="*/ 66107 w 1218292"/>
              <a:gd name="connsiteY0" fmla="*/ 30730 h 997246"/>
              <a:gd name="connsiteX1" fmla="*/ 865097 w 1218292"/>
              <a:gd name="connsiteY1" fmla="*/ 30730 h 997246"/>
              <a:gd name="connsiteX2" fmla="*/ 909485 w 1218292"/>
              <a:gd name="connsiteY2" fmla="*/ 39607 h 997246"/>
              <a:gd name="connsiteX3" fmla="*/ 840430 w 1218292"/>
              <a:gd name="connsiteY3" fmla="*/ 18005 h 997246"/>
              <a:gd name="connsiteX4" fmla="*/ 877216 w 1218292"/>
              <a:gd name="connsiteY4" fmla="*/ 42123 h 997246"/>
              <a:gd name="connsiteX5" fmla="*/ 870942 w 1218292"/>
              <a:gd name="connsiteY5" fmla="*/ 35760 h 997246"/>
              <a:gd name="connsiteX6" fmla="*/ 866456 w 1218292"/>
              <a:gd name="connsiteY6" fmla="*/ 397972 h 997246"/>
              <a:gd name="connsiteX7" fmla="*/ 1047168 w 1218292"/>
              <a:gd name="connsiteY7" fmla="*/ 466179 h 997246"/>
              <a:gd name="connsiteX8" fmla="*/ 1211326 w 1218292"/>
              <a:gd name="connsiteY8" fmla="*/ 465736 h 997246"/>
              <a:gd name="connsiteX9" fmla="*/ 1184693 w 1218292"/>
              <a:gd name="connsiteY9" fmla="*/ 474613 h 997246"/>
              <a:gd name="connsiteX10" fmla="*/ 1155089 w 1218292"/>
              <a:gd name="connsiteY10" fmla="*/ 893048 h 997246"/>
              <a:gd name="connsiteX11" fmla="*/ 806540 w 1218292"/>
              <a:gd name="connsiteY11" fmla="*/ 915908 h 997246"/>
              <a:gd name="connsiteX12" fmla="*/ 810143 w 1218292"/>
              <a:gd name="connsiteY12" fmla="*/ 918496 h 997246"/>
              <a:gd name="connsiteX13" fmla="*/ 838464 w 1218292"/>
              <a:gd name="connsiteY13" fmla="*/ 918497 h 997246"/>
              <a:gd name="connsiteX14" fmla="*/ 811831 w 1218292"/>
              <a:gd name="connsiteY14" fmla="*/ 927374 h 997246"/>
              <a:gd name="connsiteX15" fmla="*/ 785198 w 1218292"/>
              <a:gd name="connsiteY15" fmla="*/ 945130 h 997246"/>
              <a:gd name="connsiteX16" fmla="*/ 625400 w 1218292"/>
              <a:gd name="connsiteY16" fmla="*/ 954007 h 997246"/>
              <a:gd name="connsiteX17" fmla="*/ 74985 w 1218292"/>
              <a:gd name="connsiteY17" fmla="*/ 811965 h 997246"/>
              <a:gd name="connsiteX18" fmla="*/ 66107 w 1218292"/>
              <a:gd name="connsiteY18" fmla="*/ 723188 h 997246"/>
              <a:gd name="connsiteX19" fmla="*/ 57229 w 1218292"/>
              <a:gd name="connsiteY19" fmla="*/ 465736 h 997246"/>
              <a:gd name="connsiteX20" fmla="*/ 48352 w 1218292"/>
              <a:gd name="connsiteY20" fmla="*/ 394714 h 997246"/>
              <a:gd name="connsiteX21" fmla="*/ 66107 w 1218292"/>
              <a:gd name="connsiteY21" fmla="*/ 30730 h 997246"/>
              <a:gd name="connsiteX0" fmla="*/ 66107 w 1213583"/>
              <a:gd name="connsiteY0" fmla="*/ 30730 h 997246"/>
              <a:gd name="connsiteX1" fmla="*/ 865097 w 1213583"/>
              <a:gd name="connsiteY1" fmla="*/ 30730 h 997246"/>
              <a:gd name="connsiteX2" fmla="*/ 909485 w 1213583"/>
              <a:gd name="connsiteY2" fmla="*/ 39607 h 997246"/>
              <a:gd name="connsiteX3" fmla="*/ 840430 w 1213583"/>
              <a:gd name="connsiteY3" fmla="*/ 18005 h 997246"/>
              <a:gd name="connsiteX4" fmla="*/ 877216 w 1213583"/>
              <a:gd name="connsiteY4" fmla="*/ 42123 h 997246"/>
              <a:gd name="connsiteX5" fmla="*/ 870942 w 1213583"/>
              <a:gd name="connsiteY5" fmla="*/ 35760 h 997246"/>
              <a:gd name="connsiteX6" fmla="*/ 866456 w 1213583"/>
              <a:gd name="connsiteY6" fmla="*/ 397972 h 997246"/>
              <a:gd name="connsiteX7" fmla="*/ 1047168 w 1213583"/>
              <a:gd name="connsiteY7" fmla="*/ 466179 h 997246"/>
              <a:gd name="connsiteX8" fmla="*/ 1211326 w 1213583"/>
              <a:gd name="connsiteY8" fmla="*/ 465736 h 997246"/>
              <a:gd name="connsiteX9" fmla="*/ 1143494 w 1213583"/>
              <a:gd name="connsiteY9" fmla="*/ 505093 h 997246"/>
              <a:gd name="connsiteX10" fmla="*/ 1155089 w 1213583"/>
              <a:gd name="connsiteY10" fmla="*/ 893048 h 997246"/>
              <a:gd name="connsiteX11" fmla="*/ 806540 w 1213583"/>
              <a:gd name="connsiteY11" fmla="*/ 915908 h 997246"/>
              <a:gd name="connsiteX12" fmla="*/ 810143 w 1213583"/>
              <a:gd name="connsiteY12" fmla="*/ 918496 h 997246"/>
              <a:gd name="connsiteX13" fmla="*/ 838464 w 1213583"/>
              <a:gd name="connsiteY13" fmla="*/ 918497 h 997246"/>
              <a:gd name="connsiteX14" fmla="*/ 811831 w 1213583"/>
              <a:gd name="connsiteY14" fmla="*/ 927374 h 997246"/>
              <a:gd name="connsiteX15" fmla="*/ 785198 w 1213583"/>
              <a:gd name="connsiteY15" fmla="*/ 945130 h 997246"/>
              <a:gd name="connsiteX16" fmla="*/ 625400 w 1213583"/>
              <a:gd name="connsiteY16" fmla="*/ 954007 h 997246"/>
              <a:gd name="connsiteX17" fmla="*/ 74985 w 1213583"/>
              <a:gd name="connsiteY17" fmla="*/ 811965 h 997246"/>
              <a:gd name="connsiteX18" fmla="*/ 66107 w 1213583"/>
              <a:gd name="connsiteY18" fmla="*/ 723188 h 997246"/>
              <a:gd name="connsiteX19" fmla="*/ 57229 w 1213583"/>
              <a:gd name="connsiteY19" fmla="*/ 465736 h 997246"/>
              <a:gd name="connsiteX20" fmla="*/ 48352 w 1213583"/>
              <a:gd name="connsiteY20" fmla="*/ 394714 h 997246"/>
              <a:gd name="connsiteX21" fmla="*/ 66107 w 1213583"/>
              <a:gd name="connsiteY21" fmla="*/ 30730 h 997246"/>
              <a:gd name="connsiteX0" fmla="*/ 66107 w 1199178"/>
              <a:gd name="connsiteY0" fmla="*/ 30730 h 997246"/>
              <a:gd name="connsiteX1" fmla="*/ 865097 w 1199178"/>
              <a:gd name="connsiteY1" fmla="*/ 30730 h 997246"/>
              <a:gd name="connsiteX2" fmla="*/ 909485 w 1199178"/>
              <a:gd name="connsiteY2" fmla="*/ 39607 h 997246"/>
              <a:gd name="connsiteX3" fmla="*/ 840430 w 1199178"/>
              <a:gd name="connsiteY3" fmla="*/ 18005 h 997246"/>
              <a:gd name="connsiteX4" fmla="*/ 877216 w 1199178"/>
              <a:gd name="connsiteY4" fmla="*/ 42123 h 997246"/>
              <a:gd name="connsiteX5" fmla="*/ 870942 w 1199178"/>
              <a:gd name="connsiteY5" fmla="*/ 35760 h 997246"/>
              <a:gd name="connsiteX6" fmla="*/ 866456 w 1199178"/>
              <a:gd name="connsiteY6" fmla="*/ 397972 h 997246"/>
              <a:gd name="connsiteX7" fmla="*/ 1047168 w 1199178"/>
              <a:gd name="connsiteY7" fmla="*/ 466179 h 997246"/>
              <a:gd name="connsiteX8" fmla="*/ 1128928 w 1199178"/>
              <a:gd name="connsiteY8" fmla="*/ 496216 h 997246"/>
              <a:gd name="connsiteX9" fmla="*/ 1143494 w 1199178"/>
              <a:gd name="connsiteY9" fmla="*/ 505093 h 997246"/>
              <a:gd name="connsiteX10" fmla="*/ 1155089 w 1199178"/>
              <a:gd name="connsiteY10" fmla="*/ 893048 h 997246"/>
              <a:gd name="connsiteX11" fmla="*/ 806540 w 1199178"/>
              <a:gd name="connsiteY11" fmla="*/ 915908 h 997246"/>
              <a:gd name="connsiteX12" fmla="*/ 810143 w 1199178"/>
              <a:gd name="connsiteY12" fmla="*/ 918496 h 997246"/>
              <a:gd name="connsiteX13" fmla="*/ 838464 w 1199178"/>
              <a:gd name="connsiteY13" fmla="*/ 918497 h 997246"/>
              <a:gd name="connsiteX14" fmla="*/ 811831 w 1199178"/>
              <a:gd name="connsiteY14" fmla="*/ 927374 h 997246"/>
              <a:gd name="connsiteX15" fmla="*/ 785198 w 1199178"/>
              <a:gd name="connsiteY15" fmla="*/ 945130 h 997246"/>
              <a:gd name="connsiteX16" fmla="*/ 625400 w 1199178"/>
              <a:gd name="connsiteY16" fmla="*/ 954007 h 997246"/>
              <a:gd name="connsiteX17" fmla="*/ 74985 w 1199178"/>
              <a:gd name="connsiteY17" fmla="*/ 811965 h 997246"/>
              <a:gd name="connsiteX18" fmla="*/ 66107 w 1199178"/>
              <a:gd name="connsiteY18" fmla="*/ 723188 h 997246"/>
              <a:gd name="connsiteX19" fmla="*/ 57229 w 1199178"/>
              <a:gd name="connsiteY19" fmla="*/ 465736 h 997246"/>
              <a:gd name="connsiteX20" fmla="*/ 48352 w 1199178"/>
              <a:gd name="connsiteY20" fmla="*/ 394714 h 997246"/>
              <a:gd name="connsiteX21" fmla="*/ 66107 w 1199178"/>
              <a:gd name="connsiteY21" fmla="*/ 30730 h 997246"/>
              <a:gd name="connsiteX0" fmla="*/ 66107 w 1199178"/>
              <a:gd name="connsiteY0" fmla="*/ 30730 h 997246"/>
              <a:gd name="connsiteX1" fmla="*/ 865097 w 1199178"/>
              <a:gd name="connsiteY1" fmla="*/ 30730 h 997246"/>
              <a:gd name="connsiteX2" fmla="*/ 909485 w 1199178"/>
              <a:gd name="connsiteY2" fmla="*/ 39607 h 997246"/>
              <a:gd name="connsiteX3" fmla="*/ 840430 w 1199178"/>
              <a:gd name="connsiteY3" fmla="*/ 18005 h 997246"/>
              <a:gd name="connsiteX4" fmla="*/ 877216 w 1199178"/>
              <a:gd name="connsiteY4" fmla="*/ 42123 h 997246"/>
              <a:gd name="connsiteX5" fmla="*/ 870942 w 1199178"/>
              <a:gd name="connsiteY5" fmla="*/ 35760 h 997246"/>
              <a:gd name="connsiteX6" fmla="*/ 866456 w 1199178"/>
              <a:gd name="connsiteY6" fmla="*/ 397972 h 997246"/>
              <a:gd name="connsiteX7" fmla="*/ 1047168 w 1199178"/>
              <a:gd name="connsiteY7" fmla="*/ 466179 h 997246"/>
              <a:gd name="connsiteX8" fmla="*/ 1128928 w 1199178"/>
              <a:gd name="connsiteY8" fmla="*/ 496216 h 997246"/>
              <a:gd name="connsiteX9" fmla="*/ 1143494 w 1199178"/>
              <a:gd name="connsiteY9" fmla="*/ 505093 h 997246"/>
              <a:gd name="connsiteX10" fmla="*/ 1155089 w 1199178"/>
              <a:gd name="connsiteY10" fmla="*/ 893048 h 997246"/>
              <a:gd name="connsiteX11" fmla="*/ 806540 w 1199178"/>
              <a:gd name="connsiteY11" fmla="*/ 915908 h 997246"/>
              <a:gd name="connsiteX12" fmla="*/ 810143 w 1199178"/>
              <a:gd name="connsiteY12" fmla="*/ 918496 h 997246"/>
              <a:gd name="connsiteX13" fmla="*/ 887903 w 1199178"/>
              <a:gd name="connsiteY13" fmla="*/ 964217 h 997246"/>
              <a:gd name="connsiteX14" fmla="*/ 811831 w 1199178"/>
              <a:gd name="connsiteY14" fmla="*/ 927374 h 997246"/>
              <a:gd name="connsiteX15" fmla="*/ 785198 w 1199178"/>
              <a:gd name="connsiteY15" fmla="*/ 945130 h 997246"/>
              <a:gd name="connsiteX16" fmla="*/ 625400 w 1199178"/>
              <a:gd name="connsiteY16" fmla="*/ 954007 h 997246"/>
              <a:gd name="connsiteX17" fmla="*/ 74985 w 1199178"/>
              <a:gd name="connsiteY17" fmla="*/ 811965 h 997246"/>
              <a:gd name="connsiteX18" fmla="*/ 66107 w 1199178"/>
              <a:gd name="connsiteY18" fmla="*/ 723188 h 997246"/>
              <a:gd name="connsiteX19" fmla="*/ 57229 w 1199178"/>
              <a:gd name="connsiteY19" fmla="*/ 465736 h 997246"/>
              <a:gd name="connsiteX20" fmla="*/ 48352 w 1199178"/>
              <a:gd name="connsiteY20" fmla="*/ 394714 h 997246"/>
              <a:gd name="connsiteX21" fmla="*/ 66107 w 1199178"/>
              <a:gd name="connsiteY21" fmla="*/ 30730 h 997246"/>
              <a:gd name="connsiteX0" fmla="*/ 66107 w 1162966"/>
              <a:gd name="connsiteY0" fmla="*/ 30730 h 997246"/>
              <a:gd name="connsiteX1" fmla="*/ 865097 w 1162966"/>
              <a:gd name="connsiteY1" fmla="*/ 30730 h 997246"/>
              <a:gd name="connsiteX2" fmla="*/ 909485 w 1162966"/>
              <a:gd name="connsiteY2" fmla="*/ 39607 h 997246"/>
              <a:gd name="connsiteX3" fmla="*/ 840430 w 1162966"/>
              <a:gd name="connsiteY3" fmla="*/ 18005 h 997246"/>
              <a:gd name="connsiteX4" fmla="*/ 877216 w 1162966"/>
              <a:gd name="connsiteY4" fmla="*/ 42123 h 997246"/>
              <a:gd name="connsiteX5" fmla="*/ 870942 w 1162966"/>
              <a:gd name="connsiteY5" fmla="*/ 35760 h 997246"/>
              <a:gd name="connsiteX6" fmla="*/ 866456 w 1162966"/>
              <a:gd name="connsiteY6" fmla="*/ 397972 h 997246"/>
              <a:gd name="connsiteX7" fmla="*/ 1047168 w 1162966"/>
              <a:gd name="connsiteY7" fmla="*/ 466179 h 997246"/>
              <a:gd name="connsiteX8" fmla="*/ 1128928 w 1162966"/>
              <a:gd name="connsiteY8" fmla="*/ 496216 h 997246"/>
              <a:gd name="connsiteX9" fmla="*/ 1143494 w 1162966"/>
              <a:gd name="connsiteY9" fmla="*/ 505093 h 997246"/>
              <a:gd name="connsiteX10" fmla="*/ 1155089 w 1162966"/>
              <a:gd name="connsiteY10" fmla="*/ 893048 h 997246"/>
              <a:gd name="connsiteX11" fmla="*/ 1055973 w 1162966"/>
              <a:gd name="connsiteY11" fmla="*/ 954232 h 997246"/>
              <a:gd name="connsiteX12" fmla="*/ 806540 w 1162966"/>
              <a:gd name="connsiteY12" fmla="*/ 915908 h 997246"/>
              <a:gd name="connsiteX13" fmla="*/ 810143 w 1162966"/>
              <a:gd name="connsiteY13" fmla="*/ 918496 h 997246"/>
              <a:gd name="connsiteX14" fmla="*/ 887903 w 1162966"/>
              <a:gd name="connsiteY14" fmla="*/ 964217 h 997246"/>
              <a:gd name="connsiteX15" fmla="*/ 811831 w 1162966"/>
              <a:gd name="connsiteY15" fmla="*/ 927374 h 997246"/>
              <a:gd name="connsiteX16" fmla="*/ 785198 w 1162966"/>
              <a:gd name="connsiteY16" fmla="*/ 945130 h 997246"/>
              <a:gd name="connsiteX17" fmla="*/ 625400 w 1162966"/>
              <a:gd name="connsiteY17" fmla="*/ 954007 h 997246"/>
              <a:gd name="connsiteX18" fmla="*/ 74985 w 1162966"/>
              <a:gd name="connsiteY18" fmla="*/ 811965 h 997246"/>
              <a:gd name="connsiteX19" fmla="*/ 66107 w 1162966"/>
              <a:gd name="connsiteY19" fmla="*/ 723188 h 997246"/>
              <a:gd name="connsiteX20" fmla="*/ 57229 w 1162966"/>
              <a:gd name="connsiteY20" fmla="*/ 465736 h 997246"/>
              <a:gd name="connsiteX21" fmla="*/ 48352 w 1162966"/>
              <a:gd name="connsiteY21" fmla="*/ 394714 h 997246"/>
              <a:gd name="connsiteX22" fmla="*/ 66107 w 1162966"/>
              <a:gd name="connsiteY22" fmla="*/ 30730 h 997246"/>
              <a:gd name="connsiteX0" fmla="*/ 66107 w 1216527"/>
              <a:gd name="connsiteY0" fmla="*/ 30730 h 997246"/>
              <a:gd name="connsiteX1" fmla="*/ 865097 w 1216527"/>
              <a:gd name="connsiteY1" fmla="*/ 30730 h 997246"/>
              <a:gd name="connsiteX2" fmla="*/ 909485 w 1216527"/>
              <a:gd name="connsiteY2" fmla="*/ 39607 h 997246"/>
              <a:gd name="connsiteX3" fmla="*/ 840430 w 1216527"/>
              <a:gd name="connsiteY3" fmla="*/ 18005 h 997246"/>
              <a:gd name="connsiteX4" fmla="*/ 877216 w 1216527"/>
              <a:gd name="connsiteY4" fmla="*/ 42123 h 997246"/>
              <a:gd name="connsiteX5" fmla="*/ 870942 w 1216527"/>
              <a:gd name="connsiteY5" fmla="*/ 35760 h 997246"/>
              <a:gd name="connsiteX6" fmla="*/ 866456 w 1216527"/>
              <a:gd name="connsiteY6" fmla="*/ 397972 h 997246"/>
              <a:gd name="connsiteX7" fmla="*/ 1047168 w 1216527"/>
              <a:gd name="connsiteY7" fmla="*/ 466179 h 997246"/>
              <a:gd name="connsiteX8" fmla="*/ 1128928 w 1216527"/>
              <a:gd name="connsiteY8" fmla="*/ 496216 h 997246"/>
              <a:gd name="connsiteX9" fmla="*/ 1143494 w 1216527"/>
              <a:gd name="connsiteY9" fmla="*/ 505093 h 997246"/>
              <a:gd name="connsiteX10" fmla="*/ 1212768 w 1216527"/>
              <a:gd name="connsiteY10" fmla="*/ 893048 h 997246"/>
              <a:gd name="connsiteX11" fmla="*/ 1055973 w 1216527"/>
              <a:gd name="connsiteY11" fmla="*/ 954232 h 997246"/>
              <a:gd name="connsiteX12" fmla="*/ 806540 w 1216527"/>
              <a:gd name="connsiteY12" fmla="*/ 915908 h 997246"/>
              <a:gd name="connsiteX13" fmla="*/ 810143 w 1216527"/>
              <a:gd name="connsiteY13" fmla="*/ 918496 h 997246"/>
              <a:gd name="connsiteX14" fmla="*/ 887903 w 1216527"/>
              <a:gd name="connsiteY14" fmla="*/ 964217 h 997246"/>
              <a:gd name="connsiteX15" fmla="*/ 811831 w 1216527"/>
              <a:gd name="connsiteY15" fmla="*/ 927374 h 997246"/>
              <a:gd name="connsiteX16" fmla="*/ 785198 w 1216527"/>
              <a:gd name="connsiteY16" fmla="*/ 945130 h 997246"/>
              <a:gd name="connsiteX17" fmla="*/ 625400 w 1216527"/>
              <a:gd name="connsiteY17" fmla="*/ 954007 h 997246"/>
              <a:gd name="connsiteX18" fmla="*/ 74985 w 1216527"/>
              <a:gd name="connsiteY18" fmla="*/ 811965 h 997246"/>
              <a:gd name="connsiteX19" fmla="*/ 66107 w 1216527"/>
              <a:gd name="connsiteY19" fmla="*/ 723188 h 997246"/>
              <a:gd name="connsiteX20" fmla="*/ 57229 w 1216527"/>
              <a:gd name="connsiteY20" fmla="*/ 465736 h 997246"/>
              <a:gd name="connsiteX21" fmla="*/ 48352 w 1216527"/>
              <a:gd name="connsiteY21" fmla="*/ 394714 h 997246"/>
              <a:gd name="connsiteX22" fmla="*/ 66107 w 1216527"/>
              <a:gd name="connsiteY22" fmla="*/ 30730 h 997246"/>
              <a:gd name="connsiteX0" fmla="*/ 66107 w 1216527"/>
              <a:gd name="connsiteY0" fmla="*/ 30730 h 1000093"/>
              <a:gd name="connsiteX1" fmla="*/ 865097 w 1216527"/>
              <a:gd name="connsiteY1" fmla="*/ 30730 h 1000093"/>
              <a:gd name="connsiteX2" fmla="*/ 909485 w 1216527"/>
              <a:gd name="connsiteY2" fmla="*/ 39607 h 1000093"/>
              <a:gd name="connsiteX3" fmla="*/ 840430 w 1216527"/>
              <a:gd name="connsiteY3" fmla="*/ 18005 h 1000093"/>
              <a:gd name="connsiteX4" fmla="*/ 877216 w 1216527"/>
              <a:gd name="connsiteY4" fmla="*/ 42123 h 1000093"/>
              <a:gd name="connsiteX5" fmla="*/ 870942 w 1216527"/>
              <a:gd name="connsiteY5" fmla="*/ 35760 h 1000093"/>
              <a:gd name="connsiteX6" fmla="*/ 866456 w 1216527"/>
              <a:gd name="connsiteY6" fmla="*/ 397972 h 1000093"/>
              <a:gd name="connsiteX7" fmla="*/ 1047168 w 1216527"/>
              <a:gd name="connsiteY7" fmla="*/ 466179 h 1000093"/>
              <a:gd name="connsiteX8" fmla="*/ 1128928 w 1216527"/>
              <a:gd name="connsiteY8" fmla="*/ 496216 h 1000093"/>
              <a:gd name="connsiteX9" fmla="*/ 1143494 w 1216527"/>
              <a:gd name="connsiteY9" fmla="*/ 505093 h 1000093"/>
              <a:gd name="connsiteX10" fmla="*/ 1212768 w 1216527"/>
              <a:gd name="connsiteY10" fmla="*/ 893048 h 1000093"/>
              <a:gd name="connsiteX11" fmla="*/ 1088932 w 1216527"/>
              <a:gd name="connsiteY11" fmla="*/ 999952 h 1000093"/>
              <a:gd name="connsiteX12" fmla="*/ 806540 w 1216527"/>
              <a:gd name="connsiteY12" fmla="*/ 915908 h 1000093"/>
              <a:gd name="connsiteX13" fmla="*/ 810143 w 1216527"/>
              <a:gd name="connsiteY13" fmla="*/ 918496 h 1000093"/>
              <a:gd name="connsiteX14" fmla="*/ 887903 w 1216527"/>
              <a:gd name="connsiteY14" fmla="*/ 964217 h 1000093"/>
              <a:gd name="connsiteX15" fmla="*/ 811831 w 1216527"/>
              <a:gd name="connsiteY15" fmla="*/ 927374 h 1000093"/>
              <a:gd name="connsiteX16" fmla="*/ 785198 w 1216527"/>
              <a:gd name="connsiteY16" fmla="*/ 945130 h 1000093"/>
              <a:gd name="connsiteX17" fmla="*/ 625400 w 1216527"/>
              <a:gd name="connsiteY17" fmla="*/ 954007 h 1000093"/>
              <a:gd name="connsiteX18" fmla="*/ 74985 w 1216527"/>
              <a:gd name="connsiteY18" fmla="*/ 811965 h 1000093"/>
              <a:gd name="connsiteX19" fmla="*/ 66107 w 1216527"/>
              <a:gd name="connsiteY19" fmla="*/ 723188 h 1000093"/>
              <a:gd name="connsiteX20" fmla="*/ 57229 w 1216527"/>
              <a:gd name="connsiteY20" fmla="*/ 465736 h 1000093"/>
              <a:gd name="connsiteX21" fmla="*/ 48352 w 1216527"/>
              <a:gd name="connsiteY21" fmla="*/ 394714 h 1000093"/>
              <a:gd name="connsiteX22" fmla="*/ 66107 w 1216527"/>
              <a:gd name="connsiteY22" fmla="*/ 30730 h 1000093"/>
              <a:gd name="connsiteX0" fmla="*/ 66107 w 1216527"/>
              <a:gd name="connsiteY0" fmla="*/ 30730 h 1000093"/>
              <a:gd name="connsiteX1" fmla="*/ 865097 w 1216527"/>
              <a:gd name="connsiteY1" fmla="*/ 30730 h 1000093"/>
              <a:gd name="connsiteX2" fmla="*/ 909485 w 1216527"/>
              <a:gd name="connsiteY2" fmla="*/ 39607 h 1000093"/>
              <a:gd name="connsiteX3" fmla="*/ 840430 w 1216527"/>
              <a:gd name="connsiteY3" fmla="*/ 18005 h 1000093"/>
              <a:gd name="connsiteX4" fmla="*/ 877216 w 1216527"/>
              <a:gd name="connsiteY4" fmla="*/ 42123 h 1000093"/>
              <a:gd name="connsiteX5" fmla="*/ 870942 w 1216527"/>
              <a:gd name="connsiteY5" fmla="*/ 35760 h 1000093"/>
              <a:gd name="connsiteX6" fmla="*/ 866456 w 1216527"/>
              <a:gd name="connsiteY6" fmla="*/ 397972 h 1000093"/>
              <a:gd name="connsiteX7" fmla="*/ 1047168 w 1216527"/>
              <a:gd name="connsiteY7" fmla="*/ 466179 h 1000093"/>
              <a:gd name="connsiteX8" fmla="*/ 1128928 w 1216527"/>
              <a:gd name="connsiteY8" fmla="*/ 496216 h 1000093"/>
              <a:gd name="connsiteX9" fmla="*/ 1143494 w 1216527"/>
              <a:gd name="connsiteY9" fmla="*/ 505093 h 1000093"/>
              <a:gd name="connsiteX10" fmla="*/ 1212768 w 1216527"/>
              <a:gd name="connsiteY10" fmla="*/ 893048 h 1000093"/>
              <a:gd name="connsiteX11" fmla="*/ 1088932 w 1216527"/>
              <a:gd name="connsiteY11" fmla="*/ 999952 h 1000093"/>
              <a:gd name="connsiteX12" fmla="*/ 806540 w 1216527"/>
              <a:gd name="connsiteY12" fmla="*/ 915908 h 1000093"/>
              <a:gd name="connsiteX13" fmla="*/ 810143 w 1216527"/>
              <a:gd name="connsiteY13" fmla="*/ 918496 h 1000093"/>
              <a:gd name="connsiteX14" fmla="*/ 887903 w 1216527"/>
              <a:gd name="connsiteY14" fmla="*/ 964217 h 1000093"/>
              <a:gd name="connsiteX15" fmla="*/ 811832 w 1216527"/>
              <a:gd name="connsiteY15" fmla="*/ 988334 h 1000093"/>
              <a:gd name="connsiteX16" fmla="*/ 785198 w 1216527"/>
              <a:gd name="connsiteY16" fmla="*/ 945130 h 1000093"/>
              <a:gd name="connsiteX17" fmla="*/ 625400 w 1216527"/>
              <a:gd name="connsiteY17" fmla="*/ 954007 h 1000093"/>
              <a:gd name="connsiteX18" fmla="*/ 74985 w 1216527"/>
              <a:gd name="connsiteY18" fmla="*/ 811965 h 1000093"/>
              <a:gd name="connsiteX19" fmla="*/ 66107 w 1216527"/>
              <a:gd name="connsiteY19" fmla="*/ 723188 h 1000093"/>
              <a:gd name="connsiteX20" fmla="*/ 57229 w 1216527"/>
              <a:gd name="connsiteY20" fmla="*/ 465736 h 1000093"/>
              <a:gd name="connsiteX21" fmla="*/ 48352 w 1216527"/>
              <a:gd name="connsiteY21" fmla="*/ 394714 h 1000093"/>
              <a:gd name="connsiteX22" fmla="*/ 66107 w 1216527"/>
              <a:gd name="connsiteY22" fmla="*/ 30730 h 1000093"/>
              <a:gd name="connsiteX0" fmla="*/ 66107 w 1216527"/>
              <a:gd name="connsiteY0" fmla="*/ 30730 h 1000093"/>
              <a:gd name="connsiteX1" fmla="*/ 865097 w 1216527"/>
              <a:gd name="connsiteY1" fmla="*/ 30730 h 1000093"/>
              <a:gd name="connsiteX2" fmla="*/ 909485 w 1216527"/>
              <a:gd name="connsiteY2" fmla="*/ 39607 h 1000093"/>
              <a:gd name="connsiteX3" fmla="*/ 840430 w 1216527"/>
              <a:gd name="connsiteY3" fmla="*/ 18005 h 1000093"/>
              <a:gd name="connsiteX4" fmla="*/ 877216 w 1216527"/>
              <a:gd name="connsiteY4" fmla="*/ 42123 h 1000093"/>
              <a:gd name="connsiteX5" fmla="*/ 870942 w 1216527"/>
              <a:gd name="connsiteY5" fmla="*/ 35760 h 1000093"/>
              <a:gd name="connsiteX6" fmla="*/ 866456 w 1216527"/>
              <a:gd name="connsiteY6" fmla="*/ 397972 h 1000093"/>
              <a:gd name="connsiteX7" fmla="*/ 1047168 w 1216527"/>
              <a:gd name="connsiteY7" fmla="*/ 466179 h 1000093"/>
              <a:gd name="connsiteX8" fmla="*/ 1128928 w 1216527"/>
              <a:gd name="connsiteY8" fmla="*/ 496216 h 1000093"/>
              <a:gd name="connsiteX9" fmla="*/ 1143494 w 1216527"/>
              <a:gd name="connsiteY9" fmla="*/ 505093 h 1000093"/>
              <a:gd name="connsiteX10" fmla="*/ 1212768 w 1216527"/>
              <a:gd name="connsiteY10" fmla="*/ 893048 h 1000093"/>
              <a:gd name="connsiteX11" fmla="*/ 1088932 w 1216527"/>
              <a:gd name="connsiteY11" fmla="*/ 999952 h 1000093"/>
              <a:gd name="connsiteX12" fmla="*/ 806540 w 1216527"/>
              <a:gd name="connsiteY12" fmla="*/ 915908 h 1000093"/>
              <a:gd name="connsiteX13" fmla="*/ 810143 w 1216527"/>
              <a:gd name="connsiteY13" fmla="*/ 918496 h 1000093"/>
              <a:gd name="connsiteX14" fmla="*/ 929102 w 1216527"/>
              <a:gd name="connsiteY14" fmla="*/ 987077 h 1000093"/>
              <a:gd name="connsiteX15" fmla="*/ 811832 w 1216527"/>
              <a:gd name="connsiteY15" fmla="*/ 988334 h 1000093"/>
              <a:gd name="connsiteX16" fmla="*/ 785198 w 1216527"/>
              <a:gd name="connsiteY16" fmla="*/ 945130 h 1000093"/>
              <a:gd name="connsiteX17" fmla="*/ 625400 w 1216527"/>
              <a:gd name="connsiteY17" fmla="*/ 954007 h 1000093"/>
              <a:gd name="connsiteX18" fmla="*/ 74985 w 1216527"/>
              <a:gd name="connsiteY18" fmla="*/ 811965 h 1000093"/>
              <a:gd name="connsiteX19" fmla="*/ 66107 w 1216527"/>
              <a:gd name="connsiteY19" fmla="*/ 723188 h 1000093"/>
              <a:gd name="connsiteX20" fmla="*/ 57229 w 1216527"/>
              <a:gd name="connsiteY20" fmla="*/ 465736 h 1000093"/>
              <a:gd name="connsiteX21" fmla="*/ 48352 w 1216527"/>
              <a:gd name="connsiteY21" fmla="*/ 394714 h 1000093"/>
              <a:gd name="connsiteX22" fmla="*/ 66107 w 1216527"/>
              <a:gd name="connsiteY22" fmla="*/ 30730 h 1000093"/>
              <a:gd name="connsiteX0" fmla="*/ 66107 w 1306082"/>
              <a:gd name="connsiteY0" fmla="*/ 30730 h 1000093"/>
              <a:gd name="connsiteX1" fmla="*/ 865097 w 1306082"/>
              <a:gd name="connsiteY1" fmla="*/ 30730 h 1000093"/>
              <a:gd name="connsiteX2" fmla="*/ 909485 w 1306082"/>
              <a:gd name="connsiteY2" fmla="*/ 39607 h 1000093"/>
              <a:gd name="connsiteX3" fmla="*/ 840430 w 1306082"/>
              <a:gd name="connsiteY3" fmla="*/ 18005 h 1000093"/>
              <a:gd name="connsiteX4" fmla="*/ 877216 w 1306082"/>
              <a:gd name="connsiteY4" fmla="*/ 42123 h 1000093"/>
              <a:gd name="connsiteX5" fmla="*/ 870942 w 1306082"/>
              <a:gd name="connsiteY5" fmla="*/ 35760 h 1000093"/>
              <a:gd name="connsiteX6" fmla="*/ 1305913 w 1306082"/>
              <a:gd name="connsiteY6" fmla="*/ 165743 h 1000093"/>
              <a:gd name="connsiteX7" fmla="*/ 1047168 w 1306082"/>
              <a:gd name="connsiteY7" fmla="*/ 466179 h 1000093"/>
              <a:gd name="connsiteX8" fmla="*/ 1128928 w 1306082"/>
              <a:gd name="connsiteY8" fmla="*/ 496216 h 1000093"/>
              <a:gd name="connsiteX9" fmla="*/ 1143494 w 1306082"/>
              <a:gd name="connsiteY9" fmla="*/ 505093 h 1000093"/>
              <a:gd name="connsiteX10" fmla="*/ 1212768 w 1306082"/>
              <a:gd name="connsiteY10" fmla="*/ 893048 h 1000093"/>
              <a:gd name="connsiteX11" fmla="*/ 1088932 w 1306082"/>
              <a:gd name="connsiteY11" fmla="*/ 999952 h 1000093"/>
              <a:gd name="connsiteX12" fmla="*/ 806540 w 1306082"/>
              <a:gd name="connsiteY12" fmla="*/ 915908 h 1000093"/>
              <a:gd name="connsiteX13" fmla="*/ 810143 w 1306082"/>
              <a:gd name="connsiteY13" fmla="*/ 918496 h 1000093"/>
              <a:gd name="connsiteX14" fmla="*/ 929102 w 1306082"/>
              <a:gd name="connsiteY14" fmla="*/ 987077 h 1000093"/>
              <a:gd name="connsiteX15" fmla="*/ 811832 w 1306082"/>
              <a:gd name="connsiteY15" fmla="*/ 988334 h 1000093"/>
              <a:gd name="connsiteX16" fmla="*/ 785198 w 1306082"/>
              <a:gd name="connsiteY16" fmla="*/ 945130 h 1000093"/>
              <a:gd name="connsiteX17" fmla="*/ 625400 w 1306082"/>
              <a:gd name="connsiteY17" fmla="*/ 954007 h 1000093"/>
              <a:gd name="connsiteX18" fmla="*/ 74985 w 1306082"/>
              <a:gd name="connsiteY18" fmla="*/ 811965 h 1000093"/>
              <a:gd name="connsiteX19" fmla="*/ 66107 w 1306082"/>
              <a:gd name="connsiteY19" fmla="*/ 723188 h 1000093"/>
              <a:gd name="connsiteX20" fmla="*/ 57229 w 1306082"/>
              <a:gd name="connsiteY20" fmla="*/ 465736 h 1000093"/>
              <a:gd name="connsiteX21" fmla="*/ 48352 w 1306082"/>
              <a:gd name="connsiteY21" fmla="*/ 394714 h 1000093"/>
              <a:gd name="connsiteX22" fmla="*/ 66107 w 1306082"/>
              <a:gd name="connsiteY22" fmla="*/ 30730 h 1000093"/>
              <a:gd name="connsiteX0" fmla="*/ 66107 w 1364183"/>
              <a:gd name="connsiteY0" fmla="*/ 30730 h 1000093"/>
              <a:gd name="connsiteX1" fmla="*/ 865097 w 1364183"/>
              <a:gd name="connsiteY1" fmla="*/ 30730 h 1000093"/>
              <a:gd name="connsiteX2" fmla="*/ 909485 w 1364183"/>
              <a:gd name="connsiteY2" fmla="*/ 39607 h 1000093"/>
              <a:gd name="connsiteX3" fmla="*/ 840430 w 1364183"/>
              <a:gd name="connsiteY3" fmla="*/ 18005 h 1000093"/>
              <a:gd name="connsiteX4" fmla="*/ 877216 w 1364183"/>
              <a:gd name="connsiteY4" fmla="*/ 42123 h 1000093"/>
              <a:gd name="connsiteX5" fmla="*/ 870942 w 1364183"/>
              <a:gd name="connsiteY5" fmla="*/ 35760 h 1000093"/>
              <a:gd name="connsiteX6" fmla="*/ 1305913 w 1364183"/>
              <a:gd name="connsiteY6" fmla="*/ 165743 h 1000093"/>
              <a:gd name="connsiteX7" fmla="*/ 1047168 w 1364183"/>
              <a:gd name="connsiteY7" fmla="*/ 466179 h 1000093"/>
              <a:gd name="connsiteX8" fmla="*/ 1128928 w 1364183"/>
              <a:gd name="connsiteY8" fmla="*/ 496216 h 1000093"/>
              <a:gd name="connsiteX9" fmla="*/ 1363223 w 1364183"/>
              <a:gd name="connsiteY9" fmla="*/ 505093 h 1000093"/>
              <a:gd name="connsiteX10" fmla="*/ 1212768 w 1364183"/>
              <a:gd name="connsiteY10" fmla="*/ 893048 h 1000093"/>
              <a:gd name="connsiteX11" fmla="*/ 1088932 w 1364183"/>
              <a:gd name="connsiteY11" fmla="*/ 999952 h 1000093"/>
              <a:gd name="connsiteX12" fmla="*/ 806540 w 1364183"/>
              <a:gd name="connsiteY12" fmla="*/ 915908 h 1000093"/>
              <a:gd name="connsiteX13" fmla="*/ 810143 w 1364183"/>
              <a:gd name="connsiteY13" fmla="*/ 918496 h 1000093"/>
              <a:gd name="connsiteX14" fmla="*/ 929102 w 1364183"/>
              <a:gd name="connsiteY14" fmla="*/ 987077 h 1000093"/>
              <a:gd name="connsiteX15" fmla="*/ 811832 w 1364183"/>
              <a:gd name="connsiteY15" fmla="*/ 988334 h 1000093"/>
              <a:gd name="connsiteX16" fmla="*/ 785198 w 1364183"/>
              <a:gd name="connsiteY16" fmla="*/ 945130 h 1000093"/>
              <a:gd name="connsiteX17" fmla="*/ 625400 w 1364183"/>
              <a:gd name="connsiteY17" fmla="*/ 954007 h 1000093"/>
              <a:gd name="connsiteX18" fmla="*/ 74985 w 1364183"/>
              <a:gd name="connsiteY18" fmla="*/ 811965 h 1000093"/>
              <a:gd name="connsiteX19" fmla="*/ 66107 w 1364183"/>
              <a:gd name="connsiteY19" fmla="*/ 723188 h 1000093"/>
              <a:gd name="connsiteX20" fmla="*/ 57229 w 1364183"/>
              <a:gd name="connsiteY20" fmla="*/ 465736 h 1000093"/>
              <a:gd name="connsiteX21" fmla="*/ 48352 w 1364183"/>
              <a:gd name="connsiteY21" fmla="*/ 394714 h 1000093"/>
              <a:gd name="connsiteX22" fmla="*/ 66107 w 1364183"/>
              <a:gd name="connsiteY22" fmla="*/ 30730 h 1000093"/>
              <a:gd name="connsiteX0" fmla="*/ 66107 w 1306082"/>
              <a:gd name="connsiteY0" fmla="*/ 30730 h 1000093"/>
              <a:gd name="connsiteX1" fmla="*/ 865097 w 1306082"/>
              <a:gd name="connsiteY1" fmla="*/ 30730 h 1000093"/>
              <a:gd name="connsiteX2" fmla="*/ 909485 w 1306082"/>
              <a:gd name="connsiteY2" fmla="*/ 39607 h 1000093"/>
              <a:gd name="connsiteX3" fmla="*/ 840430 w 1306082"/>
              <a:gd name="connsiteY3" fmla="*/ 18005 h 1000093"/>
              <a:gd name="connsiteX4" fmla="*/ 877216 w 1306082"/>
              <a:gd name="connsiteY4" fmla="*/ 42123 h 1000093"/>
              <a:gd name="connsiteX5" fmla="*/ 870942 w 1306082"/>
              <a:gd name="connsiteY5" fmla="*/ 35760 h 1000093"/>
              <a:gd name="connsiteX6" fmla="*/ 1305913 w 1306082"/>
              <a:gd name="connsiteY6" fmla="*/ 165743 h 1000093"/>
              <a:gd name="connsiteX7" fmla="*/ 1047168 w 1306082"/>
              <a:gd name="connsiteY7" fmla="*/ 466179 h 1000093"/>
              <a:gd name="connsiteX8" fmla="*/ 1128928 w 1306082"/>
              <a:gd name="connsiteY8" fmla="*/ 496216 h 1000093"/>
              <a:gd name="connsiteX9" fmla="*/ 1206275 w 1306082"/>
              <a:gd name="connsiteY9" fmla="*/ 519607 h 1000093"/>
              <a:gd name="connsiteX10" fmla="*/ 1212768 w 1306082"/>
              <a:gd name="connsiteY10" fmla="*/ 893048 h 1000093"/>
              <a:gd name="connsiteX11" fmla="*/ 1088932 w 1306082"/>
              <a:gd name="connsiteY11" fmla="*/ 999952 h 1000093"/>
              <a:gd name="connsiteX12" fmla="*/ 806540 w 1306082"/>
              <a:gd name="connsiteY12" fmla="*/ 915908 h 1000093"/>
              <a:gd name="connsiteX13" fmla="*/ 810143 w 1306082"/>
              <a:gd name="connsiteY13" fmla="*/ 918496 h 1000093"/>
              <a:gd name="connsiteX14" fmla="*/ 929102 w 1306082"/>
              <a:gd name="connsiteY14" fmla="*/ 987077 h 1000093"/>
              <a:gd name="connsiteX15" fmla="*/ 811832 w 1306082"/>
              <a:gd name="connsiteY15" fmla="*/ 988334 h 1000093"/>
              <a:gd name="connsiteX16" fmla="*/ 785198 w 1306082"/>
              <a:gd name="connsiteY16" fmla="*/ 945130 h 1000093"/>
              <a:gd name="connsiteX17" fmla="*/ 625400 w 1306082"/>
              <a:gd name="connsiteY17" fmla="*/ 954007 h 1000093"/>
              <a:gd name="connsiteX18" fmla="*/ 74985 w 1306082"/>
              <a:gd name="connsiteY18" fmla="*/ 811965 h 1000093"/>
              <a:gd name="connsiteX19" fmla="*/ 66107 w 1306082"/>
              <a:gd name="connsiteY19" fmla="*/ 723188 h 1000093"/>
              <a:gd name="connsiteX20" fmla="*/ 57229 w 1306082"/>
              <a:gd name="connsiteY20" fmla="*/ 465736 h 1000093"/>
              <a:gd name="connsiteX21" fmla="*/ 48352 w 1306082"/>
              <a:gd name="connsiteY21" fmla="*/ 394714 h 1000093"/>
              <a:gd name="connsiteX22" fmla="*/ 66107 w 1306082"/>
              <a:gd name="connsiteY22" fmla="*/ 30730 h 1000093"/>
              <a:gd name="connsiteX0" fmla="*/ 66107 w 1306503"/>
              <a:gd name="connsiteY0" fmla="*/ 30730 h 1000093"/>
              <a:gd name="connsiteX1" fmla="*/ 865097 w 1306503"/>
              <a:gd name="connsiteY1" fmla="*/ 30730 h 1000093"/>
              <a:gd name="connsiteX2" fmla="*/ 909485 w 1306503"/>
              <a:gd name="connsiteY2" fmla="*/ 39607 h 1000093"/>
              <a:gd name="connsiteX3" fmla="*/ 840430 w 1306503"/>
              <a:gd name="connsiteY3" fmla="*/ 18005 h 1000093"/>
              <a:gd name="connsiteX4" fmla="*/ 877216 w 1306503"/>
              <a:gd name="connsiteY4" fmla="*/ 42123 h 1000093"/>
              <a:gd name="connsiteX5" fmla="*/ 870942 w 1306503"/>
              <a:gd name="connsiteY5" fmla="*/ 35760 h 1000093"/>
              <a:gd name="connsiteX6" fmla="*/ 1305913 w 1306503"/>
              <a:gd name="connsiteY6" fmla="*/ 165743 h 1000093"/>
              <a:gd name="connsiteX7" fmla="*/ 1219813 w 1306503"/>
              <a:gd name="connsiteY7" fmla="*/ 379093 h 1000093"/>
              <a:gd name="connsiteX8" fmla="*/ 1128928 w 1306503"/>
              <a:gd name="connsiteY8" fmla="*/ 496216 h 1000093"/>
              <a:gd name="connsiteX9" fmla="*/ 1206275 w 1306503"/>
              <a:gd name="connsiteY9" fmla="*/ 519607 h 1000093"/>
              <a:gd name="connsiteX10" fmla="*/ 1212768 w 1306503"/>
              <a:gd name="connsiteY10" fmla="*/ 893048 h 1000093"/>
              <a:gd name="connsiteX11" fmla="*/ 1088932 w 1306503"/>
              <a:gd name="connsiteY11" fmla="*/ 999952 h 1000093"/>
              <a:gd name="connsiteX12" fmla="*/ 806540 w 1306503"/>
              <a:gd name="connsiteY12" fmla="*/ 915908 h 1000093"/>
              <a:gd name="connsiteX13" fmla="*/ 810143 w 1306503"/>
              <a:gd name="connsiteY13" fmla="*/ 918496 h 1000093"/>
              <a:gd name="connsiteX14" fmla="*/ 929102 w 1306503"/>
              <a:gd name="connsiteY14" fmla="*/ 987077 h 1000093"/>
              <a:gd name="connsiteX15" fmla="*/ 811832 w 1306503"/>
              <a:gd name="connsiteY15" fmla="*/ 988334 h 1000093"/>
              <a:gd name="connsiteX16" fmla="*/ 785198 w 1306503"/>
              <a:gd name="connsiteY16" fmla="*/ 945130 h 1000093"/>
              <a:gd name="connsiteX17" fmla="*/ 625400 w 1306503"/>
              <a:gd name="connsiteY17" fmla="*/ 954007 h 1000093"/>
              <a:gd name="connsiteX18" fmla="*/ 74985 w 1306503"/>
              <a:gd name="connsiteY18" fmla="*/ 811965 h 1000093"/>
              <a:gd name="connsiteX19" fmla="*/ 66107 w 1306503"/>
              <a:gd name="connsiteY19" fmla="*/ 723188 h 1000093"/>
              <a:gd name="connsiteX20" fmla="*/ 57229 w 1306503"/>
              <a:gd name="connsiteY20" fmla="*/ 465736 h 1000093"/>
              <a:gd name="connsiteX21" fmla="*/ 48352 w 1306503"/>
              <a:gd name="connsiteY21" fmla="*/ 394714 h 1000093"/>
              <a:gd name="connsiteX22" fmla="*/ 66107 w 1306503"/>
              <a:gd name="connsiteY22" fmla="*/ 30730 h 1000093"/>
              <a:gd name="connsiteX0" fmla="*/ 66107 w 1232712"/>
              <a:gd name="connsiteY0" fmla="*/ 30730 h 1000093"/>
              <a:gd name="connsiteX1" fmla="*/ 865097 w 1232712"/>
              <a:gd name="connsiteY1" fmla="*/ 30730 h 1000093"/>
              <a:gd name="connsiteX2" fmla="*/ 909485 w 1232712"/>
              <a:gd name="connsiteY2" fmla="*/ 39607 h 1000093"/>
              <a:gd name="connsiteX3" fmla="*/ 840430 w 1232712"/>
              <a:gd name="connsiteY3" fmla="*/ 18005 h 1000093"/>
              <a:gd name="connsiteX4" fmla="*/ 877216 w 1232712"/>
              <a:gd name="connsiteY4" fmla="*/ 42123 h 1000093"/>
              <a:gd name="connsiteX5" fmla="*/ 870942 w 1232712"/>
              <a:gd name="connsiteY5" fmla="*/ 35760 h 1000093"/>
              <a:gd name="connsiteX6" fmla="*/ 1227437 w 1232712"/>
              <a:gd name="connsiteY6" fmla="*/ 151229 h 1000093"/>
              <a:gd name="connsiteX7" fmla="*/ 1219813 w 1232712"/>
              <a:gd name="connsiteY7" fmla="*/ 379093 h 1000093"/>
              <a:gd name="connsiteX8" fmla="*/ 1128928 w 1232712"/>
              <a:gd name="connsiteY8" fmla="*/ 496216 h 1000093"/>
              <a:gd name="connsiteX9" fmla="*/ 1206275 w 1232712"/>
              <a:gd name="connsiteY9" fmla="*/ 519607 h 1000093"/>
              <a:gd name="connsiteX10" fmla="*/ 1212768 w 1232712"/>
              <a:gd name="connsiteY10" fmla="*/ 893048 h 1000093"/>
              <a:gd name="connsiteX11" fmla="*/ 1088932 w 1232712"/>
              <a:gd name="connsiteY11" fmla="*/ 999952 h 1000093"/>
              <a:gd name="connsiteX12" fmla="*/ 806540 w 1232712"/>
              <a:gd name="connsiteY12" fmla="*/ 915908 h 1000093"/>
              <a:gd name="connsiteX13" fmla="*/ 810143 w 1232712"/>
              <a:gd name="connsiteY13" fmla="*/ 918496 h 1000093"/>
              <a:gd name="connsiteX14" fmla="*/ 929102 w 1232712"/>
              <a:gd name="connsiteY14" fmla="*/ 987077 h 1000093"/>
              <a:gd name="connsiteX15" fmla="*/ 811832 w 1232712"/>
              <a:gd name="connsiteY15" fmla="*/ 988334 h 1000093"/>
              <a:gd name="connsiteX16" fmla="*/ 785198 w 1232712"/>
              <a:gd name="connsiteY16" fmla="*/ 945130 h 1000093"/>
              <a:gd name="connsiteX17" fmla="*/ 625400 w 1232712"/>
              <a:gd name="connsiteY17" fmla="*/ 954007 h 1000093"/>
              <a:gd name="connsiteX18" fmla="*/ 74985 w 1232712"/>
              <a:gd name="connsiteY18" fmla="*/ 811965 h 1000093"/>
              <a:gd name="connsiteX19" fmla="*/ 66107 w 1232712"/>
              <a:gd name="connsiteY19" fmla="*/ 723188 h 1000093"/>
              <a:gd name="connsiteX20" fmla="*/ 57229 w 1232712"/>
              <a:gd name="connsiteY20" fmla="*/ 465736 h 1000093"/>
              <a:gd name="connsiteX21" fmla="*/ 48352 w 1232712"/>
              <a:gd name="connsiteY21" fmla="*/ 394714 h 1000093"/>
              <a:gd name="connsiteX22" fmla="*/ 66107 w 1232712"/>
              <a:gd name="connsiteY22" fmla="*/ 30730 h 1000093"/>
              <a:gd name="connsiteX0" fmla="*/ 66107 w 1238974"/>
              <a:gd name="connsiteY0" fmla="*/ 30730 h 1000093"/>
              <a:gd name="connsiteX1" fmla="*/ 865097 w 1238974"/>
              <a:gd name="connsiteY1" fmla="*/ 30730 h 1000093"/>
              <a:gd name="connsiteX2" fmla="*/ 909485 w 1238974"/>
              <a:gd name="connsiteY2" fmla="*/ 39607 h 1000093"/>
              <a:gd name="connsiteX3" fmla="*/ 840430 w 1238974"/>
              <a:gd name="connsiteY3" fmla="*/ 18005 h 1000093"/>
              <a:gd name="connsiteX4" fmla="*/ 877216 w 1238974"/>
              <a:gd name="connsiteY4" fmla="*/ 42123 h 1000093"/>
              <a:gd name="connsiteX5" fmla="*/ 870942 w 1238974"/>
              <a:gd name="connsiteY5" fmla="*/ 35760 h 1000093"/>
              <a:gd name="connsiteX6" fmla="*/ 1227437 w 1238974"/>
              <a:gd name="connsiteY6" fmla="*/ 151229 h 1000093"/>
              <a:gd name="connsiteX7" fmla="*/ 1219813 w 1238974"/>
              <a:gd name="connsiteY7" fmla="*/ 379093 h 1000093"/>
              <a:gd name="connsiteX8" fmla="*/ 1238792 w 1238974"/>
              <a:gd name="connsiteY8" fmla="*/ 496216 h 1000093"/>
              <a:gd name="connsiteX9" fmla="*/ 1206275 w 1238974"/>
              <a:gd name="connsiteY9" fmla="*/ 519607 h 1000093"/>
              <a:gd name="connsiteX10" fmla="*/ 1212768 w 1238974"/>
              <a:gd name="connsiteY10" fmla="*/ 893048 h 1000093"/>
              <a:gd name="connsiteX11" fmla="*/ 1088932 w 1238974"/>
              <a:gd name="connsiteY11" fmla="*/ 999952 h 1000093"/>
              <a:gd name="connsiteX12" fmla="*/ 806540 w 1238974"/>
              <a:gd name="connsiteY12" fmla="*/ 915908 h 1000093"/>
              <a:gd name="connsiteX13" fmla="*/ 810143 w 1238974"/>
              <a:gd name="connsiteY13" fmla="*/ 918496 h 1000093"/>
              <a:gd name="connsiteX14" fmla="*/ 929102 w 1238974"/>
              <a:gd name="connsiteY14" fmla="*/ 987077 h 1000093"/>
              <a:gd name="connsiteX15" fmla="*/ 811832 w 1238974"/>
              <a:gd name="connsiteY15" fmla="*/ 988334 h 1000093"/>
              <a:gd name="connsiteX16" fmla="*/ 785198 w 1238974"/>
              <a:gd name="connsiteY16" fmla="*/ 945130 h 1000093"/>
              <a:gd name="connsiteX17" fmla="*/ 625400 w 1238974"/>
              <a:gd name="connsiteY17" fmla="*/ 954007 h 1000093"/>
              <a:gd name="connsiteX18" fmla="*/ 74985 w 1238974"/>
              <a:gd name="connsiteY18" fmla="*/ 811965 h 1000093"/>
              <a:gd name="connsiteX19" fmla="*/ 66107 w 1238974"/>
              <a:gd name="connsiteY19" fmla="*/ 723188 h 1000093"/>
              <a:gd name="connsiteX20" fmla="*/ 57229 w 1238974"/>
              <a:gd name="connsiteY20" fmla="*/ 465736 h 1000093"/>
              <a:gd name="connsiteX21" fmla="*/ 48352 w 1238974"/>
              <a:gd name="connsiteY21" fmla="*/ 394714 h 1000093"/>
              <a:gd name="connsiteX22" fmla="*/ 66107 w 1238974"/>
              <a:gd name="connsiteY22" fmla="*/ 30730 h 100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38974" h="1000093">
                <a:moveTo>
                  <a:pt x="66107" y="30730"/>
                </a:moveTo>
                <a:cubicBezTo>
                  <a:pt x="202231" y="-29934"/>
                  <a:pt x="255377" y="15294"/>
                  <a:pt x="865097" y="30730"/>
                </a:cubicBezTo>
                <a:cubicBezTo>
                  <a:pt x="880181" y="31112"/>
                  <a:pt x="913596" y="41728"/>
                  <a:pt x="909485" y="39607"/>
                </a:cubicBezTo>
                <a:cubicBezTo>
                  <a:pt x="905374" y="37486"/>
                  <a:pt x="845808" y="17586"/>
                  <a:pt x="840430" y="18005"/>
                </a:cubicBezTo>
                <a:cubicBezTo>
                  <a:pt x="835052" y="18424"/>
                  <a:pt x="872131" y="39164"/>
                  <a:pt x="877216" y="42123"/>
                </a:cubicBezTo>
                <a:cubicBezTo>
                  <a:pt x="882301" y="45082"/>
                  <a:pt x="823594" y="32801"/>
                  <a:pt x="870942" y="35760"/>
                </a:cubicBezTo>
                <a:cubicBezTo>
                  <a:pt x="899361" y="40458"/>
                  <a:pt x="1220039" y="137913"/>
                  <a:pt x="1227437" y="151229"/>
                </a:cubicBezTo>
                <a:cubicBezTo>
                  <a:pt x="1234835" y="164545"/>
                  <a:pt x="1217921" y="321595"/>
                  <a:pt x="1219813" y="379093"/>
                </a:cubicBezTo>
                <a:cubicBezTo>
                  <a:pt x="1221706" y="436591"/>
                  <a:pt x="1241048" y="472797"/>
                  <a:pt x="1238792" y="496216"/>
                </a:cubicBezTo>
                <a:cubicBezTo>
                  <a:pt x="1236536" y="519635"/>
                  <a:pt x="1210612" y="453469"/>
                  <a:pt x="1206275" y="519607"/>
                </a:cubicBezTo>
                <a:cubicBezTo>
                  <a:pt x="1201938" y="585745"/>
                  <a:pt x="1234221" y="822002"/>
                  <a:pt x="1212768" y="893048"/>
                </a:cubicBezTo>
                <a:cubicBezTo>
                  <a:pt x="1191315" y="964094"/>
                  <a:pt x="1147023" y="996142"/>
                  <a:pt x="1088932" y="999952"/>
                </a:cubicBezTo>
                <a:cubicBezTo>
                  <a:pt x="1030841" y="1003762"/>
                  <a:pt x="853005" y="929484"/>
                  <a:pt x="806540" y="915908"/>
                </a:cubicBezTo>
                <a:cubicBezTo>
                  <a:pt x="760075" y="902332"/>
                  <a:pt x="813102" y="906659"/>
                  <a:pt x="810143" y="918496"/>
                </a:cubicBezTo>
                <a:cubicBezTo>
                  <a:pt x="807184" y="977681"/>
                  <a:pt x="928821" y="975437"/>
                  <a:pt x="929102" y="987077"/>
                </a:cubicBezTo>
                <a:cubicBezTo>
                  <a:pt x="929384" y="998717"/>
                  <a:pt x="835816" y="995325"/>
                  <a:pt x="811832" y="988334"/>
                </a:cubicBezTo>
                <a:cubicBezTo>
                  <a:pt x="787848" y="981343"/>
                  <a:pt x="816270" y="950851"/>
                  <a:pt x="785198" y="945130"/>
                </a:cubicBezTo>
                <a:cubicBezTo>
                  <a:pt x="754126" y="939409"/>
                  <a:pt x="678666" y="951048"/>
                  <a:pt x="625400" y="954007"/>
                </a:cubicBezTo>
                <a:cubicBezTo>
                  <a:pt x="22402" y="944123"/>
                  <a:pt x="100054" y="1125336"/>
                  <a:pt x="74985" y="811965"/>
                </a:cubicBezTo>
                <a:cubicBezTo>
                  <a:pt x="72613" y="782320"/>
                  <a:pt x="69066" y="752780"/>
                  <a:pt x="66107" y="723188"/>
                </a:cubicBezTo>
                <a:cubicBezTo>
                  <a:pt x="63148" y="637371"/>
                  <a:pt x="61864" y="551479"/>
                  <a:pt x="57229" y="465736"/>
                </a:cubicBezTo>
                <a:cubicBezTo>
                  <a:pt x="55941" y="441913"/>
                  <a:pt x="48829" y="418567"/>
                  <a:pt x="48352" y="394714"/>
                </a:cubicBezTo>
                <a:cubicBezTo>
                  <a:pt x="45867" y="270452"/>
                  <a:pt x="-70017" y="91394"/>
                  <a:pt x="66107" y="30730"/>
                </a:cubicBezTo>
                <a:close/>
              </a:path>
            </a:pathLst>
          </a:custGeom>
          <a:noFill/>
          <a:ln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" name="Freeform 6"/>
          <p:cNvSpPr/>
          <p:nvPr/>
        </p:nvSpPr>
        <p:spPr>
          <a:xfrm>
            <a:off x="2279025" y="5334000"/>
            <a:ext cx="464175" cy="534703"/>
          </a:xfrm>
          <a:custGeom>
            <a:avLst/>
            <a:gdLst>
              <a:gd name="connsiteX0" fmla="*/ 470516 w 488904"/>
              <a:gd name="connsiteY0" fmla="*/ 142043 h 577049"/>
              <a:gd name="connsiteX1" fmla="*/ 479394 w 488904"/>
              <a:gd name="connsiteY1" fmla="*/ 53266 h 577049"/>
              <a:gd name="connsiteX2" fmla="*/ 372862 w 488904"/>
              <a:gd name="connsiteY2" fmla="*/ 26633 h 577049"/>
              <a:gd name="connsiteX3" fmla="*/ 346229 w 488904"/>
              <a:gd name="connsiteY3" fmla="*/ 17756 h 577049"/>
              <a:gd name="connsiteX4" fmla="*/ 275208 w 488904"/>
              <a:gd name="connsiteY4" fmla="*/ 0 h 577049"/>
              <a:gd name="connsiteX5" fmla="*/ 159798 w 488904"/>
              <a:gd name="connsiteY5" fmla="*/ 8878 h 577049"/>
              <a:gd name="connsiteX6" fmla="*/ 71021 w 488904"/>
              <a:gd name="connsiteY6" fmla="*/ 26633 h 577049"/>
              <a:gd name="connsiteX7" fmla="*/ 44388 w 488904"/>
              <a:gd name="connsiteY7" fmla="*/ 44389 h 577049"/>
              <a:gd name="connsiteX8" fmla="*/ 26633 w 488904"/>
              <a:gd name="connsiteY8" fmla="*/ 97655 h 577049"/>
              <a:gd name="connsiteX9" fmla="*/ 8877 w 488904"/>
              <a:gd name="connsiteY9" fmla="*/ 230820 h 577049"/>
              <a:gd name="connsiteX10" fmla="*/ 0 w 488904"/>
              <a:gd name="connsiteY10" fmla="*/ 266330 h 577049"/>
              <a:gd name="connsiteX11" fmla="*/ 8877 w 488904"/>
              <a:gd name="connsiteY11" fmla="*/ 497150 h 577049"/>
              <a:gd name="connsiteX12" fmla="*/ 26633 w 488904"/>
              <a:gd name="connsiteY12" fmla="*/ 550416 h 577049"/>
              <a:gd name="connsiteX13" fmla="*/ 79899 w 488904"/>
              <a:gd name="connsiteY13" fmla="*/ 577049 h 577049"/>
              <a:gd name="connsiteX14" fmla="*/ 257452 w 488904"/>
              <a:gd name="connsiteY14" fmla="*/ 568171 h 577049"/>
              <a:gd name="connsiteX15" fmla="*/ 284085 w 488904"/>
              <a:gd name="connsiteY15" fmla="*/ 559293 h 577049"/>
              <a:gd name="connsiteX16" fmla="*/ 319596 w 488904"/>
              <a:gd name="connsiteY16" fmla="*/ 550416 h 577049"/>
              <a:gd name="connsiteX17" fmla="*/ 346229 w 488904"/>
              <a:gd name="connsiteY17" fmla="*/ 532660 h 577049"/>
              <a:gd name="connsiteX18" fmla="*/ 408373 w 488904"/>
              <a:gd name="connsiteY18" fmla="*/ 506027 h 577049"/>
              <a:gd name="connsiteX19" fmla="*/ 461639 w 488904"/>
              <a:gd name="connsiteY19" fmla="*/ 452761 h 577049"/>
              <a:gd name="connsiteX20" fmla="*/ 479394 w 488904"/>
              <a:gd name="connsiteY20" fmla="*/ 399495 h 577049"/>
              <a:gd name="connsiteX21" fmla="*/ 470516 w 488904"/>
              <a:gd name="connsiteY21" fmla="*/ 142043 h 577049"/>
              <a:gd name="connsiteX0" fmla="*/ 473130 w 491518"/>
              <a:gd name="connsiteY0" fmla="*/ 142043 h 577049"/>
              <a:gd name="connsiteX1" fmla="*/ 482008 w 491518"/>
              <a:gd name="connsiteY1" fmla="*/ 53266 h 577049"/>
              <a:gd name="connsiteX2" fmla="*/ 375476 w 491518"/>
              <a:gd name="connsiteY2" fmla="*/ 26633 h 577049"/>
              <a:gd name="connsiteX3" fmla="*/ 348843 w 491518"/>
              <a:gd name="connsiteY3" fmla="*/ 17756 h 577049"/>
              <a:gd name="connsiteX4" fmla="*/ 277822 w 491518"/>
              <a:gd name="connsiteY4" fmla="*/ 0 h 577049"/>
              <a:gd name="connsiteX5" fmla="*/ 162412 w 491518"/>
              <a:gd name="connsiteY5" fmla="*/ 8878 h 577049"/>
              <a:gd name="connsiteX6" fmla="*/ 73635 w 491518"/>
              <a:gd name="connsiteY6" fmla="*/ 26633 h 577049"/>
              <a:gd name="connsiteX7" fmla="*/ 47002 w 491518"/>
              <a:gd name="connsiteY7" fmla="*/ 44389 h 577049"/>
              <a:gd name="connsiteX8" fmla="*/ 130226 w 491518"/>
              <a:gd name="connsiteY8" fmla="*/ 107259 h 577049"/>
              <a:gd name="connsiteX9" fmla="*/ 11491 w 491518"/>
              <a:gd name="connsiteY9" fmla="*/ 230820 h 577049"/>
              <a:gd name="connsiteX10" fmla="*/ 2614 w 491518"/>
              <a:gd name="connsiteY10" fmla="*/ 266330 h 577049"/>
              <a:gd name="connsiteX11" fmla="*/ 11491 w 491518"/>
              <a:gd name="connsiteY11" fmla="*/ 497150 h 577049"/>
              <a:gd name="connsiteX12" fmla="*/ 29247 w 491518"/>
              <a:gd name="connsiteY12" fmla="*/ 550416 h 577049"/>
              <a:gd name="connsiteX13" fmla="*/ 82513 w 491518"/>
              <a:gd name="connsiteY13" fmla="*/ 577049 h 577049"/>
              <a:gd name="connsiteX14" fmla="*/ 260066 w 491518"/>
              <a:gd name="connsiteY14" fmla="*/ 568171 h 577049"/>
              <a:gd name="connsiteX15" fmla="*/ 286699 w 491518"/>
              <a:gd name="connsiteY15" fmla="*/ 559293 h 577049"/>
              <a:gd name="connsiteX16" fmla="*/ 322210 w 491518"/>
              <a:gd name="connsiteY16" fmla="*/ 550416 h 577049"/>
              <a:gd name="connsiteX17" fmla="*/ 348843 w 491518"/>
              <a:gd name="connsiteY17" fmla="*/ 532660 h 577049"/>
              <a:gd name="connsiteX18" fmla="*/ 410987 w 491518"/>
              <a:gd name="connsiteY18" fmla="*/ 506027 h 577049"/>
              <a:gd name="connsiteX19" fmla="*/ 464253 w 491518"/>
              <a:gd name="connsiteY19" fmla="*/ 452761 h 577049"/>
              <a:gd name="connsiteX20" fmla="*/ 482008 w 491518"/>
              <a:gd name="connsiteY20" fmla="*/ 399495 h 577049"/>
              <a:gd name="connsiteX21" fmla="*/ 473130 w 491518"/>
              <a:gd name="connsiteY21" fmla="*/ 142043 h 577049"/>
              <a:gd name="connsiteX0" fmla="*/ 473130 w 491518"/>
              <a:gd name="connsiteY0" fmla="*/ 142043 h 577049"/>
              <a:gd name="connsiteX1" fmla="*/ 482008 w 491518"/>
              <a:gd name="connsiteY1" fmla="*/ 53266 h 577049"/>
              <a:gd name="connsiteX2" fmla="*/ 375476 w 491518"/>
              <a:gd name="connsiteY2" fmla="*/ 26633 h 577049"/>
              <a:gd name="connsiteX3" fmla="*/ 348843 w 491518"/>
              <a:gd name="connsiteY3" fmla="*/ 17756 h 577049"/>
              <a:gd name="connsiteX4" fmla="*/ 277822 w 491518"/>
              <a:gd name="connsiteY4" fmla="*/ 0 h 577049"/>
              <a:gd name="connsiteX5" fmla="*/ 162412 w 491518"/>
              <a:gd name="connsiteY5" fmla="*/ 8878 h 577049"/>
              <a:gd name="connsiteX6" fmla="*/ 73635 w 491518"/>
              <a:gd name="connsiteY6" fmla="*/ 26633 h 577049"/>
              <a:gd name="connsiteX7" fmla="*/ 158077 w 491518"/>
              <a:gd name="connsiteY7" fmla="*/ 63597 h 577049"/>
              <a:gd name="connsiteX8" fmla="*/ 130226 w 491518"/>
              <a:gd name="connsiteY8" fmla="*/ 107259 h 577049"/>
              <a:gd name="connsiteX9" fmla="*/ 11491 w 491518"/>
              <a:gd name="connsiteY9" fmla="*/ 230820 h 577049"/>
              <a:gd name="connsiteX10" fmla="*/ 2614 w 491518"/>
              <a:gd name="connsiteY10" fmla="*/ 266330 h 577049"/>
              <a:gd name="connsiteX11" fmla="*/ 11491 w 491518"/>
              <a:gd name="connsiteY11" fmla="*/ 497150 h 577049"/>
              <a:gd name="connsiteX12" fmla="*/ 29247 w 491518"/>
              <a:gd name="connsiteY12" fmla="*/ 550416 h 577049"/>
              <a:gd name="connsiteX13" fmla="*/ 82513 w 491518"/>
              <a:gd name="connsiteY13" fmla="*/ 577049 h 577049"/>
              <a:gd name="connsiteX14" fmla="*/ 260066 w 491518"/>
              <a:gd name="connsiteY14" fmla="*/ 568171 h 577049"/>
              <a:gd name="connsiteX15" fmla="*/ 286699 w 491518"/>
              <a:gd name="connsiteY15" fmla="*/ 559293 h 577049"/>
              <a:gd name="connsiteX16" fmla="*/ 322210 w 491518"/>
              <a:gd name="connsiteY16" fmla="*/ 550416 h 577049"/>
              <a:gd name="connsiteX17" fmla="*/ 348843 w 491518"/>
              <a:gd name="connsiteY17" fmla="*/ 532660 h 577049"/>
              <a:gd name="connsiteX18" fmla="*/ 410987 w 491518"/>
              <a:gd name="connsiteY18" fmla="*/ 506027 h 577049"/>
              <a:gd name="connsiteX19" fmla="*/ 464253 w 491518"/>
              <a:gd name="connsiteY19" fmla="*/ 452761 h 577049"/>
              <a:gd name="connsiteX20" fmla="*/ 482008 w 491518"/>
              <a:gd name="connsiteY20" fmla="*/ 399495 h 577049"/>
              <a:gd name="connsiteX21" fmla="*/ 473130 w 491518"/>
              <a:gd name="connsiteY21" fmla="*/ 142043 h 577049"/>
              <a:gd name="connsiteX0" fmla="*/ 473130 w 491518"/>
              <a:gd name="connsiteY0" fmla="*/ 143453 h 578459"/>
              <a:gd name="connsiteX1" fmla="*/ 482008 w 491518"/>
              <a:gd name="connsiteY1" fmla="*/ 54676 h 578459"/>
              <a:gd name="connsiteX2" fmla="*/ 375476 w 491518"/>
              <a:gd name="connsiteY2" fmla="*/ 28043 h 578459"/>
              <a:gd name="connsiteX3" fmla="*/ 348843 w 491518"/>
              <a:gd name="connsiteY3" fmla="*/ 19166 h 578459"/>
              <a:gd name="connsiteX4" fmla="*/ 277822 w 491518"/>
              <a:gd name="connsiteY4" fmla="*/ 1410 h 578459"/>
              <a:gd name="connsiteX5" fmla="*/ 222999 w 491518"/>
              <a:gd name="connsiteY5" fmla="*/ 58308 h 578459"/>
              <a:gd name="connsiteX6" fmla="*/ 73635 w 491518"/>
              <a:gd name="connsiteY6" fmla="*/ 28043 h 578459"/>
              <a:gd name="connsiteX7" fmla="*/ 158077 w 491518"/>
              <a:gd name="connsiteY7" fmla="*/ 65007 h 578459"/>
              <a:gd name="connsiteX8" fmla="*/ 130226 w 491518"/>
              <a:gd name="connsiteY8" fmla="*/ 108669 h 578459"/>
              <a:gd name="connsiteX9" fmla="*/ 11491 w 491518"/>
              <a:gd name="connsiteY9" fmla="*/ 232230 h 578459"/>
              <a:gd name="connsiteX10" fmla="*/ 2614 w 491518"/>
              <a:gd name="connsiteY10" fmla="*/ 267740 h 578459"/>
              <a:gd name="connsiteX11" fmla="*/ 11491 w 491518"/>
              <a:gd name="connsiteY11" fmla="*/ 498560 h 578459"/>
              <a:gd name="connsiteX12" fmla="*/ 29247 w 491518"/>
              <a:gd name="connsiteY12" fmla="*/ 551826 h 578459"/>
              <a:gd name="connsiteX13" fmla="*/ 82513 w 491518"/>
              <a:gd name="connsiteY13" fmla="*/ 578459 h 578459"/>
              <a:gd name="connsiteX14" fmla="*/ 260066 w 491518"/>
              <a:gd name="connsiteY14" fmla="*/ 569581 h 578459"/>
              <a:gd name="connsiteX15" fmla="*/ 286699 w 491518"/>
              <a:gd name="connsiteY15" fmla="*/ 560703 h 578459"/>
              <a:gd name="connsiteX16" fmla="*/ 322210 w 491518"/>
              <a:gd name="connsiteY16" fmla="*/ 551826 h 578459"/>
              <a:gd name="connsiteX17" fmla="*/ 348843 w 491518"/>
              <a:gd name="connsiteY17" fmla="*/ 534070 h 578459"/>
              <a:gd name="connsiteX18" fmla="*/ 410987 w 491518"/>
              <a:gd name="connsiteY18" fmla="*/ 507437 h 578459"/>
              <a:gd name="connsiteX19" fmla="*/ 464253 w 491518"/>
              <a:gd name="connsiteY19" fmla="*/ 454171 h 578459"/>
              <a:gd name="connsiteX20" fmla="*/ 482008 w 491518"/>
              <a:gd name="connsiteY20" fmla="*/ 400905 h 578459"/>
              <a:gd name="connsiteX21" fmla="*/ 473130 w 491518"/>
              <a:gd name="connsiteY21" fmla="*/ 143453 h 578459"/>
              <a:gd name="connsiteX0" fmla="*/ 473130 w 491518"/>
              <a:gd name="connsiteY0" fmla="*/ 143453 h 578459"/>
              <a:gd name="connsiteX1" fmla="*/ 482008 w 491518"/>
              <a:gd name="connsiteY1" fmla="*/ 54676 h 578459"/>
              <a:gd name="connsiteX2" fmla="*/ 375476 w 491518"/>
              <a:gd name="connsiteY2" fmla="*/ 28043 h 578459"/>
              <a:gd name="connsiteX3" fmla="*/ 348843 w 491518"/>
              <a:gd name="connsiteY3" fmla="*/ 19166 h 578459"/>
              <a:gd name="connsiteX4" fmla="*/ 277822 w 491518"/>
              <a:gd name="connsiteY4" fmla="*/ 1410 h 578459"/>
              <a:gd name="connsiteX5" fmla="*/ 222999 w 491518"/>
              <a:gd name="connsiteY5" fmla="*/ 58308 h 578459"/>
              <a:gd name="connsiteX6" fmla="*/ 164515 w 491518"/>
              <a:gd name="connsiteY6" fmla="*/ 76064 h 578459"/>
              <a:gd name="connsiteX7" fmla="*/ 158077 w 491518"/>
              <a:gd name="connsiteY7" fmla="*/ 65007 h 578459"/>
              <a:gd name="connsiteX8" fmla="*/ 130226 w 491518"/>
              <a:gd name="connsiteY8" fmla="*/ 108669 h 578459"/>
              <a:gd name="connsiteX9" fmla="*/ 11491 w 491518"/>
              <a:gd name="connsiteY9" fmla="*/ 232230 h 578459"/>
              <a:gd name="connsiteX10" fmla="*/ 2614 w 491518"/>
              <a:gd name="connsiteY10" fmla="*/ 267740 h 578459"/>
              <a:gd name="connsiteX11" fmla="*/ 11491 w 491518"/>
              <a:gd name="connsiteY11" fmla="*/ 498560 h 578459"/>
              <a:gd name="connsiteX12" fmla="*/ 29247 w 491518"/>
              <a:gd name="connsiteY12" fmla="*/ 551826 h 578459"/>
              <a:gd name="connsiteX13" fmla="*/ 82513 w 491518"/>
              <a:gd name="connsiteY13" fmla="*/ 578459 h 578459"/>
              <a:gd name="connsiteX14" fmla="*/ 260066 w 491518"/>
              <a:gd name="connsiteY14" fmla="*/ 569581 h 578459"/>
              <a:gd name="connsiteX15" fmla="*/ 286699 w 491518"/>
              <a:gd name="connsiteY15" fmla="*/ 560703 h 578459"/>
              <a:gd name="connsiteX16" fmla="*/ 322210 w 491518"/>
              <a:gd name="connsiteY16" fmla="*/ 551826 h 578459"/>
              <a:gd name="connsiteX17" fmla="*/ 348843 w 491518"/>
              <a:gd name="connsiteY17" fmla="*/ 534070 h 578459"/>
              <a:gd name="connsiteX18" fmla="*/ 410987 w 491518"/>
              <a:gd name="connsiteY18" fmla="*/ 507437 h 578459"/>
              <a:gd name="connsiteX19" fmla="*/ 464253 w 491518"/>
              <a:gd name="connsiteY19" fmla="*/ 454171 h 578459"/>
              <a:gd name="connsiteX20" fmla="*/ 482008 w 491518"/>
              <a:gd name="connsiteY20" fmla="*/ 400905 h 578459"/>
              <a:gd name="connsiteX21" fmla="*/ 473130 w 491518"/>
              <a:gd name="connsiteY21" fmla="*/ 143453 h 578459"/>
              <a:gd name="connsiteX0" fmla="*/ 473130 w 491518"/>
              <a:gd name="connsiteY0" fmla="*/ 143453 h 578459"/>
              <a:gd name="connsiteX1" fmla="*/ 482008 w 491518"/>
              <a:gd name="connsiteY1" fmla="*/ 54676 h 578459"/>
              <a:gd name="connsiteX2" fmla="*/ 375476 w 491518"/>
              <a:gd name="connsiteY2" fmla="*/ 28043 h 578459"/>
              <a:gd name="connsiteX3" fmla="*/ 348843 w 491518"/>
              <a:gd name="connsiteY3" fmla="*/ 19166 h 578459"/>
              <a:gd name="connsiteX4" fmla="*/ 277822 w 491518"/>
              <a:gd name="connsiteY4" fmla="*/ 1410 h 578459"/>
              <a:gd name="connsiteX5" fmla="*/ 222999 w 491518"/>
              <a:gd name="connsiteY5" fmla="*/ 58308 h 578459"/>
              <a:gd name="connsiteX6" fmla="*/ 164515 w 491518"/>
              <a:gd name="connsiteY6" fmla="*/ 76064 h 578459"/>
              <a:gd name="connsiteX7" fmla="*/ 158077 w 491518"/>
              <a:gd name="connsiteY7" fmla="*/ 65007 h 578459"/>
              <a:gd name="connsiteX8" fmla="*/ 130226 w 491518"/>
              <a:gd name="connsiteY8" fmla="*/ 108669 h 578459"/>
              <a:gd name="connsiteX9" fmla="*/ 11491 w 491518"/>
              <a:gd name="connsiteY9" fmla="*/ 232230 h 578459"/>
              <a:gd name="connsiteX10" fmla="*/ 2614 w 491518"/>
              <a:gd name="connsiteY10" fmla="*/ 267740 h 578459"/>
              <a:gd name="connsiteX11" fmla="*/ 11491 w 491518"/>
              <a:gd name="connsiteY11" fmla="*/ 498560 h 578459"/>
              <a:gd name="connsiteX12" fmla="*/ 29247 w 491518"/>
              <a:gd name="connsiteY12" fmla="*/ 551826 h 578459"/>
              <a:gd name="connsiteX13" fmla="*/ 82513 w 491518"/>
              <a:gd name="connsiteY13" fmla="*/ 578459 h 578459"/>
              <a:gd name="connsiteX14" fmla="*/ 260066 w 491518"/>
              <a:gd name="connsiteY14" fmla="*/ 569581 h 578459"/>
              <a:gd name="connsiteX15" fmla="*/ 286699 w 491518"/>
              <a:gd name="connsiteY15" fmla="*/ 560703 h 578459"/>
              <a:gd name="connsiteX16" fmla="*/ 322210 w 491518"/>
              <a:gd name="connsiteY16" fmla="*/ 551826 h 578459"/>
              <a:gd name="connsiteX17" fmla="*/ 348843 w 491518"/>
              <a:gd name="connsiteY17" fmla="*/ 534070 h 578459"/>
              <a:gd name="connsiteX18" fmla="*/ 360498 w 491518"/>
              <a:gd name="connsiteY18" fmla="*/ 420999 h 578459"/>
              <a:gd name="connsiteX19" fmla="*/ 464253 w 491518"/>
              <a:gd name="connsiteY19" fmla="*/ 454171 h 578459"/>
              <a:gd name="connsiteX20" fmla="*/ 482008 w 491518"/>
              <a:gd name="connsiteY20" fmla="*/ 400905 h 578459"/>
              <a:gd name="connsiteX21" fmla="*/ 473130 w 491518"/>
              <a:gd name="connsiteY21" fmla="*/ 143453 h 578459"/>
              <a:gd name="connsiteX0" fmla="*/ 473130 w 527736"/>
              <a:gd name="connsiteY0" fmla="*/ 143453 h 578459"/>
              <a:gd name="connsiteX1" fmla="*/ 482008 w 527736"/>
              <a:gd name="connsiteY1" fmla="*/ 54676 h 578459"/>
              <a:gd name="connsiteX2" fmla="*/ 375476 w 527736"/>
              <a:gd name="connsiteY2" fmla="*/ 28043 h 578459"/>
              <a:gd name="connsiteX3" fmla="*/ 348843 w 527736"/>
              <a:gd name="connsiteY3" fmla="*/ 19166 h 578459"/>
              <a:gd name="connsiteX4" fmla="*/ 277822 w 527736"/>
              <a:gd name="connsiteY4" fmla="*/ 1410 h 578459"/>
              <a:gd name="connsiteX5" fmla="*/ 222999 w 527736"/>
              <a:gd name="connsiteY5" fmla="*/ 58308 h 578459"/>
              <a:gd name="connsiteX6" fmla="*/ 164515 w 527736"/>
              <a:gd name="connsiteY6" fmla="*/ 76064 h 578459"/>
              <a:gd name="connsiteX7" fmla="*/ 158077 w 527736"/>
              <a:gd name="connsiteY7" fmla="*/ 65007 h 578459"/>
              <a:gd name="connsiteX8" fmla="*/ 130226 w 527736"/>
              <a:gd name="connsiteY8" fmla="*/ 108669 h 578459"/>
              <a:gd name="connsiteX9" fmla="*/ 11491 w 527736"/>
              <a:gd name="connsiteY9" fmla="*/ 232230 h 578459"/>
              <a:gd name="connsiteX10" fmla="*/ 2614 w 527736"/>
              <a:gd name="connsiteY10" fmla="*/ 267740 h 578459"/>
              <a:gd name="connsiteX11" fmla="*/ 11491 w 527736"/>
              <a:gd name="connsiteY11" fmla="*/ 498560 h 578459"/>
              <a:gd name="connsiteX12" fmla="*/ 29247 w 527736"/>
              <a:gd name="connsiteY12" fmla="*/ 551826 h 578459"/>
              <a:gd name="connsiteX13" fmla="*/ 82513 w 527736"/>
              <a:gd name="connsiteY13" fmla="*/ 578459 h 578459"/>
              <a:gd name="connsiteX14" fmla="*/ 260066 w 527736"/>
              <a:gd name="connsiteY14" fmla="*/ 569581 h 578459"/>
              <a:gd name="connsiteX15" fmla="*/ 286699 w 527736"/>
              <a:gd name="connsiteY15" fmla="*/ 560703 h 578459"/>
              <a:gd name="connsiteX16" fmla="*/ 322210 w 527736"/>
              <a:gd name="connsiteY16" fmla="*/ 551826 h 578459"/>
              <a:gd name="connsiteX17" fmla="*/ 348843 w 527736"/>
              <a:gd name="connsiteY17" fmla="*/ 534070 h 578459"/>
              <a:gd name="connsiteX18" fmla="*/ 360498 w 527736"/>
              <a:gd name="connsiteY18" fmla="*/ 420999 h 578459"/>
              <a:gd name="connsiteX19" fmla="*/ 464253 w 527736"/>
              <a:gd name="connsiteY19" fmla="*/ 454171 h 578459"/>
              <a:gd name="connsiteX20" fmla="*/ 482008 w 527736"/>
              <a:gd name="connsiteY20" fmla="*/ 400905 h 578459"/>
              <a:gd name="connsiteX21" fmla="*/ 527702 w 527736"/>
              <a:gd name="connsiteY21" fmla="*/ 252718 h 578459"/>
              <a:gd name="connsiteX22" fmla="*/ 473130 w 527736"/>
              <a:gd name="connsiteY22" fmla="*/ 143453 h 578459"/>
              <a:gd name="connsiteX0" fmla="*/ 523618 w 527973"/>
              <a:gd name="connsiteY0" fmla="*/ 143453 h 578459"/>
              <a:gd name="connsiteX1" fmla="*/ 482008 w 527973"/>
              <a:gd name="connsiteY1" fmla="*/ 54676 h 578459"/>
              <a:gd name="connsiteX2" fmla="*/ 375476 w 527973"/>
              <a:gd name="connsiteY2" fmla="*/ 28043 h 578459"/>
              <a:gd name="connsiteX3" fmla="*/ 348843 w 527973"/>
              <a:gd name="connsiteY3" fmla="*/ 19166 h 578459"/>
              <a:gd name="connsiteX4" fmla="*/ 277822 w 527973"/>
              <a:gd name="connsiteY4" fmla="*/ 1410 h 578459"/>
              <a:gd name="connsiteX5" fmla="*/ 222999 w 527973"/>
              <a:gd name="connsiteY5" fmla="*/ 58308 h 578459"/>
              <a:gd name="connsiteX6" fmla="*/ 164515 w 527973"/>
              <a:gd name="connsiteY6" fmla="*/ 76064 h 578459"/>
              <a:gd name="connsiteX7" fmla="*/ 158077 w 527973"/>
              <a:gd name="connsiteY7" fmla="*/ 65007 h 578459"/>
              <a:gd name="connsiteX8" fmla="*/ 130226 w 527973"/>
              <a:gd name="connsiteY8" fmla="*/ 108669 h 578459"/>
              <a:gd name="connsiteX9" fmla="*/ 11491 w 527973"/>
              <a:gd name="connsiteY9" fmla="*/ 232230 h 578459"/>
              <a:gd name="connsiteX10" fmla="*/ 2614 w 527973"/>
              <a:gd name="connsiteY10" fmla="*/ 267740 h 578459"/>
              <a:gd name="connsiteX11" fmla="*/ 11491 w 527973"/>
              <a:gd name="connsiteY11" fmla="*/ 498560 h 578459"/>
              <a:gd name="connsiteX12" fmla="*/ 29247 w 527973"/>
              <a:gd name="connsiteY12" fmla="*/ 551826 h 578459"/>
              <a:gd name="connsiteX13" fmla="*/ 82513 w 527973"/>
              <a:gd name="connsiteY13" fmla="*/ 578459 h 578459"/>
              <a:gd name="connsiteX14" fmla="*/ 260066 w 527973"/>
              <a:gd name="connsiteY14" fmla="*/ 569581 h 578459"/>
              <a:gd name="connsiteX15" fmla="*/ 286699 w 527973"/>
              <a:gd name="connsiteY15" fmla="*/ 560703 h 578459"/>
              <a:gd name="connsiteX16" fmla="*/ 322210 w 527973"/>
              <a:gd name="connsiteY16" fmla="*/ 551826 h 578459"/>
              <a:gd name="connsiteX17" fmla="*/ 348843 w 527973"/>
              <a:gd name="connsiteY17" fmla="*/ 534070 h 578459"/>
              <a:gd name="connsiteX18" fmla="*/ 360498 w 527973"/>
              <a:gd name="connsiteY18" fmla="*/ 420999 h 578459"/>
              <a:gd name="connsiteX19" fmla="*/ 464253 w 527973"/>
              <a:gd name="connsiteY19" fmla="*/ 454171 h 578459"/>
              <a:gd name="connsiteX20" fmla="*/ 482008 w 527973"/>
              <a:gd name="connsiteY20" fmla="*/ 400905 h 578459"/>
              <a:gd name="connsiteX21" fmla="*/ 527702 w 527973"/>
              <a:gd name="connsiteY21" fmla="*/ 252718 h 578459"/>
              <a:gd name="connsiteX22" fmla="*/ 523618 w 527973"/>
              <a:gd name="connsiteY22" fmla="*/ 143453 h 578459"/>
              <a:gd name="connsiteX0" fmla="*/ 523618 w 527973"/>
              <a:gd name="connsiteY0" fmla="*/ 143453 h 578459"/>
              <a:gd name="connsiteX1" fmla="*/ 482008 w 527973"/>
              <a:gd name="connsiteY1" fmla="*/ 54676 h 578459"/>
              <a:gd name="connsiteX2" fmla="*/ 375476 w 527973"/>
              <a:gd name="connsiteY2" fmla="*/ 28043 h 578459"/>
              <a:gd name="connsiteX3" fmla="*/ 348843 w 527973"/>
              <a:gd name="connsiteY3" fmla="*/ 19166 h 578459"/>
              <a:gd name="connsiteX4" fmla="*/ 277822 w 527973"/>
              <a:gd name="connsiteY4" fmla="*/ 1410 h 578459"/>
              <a:gd name="connsiteX5" fmla="*/ 222999 w 527973"/>
              <a:gd name="connsiteY5" fmla="*/ 58308 h 578459"/>
              <a:gd name="connsiteX6" fmla="*/ 164515 w 527973"/>
              <a:gd name="connsiteY6" fmla="*/ 76064 h 578459"/>
              <a:gd name="connsiteX7" fmla="*/ 158077 w 527973"/>
              <a:gd name="connsiteY7" fmla="*/ 65007 h 578459"/>
              <a:gd name="connsiteX8" fmla="*/ 130226 w 527973"/>
              <a:gd name="connsiteY8" fmla="*/ 108669 h 578459"/>
              <a:gd name="connsiteX9" fmla="*/ 11491 w 527973"/>
              <a:gd name="connsiteY9" fmla="*/ 232230 h 578459"/>
              <a:gd name="connsiteX10" fmla="*/ 2614 w 527973"/>
              <a:gd name="connsiteY10" fmla="*/ 267740 h 578459"/>
              <a:gd name="connsiteX11" fmla="*/ 11491 w 527973"/>
              <a:gd name="connsiteY11" fmla="*/ 498560 h 578459"/>
              <a:gd name="connsiteX12" fmla="*/ 29247 w 527973"/>
              <a:gd name="connsiteY12" fmla="*/ 551826 h 578459"/>
              <a:gd name="connsiteX13" fmla="*/ 82513 w 527973"/>
              <a:gd name="connsiteY13" fmla="*/ 578459 h 578459"/>
              <a:gd name="connsiteX14" fmla="*/ 260066 w 527973"/>
              <a:gd name="connsiteY14" fmla="*/ 569581 h 578459"/>
              <a:gd name="connsiteX15" fmla="*/ 286699 w 527973"/>
              <a:gd name="connsiteY15" fmla="*/ 560703 h 578459"/>
              <a:gd name="connsiteX16" fmla="*/ 322210 w 527973"/>
              <a:gd name="connsiteY16" fmla="*/ 551826 h 578459"/>
              <a:gd name="connsiteX17" fmla="*/ 348843 w 527973"/>
              <a:gd name="connsiteY17" fmla="*/ 534070 h 578459"/>
              <a:gd name="connsiteX18" fmla="*/ 400890 w 527973"/>
              <a:gd name="connsiteY18" fmla="*/ 449812 h 578459"/>
              <a:gd name="connsiteX19" fmla="*/ 464253 w 527973"/>
              <a:gd name="connsiteY19" fmla="*/ 454171 h 578459"/>
              <a:gd name="connsiteX20" fmla="*/ 482008 w 527973"/>
              <a:gd name="connsiteY20" fmla="*/ 400905 h 578459"/>
              <a:gd name="connsiteX21" fmla="*/ 527702 w 527973"/>
              <a:gd name="connsiteY21" fmla="*/ 252718 h 578459"/>
              <a:gd name="connsiteX22" fmla="*/ 523618 w 527973"/>
              <a:gd name="connsiteY22" fmla="*/ 143453 h 578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527973" h="578459">
                <a:moveTo>
                  <a:pt x="523618" y="143453"/>
                </a:moveTo>
                <a:cubicBezTo>
                  <a:pt x="516002" y="110446"/>
                  <a:pt x="506698" y="73911"/>
                  <a:pt x="482008" y="54676"/>
                </a:cubicBezTo>
                <a:cubicBezTo>
                  <a:pt x="457318" y="35441"/>
                  <a:pt x="394336" y="32234"/>
                  <a:pt x="375476" y="28043"/>
                </a:cubicBezTo>
                <a:cubicBezTo>
                  <a:pt x="366341" y="26013"/>
                  <a:pt x="357871" y="21628"/>
                  <a:pt x="348843" y="19166"/>
                </a:cubicBezTo>
                <a:cubicBezTo>
                  <a:pt x="325301" y="12745"/>
                  <a:pt x="298796" y="-5114"/>
                  <a:pt x="277822" y="1410"/>
                </a:cubicBezTo>
                <a:cubicBezTo>
                  <a:pt x="256848" y="7934"/>
                  <a:pt x="241883" y="45866"/>
                  <a:pt x="222999" y="58308"/>
                </a:cubicBezTo>
                <a:cubicBezTo>
                  <a:pt x="204115" y="70750"/>
                  <a:pt x="175335" y="74948"/>
                  <a:pt x="164515" y="76064"/>
                </a:cubicBezTo>
                <a:cubicBezTo>
                  <a:pt x="153695" y="77181"/>
                  <a:pt x="163792" y="59573"/>
                  <a:pt x="158077" y="65007"/>
                </a:cubicBezTo>
                <a:cubicBezTo>
                  <a:pt x="152362" y="70441"/>
                  <a:pt x="154657" y="80799"/>
                  <a:pt x="130226" y="108669"/>
                </a:cubicBezTo>
                <a:cubicBezTo>
                  <a:pt x="105795" y="136539"/>
                  <a:pt x="32760" y="205718"/>
                  <a:pt x="11491" y="232230"/>
                </a:cubicBezTo>
                <a:cubicBezTo>
                  <a:pt x="-9778" y="258742"/>
                  <a:pt x="5573" y="255903"/>
                  <a:pt x="2614" y="267740"/>
                </a:cubicBezTo>
                <a:cubicBezTo>
                  <a:pt x="5573" y="344680"/>
                  <a:pt x="4304" y="421899"/>
                  <a:pt x="11491" y="498560"/>
                </a:cubicBezTo>
                <a:cubicBezTo>
                  <a:pt x="13238" y="517194"/>
                  <a:pt x="13674" y="541444"/>
                  <a:pt x="29247" y="551826"/>
                </a:cubicBezTo>
                <a:cubicBezTo>
                  <a:pt x="63666" y="574772"/>
                  <a:pt x="45758" y="566207"/>
                  <a:pt x="82513" y="578459"/>
                </a:cubicBezTo>
                <a:cubicBezTo>
                  <a:pt x="141697" y="575500"/>
                  <a:pt x="201031" y="574715"/>
                  <a:pt x="260066" y="569581"/>
                </a:cubicBezTo>
                <a:cubicBezTo>
                  <a:pt x="269389" y="568770"/>
                  <a:pt x="277701" y="563274"/>
                  <a:pt x="286699" y="560703"/>
                </a:cubicBezTo>
                <a:cubicBezTo>
                  <a:pt x="298431" y="557351"/>
                  <a:pt x="310373" y="554785"/>
                  <a:pt x="322210" y="551826"/>
                </a:cubicBezTo>
                <a:cubicBezTo>
                  <a:pt x="331088" y="545907"/>
                  <a:pt x="335730" y="551072"/>
                  <a:pt x="348843" y="534070"/>
                </a:cubicBezTo>
                <a:cubicBezTo>
                  <a:pt x="361956" y="517068"/>
                  <a:pt x="370094" y="474449"/>
                  <a:pt x="400890" y="449812"/>
                </a:cubicBezTo>
                <a:cubicBezTo>
                  <a:pt x="420497" y="434126"/>
                  <a:pt x="464253" y="454171"/>
                  <a:pt x="464253" y="454171"/>
                </a:cubicBezTo>
                <a:cubicBezTo>
                  <a:pt x="470171" y="436416"/>
                  <a:pt x="480573" y="419566"/>
                  <a:pt x="482008" y="400905"/>
                </a:cubicBezTo>
                <a:cubicBezTo>
                  <a:pt x="482485" y="365729"/>
                  <a:pt x="529182" y="295627"/>
                  <a:pt x="527702" y="252718"/>
                </a:cubicBezTo>
                <a:cubicBezTo>
                  <a:pt x="526222" y="209809"/>
                  <a:pt x="531234" y="176460"/>
                  <a:pt x="523618" y="143453"/>
                </a:cubicBezTo>
                <a:close/>
              </a:path>
            </a:pathLst>
          </a:custGeom>
          <a:noFill/>
          <a:ln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" name="Oval 7"/>
          <p:cNvSpPr/>
          <p:nvPr/>
        </p:nvSpPr>
        <p:spPr>
          <a:xfrm>
            <a:off x="2636904" y="5729514"/>
            <a:ext cx="272750" cy="246356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" name="Oval 8"/>
          <p:cNvSpPr/>
          <p:nvPr/>
        </p:nvSpPr>
        <p:spPr>
          <a:xfrm>
            <a:off x="1383741" y="5725828"/>
            <a:ext cx="272750" cy="351778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5628660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93430" y="499249"/>
            <a:ext cx="8839200" cy="755121"/>
          </a:xfrm>
        </p:spPr>
        <p:txBody>
          <a:bodyPr>
            <a:noAutofit/>
          </a:bodyPr>
          <a:lstStyle/>
          <a:p>
            <a:r>
              <a:rPr lang="en-PH" sz="2300" dirty="0" smtClean="0">
                <a:latin typeface="Arial" pitchFamily="34" charset="0"/>
                <a:cs typeface="Arial" pitchFamily="34" charset="0"/>
              </a:rPr>
              <a:t>III.15  SIF 153C/253C Quench Column Room Gas Detector HH Trip</a:t>
            </a:r>
            <a:endParaRPr lang="en-PH" sz="23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5830" y="1500555"/>
            <a:ext cx="8534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smtClean="0">
                <a:latin typeface="Arial" pitchFamily="34" charset="0"/>
                <a:cs typeface="Arial" pitchFamily="34" charset="0"/>
              </a:rPr>
              <a:t>Purpose: Detects a gas leak within the room containing Quench Column. This </a:t>
            </a:r>
          </a:p>
          <a:p>
            <a:r>
              <a:rPr lang="en-PH" dirty="0">
                <a:latin typeface="Arial" pitchFamily="34" charset="0"/>
                <a:cs typeface="Arial" pitchFamily="34" charset="0"/>
              </a:rPr>
              <a:t> </a:t>
            </a:r>
            <a:r>
              <a:rPr lang="en-PH" dirty="0" smtClean="0">
                <a:latin typeface="Arial" pitchFamily="34" charset="0"/>
                <a:cs typeface="Arial" pitchFamily="34" charset="0"/>
              </a:rPr>
              <a:t>              prevents release of high concentration H2S gas to the atmosphere </a:t>
            </a:r>
          </a:p>
          <a:p>
            <a:r>
              <a:rPr lang="en-PH" dirty="0">
                <a:latin typeface="Arial" pitchFamily="34" charset="0"/>
                <a:cs typeface="Arial" pitchFamily="34" charset="0"/>
              </a:rPr>
              <a:t> </a:t>
            </a:r>
            <a:r>
              <a:rPr lang="en-PH" dirty="0" smtClean="0">
                <a:latin typeface="Arial" pitchFamily="34" charset="0"/>
                <a:cs typeface="Arial" pitchFamily="34" charset="0"/>
              </a:rPr>
              <a:t>              through leaks.</a:t>
            </a:r>
            <a:endParaRPr lang="en-PH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6970312"/>
              </p:ext>
            </p:extLst>
          </p:nvPr>
        </p:nvGraphicFramePr>
        <p:xfrm>
          <a:off x="463060" y="2590800"/>
          <a:ext cx="8382000" cy="317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85140"/>
                <a:gridCol w="4196860"/>
              </a:tblGrid>
              <a:tr h="401690">
                <a:tc>
                  <a:txBody>
                    <a:bodyPr/>
                    <a:lstStyle/>
                    <a:p>
                      <a:pPr algn="ctr"/>
                      <a:r>
                        <a:rPr lang="en-PH" dirty="0" smtClean="0">
                          <a:latin typeface="Arial" pitchFamily="34" charset="0"/>
                          <a:cs typeface="Arial" pitchFamily="34" charset="0"/>
                        </a:rPr>
                        <a:t>Cause of SIS</a:t>
                      </a:r>
                      <a:endParaRPr lang="en-PH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 smtClean="0">
                          <a:latin typeface="Arial" pitchFamily="34" charset="0"/>
                          <a:cs typeface="Arial" pitchFamily="34" charset="0"/>
                        </a:rPr>
                        <a:t>SIS</a:t>
                      </a:r>
                      <a:r>
                        <a:rPr lang="en-PH" baseline="0" dirty="0" smtClean="0">
                          <a:latin typeface="Arial" pitchFamily="34" charset="0"/>
                          <a:cs typeface="Arial" pitchFamily="34" charset="0"/>
                        </a:rPr>
                        <a:t> Action</a:t>
                      </a:r>
                      <a:endParaRPr lang="en-PH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2773310"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en-PH" baseline="0" dirty="0" smtClean="0">
                          <a:latin typeface="Arial" pitchFamily="34" charset="0"/>
                          <a:cs typeface="Arial" pitchFamily="34" charset="0"/>
                        </a:rPr>
                        <a:t>H2S detection either one of the three Quench Column Room Area Gas Detectors= 10ppm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en-PH" baseline="0" dirty="0" smtClean="0">
                          <a:latin typeface="Arial" pitchFamily="34" charset="0"/>
                          <a:cs typeface="Arial" pitchFamily="34" charset="0"/>
                        </a:rPr>
                        <a:t>Quench Column Room Discharge Line Gas Detector= 10ppm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en-PH" baseline="0" dirty="0" smtClean="0">
                          <a:latin typeface="Arial" pitchFamily="34" charset="0"/>
                          <a:cs typeface="Arial" pitchFamily="34" charset="0"/>
                        </a:rPr>
                        <a:t>Quench Column Room Discharge Line Pressure Transmitter </a:t>
                      </a:r>
                      <a:r>
                        <a:rPr lang="en-PH" baseline="0" dirty="0" smtClean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NORMAL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endParaRPr lang="en-PH" baseline="0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indent="0">
                        <a:buFont typeface="Wingdings" pitchFamily="2" charset="2"/>
                        <a:buNone/>
                      </a:pPr>
                      <a:r>
                        <a:rPr lang="en-PH" baseline="0" dirty="0" smtClean="0">
                          <a:latin typeface="Arial" pitchFamily="34" charset="0"/>
                          <a:cs typeface="Arial" pitchFamily="34" charset="0"/>
                        </a:rPr>
                        <a:t>* Note: triggered by 3 conditions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itchFamily="2" charset="2"/>
                        <a:buChar char="§"/>
                      </a:pPr>
                      <a:r>
                        <a:rPr lang="en-PH" dirty="0" smtClean="0">
                          <a:latin typeface="Arial" pitchFamily="34" charset="0"/>
                          <a:cs typeface="Arial" pitchFamily="34" charset="0"/>
                        </a:rPr>
                        <a:t>Primary</a:t>
                      </a:r>
                      <a:r>
                        <a:rPr lang="en-PH" baseline="0" dirty="0" smtClean="0">
                          <a:latin typeface="Arial" pitchFamily="34" charset="0"/>
                          <a:cs typeface="Arial" pitchFamily="34" charset="0"/>
                        </a:rPr>
                        <a:t> Action</a:t>
                      </a:r>
                    </a:p>
                    <a:p>
                      <a:pPr marL="742950" lvl="1" indent="-285750">
                        <a:buFont typeface="Wingdings" pitchFamily="2" charset="2"/>
                        <a:buChar char="Ø"/>
                      </a:pPr>
                      <a:r>
                        <a:rPr lang="en-PH" baseline="0" dirty="0" smtClean="0">
                          <a:latin typeface="Arial" pitchFamily="34" charset="0"/>
                          <a:cs typeface="Arial" pitchFamily="34" charset="0"/>
                        </a:rPr>
                        <a:t>CLOSE Quench Column Room Vent Valves</a:t>
                      </a:r>
                    </a:p>
                    <a:p>
                      <a:pPr marL="285750" lvl="0" indent="-285750">
                        <a:buFont typeface="Wingdings" pitchFamily="2" charset="2"/>
                        <a:buChar char="§"/>
                      </a:pPr>
                      <a:r>
                        <a:rPr lang="en-PH" baseline="0" dirty="0" smtClean="0">
                          <a:latin typeface="Arial" pitchFamily="34" charset="0"/>
                          <a:cs typeface="Arial" pitchFamily="34" charset="0"/>
                        </a:rPr>
                        <a:t>Secondary Action</a:t>
                      </a:r>
                    </a:p>
                    <a:p>
                      <a:pPr marL="742950" lvl="1" indent="-285750">
                        <a:buFont typeface="Wingdings" pitchFamily="2" charset="2"/>
                        <a:buChar char="Ø"/>
                      </a:pPr>
                      <a:r>
                        <a:rPr lang="en-PH" baseline="0" dirty="0" smtClean="0">
                          <a:latin typeface="Arial" pitchFamily="34" charset="0"/>
                          <a:cs typeface="Arial" pitchFamily="34" charset="0"/>
                        </a:rPr>
                        <a:t>OPEN Quench Column Room Vent Valve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457200" y="5906869"/>
            <a:ext cx="72507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Wingdings" pitchFamily="2" charset="2"/>
              <a:buChar char="§"/>
            </a:pPr>
            <a:r>
              <a:rPr lang="en-PH" dirty="0" smtClean="0">
                <a:latin typeface="Arial" pitchFamily="34" charset="0"/>
                <a:cs typeface="Arial" pitchFamily="34" charset="0"/>
              </a:rPr>
              <a:t>Alarm</a:t>
            </a:r>
            <a:endParaRPr lang="en-PH" dirty="0">
              <a:latin typeface="Arial" pitchFamily="34" charset="0"/>
              <a:cs typeface="Arial" pitchFamily="34" charset="0"/>
            </a:endParaRPr>
          </a:p>
          <a:p>
            <a:pPr marL="742950" lvl="1" indent="-285750">
              <a:buFont typeface="Wingdings" pitchFamily="2" charset="2"/>
              <a:buChar char="Ø"/>
            </a:pPr>
            <a:r>
              <a:rPr lang="en-PH" dirty="0" smtClean="0">
                <a:latin typeface="Arial" pitchFamily="34" charset="0"/>
                <a:cs typeface="Arial" pitchFamily="34" charset="0"/>
              </a:rPr>
              <a:t> Sound </a:t>
            </a:r>
            <a:r>
              <a:rPr lang="en-PH" dirty="0">
                <a:latin typeface="Arial" pitchFamily="34" charset="0"/>
                <a:cs typeface="Arial" pitchFamily="34" charset="0"/>
              </a:rPr>
              <a:t>the horn of H2S Core </a:t>
            </a:r>
            <a:r>
              <a:rPr lang="en-PH" dirty="0" smtClean="0">
                <a:latin typeface="Arial" pitchFamily="34" charset="0"/>
                <a:cs typeface="Arial" pitchFamily="34" charset="0"/>
              </a:rPr>
              <a:t>Plant to notify Operators</a:t>
            </a:r>
            <a:endParaRPr lang="en-PH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527354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39620" y="552004"/>
            <a:ext cx="8839200" cy="755121"/>
          </a:xfrm>
        </p:spPr>
        <p:txBody>
          <a:bodyPr>
            <a:noAutofit/>
          </a:bodyPr>
          <a:lstStyle/>
          <a:p>
            <a:r>
              <a:rPr lang="en-PH" sz="2600" dirty="0" smtClean="0">
                <a:latin typeface="Arial" pitchFamily="34" charset="0"/>
                <a:cs typeface="Arial" pitchFamily="34" charset="0"/>
              </a:rPr>
              <a:t>III.16  SIF-153G  Area H2S Gas Detector High </a:t>
            </a:r>
            <a:r>
              <a:rPr lang="en-PH" sz="2600" dirty="0" err="1" smtClean="0">
                <a:latin typeface="Arial" pitchFamily="34" charset="0"/>
                <a:cs typeface="Arial" pitchFamily="34" charset="0"/>
              </a:rPr>
              <a:t>High</a:t>
            </a:r>
            <a:r>
              <a:rPr lang="en-PH" sz="2600" dirty="0" smtClean="0">
                <a:latin typeface="Arial" pitchFamily="34" charset="0"/>
                <a:cs typeface="Arial" pitchFamily="34" charset="0"/>
              </a:rPr>
              <a:t> Trip</a:t>
            </a:r>
            <a:endParaRPr lang="en-PH" sz="2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5830" y="1500555"/>
            <a:ext cx="853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smtClean="0">
                <a:latin typeface="Arial" pitchFamily="34" charset="0"/>
                <a:cs typeface="Arial" pitchFamily="34" charset="0"/>
              </a:rPr>
              <a:t>Purpose: Detects a gas leak within the immediate Area. This </a:t>
            </a:r>
            <a:r>
              <a:rPr lang="en-PH" dirty="0">
                <a:latin typeface="Arial" pitchFamily="34" charset="0"/>
                <a:cs typeface="Arial" pitchFamily="34" charset="0"/>
              </a:rPr>
              <a:t>prevents release of</a:t>
            </a:r>
            <a:r>
              <a:rPr lang="en-PH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PH" dirty="0" smtClean="0">
                <a:latin typeface="Arial" pitchFamily="34" charset="0"/>
                <a:cs typeface="Arial" pitchFamily="34" charset="0"/>
              </a:rPr>
              <a:t>                high concentration H2S gas to the </a:t>
            </a:r>
            <a:r>
              <a:rPr lang="en-PH" dirty="0">
                <a:latin typeface="Arial" pitchFamily="34" charset="0"/>
                <a:cs typeface="Arial" pitchFamily="34" charset="0"/>
              </a:rPr>
              <a:t>atmosphere through leaks</a:t>
            </a:r>
            <a:r>
              <a:rPr lang="en-PH" dirty="0" smtClean="0">
                <a:latin typeface="Arial" pitchFamily="34" charset="0"/>
                <a:cs typeface="Arial" pitchFamily="34" charset="0"/>
              </a:rPr>
              <a:t>.</a:t>
            </a:r>
            <a:endParaRPr lang="en-PH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4704782"/>
              </p:ext>
            </p:extLst>
          </p:nvPr>
        </p:nvGraphicFramePr>
        <p:xfrm>
          <a:off x="463060" y="2590800"/>
          <a:ext cx="8382000" cy="317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85140"/>
                <a:gridCol w="4196860"/>
              </a:tblGrid>
              <a:tr h="401690">
                <a:tc>
                  <a:txBody>
                    <a:bodyPr/>
                    <a:lstStyle/>
                    <a:p>
                      <a:pPr algn="ctr"/>
                      <a:r>
                        <a:rPr lang="en-PH" dirty="0" smtClean="0">
                          <a:latin typeface="Arial" pitchFamily="34" charset="0"/>
                          <a:cs typeface="Arial" pitchFamily="34" charset="0"/>
                        </a:rPr>
                        <a:t>Cause of SIS</a:t>
                      </a:r>
                      <a:endParaRPr lang="en-PH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 smtClean="0">
                          <a:latin typeface="Arial" pitchFamily="34" charset="0"/>
                          <a:cs typeface="Arial" pitchFamily="34" charset="0"/>
                        </a:rPr>
                        <a:t>SIS</a:t>
                      </a:r>
                      <a:r>
                        <a:rPr lang="en-PH" baseline="0" dirty="0" smtClean="0">
                          <a:latin typeface="Arial" pitchFamily="34" charset="0"/>
                          <a:cs typeface="Arial" pitchFamily="34" charset="0"/>
                        </a:rPr>
                        <a:t> Action</a:t>
                      </a:r>
                      <a:endParaRPr lang="en-PH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2773310"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en-PH" baseline="0" dirty="0" smtClean="0">
                          <a:latin typeface="Arial" pitchFamily="34" charset="0"/>
                          <a:cs typeface="Arial" pitchFamily="34" charset="0"/>
                        </a:rPr>
                        <a:t>H2S detection of Area H2S gas detectors= 10ppm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itchFamily="2" charset="2"/>
                        <a:buChar char="§"/>
                      </a:pPr>
                      <a:r>
                        <a:rPr lang="en-PH" baseline="0" dirty="0" smtClean="0">
                          <a:latin typeface="Arial" pitchFamily="34" charset="0"/>
                          <a:cs typeface="Arial" pitchFamily="34" charset="0"/>
                        </a:rPr>
                        <a:t>Sound the </a:t>
                      </a:r>
                      <a:r>
                        <a:rPr lang="en-PH" baseline="0" dirty="0" err="1" smtClean="0">
                          <a:latin typeface="Arial" pitchFamily="34" charset="0"/>
                          <a:cs typeface="Arial" pitchFamily="34" charset="0"/>
                        </a:rPr>
                        <a:t>Sulfur</a:t>
                      </a:r>
                      <a:r>
                        <a:rPr lang="en-PH" baseline="0" dirty="0" smtClean="0">
                          <a:latin typeface="Arial" pitchFamily="34" charset="0"/>
                          <a:cs typeface="Arial" pitchFamily="34" charset="0"/>
                        </a:rPr>
                        <a:t> Shelter Horn</a:t>
                      </a:r>
                    </a:p>
                    <a:p>
                      <a:pPr marL="285750" indent="-285750">
                        <a:buFont typeface="Wingdings" pitchFamily="2" charset="2"/>
                        <a:buChar char="§"/>
                      </a:pPr>
                      <a:r>
                        <a:rPr lang="en-PH" baseline="0" dirty="0" smtClean="0">
                          <a:latin typeface="Arial" pitchFamily="34" charset="0"/>
                          <a:cs typeface="Arial" pitchFamily="34" charset="0"/>
                        </a:rPr>
                        <a:t>Light the </a:t>
                      </a:r>
                      <a:r>
                        <a:rPr lang="en-PH" baseline="0" dirty="0" err="1" smtClean="0">
                          <a:latin typeface="Arial" pitchFamily="34" charset="0"/>
                          <a:cs typeface="Arial" pitchFamily="34" charset="0"/>
                        </a:rPr>
                        <a:t>Sulfur</a:t>
                      </a:r>
                      <a:r>
                        <a:rPr lang="en-PH" baseline="0" dirty="0" smtClean="0">
                          <a:latin typeface="Arial" pitchFamily="34" charset="0"/>
                          <a:cs typeface="Arial" pitchFamily="34" charset="0"/>
                        </a:rPr>
                        <a:t> Shelter Beacon</a:t>
                      </a:r>
                    </a:p>
                    <a:p>
                      <a:pPr marL="285750" indent="-285750">
                        <a:buFont typeface="Wingdings" pitchFamily="2" charset="2"/>
                        <a:buChar char="§"/>
                      </a:pPr>
                      <a:r>
                        <a:rPr lang="en-PH" baseline="0" dirty="0" smtClean="0">
                          <a:latin typeface="Arial" pitchFamily="34" charset="0"/>
                          <a:cs typeface="Arial" pitchFamily="34" charset="0"/>
                        </a:rPr>
                        <a:t>Sound the horn of H2S Core Plant</a:t>
                      </a:r>
                    </a:p>
                    <a:p>
                      <a:pPr marL="285750" indent="-285750">
                        <a:buFont typeface="Wingdings" pitchFamily="2" charset="2"/>
                        <a:buChar char="§"/>
                      </a:pPr>
                      <a:r>
                        <a:rPr lang="en-PH" baseline="0" dirty="0" smtClean="0">
                          <a:latin typeface="Arial" pitchFamily="34" charset="0"/>
                          <a:cs typeface="Arial" pitchFamily="34" charset="0"/>
                        </a:rPr>
                        <a:t>Sound the Common Scrubber System Beacon</a:t>
                      </a:r>
                    </a:p>
                    <a:p>
                      <a:pPr marL="285750" indent="-285750">
                        <a:buFont typeface="Wingdings" pitchFamily="2" charset="2"/>
                        <a:buChar char="§"/>
                      </a:pPr>
                      <a:r>
                        <a:rPr lang="en-PH" baseline="0" dirty="0" smtClean="0">
                          <a:latin typeface="Arial" pitchFamily="34" charset="0"/>
                          <a:cs typeface="Arial" pitchFamily="34" charset="0"/>
                        </a:rPr>
                        <a:t>Light the Common </a:t>
                      </a:r>
                      <a:r>
                        <a:rPr lang="en-PH" baseline="0" dirty="0" err="1" smtClean="0">
                          <a:latin typeface="Arial" pitchFamily="34" charset="0"/>
                          <a:cs typeface="Arial" pitchFamily="34" charset="0"/>
                        </a:rPr>
                        <a:t>Scubber</a:t>
                      </a:r>
                      <a:r>
                        <a:rPr lang="en-PH" baseline="0" dirty="0" smtClean="0">
                          <a:latin typeface="Arial" pitchFamily="34" charset="0"/>
                          <a:cs typeface="Arial" pitchFamily="34" charset="0"/>
                        </a:rPr>
                        <a:t> System Beacon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2749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PH" dirty="0" smtClean="0">
                <a:latin typeface="Arial" pitchFamily="34" charset="0"/>
                <a:cs typeface="Arial" pitchFamily="34" charset="0"/>
              </a:rPr>
              <a:t>I.2  Autoclave Steam Shutdown</a:t>
            </a:r>
            <a:endParaRPr lang="en-PH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5593353"/>
              </p:ext>
            </p:extLst>
          </p:nvPr>
        </p:nvGraphicFramePr>
        <p:xfrm>
          <a:off x="398580" y="2423160"/>
          <a:ext cx="836442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00218"/>
                <a:gridCol w="286420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 smtClean="0">
                          <a:latin typeface="Arial" pitchFamily="34" charset="0"/>
                          <a:cs typeface="Arial" pitchFamily="34" charset="0"/>
                        </a:rPr>
                        <a:t>ESD CAUSE</a:t>
                      </a:r>
                      <a:endParaRPr lang="en-PH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 smtClean="0">
                          <a:latin typeface="Arial" pitchFamily="34" charset="0"/>
                          <a:cs typeface="Arial" pitchFamily="34" charset="0"/>
                        </a:rPr>
                        <a:t>ESD Action </a:t>
                      </a:r>
                      <a:endParaRPr lang="en-PH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PH" dirty="0" smtClean="0">
                          <a:latin typeface="Arial" pitchFamily="34" charset="0"/>
                          <a:cs typeface="Arial" pitchFamily="34" charset="0"/>
                        </a:rPr>
                        <a:t>HP Steam</a:t>
                      </a:r>
                      <a:r>
                        <a:rPr lang="en-PH" baseline="0" dirty="0" smtClean="0">
                          <a:latin typeface="Arial" pitchFamily="34" charset="0"/>
                          <a:cs typeface="Arial" pitchFamily="34" charset="0"/>
                        </a:rPr>
                        <a:t> Blowback Vessel Level HH</a:t>
                      </a:r>
                      <a:endParaRPr lang="en-PH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marL="285750" indent="-285750">
                        <a:buFontTx/>
                        <a:buBlip>
                          <a:blip r:embed="rId2"/>
                        </a:buBlip>
                      </a:pPr>
                      <a:r>
                        <a:rPr lang="en-PH" dirty="0" smtClean="0">
                          <a:latin typeface="Arial" pitchFamily="34" charset="0"/>
                          <a:cs typeface="Arial" pitchFamily="34" charset="0"/>
                        </a:rPr>
                        <a:t>Autoclave</a:t>
                      </a:r>
                      <a:r>
                        <a:rPr lang="en-PH" baseline="0" dirty="0" smtClean="0">
                          <a:latin typeface="Arial" pitchFamily="34" charset="0"/>
                          <a:cs typeface="Arial" pitchFamily="34" charset="0"/>
                        </a:rPr>
                        <a:t> Comp. #1, #2, &amp; #5 Steam Valve CLOSE</a:t>
                      </a:r>
                    </a:p>
                    <a:p>
                      <a:pPr marL="285750" indent="-285750">
                        <a:buFontTx/>
                        <a:buBlip>
                          <a:blip r:embed="rId2"/>
                        </a:buBlip>
                      </a:pPr>
                      <a:r>
                        <a:rPr lang="en-PH" baseline="0" dirty="0" smtClean="0">
                          <a:latin typeface="Arial" pitchFamily="34" charset="0"/>
                          <a:cs typeface="Arial" pitchFamily="34" charset="0"/>
                        </a:rPr>
                        <a:t>Steam Isolation Valve CLOSE</a:t>
                      </a:r>
                    </a:p>
                    <a:p>
                      <a:pPr marL="0" indent="0">
                        <a:buFont typeface="Wingdings" pitchFamily="2" charset="2"/>
                        <a:buNone/>
                      </a:pPr>
                      <a:endParaRPr lang="en-PH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PH" dirty="0" smtClean="0">
                          <a:latin typeface="Arial" pitchFamily="34" charset="0"/>
                          <a:cs typeface="Arial" pitchFamily="34" charset="0"/>
                        </a:rPr>
                        <a:t>Autoclave</a:t>
                      </a:r>
                      <a:r>
                        <a:rPr lang="en-PH" baseline="0" dirty="0" smtClean="0">
                          <a:latin typeface="Arial" pitchFamily="34" charset="0"/>
                          <a:cs typeface="Arial" pitchFamily="34" charset="0"/>
                        </a:rPr>
                        <a:t> Steam Header Pressure HH</a:t>
                      </a:r>
                      <a:endParaRPr lang="en-PH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PH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PH" dirty="0" smtClean="0">
                          <a:latin typeface="Arial" pitchFamily="34" charset="0"/>
                          <a:cs typeface="Arial" pitchFamily="34" charset="0"/>
                        </a:rPr>
                        <a:t>Autoclave Shutdown</a:t>
                      </a:r>
                      <a:endParaRPr lang="en-PH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PH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PH" dirty="0" smtClean="0">
                          <a:latin typeface="Arial" pitchFamily="34" charset="0"/>
                          <a:cs typeface="Arial" pitchFamily="34" charset="0"/>
                        </a:rPr>
                        <a:t>ESD Push Button on Aux Console</a:t>
                      </a:r>
                      <a:endParaRPr lang="en-PH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PH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PH" dirty="0" smtClean="0">
                          <a:latin typeface="Arial" pitchFamily="34" charset="0"/>
                          <a:cs typeface="Arial" pitchFamily="34" charset="0"/>
                        </a:rPr>
                        <a:t>Electric Power Failure</a:t>
                      </a:r>
                      <a:endParaRPr lang="en-PH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PH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2708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6878"/>
            <a:ext cx="8229600" cy="1143000"/>
          </a:xfrm>
        </p:spPr>
        <p:txBody>
          <a:bodyPr>
            <a:normAutofit/>
          </a:bodyPr>
          <a:lstStyle/>
          <a:p>
            <a:r>
              <a:rPr lang="en-PH" sz="4000" dirty="0" smtClean="0">
                <a:latin typeface="Arial" pitchFamily="34" charset="0"/>
                <a:cs typeface="Arial" pitchFamily="34" charset="0"/>
              </a:rPr>
              <a:t>Operator Actions when ESD Occur</a:t>
            </a:r>
            <a:endParaRPr lang="en-PH" sz="4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1000" y="1477100"/>
            <a:ext cx="83058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2"/>
              </a:buBlip>
            </a:pPr>
            <a:r>
              <a:rPr lang="en-PH" dirty="0" smtClean="0">
                <a:latin typeface="Arial" pitchFamily="34" charset="0"/>
                <a:cs typeface="Arial" pitchFamily="34" charset="0"/>
              </a:rPr>
              <a:t> HPAL Area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en-PH" dirty="0" smtClean="0">
                <a:latin typeface="Arial" pitchFamily="34" charset="0"/>
                <a:cs typeface="Arial" pitchFamily="34" charset="0"/>
              </a:rPr>
              <a:t>In case of Power Failure, Thickeners (Ore &amp; CCD) Rake Raise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en-PH" dirty="0" smtClean="0">
                <a:latin typeface="Arial" pitchFamily="34" charset="0"/>
                <a:cs typeface="Arial" pitchFamily="34" charset="0"/>
              </a:rPr>
              <a:t>In case of Acid S/D, </a:t>
            </a:r>
            <a:r>
              <a:rPr lang="en-PH" dirty="0" err="1" smtClean="0">
                <a:latin typeface="Arial" pitchFamily="34" charset="0"/>
                <a:cs typeface="Arial" pitchFamily="34" charset="0"/>
              </a:rPr>
              <a:t>Lewa</a:t>
            </a:r>
            <a:r>
              <a:rPr lang="en-PH" dirty="0" smtClean="0">
                <a:latin typeface="Arial" pitchFamily="34" charset="0"/>
                <a:cs typeface="Arial" pitchFamily="34" charset="0"/>
              </a:rPr>
              <a:t> Pump Stroke set to zero and N</a:t>
            </a:r>
            <a:r>
              <a:rPr lang="en-PH" baseline="-250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en-PH" dirty="0" smtClean="0">
                <a:latin typeface="Arial" pitchFamily="34" charset="0"/>
                <a:cs typeface="Arial" pitchFamily="34" charset="0"/>
              </a:rPr>
              <a:t> addition.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en-PH" dirty="0" smtClean="0">
                <a:latin typeface="Arial" pitchFamily="34" charset="0"/>
                <a:cs typeface="Arial" pitchFamily="34" charset="0"/>
              </a:rPr>
              <a:t>In case of Steam S/D, close main isolation valve of Blow Back Vessel</a:t>
            </a:r>
          </a:p>
          <a:p>
            <a:pPr lvl="1"/>
            <a:endParaRPr lang="en-PH" dirty="0" smtClean="0">
              <a:latin typeface="Arial" pitchFamily="34" charset="0"/>
              <a:cs typeface="Arial" pitchFamily="34" charset="0"/>
            </a:endParaRPr>
          </a:p>
          <a:p>
            <a:pPr marL="285750" indent="-285750">
              <a:buBlip>
                <a:blip r:embed="rId2"/>
              </a:buBlip>
            </a:pPr>
            <a:r>
              <a:rPr lang="en-PH" dirty="0" smtClean="0">
                <a:latin typeface="Arial" pitchFamily="34" charset="0"/>
                <a:cs typeface="Arial" pitchFamily="34" charset="0"/>
              </a:rPr>
              <a:t>MS Area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en-PH" dirty="0" smtClean="0">
                <a:latin typeface="Arial" pitchFamily="34" charset="0"/>
                <a:cs typeface="Arial" pitchFamily="34" charset="0"/>
              </a:rPr>
              <a:t>Closing of all feed pumps discharge valve 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en-PH" dirty="0" smtClean="0">
                <a:latin typeface="Arial" pitchFamily="34" charset="0"/>
                <a:cs typeface="Arial" pitchFamily="34" charset="0"/>
              </a:rPr>
              <a:t>Water flushing of slurry lines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en-PH" dirty="0">
                <a:latin typeface="Arial" pitchFamily="34" charset="0"/>
                <a:cs typeface="Arial" pitchFamily="34" charset="0"/>
              </a:rPr>
              <a:t> </a:t>
            </a:r>
            <a:r>
              <a:rPr lang="en-PH" dirty="0" smtClean="0">
                <a:latin typeface="Arial" pitchFamily="34" charset="0"/>
                <a:cs typeface="Arial" pitchFamily="34" charset="0"/>
              </a:rPr>
              <a:t>MS Thickener rake raise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en-PH" dirty="0" smtClean="0">
                <a:latin typeface="Arial" pitchFamily="34" charset="0"/>
                <a:cs typeface="Arial" pitchFamily="34" charset="0"/>
              </a:rPr>
              <a:t>Closing of Vacuum Pump suction valve 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en-PH" dirty="0" smtClean="0">
                <a:latin typeface="Arial" pitchFamily="34" charset="0"/>
                <a:cs typeface="Arial" pitchFamily="34" charset="0"/>
              </a:rPr>
              <a:t>Closing Steam Isolation Valve at MS </a:t>
            </a:r>
            <a:r>
              <a:rPr lang="en-PH" dirty="0" err="1" smtClean="0">
                <a:latin typeface="Arial" pitchFamily="34" charset="0"/>
                <a:cs typeface="Arial" pitchFamily="34" charset="0"/>
              </a:rPr>
              <a:t>Feedline</a:t>
            </a:r>
            <a:r>
              <a:rPr lang="en-PH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 marL="742950" lvl="1" indent="-285750">
              <a:buFont typeface="Wingdings" pitchFamily="2" charset="2"/>
              <a:buChar char="Ø"/>
            </a:pPr>
            <a:endParaRPr lang="en-PH" dirty="0" smtClean="0">
              <a:latin typeface="Arial" pitchFamily="34" charset="0"/>
              <a:cs typeface="Arial" pitchFamily="34" charset="0"/>
            </a:endParaRPr>
          </a:p>
          <a:p>
            <a:pPr marL="285750" indent="-285750">
              <a:buBlip>
                <a:blip r:embed="rId2"/>
              </a:buBlip>
            </a:pPr>
            <a:r>
              <a:rPr lang="en-PH" dirty="0" smtClean="0">
                <a:latin typeface="Arial" pitchFamily="34" charset="0"/>
                <a:cs typeface="Arial" pitchFamily="34" charset="0"/>
              </a:rPr>
              <a:t>H2S Area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en-PH" dirty="0" smtClean="0">
                <a:latin typeface="Arial" pitchFamily="34" charset="0"/>
                <a:cs typeface="Arial" pitchFamily="34" charset="0"/>
              </a:rPr>
              <a:t> When ESD occurs, SIS is initiated. Operator will be notified through  </a:t>
            </a:r>
          </a:p>
          <a:p>
            <a:pPr lvl="1"/>
            <a:r>
              <a:rPr lang="en-PH" dirty="0">
                <a:latin typeface="Arial" pitchFamily="34" charset="0"/>
                <a:cs typeface="Arial" pitchFamily="34" charset="0"/>
              </a:rPr>
              <a:t> </a:t>
            </a:r>
            <a:r>
              <a:rPr lang="en-PH" dirty="0" smtClean="0">
                <a:latin typeface="Arial" pitchFamily="34" charset="0"/>
                <a:cs typeface="Arial" pitchFamily="34" charset="0"/>
              </a:rPr>
              <a:t>     alarms (H2S Emergency Shutdown Console and/or alarm at the H2S </a:t>
            </a:r>
          </a:p>
          <a:p>
            <a:pPr lvl="1"/>
            <a:r>
              <a:rPr lang="en-PH" dirty="0">
                <a:latin typeface="Arial" pitchFamily="34" charset="0"/>
                <a:cs typeface="Arial" pitchFamily="34" charset="0"/>
              </a:rPr>
              <a:t> </a:t>
            </a:r>
            <a:r>
              <a:rPr lang="en-PH" dirty="0" smtClean="0">
                <a:latin typeface="Arial" pitchFamily="34" charset="0"/>
                <a:cs typeface="Arial" pitchFamily="34" charset="0"/>
              </a:rPr>
              <a:t>     Plant Core Area). </a:t>
            </a:r>
            <a:endParaRPr lang="en-PH" dirty="0">
              <a:latin typeface="Arial" pitchFamily="34" charset="0"/>
              <a:cs typeface="Arial" pitchFamily="34" charset="0"/>
            </a:endParaRPr>
          </a:p>
          <a:p>
            <a:pPr marL="742950" lvl="1" indent="-285750">
              <a:buFont typeface="Wingdings" pitchFamily="2" charset="2"/>
              <a:buChar char="Ø"/>
            </a:pPr>
            <a:r>
              <a:rPr lang="en-PH" dirty="0" smtClean="0">
                <a:latin typeface="Arial" pitchFamily="34" charset="0"/>
                <a:cs typeface="Arial" pitchFamily="34" charset="0"/>
              </a:rPr>
              <a:t> Operator will acknowledge the buzzer alarm. Resetting  the alarm can  </a:t>
            </a:r>
          </a:p>
          <a:p>
            <a:pPr lvl="1"/>
            <a:r>
              <a:rPr lang="en-PH" dirty="0" smtClean="0">
                <a:latin typeface="Arial" pitchFamily="34" charset="0"/>
                <a:cs typeface="Arial" pitchFamily="34" charset="0"/>
              </a:rPr>
              <a:t>      be done only after satisfying normal condition.</a:t>
            </a:r>
          </a:p>
          <a:p>
            <a:pPr marL="742950" lvl="1" indent="-285750">
              <a:buFont typeface="Wingdings" pitchFamily="2" charset="2"/>
              <a:buChar char="Ø"/>
            </a:pPr>
            <a:endParaRPr lang="en-PH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8623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/>
          <a:lstStyle/>
          <a:p>
            <a:r>
              <a:rPr lang="en-PH" dirty="0" smtClean="0">
                <a:latin typeface="Arial" pitchFamily="34" charset="0"/>
                <a:cs typeface="Arial" pitchFamily="34" charset="0"/>
              </a:rPr>
              <a:t>I.3   Acid Shutdown</a:t>
            </a:r>
            <a:endParaRPr lang="en-PH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5919750"/>
              </p:ext>
            </p:extLst>
          </p:nvPr>
        </p:nvGraphicFramePr>
        <p:xfrm>
          <a:off x="398580" y="2225040"/>
          <a:ext cx="828822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7820"/>
                <a:gridCol w="3200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 smtClean="0">
                          <a:latin typeface="Arial" pitchFamily="34" charset="0"/>
                          <a:cs typeface="Arial" pitchFamily="34" charset="0"/>
                        </a:rPr>
                        <a:t>ESD CAUSE</a:t>
                      </a:r>
                      <a:endParaRPr lang="en-PH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 smtClean="0">
                          <a:latin typeface="Arial" pitchFamily="34" charset="0"/>
                          <a:cs typeface="Arial" pitchFamily="34" charset="0"/>
                        </a:rPr>
                        <a:t>ESD Action </a:t>
                      </a:r>
                      <a:endParaRPr lang="en-PH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PH" dirty="0" smtClean="0">
                          <a:latin typeface="Arial" pitchFamily="34" charset="0"/>
                          <a:cs typeface="Arial" pitchFamily="34" charset="0"/>
                        </a:rPr>
                        <a:t>Autoclave</a:t>
                      </a:r>
                      <a:r>
                        <a:rPr lang="en-PH" baseline="0" dirty="0" smtClean="0">
                          <a:latin typeface="Arial" pitchFamily="34" charset="0"/>
                          <a:cs typeface="Arial" pitchFamily="34" charset="0"/>
                        </a:rPr>
                        <a:t> Comp.#1 Level LL</a:t>
                      </a:r>
                      <a:endParaRPr lang="en-PH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rowSpan="8">
                  <a:txBody>
                    <a:bodyPr/>
                    <a:lstStyle/>
                    <a:p>
                      <a:pPr marL="285750" indent="-285750">
                        <a:buFontTx/>
                        <a:buBlip>
                          <a:blip r:embed="rId2"/>
                        </a:buBlip>
                      </a:pPr>
                      <a:r>
                        <a:rPr lang="en-PH" dirty="0" smtClean="0">
                          <a:latin typeface="Arial" pitchFamily="34" charset="0"/>
                          <a:cs typeface="Arial" pitchFamily="34" charset="0"/>
                        </a:rPr>
                        <a:t> Acid Pump TRIP</a:t>
                      </a:r>
                    </a:p>
                    <a:p>
                      <a:pPr marL="285750" indent="-285750">
                        <a:buFontTx/>
                        <a:buBlip>
                          <a:blip r:embed="rId2"/>
                        </a:buBlip>
                      </a:pPr>
                      <a:r>
                        <a:rPr lang="en-PH" dirty="0" smtClean="0">
                          <a:latin typeface="Arial" pitchFamily="34" charset="0"/>
                          <a:cs typeface="Arial" pitchFamily="34" charset="0"/>
                        </a:rPr>
                        <a:t>Autoclave Comp.#1AB</a:t>
                      </a:r>
                      <a:r>
                        <a:rPr lang="en-PH" baseline="0" dirty="0" smtClean="0">
                          <a:latin typeface="Arial" pitchFamily="34" charset="0"/>
                          <a:cs typeface="Arial" pitchFamily="34" charset="0"/>
                        </a:rPr>
                        <a:t> Acid Valves CLOSE</a:t>
                      </a:r>
                    </a:p>
                    <a:p>
                      <a:pPr marL="285750" indent="-285750">
                        <a:buFontTx/>
                        <a:buBlip>
                          <a:blip r:embed="rId2"/>
                        </a:buBlip>
                      </a:pPr>
                      <a:r>
                        <a:rPr lang="en-PH" baseline="0" dirty="0" smtClean="0">
                          <a:latin typeface="Arial" pitchFamily="34" charset="0"/>
                          <a:cs typeface="Arial" pitchFamily="34" charset="0"/>
                        </a:rPr>
                        <a:t>Acid Line N2 Purging START</a:t>
                      </a:r>
                    </a:p>
                    <a:p>
                      <a:pPr marL="285750" indent="-285750">
                        <a:buFontTx/>
                        <a:buBlip>
                          <a:blip r:embed="rId2"/>
                        </a:buBlip>
                      </a:pPr>
                      <a:r>
                        <a:rPr lang="en-PH" baseline="0" dirty="0" smtClean="0">
                          <a:latin typeface="Arial" pitchFamily="34" charset="0"/>
                          <a:cs typeface="Arial" pitchFamily="34" charset="0"/>
                        </a:rPr>
                        <a:t>Acid feed pump suction valves CLOSE</a:t>
                      </a:r>
                      <a:endParaRPr lang="en-PH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 smtClean="0">
                          <a:latin typeface="Arial" pitchFamily="34" charset="0"/>
                          <a:cs typeface="Arial" pitchFamily="34" charset="0"/>
                        </a:rPr>
                        <a:t>Autoclave</a:t>
                      </a:r>
                      <a:r>
                        <a:rPr lang="en-PH" baseline="0" dirty="0" smtClean="0">
                          <a:latin typeface="Arial" pitchFamily="34" charset="0"/>
                          <a:cs typeface="Arial" pitchFamily="34" charset="0"/>
                        </a:rPr>
                        <a:t> Comp.#7 Level LL</a:t>
                      </a:r>
                      <a:endParaRPr lang="en-PH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PH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PH" dirty="0" smtClean="0">
                          <a:latin typeface="Arial" pitchFamily="34" charset="0"/>
                          <a:cs typeface="Arial" pitchFamily="34" charset="0"/>
                        </a:rPr>
                        <a:t>Autoclave Comp.#</a:t>
                      </a:r>
                      <a:r>
                        <a:rPr lang="en-PH" baseline="0" dirty="0" smtClean="0">
                          <a:latin typeface="Arial" pitchFamily="34" charset="0"/>
                          <a:cs typeface="Arial" pitchFamily="34" charset="0"/>
                        </a:rPr>
                        <a:t>1AB Acid Feed Flow LL</a:t>
                      </a:r>
                      <a:endParaRPr lang="en-PH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PH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PH" dirty="0" smtClean="0">
                          <a:latin typeface="Arial" pitchFamily="34" charset="0"/>
                          <a:cs typeface="Arial" pitchFamily="34" charset="0"/>
                        </a:rPr>
                        <a:t>Autoclave</a:t>
                      </a:r>
                      <a:r>
                        <a:rPr lang="en-PH" baseline="0" dirty="0" smtClean="0">
                          <a:latin typeface="Arial" pitchFamily="34" charset="0"/>
                          <a:cs typeface="Arial" pitchFamily="34" charset="0"/>
                        </a:rPr>
                        <a:t> Comp.#1AB Acid Feed Pressure LL</a:t>
                      </a:r>
                      <a:endParaRPr lang="en-PH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PH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PH" dirty="0" smtClean="0">
                          <a:latin typeface="Arial" pitchFamily="34" charset="0"/>
                          <a:cs typeface="Arial" pitchFamily="34" charset="0"/>
                        </a:rPr>
                        <a:t>Acid Tank</a:t>
                      </a:r>
                      <a:r>
                        <a:rPr lang="en-PH" baseline="0" dirty="0" smtClean="0">
                          <a:latin typeface="Arial" pitchFamily="34" charset="0"/>
                          <a:cs typeface="Arial" pitchFamily="34" charset="0"/>
                        </a:rPr>
                        <a:t> Level LL 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PH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PH" baseline="0" dirty="0" smtClean="0">
                          <a:latin typeface="Arial" pitchFamily="34" charset="0"/>
                          <a:cs typeface="Arial" pitchFamily="34" charset="0"/>
                        </a:rPr>
                        <a:t>Autoclave Shutdown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indent="0">
                        <a:buFont typeface="Wingdings" pitchFamily="2" charset="2"/>
                        <a:buNone/>
                      </a:pPr>
                      <a:endParaRPr lang="en-PH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PH" baseline="0" dirty="0" smtClean="0">
                          <a:latin typeface="Arial" pitchFamily="34" charset="0"/>
                          <a:cs typeface="Arial" pitchFamily="34" charset="0"/>
                        </a:rPr>
                        <a:t>ESD Push Button on Aux Console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indent="0">
                        <a:buFont typeface="Wingdings" pitchFamily="2" charset="2"/>
                        <a:buNone/>
                      </a:pPr>
                      <a:endParaRPr lang="en-PH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PH" baseline="0" dirty="0" smtClean="0">
                          <a:latin typeface="Arial" pitchFamily="34" charset="0"/>
                          <a:cs typeface="Arial" pitchFamily="34" charset="0"/>
                        </a:rPr>
                        <a:t>Electric Power Failure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indent="0">
                        <a:buFont typeface="Wingdings" pitchFamily="2" charset="2"/>
                        <a:buNone/>
                      </a:pPr>
                      <a:endParaRPr lang="en-PH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2752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/>
          <a:lstStyle/>
          <a:p>
            <a:r>
              <a:rPr lang="en-PH" dirty="0" smtClean="0">
                <a:latin typeface="Arial" pitchFamily="34" charset="0"/>
                <a:cs typeface="Arial" pitchFamily="34" charset="0"/>
              </a:rPr>
              <a:t>I.4  HP Air Shutdown</a:t>
            </a:r>
            <a:endParaRPr lang="en-PH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5910796"/>
              </p:ext>
            </p:extLst>
          </p:nvPr>
        </p:nvGraphicFramePr>
        <p:xfrm>
          <a:off x="334109" y="2499360"/>
          <a:ext cx="8458201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8446"/>
                <a:gridCol w="299975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 smtClean="0">
                          <a:latin typeface="Arial" pitchFamily="34" charset="0"/>
                          <a:cs typeface="Arial" pitchFamily="34" charset="0"/>
                        </a:rPr>
                        <a:t>ESD CAUSE</a:t>
                      </a:r>
                      <a:endParaRPr lang="en-PH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 smtClean="0">
                          <a:latin typeface="Arial" pitchFamily="34" charset="0"/>
                          <a:cs typeface="Arial" pitchFamily="34" charset="0"/>
                        </a:rPr>
                        <a:t>ESD Action </a:t>
                      </a:r>
                      <a:endParaRPr lang="en-PH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PH" dirty="0" smtClean="0">
                          <a:latin typeface="Arial" pitchFamily="34" charset="0"/>
                          <a:cs typeface="Arial" pitchFamily="34" charset="0"/>
                        </a:rPr>
                        <a:t>Autoclave HP Air Header Pressure HH</a:t>
                      </a:r>
                      <a:endParaRPr lang="en-PH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marL="285750" indent="-285750">
                        <a:buFontTx/>
                        <a:buBlip>
                          <a:blip r:embed="rId2"/>
                        </a:buBlip>
                      </a:pPr>
                      <a:r>
                        <a:rPr lang="en-PH" dirty="0" smtClean="0">
                          <a:latin typeface="Arial" pitchFamily="34" charset="0"/>
                          <a:cs typeface="Arial" pitchFamily="34" charset="0"/>
                        </a:rPr>
                        <a:t>HP Air</a:t>
                      </a:r>
                      <a:r>
                        <a:rPr lang="en-PH" baseline="0" dirty="0" smtClean="0">
                          <a:latin typeface="Arial" pitchFamily="34" charset="0"/>
                          <a:cs typeface="Arial" pitchFamily="34" charset="0"/>
                        </a:rPr>
                        <a:t> Isolation Valve CLOSE</a:t>
                      </a:r>
                    </a:p>
                    <a:p>
                      <a:pPr marL="285750" indent="-285750">
                        <a:buFontTx/>
                        <a:buBlip>
                          <a:blip r:embed="rId2"/>
                        </a:buBlip>
                      </a:pPr>
                      <a:r>
                        <a:rPr lang="en-PH" baseline="0" dirty="0" smtClean="0">
                          <a:latin typeface="Arial" pitchFamily="34" charset="0"/>
                          <a:cs typeface="Arial" pitchFamily="34" charset="0"/>
                        </a:rPr>
                        <a:t>HP Air Control Valve CLOSE</a:t>
                      </a:r>
                    </a:p>
                    <a:p>
                      <a:pPr marL="285750" indent="-285750">
                        <a:buFontTx/>
                        <a:buBlip>
                          <a:blip r:embed="rId2"/>
                        </a:buBlip>
                      </a:pPr>
                      <a:endParaRPr lang="en-PH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indent="0">
                        <a:buFont typeface="Wingdings" pitchFamily="2" charset="2"/>
                        <a:buNone/>
                      </a:pPr>
                      <a:endParaRPr lang="en-PH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PH" dirty="0" smtClean="0">
                          <a:latin typeface="Arial" pitchFamily="34" charset="0"/>
                          <a:cs typeface="Arial" pitchFamily="34" charset="0"/>
                        </a:rPr>
                        <a:t>Autoclave HP Air Header Pressure LL</a:t>
                      </a:r>
                      <a:endParaRPr lang="en-PH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PH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PH" dirty="0" smtClean="0">
                          <a:latin typeface="Arial" pitchFamily="34" charset="0"/>
                          <a:cs typeface="Arial" pitchFamily="34" charset="0"/>
                        </a:rPr>
                        <a:t>Autoclave Shutdown</a:t>
                      </a:r>
                      <a:endParaRPr lang="en-PH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PH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PH" dirty="0" smtClean="0">
                          <a:latin typeface="Arial" pitchFamily="34" charset="0"/>
                          <a:cs typeface="Arial" pitchFamily="34" charset="0"/>
                        </a:rPr>
                        <a:t>ESD Push Button on Aux Console</a:t>
                      </a:r>
                      <a:endParaRPr lang="en-PH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PH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PH" dirty="0" smtClean="0">
                          <a:latin typeface="Arial" pitchFamily="34" charset="0"/>
                          <a:cs typeface="Arial" pitchFamily="34" charset="0"/>
                        </a:rPr>
                        <a:t>Electric Power Failure</a:t>
                      </a:r>
                      <a:endParaRPr lang="en-PH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PH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5787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445475"/>
            <a:ext cx="8229600" cy="1143000"/>
          </a:xfrm>
        </p:spPr>
        <p:txBody>
          <a:bodyPr/>
          <a:lstStyle/>
          <a:p>
            <a:r>
              <a:rPr lang="en-PH" dirty="0" smtClean="0">
                <a:latin typeface="Arial" pitchFamily="34" charset="0"/>
                <a:cs typeface="Arial" pitchFamily="34" charset="0"/>
              </a:rPr>
              <a:t>I.5 MS Plant Shutdown</a:t>
            </a:r>
            <a:endParaRPr lang="en-PH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7274549"/>
              </p:ext>
            </p:extLst>
          </p:nvPr>
        </p:nvGraphicFramePr>
        <p:xfrm>
          <a:off x="334110" y="1828800"/>
          <a:ext cx="8458201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23690"/>
                <a:gridCol w="3534511"/>
              </a:tblGrid>
              <a:tr h="350731">
                <a:tc>
                  <a:txBody>
                    <a:bodyPr/>
                    <a:lstStyle/>
                    <a:p>
                      <a:pPr algn="ctr"/>
                      <a:r>
                        <a:rPr lang="en-PH" dirty="0" smtClean="0">
                          <a:latin typeface="Arial" pitchFamily="34" charset="0"/>
                          <a:cs typeface="Arial" pitchFamily="34" charset="0"/>
                        </a:rPr>
                        <a:t>ESD CAUSE</a:t>
                      </a:r>
                      <a:endParaRPr lang="en-PH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 smtClean="0">
                          <a:latin typeface="Arial" pitchFamily="34" charset="0"/>
                          <a:cs typeface="Arial" pitchFamily="34" charset="0"/>
                        </a:rPr>
                        <a:t>ESD Action </a:t>
                      </a:r>
                      <a:endParaRPr lang="en-PH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50731">
                <a:tc>
                  <a:txBody>
                    <a:bodyPr/>
                    <a:lstStyle/>
                    <a:p>
                      <a:r>
                        <a:rPr lang="en-PH" dirty="0" smtClean="0">
                          <a:latin typeface="Arial" pitchFamily="34" charset="0"/>
                          <a:cs typeface="Arial" pitchFamily="34" charset="0"/>
                        </a:rPr>
                        <a:t>MS Reactors</a:t>
                      </a:r>
                      <a:r>
                        <a:rPr lang="en-PH" baseline="0" dirty="0" smtClean="0">
                          <a:latin typeface="Arial" pitchFamily="34" charset="0"/>
                          <a:cs typeface="Arial" pitchFamily="34" charset="0"/>
                        </a:rPr>
                        <a:t> Pressure HH</a:t>
                      </a:r>
                      <a:endParaRPr lang="en-PH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rowSpan="7">
                  <a:txBody>
                    <a:bodyPr/>
                    <a:lstStyle/>
                    <a:p>
                      <a:pPr marL="285750" indent="-285750">
                        <a:buFontTx/>
                        <a:buBlip>
                          <a:blip r:embed="rId2"/>
                        </a:buBlip>
                      </a:pPr>
                      <a:r>
                        <a:rPr lang="en-PH" dirty="0" smtClean="0">
                          <a:latin typeface="Arial" pitchFamily="34" charset="0"/>
                          <a:cs typeface="Arial" pitchFamily="34" charset="0"/>
                        </a:rPr>
                        <a:t>MS</a:t>
                      </a:r>
                      <a:r>
                        <a:rPr lang="en-PH" baseline="0" dirty="0" smtClean="0">
                          <a:latin typeface="Arial" pitchFamily="34" charset="0"/>
                          <a:cs typeface="Arial" pitchFamily="34" charset="0"/>
                        </a:rPr>
                        <a:t> Seed Pump TRIP</a:t>
                      </a:r>
                    </a:p>
                    <a:p>
                      <a:pPr marL="285750" indent="-285750">
                        <a:buFontTx/>
                        <a:buBlip>
                          <a:blip r:embed="rId2"/>
                        </a:buBlip>
                      </a:pPr>
                      <a:r>
                        <a:rPr lang="en-PH" baseline="0" dirty="0" smtClean="0">
                          <a:latin typeface="Arial" pitchFamily="34" charset="0"/>
                          <a:cs typeface="Arial" pitchFamily="34" charset="0"/>
                        </a:rPr>
                        <a:t>H2S Gas Compressor TRIP</a:t>
                      </a:r>
                    </a:p>
                    <a:p>
                      <a:pPr marL="285750" indent="-285750">
                        <a:buFontTx/>
                        <a:buBlip>
                          <a:blip r:embed="rId2"/>
                        </a:buBlip>
                      </a:pPr>
                      <a:r>
                        <a:rPr lang="en-PH" baseline="0" dirty="0" smtClean="0">
                          <a:latin typeface="Arial" pitchFamily="34" charset="0"/>
                          <a:cs typeface="Arial" pitchFamily="34" charset="0"/>
                        </a:rPr>
                        <a:t>Vacuum Pump TRIP</a:t>
                      </a:r>
                    </a:p>
                    <a:p>
                      <a:pPr marL="285750" indent="-285750">
                        <a:buFontTx/>
                        <a:buBlip>
                          <a:blip r:embed="rId2"/>
                        </a:buBlip>
                      </a:pPr>
                      <a:r>
                        <a:rPr lang="en-PH" baseline="0" dirty="0" smtClean="0">
                          <a:latin typeface="Arial" pitchFamily="34" charset="0"/>
                          <a:cs typeface="Arial" pitchFamily="34" charset="0"/>
                        </a:rPr>
                        <a:t>MS Feed Pump TRIP</a:t>
                      </a:r>
                    </a:p>
                    <a:p>
                      <a:pPr marL="285750" indent="-285750">
                        <a:buFontTx/>
                        <a:buBlip>
                          <a:blip r:embed="rId2"/>
                        </a:buBlip>
                      </a:pPr>
                      <a:r>
                        <a:rPr lang="en-PH" baseline="0" dirty="0" smtClean="0">
                          <a:latin typeface="Arial" pitchFamily="34" charset="0"/>
                          <a:cs typeface="Arial" pitchFamily="34" charset="0"/>
                        </a:rPr>
                        <a:t>H2S Feed Valve to MS Reactors CLOSE</a:t>
                      </a:r>
                    </a:p>
                    <a:p>
                      <a:pPr marL="285750" indent="-285750">
                        <a:buFontTx/>
                        <a:buBlip>
                          <a:blip r:embed="rId2"/>
                        </a:buBlip>
                      </a:pPr>
                      <a:r>
                        <a:rPr lang="en-PH" baseline="0" dirty="0" smtClean="0">
                          <a:latin typeface="Arial" pitchFamily="34" charset="0"/>
                          <a:cs typeface="Arial" pitchFamily="34" charset="0"/>
                        </a:rPr>
                        <a:t>MS Seed Valve CLOSE</a:t>
                      </a:r>
                    </a:p>
                    <a:p>
                      <a:pPr marL="285750" indent="-285750">
                        <a:buFontTx/>
                        <a:buBlip>
                          <a:blip r:embed="rId2"/>
                        </a:buBlip>
                      </a:pPr>
                      <a:r>
                        <a:rPr lang="en-PH" baseline="0" dirty="0" smtClean="0">
                          <a:latin typeface="Arial" pitchFamily="34" charset="0"/>
                          <a:cs typeface="Arial" pitchFamily="34" charset="0"/>
                        </a:rPr>
                        <a:t>MS Reactor #4 Discharge Valve CLOSE</a:t>
                      </a:r>
                    </a:p>
                    <a:p>
                      <a:pPr marL="285750" indent="-285750">
                        <a:buFontTx/>
                        <a:buBlip>
                          <a:blip r:embed="rId2"/>
                        </a:buBlip>
                      </a:pPr>
                      <a:r>
                        <a:rPr lang="en-PH" baseline="0" dirty="0" smtClean="0">
                          <a:latin typeface="Arial" pitchFamily="34" charset="0"/>
                          <a:cs typeface="Arial" pitchFamily="34" charset="0"/>
                        </a:rPr>
                        <a:t>Steam Valve to MS </a:t>
                      </a:r>
                      <a:r>
                        <a:rPr lang="en-PH" baseline="0" dirty="0" err="1" smtClean="0">
                          <a:latin typeface="Arial" pitchFamily="34" charset="0"/>
                          <a:cs typeface="Arial" pitchFamily="34" charset="0"/>
                        </a:rPr>
                        <a:t>Feedline</a:t>
                      </a:r>
                      <a:r>
                        <a:rPr lang="en-PH" baseline="0" dirty="0" smtClean="0">
                          <a:latin typeface="Arial" pitchFamily="34" charset="0"/>
                          <a:cs typeface="Arial" pitchFamily="34" charset="0"/>
                        </a:rPr>
                        <a:t> CLOSE</a:t>
                      </a:r>
                    </a:p>
                    <a:p>
                      <a:pPr marL="285750" indent="-285750">
                        <a:buFontTx/>
                        <a:buBlip>
                          <a:blip r:embed="rId2"/>
                        </a:buBlip>
                      </a:pPr>
                      <a:r>
                        <a:rPr lang="en-PH" baseline="0" dirty="0" smtClean="0">
                          <a:latin typeface="Arial" pitchFamily="34" charset="0"/>
                          <a:cs typeface="Arial" pitchFamily="34" charset="0"/>
                        </a:rPr>
                        <a:t>H2S Shutdown</a:t>
                      </a:r>
                    </a:p>
                    <a:p>
                      <a:pPr marL="285750" indent="-285750">
                        <a:buFontTx/>
                        <a:buBlip>
                          <a:blip r:embed="rId2"/>
                        </a:buBlip>
                      </a:pPr>
                      <a:endParaRPr lang="en-PH" baseline="0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50731">
                <a:tc>
                  <a:txBody>
                    <a:bodyPr/>
                    <a:lstStyle/>
                    <a:p>
                      <a:r>
                        <a:rPr lang="en-PH" dirty="0" smtClean="0">
                          <a:latin typeface="Arial" pitchFamily="34" charset="0"/>
                          <a:cs typeface="Arial" pitchFamily="34" charset="0"/>
                        </a:rPr>
                        <a:t>MS Reactors Level HH</a:t>
                      </a:r>
                      <a:endParaRPr lang="en-PH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PH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50731">
                <a:tc>
                  <a:txBody>
                    <a:bodyPr/>
                    <a:lstStyle/>
                    <a:p>
                      <a:r>
                        <a:rPr lang="en-PH" dirty="0" smtClean="0">
                          <a:latin typeface="Arial" pitchFamily="34" charset="0"/>
                          <a:cs typeface="Arial" pitchFamily="34" charset="0"/>
                        </a:rPr>
                        <a:t>H2S Gas Compressor Discharge Pressure HH</a:t>
                      </a:r>
                      <a:endParaRPr lang="en-PH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PH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50731">
                <a:tc>
                  <a:txBody>
                    <a:bodyPr/>
                    <a:lstStyle/>
                    <a:p>
                      <a:r>
                        <a:rPr lang="en-PH" dirty="0" smtClean="0">
                          <a:latin typeface="Arial" pitchFamily="34" charset="0"/>
                          <a:cs typeface="Arial" pitchFamily="34" charset="0"/>
                        </a:rPr>
                        <a:t>Instrument Air Pressure LL</a:t>
                      </a:r>
                      <a:endParaRPr lang="en-PH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PH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50731">
                <a:tc>
                  <a:txBody>
                    <a:bodyPr/>
                    <a:lstStyle/>
                    <a:p>
                      <a:r>
                        <a:rPr lang="en-PH" dirty="0" smtClean="0">
                          <a:latin typeface="Arial" pitchFamily="34" charset="0"/>
                          <a:cs typeface="Arial" pitchFamily="34" charset="0"/>
                        </a:rPr>
                        <a:t>Nitrogen Pressure LL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PH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50731">
                <a:tc>
                  <a:txBody>
                    <a:bodyPr/>
                    <a:lstStyle/>
                    <a:p>
                      <a:r>
                        <a:rPr lang="en-PH" dirty="0" smtClean="0">
                          <a:latin typeface="Arial" pitchFamily="34" charset="0"/>
                          <a:cs typeface="Arial" pitchFamily="34" charset="0"/>
                        </a:rPr>
                        <a:t>Electric Power Failure 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indent="0">
                        <a:buFont typeface="Wingdings" pitchFamily="2" charset="2"/>
                        <a:buNone/>
                      </a:pPr>
                      <a:endParaRPr lang="en-PH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1354880">
                <a:tc>
                  <a:txBody>
                    <a:bodyPr/>
                    <a:lstStyle/>
                    <a:p>
                      <a:r>
                        <a:rPr lang="en-PH" dirty="0" smtClean="0">
                          <a:latin typeface="Arial" pitchFamily="34" charset="0"/>
                          <a:cs typeface="Arial" pitchFamily="34" charset="0"/>
                        </a:rPr>
                        <a:t>ESD Push Button on Aux Console 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indent="0">
                        <a:buFont typeface="Wingdings" pitchFamily="2" charset="2"/>
                        <a:buNone/>
                      </a:pPr>
                      <a:endParaRPr lang="en-PH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1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1143000"/>
          </a:xfrm>
        </p:spPr>
        <p:txBody>
          <a:bodyPr>
            <a:noAutofit/>
          </a:bodyPr>
          <a:lstStyle/>
          <a:p>
            <a:r>
              <a:rPr lang="en-PH" sz="3700" dirty="0" smtClean="0">
                <a:latin typeface="Arial" pitchFamily="34" charset="0"/>
                <a:cs typeface="Arial" pitchFamily="34" charset="0"/>
              </a:rPr>
              <a:t>I.6 H2S Vent Scrubber (SR02) Shutdown</a:t>
            </a:r>
            <a:endParaRPr lang="en-PH" sz="37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4076253"/>
              </p:ext>
            </p:extLst>
          </p:nvPr>
        </p:nvGraphicFramePr>
        <p:xfrm>
          <a:off x="334109" y="1295400"/>
          <a:ext cx="8352691" cy="54025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59279"/>
                <a:gridCol w="4393412"/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PH" sz="1700" dirty="0" smtClean="0">
                          <a:latin typeface="Arial" pitchFamily="34" charset="0"/>
                          <a:cs typeface="Arial" pitchFamily="34" charset="0"/>
                        </a:rPr>
                        <a:t>ESD CAUSE</a:t>
                      </a:r>
                      <a:endParaRPr lang="en-PH" sz="17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700" dirty="0" smtClean="0">
                          <a:latin typeface="Arial" pitchFamily="34" charset="0"/>
                          <a:cs typeface="Arial" pitchFamily="34" charset="0"/>
                        </a:rPr>
                        <a:t>ESD Action </a:t>
                      </a:r>
                      <a:endParaRPr lang="en-PH" sz="17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21948">
                <a:tc>
                  <a:txBody>
                    <a:bodyPr/>
                    <a:lstStyle/>
                    <a:p>
                      <a:r>
                        <a:rPr lang="en-PH" sz="1700" dirty="0" smtClean="0">
                          <a:latin typeface="Arial" pitchFamily="34" charset="0"/>
                          <a:cs typeface="Arial" pitchFamily="34" charset="0"/>
                        </a:rPr>
                        <a:t>Pre-scrubber</a:t>
                      </a:r>
                      <a:r>
                        <a:rPr lang="en-PH" sz="1700" baseline="0" dirty="0" smtClean="0">
                          <a:latin typeface="Arial" pitchFamily="34" charset="0"/>
                          <a:cs typeface="Arial" pitchFamily="34" charset="0"/>
                        </a:rPr>
                        <a:t> Level LL</a:t>
                      </a:r>
                      <a:endParaRPr lang="en-PH" sz="17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rowSpan="12">
                  <a:txBody>
                    <a:bodyPr/>
                    <a:lstStyle/>
                    <a:p>
                      <a:pPr marL="285750" indent="-285750">
                        <a:buFontTx/>
                        <a:buBlip>
                          <a:blip r:embed="rId2"/>
                        </a:buBlip>
                      </a:pPr>
                      <a:r>
                        <a:rPr lang="en-PH" sz="1700" dirty="0" smtClean="0">
                          <a:latin typeface="Arial" pitchFamily="34" charset="0"/>
                          <a:cs typeface="Arial" pitchFamily="34" charset="0"/>
                        </a:rPr>
                        <a:t>MS</a:t>
                      </a:r>
                      <a:r>
                        <a:rPr lang="en-PH" sz="1700" baseline="0" dirty="0" smtClean="0">
                          <a:latin typeface="Arial" pitchFamily="34" charset="0"/>
                          <a:cs typeface="Arial" pitchFamily="34" charset="0"/>
                        </a:rPr>
                        <a:t> Seed Pump TRIP</a:t>
                      </a:r>
                    </a:p>
                    <a:p>
                      <a:pPr marL="285750" indent="-285750">
                        <a:buFontTx/>
                        <a:buBlip>
                          <a:blip r:embed="rId2"/>
                        </a:buBlip>
                      </a:pPr>
                      <a:r>
                        <a:rPr lang="en-PH" sz="1700" baseline="0" dirty="0" smtClean="0">
                          <a:latin typeface="Arial" pitchFamily="34" charset="0"/>
                          <a:cs typeface="Arial" pitchFamily="34" charset="0"/>
                        </a:rPr>
                        <a:t>H</a:t>
                      </a:r>
                      <a:r>
                        <a:rPr lang="en-PH" sz="1700" baseline="-25000" dirty="0" smtClean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r>
                        <a:rPr lang="en-PH" sz="1700" baseline="0" dirty="0" smtClean="0">
                          <a:latin typeface="Arial" pitchFamily="34" charset="0"/>
                          <a:cs typeface="Arial" pitchFamily="34" charset="0"/>
                        </a:rPr>
                        <a:t>S Gas Compressor TRIP</a:t>
                      </a:r>
                    </a:p>
                    <a:p>
                      <a:pPr marL="285750" indent="-285750">
                        <a:buFontTx/>
                        <a:buBlip>
                          <a:blip r:embed="rId2"/>
                        </a:buBlip>
                      </a:pPr>
                      <a:r>
                        <a:rPr lang="en-PH" sz="1700" baseline="0" dirty="0" smtClean="0">
                          <a:latin typeface="Arial" pitchFamily="34" charset="0"/>
                          <a:cs typeface="Arial" pitchFamily="34" charset="0"/>
                        </a:rPr>
                        <a:t>H</a:t>
                      </a:r>
                      <a:r>
                        <a:rPr lang="en-PH" sz="1700" baseline="-25000" dirty="0" smtClean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r>
                        <a:rPr lang="en-PH" sz="1700" baseline="0" dirty="0" smtClean="0">
                          <a:latin typeface="Arial" pitchFamily="34" charset="0"/>
                          <a:cs typeface="Arial" pitchFamily="34" charset="0"/>
                        </a:rPr>
                        <a:t>S Vacuum Pump TRIP</a:t>
                      </a:r>
                    </a:p>
                    <a:p>
                      <a:pPr marL="285750" indent="-285750">
                        <a:buFontTx/>
                        <a:buBlip>
                          <a:blip r:embed="rId2"/>
                        </a:buBlip>
                      </a:pPr>
                      <a:r>
                        <a:rPr lang="en-PH" sz="1700" baseline="0" dirty="0" smtClean="0">
                          <a:latin typeface="Arial" pitchFamily="34" charset="0"/>
                          <a:cs typeface="Arial" pitchFamily="34" charset="0"/>
                        </a:rPr>
                        <a:t>MS Feed Pump TRIP</a:t>
                      </a:r>
                    </a:p>
                    <a:p>
                      <a:pPr marL="285750" indent="-285750">
                        <a:buFontTx/>
                        <a:buBlip>
                          <a:blip r:embed="rId2"/>
                        </a:buBlip>
                      </a:pPr>
                      <a:r>
                        <a:rPr lang="en-PH" sz="1700" baseline="0" dirty="0" smtClean="0">
                          <a:latin typeface="Arial" pitchFamily="34" charset="0"/>
                          <a:cs typeface="Arial" pitchFamily="34" charset="0"/>
                        </a:rPr>
                        <a:t>H</a:t>
                      </a:r>
                      <a:r>
                        <a:rPr lang="en-PH" sz="1700" baseline="-25000" dirty="0" smtClean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r>
                        <a:rPr lang="en-PH" sz="1700" baseline="0" dirty="0" smtClean="0">
                          <a:latin typeface="Arial" pitchFamily="34" charset="0"/>
                          <a:cs typeface="Arial" pitchFamily="34" charset="0"/>
                        </a:rPr>
                        <a:t>S Feed Valve to MS Reactors CLOSE</a:t>
                      </a:r>
                    </a:p>
                    <a:p>
                      <a:pPr marL="285750" indent="-285750">
                        <a:buFontTx/>
                        <a:buBlip>
                          <a:blip r:embed="rId2"/>
                        </a:buBlip>
                      </a:pPr>
                      <a:r>
                        <a:rPr lang="en-PH" sz="1700" baseline="0" dirty="0" smtClean="0">
                          <a:latin typeface="Arial" pitchFamily="34" charset="0"/>
                          <a:cs typeface="Arial" pitchFamily="34" charset="0"/>
                        </a:rPr>
                        <a:t>MS Seed Valve CLOSE</a:t>
                      </a:r>
                    </a:p>
                    <a:p>
                      <a:pPr marL="285750" indent="-285750">
                        <a:buFontTx/>
                        <a:buBlip>
                          <a:blip r:embed="rId2"/>
                        </a:buBlip>
                      </a:pPr>
                      <a:r>
                        <a:rPr lang="en-PH" sz="1700" baseline="0" dirty="0" smtClean="0">
                          <a:latin typeface="Arial" pitchFamily="34" charset="0"/>
                          <a:cs typeface="Arial" pitchFamily="34" charset="0"/>
                        </a:rPr>
                        <a:t>MS Reactor #4 Discharge Valve CLOSE</a:t>
                      </a:r>
                    </a:p>
                    <a:p>
                      <a:pPr marL="285750" indent="-285750">
                        <a:buFontTx/>
                        <a:buBlip>
                          <a:blip r:embed="rId2"/>
                        </a:buBlip>
                      </a:pPr>
                      <a:r>
                        <a:rPr lang="en-PH" sz="1700" baseline="0" dirty="0" smtClean="0">
                          <a:latin typeface="Arial" pitchFamily="34" charset="0"/>
                          <a:cs typeface="Arial" pitchFamily="34" charset="0"/>
                        </a:rPr>
                        <a:t>Steam Valve to MS </a:t>
                      </a:r>
                      <a:r>
                        <a:rPr lang="en-PH" sz="1700" baseline="0" dirty="0" err="1" smtClean="0">
                          <a:latin typeface="Arial" pitchFamily="34" charset="0"/>
                          <a:cs typeface="Arial" pitchFamily="34" charset="0"/>
                        </a:rPr>
                        <a:t>Feedline</a:t>
                      </a:r>
                      <a:r>
                        <a:rPr lang="en-PH" sz="1700" baseline="0" dirty="0" smtClean="0">
                          <a:latin typeface="Arial" pitchFamily="34" charset="0"/>
                          <a:cs typeface="Arial" pitchFamily="34" charset="0"/>
                        </a:rPr>
                        <a:t> CLOSE</a:t>
                      </a:r>
                    </a:p>
                    <a:p>
                      <a:pPr marL="285750" indent="-285750">
                        <a:buFontTx/>
                        <a:buBlip>
                          <a:blip r:embed="rId2"/>
                        </a:buBlip>
                      </a:pPr>
                      <a:r>
                        <a:rPr lang="en-PH" sz="1700" baseline="0" dirty="0" smtClean="0">
                          <a:latin typeface="Arial" pitchFamily="34" charset="0"/>
                          <a:cs typeface="Arial" pitchFamily="34" charset="0"/>
                        </a:rPr>
                        <a:t>H</a:t>
                      </a:r>
                      <a:r>
                        <a:rPr lang="en-PH" sz="1700" baseline="-25000" dirty="0" smtClean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r>
                        <a:rPr lang="en-PH" sz="1700" baseline="0" dirty="0" smtClean="0">
                          <a:latin typeface="Arial" pitchFamily="34" charset="0"/>
                          <a:cs typeface="Arial" pitchFamily="34" charset="0"/>
                        </a:rPr>
                        <a:t>S Shutdown</a:t>
                      </a:r>
                    </a:p>
                    <a:p>
                      <a:pPr marL="285750" indent="-285750">
                        <a:buFontTx/>
                        <a:buBlip>
                          <a:blip r:embed="rId2"/>
                        </a:buBlip>
                      </a:pPr>
                      <a:r>
                        <a:rPr lang="en-PH" sz="1700" baseline="0" dirty="0" smtClean="0">
                          <a:latin typeface="Arial" pitchFamily="34" charset="0"/>
                          <a:cs typeface="Arial" pitchFamily="34" charset="0"/>
                        </a:rPr>
                        <a:t>H</a:t>
                      </a:r>
                      <a:r>
                        <a:rPr lang="en-PH" sz="1700" baseline="-25000" dirty="0" smtClean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r>
                        <a:rPr lang="en-PH" sz="1700" baseline="0" dirty="0" smtClean="0">
                          <a:latin typeface="Arial" pitchFamily="34" charset="0"/>
                          <a:cs typeface="Arial" pitchFamily="34" charset="0"/>
                        </a:rPr>
                        <a:t>S gas Feed Valve to </a:t>
                      </a:r>
                      <a:r>
                        <a:rPr lang="en-PH" sz="1700" baseline="0" dirty="0" err="1" smtClean="0">
                          <a:latin typeface="Arial" pitchFamily="34" charset="0"/>
                          <a:cs typeface="Arial" pitchFamily="34" charset="0"/>
                        </a:rPr>
                        <a:t>DeZn</a:t>
                      </a:r>
                      <a:r>
                        <a:rPr lang="en-PH" sz="1700" baseline="0" dirty="0" smtClean="0">
                          <a:latin typeface="Arial" pitchFamily="34" charset="0"/>
                          <a:cs typeface="Arial" pitchFamily="34" charset="0"/>
                        </a:rPr>
                        <a:t> Reactors CLOSE</a:t>
                      </a:r>
                    </a:p>
                    <a:p>
                      <a:pPr marL="285750" indent="-285750">
                        <a:buFontTx/>
                        <a:buBlip>
                          <a:blip r:embed="rId2"/>
                        </a:buBlip>
                      </a:pPr>
                      <a:r>
                        <a:rPr lang="en-PH" sz="1700" baseline="0" dirty="0" err="1" smtClean="0">
                          <a:latin typeface="Arial" pitchFamily="34" charset="0"/>
                          <a:cs typeface="Arial" pitchFamily="34" charset="0"/>
                        </a:rPr>
                        <a:t>DeZn</a:t>
                      </a:r>
                      <a:r>
                        <a:rPr lang="en-PH" sz="1700" baseline="0" dirty="0" smtClean="0">
                          <a:latin typeface="Arial" pitchFamily="34" charset="0"/>
                          <a:cs typeface="Arial" pitchFamily="34" charset="0"/>
                        </a:rPr>
                        <a:t> Reactors Vent Valves CLOSE</a:t>
                      </a:r>
                    </a:p>
                    <a:p>
                      <a:pPr marL="285750" indent="-285750">
                        <a:buFontTx/>
                        <a:buBlip>
                          <a:blip r:embed="rId2"/>
                        </a:buBlip>
                      </a:pPr>
                      <a:r>
                        <a:rPr lang="en-PH" sz="1700" baseline="0" dirty="0" smtClean="0">
                          <a:latin typeface="Arial" pitchFamily="34" charset="0"/>
                          <a:cs typeface="Arial" pitchFamily="34" charset="0"/>
                        </a:rPr>
                        <a:t>MS Reactors Vent Valves CLOSE</a:t>
                      </a:r>
                    </a:p>
                    <a:p>
                      <a:pPr marL="285750" indent="-285750">
                        <a:buFontTx/>
                        <a:buBlip>
                          <a:blip r:embed="rId2"/>
                        </a:buBlip>
                      </a:pPr>
                      <a:r>
                        <a:rPr lang="en-PH" sz="1700" baseline="0" dirty="0" smtClean="0">
                          <a:latin typeface="Arial" pitchFamily="34" charset="0"/>
                          <a:cs typeface="Arial" pitchFamily="34" charset="0"/>
                        </a:rPr>
                        <a:t>NTRL Overflow Pump TRIP</a:t>
                      </a:r>
                    </a:p>
                    <a:p>
                      <a:pPr marL="285750" indent="-285750">
                        <a:buFontTx/>
                        <a:buBlip>
                          <a:blip r:embed="rId2"/>
                        </a:buBlip>
                      </a:pPr>
                      <a:r>
                        <a:rPr lang="en-PH" sz="1700" baseline="0" dirty="0" smtClean="0">
                          <a:latin typeface="Arial" pitchFamily="34" charset="0"/>
                          <a:cs typeface="Arial" pitchFamily="34" charset="0"/>
                        </a:rPr>
                        <a:t>Polishing Filter Feed  Pumps TRIP</a:t>
                      </a:r>
                    </a:p>
                    <a:p>
                      <a:pPr marL="285750" indent="-285750">
                        <a:buFontTx/>
                        <a:buBlip>
                          <a:blip r:embed="rId2"/>
                        </a:buBlip>
                      </a:pPr>
                      <a:r>
                        <a:rPr lang="en-PH" sz="1700" baseline="0" dirty="0" smtClean="0">
                          <a:latin typeface="Arial" pitchFamily="34" charset="0"/>
                          <a:cs typeface="Arial" pitchFamily="34" charset="0"/>
                        </a:rPr>
                        <a:t>Pregnant Liquor Recovery Pump TRIP</a:t>
                      </a:r>
                    </a:p>
                  </a:txBody>
                  <a:tcPr/>
                </a:tc>
              </a:tr>
              <a:tr h="321948">
                <a:tc>
                  <a:txBody>
                    <a:bodyPr/>
                    <a:lstStyle/>
                    <a:p>
                      <a:r>
                        <a:rPr lang="en-PH" sz="1700" dirty="0" smtClean="0">
                          <a:latin typeface="Arial" pitchFamily="34" charset="0"/>
                          <a:cs typeface="Arial" pitchFamily="34" charset="0"/>
                        </a:rPr>
                        <a:t>Vent</a:t>
                      </a:r>
                      <a:r>
                        <a:rPr lang="en-PH" sz="1700" baseline="0" dirty="0" smtClean="0">
                          <a:latin typeface="Arial" pitchFamily="34" charset="0"/>
                          <a:cs typeface="Arial" pitchFamily="34" charset="0"/>
                        </a:rPr>
                        <a:t> Scrubber Level LL</a:t>
                      </a:r>
                      <a:endParaRPr lang="en-PH" sz="17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PH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21948">
                <a:tc>
                  <a:txBody>
                    <a:bodyPr/>
                    <a:lstStyle/>
                    <a:p>
                      <a:r>
                        <a:rPr lang="en-PH" sz="1700" dirty="0" smtClean="0">
                          <a:latin typeface="Arial" pitchFamily="34" charset="0"/>
                          <a:cs typeface="Arial" pitchFamily="34" charset="0"/>
                        </a:rPr>
                        <a:t>Vent Scrubber O</a:t>
                      </a:r>
                      <a:r>
                        <a:rPr lang="en-PH" sz="1700" baseline="-25000" dirty="0" smtClean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r>
                        <a:rPr lang="en-PH" sz="1700" dirty="0" smtClean="0">
                          <a:latin typeface="Arial" pitchFamily="34" charset="0"/>
                          <a:cs typeface="Arial" pitchFamily="34" charset="0"/>
                        </a:rPr>
                        <a:t> Concentration</a:t>
                      </a:r>
                      <a:r>
                        <a:rPr lang="en-PH" sz="1700" baseline="0" dirty="0" smtClean="0">
                          <a:latin typeface="Arial" pitchFamily="34" charset="0"/>
                          <a:cs typeface="Arial" pitchFamily="34" charset="0"/>
                        </a:rPr>
                        <a:t> HH</a:t>
                      </a:r>
                      <a:endParaRPr lang="en-PH" sz="17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PH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21948">
                <a:tc>
                  <a:txBody>
                    <a:bodyPr/>
                    <a:lstStyle/>
                    <a:p>
                      <a:r>
                        <a:rPr lang="en-PH" sz="1700" dirty="0" smtClean="0">
                          <a:latin typeface="Arial" pitchFamily="34" charset="0"/>
                          <a:cs typeface="Arial" pitchFamily="34" charset="0"/>
                        </a:rPr>
                        <a:t>Vent</a:t>
                      </a:r>
                      <a:r>
                        <a:rPr lang="en-PH" sz="1700" baseline="0" dirty="0" smtClean="0">
                          <a:latin typeface="Arial" pitchFamily="34" charset="0"/>
                          <a:cs typeface="Arial" pitchFamily="34" charset="0"/>
                        </a:rPr>
                        <a:t> Scrubber Pressure HH</a:t>
                      </a:r>
                      <a:endParaRPr lang="en-PH" sz="17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PH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21948">
                <a:tc>
                  <a:txBody>
                    <a:bodyPr/>
                    <a:lstStyle/>
                    <a:p>
                      <a:r>
                        <a:rPr lang="en-PH" sz="1700" dirty="0" smtClean="0">
                          <a:latin typeface="Arial" pitchFamily="34" charset="0"/>
                          <a:cs typeface="Arial" pitchFamily="34" charset="0"/>
                        </a:rPr>
                        <a:t>Vent</a:t>
                      </a:r>
                      <a:r>
                        <a:rPr lang="en-PH" sz="1700" baseline="0" dirty="0" smtClean="0">
                          <a:latin typeface="Arial" pitchFamily="34" charset="0"/>
                          <a:cs typeface="Arial" pitchFamily="34" charset="0"/>
                        </a:rPr>
                        <a:t> Scrubber Fan Stop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PH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21948">
                <a:tc>
                  <a:txBody>
                    <a:bodyPr/>
                    <a:lstStyle/>
                    <a:p>
                      <a:r>
                        <a:rPr lang="en-PH" sz="1700" baseline="0" dirty="0" smtClean="0">
                          <a:latin typeface="Arial" pitchFamily="34" charset="0"/>
                          <a:cs typeface="Arial" pitchFamily="34" charset="0"/>
                        </a:rPr>
                        <a:t>Vent Scrubber H2S Concentration HH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indent="0">
                        <a:buFont typeface="Wingdings" pitchFamily="2" charset="2"/>
                        <a:buNone/>
                      </a:pPr>
                      <a:endParaRPr lang="en-PH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21948">
                <a:tc>
                  <a:txBody>
                    <a:bodyPr/>
                    <a:lstStyle/>
                    <a:p>
                      <a:r>
                        <a:rPr lang="en-PH" sz="1700" baseline="0" dirty="0" smtClean="0">
                          <a:latin typeface="Arial" pitchFamily="34" charset="0"/>
                          <a:cs typeface="Arial" pitchFamily="34" charset="0"/>
                        </a:rPr>
                        <a:t>Vent Scrubber Circulation Pump Stop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indent="0">
                        <a:buFont typeface="Wingdings" pitchFamily="2" charset="2"/>
                        <a:buNone/>
                      </a:pPr>
                      <a:endParaRPr lang="en-PH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21948">
                <a:tc>
                  <a:txBody>
                    <a:bodyPr/>
                    <a:lstStyle/>
                    <a:p>
                      <a:r>
                        <a:rPr lang="en-PH" sz="1700" baseline="0" dirty="0" smtClean="0">
                          <a:latin typeface="Arial" pitchFamily="34" charset="0"/>
                          <a:cs typeface="Arial" pitchFamily="34" charset="0"/>
                        </a:rPr>
                        <a:t>Pre-scrubber Circulation Pump Stop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indent="0">
                        <a:buFont typeface="Wingdings" pitchFamily="2" charset="2"/>
                        <a:buNone/>
                      </a:pPr>
                      <a:endParaRPr lang="en-PH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21948">
                <a:tc>
                  <a:txBody>
                    <a:bodyPr/>
                    <a:lstStyle/>
                    <a:p>
                      <a:r>
                        <a:rPr lang="en-PH" sz="1700" baseline="0" dirty="0" smtClean="0">
                          <a:latin typeface="Arial" pitchFamily="34" charset="0"/>
                          <a:cs typeface="Arial" pitchFamily="34" charset="0"/>
                        </a:rPr>
                        <a:t>Instrument Pressure LL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indent="0">
                        <a:buFont typeface="Wingdings" pitchFamily="2" charset="2"/>
                        <a:buNone/>
                      </a:pPr>
                      <a:endParaRPr lang="en-PH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21948">
                <a:tc>
                  <a:txBody>
                    <a:bodyPr/>
                    <a:lstStyle/>
                    <a:p>
                      <a:r>
                        <a:rPr lang="en-PH" sz="1700" baseline="0" dirty="0" smtClean="0">
                          <a:latin typeface="Arial" pitchFamily="34" charset="0"/>
                          <a:cs typeface="Arial" pitchFamily="34" charset="0"/>
                        </a:rPr>
                        <a:t>Nitrogen Pressure LL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indent="0">
                        <a:buFont typeface="Wingdings" pitchFamily="2" charset="2"/>
                        <a:buNone/>
                      </a:pPr>
                      <a:endParaRPr lang="en-PH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21948">
                <a:tc>
                  <a:txBody>
                    <a:bodyPr/>
                    <a:lstStyle/>
                    <a:p>
                      <a:r>
                        <a:rPr lang="en-PH" sz="1700" baseline="0" dirty="0" smtClean="0">
                          <a:latin typeface="Arial" pitchFamily="34" charset="0"/>
                          <a:cs typeface="Arial" pitchFamily="34" charset="0"/>
                        </a:rPr>
                        <a:t>Electric Power Failure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indent="0">
                        <a:buFont typeface="Wingdings" pitchFamily="2" charset="2"/>
                        <a:buNone/>
                      </a:pPr>
                      <a:endParaRPr lang="en-PH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1089626">
                <a:tc>
                  <a:txBody>
                    <a:bodyPr/>
                    <a:lstStyle/>
                    <a:p>
                      <a:r>
                        <a:rPr lang="en-PH" sz="1700" baseline="0" dirty="0" smtClean="0">
                          <a:latin typeface="Arial" pitchFamily="34" charset="0"/>
                          <a:cs typeface="Arial" pitchFamily="34" charset="0"/>
                        </a:rPr>
                        <a:t>Vent Scrubber Shutdown Push Button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indent="0">
                        <a:buFont typeface="Wingdings" pitchFamily="2" charset="2"/>
                        <a:buNone/>
                      </a:pPr>
                      <a:endParaRPr lang="en-PH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4665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9803655"/>
              </p:ext>
            </p:extLst>
          </p:nvPr>
        </p:nvGraphicFramePr>
        <p:xfrm>
          <a:off x="380999" y="1747520"/>
          <a:ext cx="8458201" cy="457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8601"/>
                <a:gridCol w="441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 smtClean="0">
                          <a:latin typeface="Arial" pitchFamily="34" charset="0"/>
                          <a:cs typeface="Arial" pitchFamily="34" charset="0"/>
                        </a:rPr>
                        <a:t>ESD CAUSE</a:t>
                      </a:r>
                      <a:endParaRPr lang="en-PH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 smtClean="0">
                          <a:latin typeface="Arial" pitchFamily="34" charset="0"/>
                          <a:cs typeface="Arial" pitchFamily="34" charset="0"/>
                        </a:rPr>
                        <a:t>ESD Action </a:t>
                      </a:r>
                      <a:endParaRPr lang="en-PH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PH" dirty="0" smtClean="0">
                          <a:latin typeface="Arial" pitchFamily="34" charset="0"/>
                          <a:cs typeface="Arial" pitchFamily="34" charset="0"/>
                        </a:rPr>
                        <a:t>SR03 Level LL</a:t>
                      </a:r>
                      <a:endParaRPr lang="en-PH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rowSpan="8">
                  <a:txBody>
                    <a:bodyPr/>
                    <a:lstStyle/>
                    <a:p>
                      <a:pPr marL="285750" indent="-285750">
                        <a:buFontTx/>
                        <a:buBlip>
                          <a:blip r:embed="rId2"/>
                        </a:buBlip>
                      </a:pPr>
                      <a:r>
                        <a:rPr lang="en-PH" dirty="0" smtClean="0">
                          <a:latin typeface="Arial" pitchFamily="34" charset="0"/>
                          <a:cs typeface="Arial" pitchFamily="34" charset="0"/>
                        </a:rPr>
                        <a:t>MS Seed Pump TRIP</a:t>
                      </a:r>
                    </a:p>
                    <a:p>
                      <a:pPr marL="285750" indent="-285750">
                        <a:buFontTx/>
                        <a:buBlip>
                          <a:blip r:embed="rId2"/>
                        </a:buBlip>
                      </a:pPr>
                      <a:r>
                        <a:rPr lang="en-PH" dirty="0" smtClean="0">
                          <a:latin typeface="Arial" pitchFamily="34" charset="0"/>
                          <a:cs typeface="Arial" pitchFamily="34" charset="0"/>
                        </a:rPr>
                        <a:t>H2S gas Compressor TRIP</a:t>
                      </a:r>
                    </a:p>
                    <a:p>
                      <a:pPr marL="285750" indent="-285750">
                        <a:buFontTx/>
                        <a:buBlip>
                          <a:blip r:embed="rId2"/>
                        </a:buBlip>
                      </a:pPr>
                      <a:r>
                        <a:rPr lang="en-PH" dirty="0" smtClean="0">
                          <a:latin typeface="Arial" pitchFamily="34" charset="0"/>
                          <a:cs typeface="Arial" pitchFamily="34" charset="0"/>
                        </a:rPr>
                        <a:t>H2S Vacuum</a:t>
                      </a:r>
                      <a:r>
                        <a:rPr lang="en-PH" baseline="0" dirty="0" smtClean="0">
                          <a:latin typeface="Arial" pitchFamily="34" charset="0"/>
                          <a:cs typeface="Arial" pitchFamily="34" charset="0"/>
                        </a:rPr>
                        <a:t> Pump TRIP</a:t>
                      </a:r>
                    </a:p>
                    <a:p>
                      <a:pPr marL="285750" indent="-285750">
                        <a:buFontTx/>
                        <a:buBlip>
                          <a:blip r:embed="rId2"/>
                        </a:buBlip>
                      </a:pPr>
                      <a:r>
                        <a:rPr lang="en-PH" baseline="0" dirty="0" smtClean="0">
                          <a:latin typeface="Arial" pitchFamily="34" charset="0"/>
                          <a:cs typeface="Arial" pitchFamily="34" charset="0"/>
                        </a:rPr>
                        <a:t>MS Feed Pump TRIP</a:t>
                      </a:r>
                    </a:p>
                    <a:p>
                      <a:pPr marL="285750" indent="-285750">
                        <a:buFontTx/>
                        <a:buBlip>
                          <a:blip r:embed="rId2"/>
                        </a:buBlip>
                      </a:pPr>
                      <a:r>
                        <a:rPr lang="en-PH" baseline="0" dirty="0" smtClean="0">
                          <a:latin typeface="Arial" pitchFamily="34" charset="0"/>
                          <a:cs typeface="Arial" pitchFamily="34" charset="0"/>
                        </a:rPr>
                        <a:t>H2S Feed Valve to MS </a:t>
                      </a:r>
                      <a:r>
                        <a:rPr lang="en-PH" baseline="0" dirty="0" err="1" smtClean="0">
                          <a:latin typeface="Arial" pitchFamily="34" charset="0"/>
                          <a:cs typeface="Arial" pitchFamily="34" charset="0"/>
                        </a:rPr>
                        <a:t>Rxts</a:t>
                      </a:r>
                      <a:r>
                        <a:rPr lang="en-PH" baseline="0" dirty="0" smtClean="0">
                          <a:latin typeface="Arial" pitchFamily="34" charset="0"/>
                          <a:cs typeface="Arial" pitchFamily="34" charset="0"/>
                        </a:rPr>
                        <a:t> CLOSE</a:t>
                      </a:r>
                    </a:p>
                    <a:p>
                      <a:pPr marL="285750" indent="-285750">
                        <a:buFontTx/>
                        <a:buBlip>
                          <a:blip r:embed="rId2"/>
                        </a:buBlip>
                      </a:pPr>
                      <a:r>
                        <a:rPr lang="en-PH" baseline="0" dirty="0" smtClean="0">
                          <a:latin typeface="Arial" pitchFamily="34" charset="0"/>
                          <a:cs typeface="Arial" pitchFamily="34" charset="0"/>
                        </a:rPr>
                        <a:t>Seed Valve to MS </a:t>
                      </a:r>
                      <a:r>
                        <a:rPr lang="en-PH" baseline="0" dirty="0" err="1" smtClean="0">
                          <a:latin typeface="Arial" pitchFamily="34" charset="0"/>
                          <a:cs typeface="Arial" pitchFamily="34" charset="0"/>
                        </a:rPr>
                        <a:t>Feedline</a:t>
                      </a:r>
                      <a:r>
                        <a:rPr lang="en-PH" baseline="0" dirty="0" smtClean="0">
                          <a:latin typeface="Arial" pitchFamily="34" charset="0"/>
                          <a:cs typeface="Arial" pitchFamily="34" charset="0"/>
                        </a:rPr>
                        <a:t> CLOSE</a:t>
                      </a:r>
                    </a:p>
                    <a:p>
                      <a:pPr marL="285750" indent="-285750">
                        <a:buFontTx/>
                        <a:buBlip>
                          <a:blip r:embed="rId2"/>
                        </a:buBlip>
                      </a:pPr>
                      <a:r>
                        <a:rPr lang="en-PH" baseline="0" dirty="0" smtClean="0">
                          <a:latin typeface="Arial" pitchFamily="34" charset="0"/>
                          <a:cs typeface="Arial" pitchFamily="34" charset="0"/>
                        </a:rPr>
                        <a:t>MS </a:t>
                      </a:r>
                      <a:r>
                        <a:rPr lang="en-PH" baseline="0" dirty="0" err="1" smtClean="0">
                          <a:latin typeface="Arial" pitchFamily="34" charset="0"/>
                          <a:cs typeface="Arial" pitchFamily="34" charset="0"/>
                        </a:rPr>
                        <a:t>Rxt</a:t>
                      </a:r>
                      <a:r>
                        <a:rPr lang="en-PH" baseline="0" dirty="0" smtClean="0">
                          <a:latin typeface="Arial" pitchFamily="34" charset="0"/>
                          <a:cs typeface="Arial" pitchFamily="34" charset="0"/>
                        </a:rPr>
                        <a:t> #4 discharge valve CLOSE</a:t>
                      </a:r>
                    </a:p>
                    <a:p>
                      <a:pPr marL="285750" indent="-285750">
                        <a:buFontTx/>
                        <a:buBlip>
                          <a:blip r:embed="rId2"/>
                        </a:buBlip>
                      </a:pPr>
                      <a:r>
                        <a:rPr lang="en-PH" baseline="0" dirty="0" smtClean="0">
                          <a:latin typeface="Arial" pitchFamily="34" charset="0"/>
                          <a:cs typeface="Arial" pitchFamily="34" charset="0"/>
                        </a:rPr>
                        <a:t>Steam Valve to MS </a:t>
                      </a:r>
                      <a:r>
                        <a:rPr lang="en-PH" baseline="0" dirty="0" err="1" smtClean="0">
                          <a:latin typeface="Arial" pitchFamily="34" charset="0"/>
                          <a:cs typeface="Arial" pitchFamily="34" charset="0"/>
                        </a:rPr>
                        <a:t>Feedline</a:t>
                      </a:r>
                      <a:r>
                        <a:rPr lang="en-PH" baseline="0" dirty="0" smtClean="0">
                          <a:latin typeface="Arial" pitchFamily="34" charset="0"/>
                          <a:cs typeface="Arial" pitchFamily="34" charset="0"/>
                        </a:rPr>
                        <a:t> CLOSE</a:t>
                      </a:r>
                    </a:p>
                    <a:p>
                      <a:pPr marL="285750" indent="-285750">
                        <a:buFontTx/>
                        <a:buBlip>
                          <a:blip r:embed="rId2"/>
                        </a:buBlip>
                      </a:pPr>
                      <a:r>
                        <a:rPr lang="en-PH" baseline="0" dirty="0" smtClean="0">
                          <a:latin typeface="Arial" pitchFamily="34" charset="0"/>
                          <a:cs typeface="Arial" pitchFamily="34" charset="0"/>
                        </a:rPr>
                        <a:t>H2S Shutdown</a:t>
                      </a:r>
                    </a:p>
                    <a:p>
                      <a:pPr marL="285750" indent="-285750">
                        <a:buFontTx/>
                        <a:buBlip>
                          <a:blip r:embed="rId2"/>
                        </a:buBlip>
                      </a:pPr>
                      <a:r>
                        <a:rPr lang="en-PH" baseline="0" dirty="0" smtClean="0">
                          <a:latin typeface="Arial" pitchFamily="34" charset="0"/>
                          <a:cs typeface="Arial" pitchFamily="34" charset="0"/>
                        </a:rPr>
                        <a:t>H2S Feed Valve to </a:t>
                      </a:r>
                      <a:r>
                        <a:rPr lang="en-PH" baseline="0" dirty="0" err="1" smtClean="0">
                          <a:latin typeface="Arial" pitchFamily="34" charset="0"/>
                          <a:cs typeface="Arial" pitchFamily="34" charset="0"/>
                        </a:rPr>
                        <a:t>DeZn</a:t>
                      </a:r>
                      <a:r>
                        <a:rPr lang="en-PH" baseline="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PH" baseline="0" dirty="0" err="1" smtClean="0">
                          <a:latin typeface="Arial" pitchFamily="34" charset="0"/>
                          <a:cs typeface="Arial" pitchFamily="34" charset="0"/>
                        </a:rPr>
                        <a:t>Rxts</a:t>
                      </a:r>
                      <a:r>
                        <a:rPr lang="en-PH" baseline="0" dirty="0" smtClean="0">
                          <a:latin typeface="Arial" pitchFamily="34" charset="0"/>
                          <a:cs typeface="Arial" pitchFamily="34" charset="0"/>
                        </a:rPr>
                        <a:t> CLOSE</a:t>
                      </a:r>
                    </a:p>
                    <a:p>
                      <a:pPr marL="285750" indent="-285750">
                        <a:buFontTx/>
                        <a:buBlip>
                          <a:blip r:embed="rId2"/>
                        </a:buBlip>
                      </a:pPr>
                      <a:r>
                        <a:rPr lang="en-PH" baseline="0" dirty="0" smtClean="0">
                          <a:latin typeface="Arial" pitchFamily="34" charset="0"/>
                          <a:cs typeface="Arial" pitchFamily="34" charset="0"/>
                        </a:rPr>
                        <a:t>MS </a:t>
                      </a:r>
                      <a:r>
                        <a:rPr lang="en-PH" baseline="0" dirty="0" err="1" smtClean="0">
                          <a:latin typeface="Arial" pitchFamily="34" charset="0"/>
                          <a:cs typeface="Arial" pitchFamily="34" charset="0"/>
                        </a:rPr>
                        <a:t>Rxts</a:t>
                      </a:r>
                      <a:r>
                        <a:rPr lang="en-PH" baseline="0" dirty="0" smtClean="0">
                          <a:latin typeface="Arial" pitchFamily="34" charset="0"/>
                          <a:cs typeface="Arial" pitchFamily="34" charset="0"/>
                        </a:rPr>
                        <a:t> Vent Valves CLOSE</a:t>
                      </a:r>
                    </a:p>
                    <a:p>
                      <a:pPr marL="285750" indent="-285750">
                        <a:buFontTx/>
                        <a:buBlip>
                          <a:blip r:embed="rId2"/>
                        </a:buBlip>
                      </a:pPr>
                      <a:r>
                        <a:rPr lang="en-PH" baseline="0" dirty="0" smtClean="0">
                          <a:latin typeface="Arial" pitchFamily="34" charset="0"/>
                          <a:cs typeface="Arial" pitchFamily="34" charset="0"/>
                        </a:rPr>
                        <a:t>NTRL Thickener Overflow Pump TRIP</a:t>
                      </a:r>
                    </a:p>
                    <a:p>
                      <a:pPr marL="285750" indent="-285750">
                        <a:buFontTx/>
                        <a:buBlip>
                          <a:blip r:embed="rId2"/>
                        </a:buBlip>
                      </a:pPr>
                      <a:r>
                        <a:rPr lang="en-PH" baseline="0" dirty="0" smtClean="0">
                          <a:latin typeface="Arial" pitchFamily="34" charset="0"/>
                          <a:cs typeface="Arial" pitchFamily="34" charset="0"/>
                        </a:rPr>
                        <a:t>Polishing Filter Feed Pump TRIP</a:t>
                      </a:r>
                    </a:p>
                    <a:p>
                      <a:pPr marL="285750" indent="-285750">
                        <a:buFontTx/>
                        <a:buBlip>
                          <a:blip r:embed="rId2"/>
                        </a:buBlip>
                      </a:pPr>
                      <a:r>
                        <a:rPr lang="en-PH" baseline="0" dirty="0" smtClean="0">
                          <a:latin typeface="Arial" pitchFamily="34" charset="0"/>
                          <a:cs typeface="Arial" pitchFamily="34" charset="0"/>
                        </a:rPr>
                        <a:t>Pregnant Liquor Recovery Pump TRIP</a:t>
                      </a:r>
                    </a:p>
                    <a:p>
                      <a:pPr marL="285750" indent="-285750">
                        <a:buFontTx/>
                        <a:buBlip>
                          <a:blip r:embed="rId2"/>
                        </a:buBlip>
                      </a:pPr>
                      <a:r>
                        <a:rPr lang="en-PH" baseline="0" dirty="0" smtClean="0">
                          <a:latin typeface="Arial" pitchFamily="34" charset="0"/>
                          <a:cs typeface="Arial" pitchFamily="34" charset="0"/>
                        </a:rPr>
                        <a:t>H2S Destruction Blower TRIP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PH" dirty="0" smtClean="0">
                          <a:latin typeface="Arial" pitchFamily="34" charset="0"/>
                          <a:cs typeface="Arial" pitchFamily="34" charset="0"/>
                        </a:rPr>
                        <a:t>SR03 H2S Concentration</a:t>
                      </a:r>
                      <a:r>
                        <a:rPr lang="en-PH" baseline="0" dirty="0" smtClean="0">
                          <a:latin typeface="Arial" pitchFamily="34" charset="0"/>
                          <a:cs typeface="Arial" pitchFamily="34" charset="0"/>
                        </a:rPr>
                        <a:t> HH</a:t>
                      </a:r>
                      <a:endParaRPr lang="en-PH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PH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PH" dirty="0" smtClean="0">
                          <a:latin typeface="Arial" pitchFamily="34" charset="0"/>
                          <a:cs typeface="Arial" pitchFamily="34" charset="0"/>
                        </a:rPr>
                        <a:t>SR03 Fan Stop</a:t>
                      </a:r>
                      <a:endParaRPr lang="en-PH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PH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PH" dirty="0" smtClean="0">
                          <a:latin typeface="Arial" pitchFamily="34" charset="0"/>
                          <a:cs typeface="Arial" pitchFamily="34" charset="0"/>
                        </a:rPr>
                        <a:t>SR03</a:t>
                      </a:r>
                      <a:r>
                        <a:rPr lang="en-PH" baseline="0" dirty="0" smtClean="0">
                          <a:latin typeface="Arial" pitchFamily="34" charset="0"/>
                          <a:cs typeface="Arial" pitchFamily="34" charset="0"/>
                        </a:rPr>
                        <a:t> Circulation Pump Stop</a:t>
                      </a:r>
                      <a:endParaRPr lang="en-PH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PH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PH" dirty="0" smtClean="0">
                          <a:latin typeface="Arial" pitchFamily="34" charset="0"/>
                          <a:cs typeface="Arial" pitchFamily="34" charset="0"/>
                        </a:rPr>
                        <a:t>Instrument Air</a:t>
                      </a:r>
                      <a:r>
                        <a:rPr lang="en-PH" baseline="0" dirty="0" smtClean="0">
                          <a:latin typeface="Arial" pitchFamily="34" charset="0"/>
                          <a:cs typeface="Arial" pitchFamily="34" charset="0"/>
                        </a:rPr>
                        <a:t> LL</a:t>
                      </a:r>
                      <a:endParaRPr lang="en-PH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PH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PH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Nitrogen</a:t>
                      </a:r>
                      <a:r>
                        <a:rPr lang="en-PH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Pressure LL</a:t>
                      </a:r>
                      <a:endParaRPr lang="en-PH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indent="0">
                        <a:buFont typeface="Wingdings" pitchFamily="2" charset="2"/>
                        <a:buNone/>
                      </a:pPr>
                      <a:endParaRPr lang="en-PH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PH" dirty="0" smtClean="0">
                          <a:latin typeface="Arial" pitchFamily="34" charset="0"/>
                          <a:cs typeface="Arial" pitchFamily="34" charset="0"/>
                        </a:rPr>
                        <a:t>Electric Power Failure</a:t>
                      </a:r>
                      <a:endParaRPr lang="en-PH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indent="0">
                        <a:buFont typeface="Wingdings" pitchFamily="2" charset="2"/>
                        <a:buNone/>
                      </a:pPr>
                      <a:endParaRPr lang="en-PH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PH" dirty="0" smtClean="0">
                          <a:latin typeface="Arial" pitchFamily="34" charset="0"/>
                          <a:cs typeface="Arial" pitchFamily="34" charset="0"/>
                        </a:rPr>
                        <a:t>SR03 Shutdown Push Button</a:t>
                      </a:r>
                      <a:endParaRPr lang="en-PH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indent="0">
                        <a:buFont typeface="Wingdings" pitchFamily="2" charset="2"/>
                        <a:buNone/>
                      </a:pPr>
                      <a:endParaRPr lang="en-PH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7467600" cy="1143000"/>
          </a:xfrm>
        </p:spPr>
        <p:txBody>
          <a:bodyPr>
            <a:noAutofit/>
          </a:bodyPr>
          <a:lstStyle/>
          <a:p>
            <a:r>
              <a:rPr lang="en-PH" sz="3700" dirty="0" smtClean="0">
                <a:latin typeface="Arial" pitchFamily="34" charset="0"/>
                <a:cs typeface="Arial" pitchFamily="34" charset="0"/>
              </a:rPr>
              <a:t>I.7  Scrubber (SR03) Shutdown</a:t>
            </a:r>
            <a:endParaRPr lang="en-PH" sz="37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9084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2971</TotalTime>
  <Words>3167</Words>
  <Application>Microsoft Office PowerPoint</Application>
  <PresentationFormat>On-screen Show (4:3)</PresentationFormat>
  <Paragraphs>675</Paragraphs>
  <Slides>40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Flow</vt:lpstr>
      <vt:lpstr>EMERGENCY SHUT DOWN (ESD)  Basic Information for Field Operators</vt:lpstr>
      <vt:lpstr>I. List of ESD</vt:lpstr>
      <vt:lpstr>I.1  Autoclave Shutdown</vt:lpstr>
      <vt:lpstr>I.2  Autoclave Steam Shutdown</vt:lpstr>
      <vt:lpstr>I.3   Acid Shutdown</vt:lpstr>
      <vt:lpstr>I.4  HP Air Shutdown</vt:lpstr>
      <vt:lpstr>I.5 MS Plant Shutdown</vt:lpstr>
      <vt:lpstr>I.6 H2S Vent Scrubber (SR02) Shutdown</vt:lpstr>
      <vt:lpstr>I.7  Scrubber (SR03) Shutdown</vt:lpstr>
      <vt:lpstr>II.  Pump Auto-Start Sequence      after Power Failure</vt:lpstr>
      <vt:lpstr>II.1  Order of Priority for Auto-Start</vt:lpstr>
      <vt:lpstr>II.2  Pump Auto-Start List (1) </vt:lpstr>
      <vt:lpstr>II.2  Pump Auto-Start List (2) </vt:lpstr>
      <vt:lpstr>II.2  Pump Auto-Start List (3) </vt:lpstr>
      <vt:lpstr>III. Safety Instrumented System (SIS)</vt:lpstr>
      <vt:lpstr>SIS List(1)</vt:lpstr>
      <vt:lpstr>SIS List(2)</vt:lpstr>
      <vt:lpstr>III.1 UZ-400  Manual Pushbutton Plant Box-in</vt:lpstr>
      <vt:lpstr>III.2  UZ-410 Quench Column High Differential Pressure Trip </vt:lpstr>
      <vt:lpstr>III.3 UZ-420  Manual Pushbutton Depressurize Plant</vt:lpstr>
      <vt:lpstr>III.4  UZ-430  MS Plant Unavailable</vt:lpstr>
      <vt:lpstr>III.5   UZ-450  H2S Concentration HH on Emergency Gas           Scrubber Discharge</vt:lpstr>
      <vt:lpstr>III.6  UZ-460  H2S Gas HH on Gas Leak Scrubber Discharge</vt:lpstr>
      <vt:lpstr>III.7  UZ-470  Utilities Unavailable</vt:lpstr>
      <vt:lpstr>III.8  SIF 001  Emergency Gas Scrubber (SR02) Unavailable</vt:lpstr>
      <vt:lpstr>III.9   SIF 003 Gas Leak Scrubber (SR03) Unavailable</vt:lpstr>
      <vt:lpstr>III.10  SIF-026  Process Gas Scrubber HH Pressure</vt:lpstr>
      <vt:lpstr>III.11  SIF 059  H2S Concentration HH on Emergency               Gas Scrubber (SR02) Discharge</vt:lpstr>
      <vt:lpstr>III.12  SIF 060  H2S Concentration HH on Gas Leak             Scrubber (SR03) Unavailable</vt:lpstr>
      <vt:lpstr>III.13   SIF 153A/253A Gas Cooler Room Gas Detector HH Trip(1)</vt:lpstr>
      <vt:lpstr>Gas Cooler Room Gas Detector HH Trip-Case 1</vt:lpstr>
      <vt:lpstr>III.13   SIF 153A/253A Gas Cooler Room Gas Detector HH Trip(2)</vt:lpstr>
      <vt:lpstr>Gas Cooler Room Gas Detector HH Trip-Case 2</vt:lpstr>
      <vt:lpstr>III.14   SIF 153B/253B  Knockout Drum Gas  Detector HH Trip(1)</vt:lpstr>
      <vt:lpstr>Knockout Drum  Room Gas Detector HH Trip-Case 1</vt:lpstr>
      <vt:lpstr>III.14   SIF 153B/253B  Knockout Drum Gas  Detector HH Trip(2)</vt:lpstr>
      <vt:lpstr>Knockout Drum  Room Gas Detector HH Trip-Case 2</vt:lpstr>
      <vt:lpstr>III.15  SIF 153C/253C Quench Column Room Gas Detector HH Trip</vt:lpstr>
      <vt:lpstr>III.16  SIF-153G  Area H2S Gas Detector High High Trip</vt:lpstr>
      <vt:lpstr>Operator Actions when ESD Occur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EMERGENCY SHUT DOWN (ESD)  Basic</dc:title>
  <dc:creator>Bonafe Karen Amador</dc:creator>
  <cp:lastModifiedBy>Hiroyuki MITSUI</cp:lastModifiedBy>
  <cp:revision>149</cp:revision>
  <dcterms:created xsi:type="dcterms:W3CDTF">2006-08-16T00:00:00Z</dcterms:created>
  <dcterms:modified xsi:type="dcterms:W3CDTF">2013-04-02T04:23:02Z</dcterms:modified>
</cp:coreProperties>
</file>