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76E5-CE86-4C7B-9243-0C9EBC439A8A}" type="datetimeFigureOut">
              <a:rPr lang="en-US" smtClean="0"/>
              <a:t>2013-09-09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1546-8F99-477A-93FA-93575A57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81500"/>
            <a:ext cx="40481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94510"/>
              </p:ext>
            </p:extLst>
          </p:nvPr>
        </p:nvGraphicFramePr>
        <p:xfrm>
          <a:off x="1524000" y="914400"/>
          <a:ext cx="7162800" cy="2895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21"/>
                <a:gridCol w="1542917"/>
                <a:gridCol w="1542917"/>
                <a:gridCol w="3407545"/>
              </a:tblGrid>
              <a:tr h="436323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Case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H2S</a:t>
                      </a:r>
                      <a:r>
                        <a:rPr lang="en-US" altLang="ja-JP" sz="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Detector</a:t>
                      </a:r>
                      <a:r>
                        <a:rPr lang="en-US" altLang="ja-JP" sz="900" baseline="0" dirty="0" smtClean="0">
                          <a:latin typeface="Arial" pitchFamily="34" charset="0"/>
                          <a:cs typeface="Arial" pitchFamily="34" charset="0"/>
                        </a:rPr>
                        <a:t> at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Plant Boundary</a:t>
                      </a:r>
                      <a:endParaRPr lang="en-US" altLang="ja-JP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H2S Detector inside Plant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Site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DCS Function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632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ppm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r>
                        <a:rPr lang="en-US" sz="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2 Locations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Production-In-Charge (designate) will decide to resume H2S feed and solution feed.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933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ppm </a:t>
                      </a:r>
                    </a:p>
                    <a:p>
                      <a:pPr algn="ctr"/>
                      <a:r>
                        <a:rPr lang="en-US" altLang="ja-JP" sz="900" baseline="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2 Locations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(1)</a:t>
                      </a:r>
                      <a:r>
                        <a:rPr lang="en-US" altLang="ja-JP" sz="900" baseline="0" dirty="0" smtClean="0">
                          <a:latin typeface="Arial" pitchFamily="34" charset="0"/>
                          <a:cs typeface="Arial" pitchFamily="34" charset="0"/>
                        </a:rPr>
                        <a:t> 106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H2S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feed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stop,</a:t>
                      </a:r>
                      <a:r>
                        <a:rPr lang="en-US" altLang="ja-JP" sz="9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solution 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feed stop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Arial" pitchFamily="34" charset="0"/>
                          <a:cs typeface="Arial" pitchFamily="34" charset="0"/>
                        </a:rPr>
                        <a:t>②　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Inform Production-In-Charge (designate)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※Immediate measure. In the future, system will stop automatically.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632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0.2ppm</a:t>
                      </a:r>
                    </a:p>
                    <a:p>
                      <a:pPr algn="ctr"/>
                      <a:r>
                        <a:rPr lang="en-US" sz="900" baseline="0" dirty="0" smtClean="0">
                          <a:latin typeface="Arial" pitchFamily="34" charset="0"/>
                          <a:cs typeface="Arial" pitchFamily="34" charset="0"/>
                        </a:rPr>
                        <a:t>x </a:t>
                      </a:r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1 Location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Production-In-Charge (designate) will decide to resume H2S feed and solution feed.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9331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0.5ppm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900" dirty="0" smtClean="0">
                          <a:latin typeface="Arial" pitchFamily="34" charset="0"/>
                          <a:cs typeface="Arial" pitchFamily="34" charset="0"/>
                        </a:rPr>
                        <a:t>x 1 Location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900" dirty="0" smtClean="0">
                          <a:latin typeface="Arial" pitchFamily="34" charset="0"/>
                          <a:cs typeface="Arial" pitchFamily="34" charset="0"/>
                        </a:rPr>
                        <a:t>①　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H2S supply stop</a:t>
                      </a:r>
                      <a:r>
                        <a:rPr lang="ja-JP" altLang="en-US" sz="900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solution supply stop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Arial" pitchFamily="34" charset="0"/>
                          <a:cs typeface="Arial" pitchFamily="34" charset="0"/>
                        </a:rPr>
                        <a:t>②　</a:t>
                      </a: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Inform Production-In-Charge (designate)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dirty="0" smtClean="0">
                          <a:latin typeface="Arial" pitchFamily="34" charset="0"/>
                          <a:cs typeface="Arial" pitchFamily="34" charset="0"/>
                        </a:rPr>
                        <a:t>※Immediate measure. In the future, system will stop automatically.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45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4785"/>
            <a:ext cx="8686800" cy="914400"/>
          </a:xfrm>
        </p:spPr>
        <p:txBody>
          <a:bodyPr/>
          <a:lstStyle/>
          <a:p>
            <a:r>
              <a:rPr lang="ja-JP" altLang="en-US" sz="2800" dirty="0" smtClean="0">
                <a:latin typeface="Arial" pitchFamily="34" charset="0"/>
                <a:cs typeface="Arial" pitchFamily="34" charset="0"/>
              </a:rPr>
              <a:t>ガス臭気発生事態について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915400" cy="5715000"/>
          </a:xfrm>
        </p:spPr>
        <p:txBody>
          <a:bodyPr>
            <a:normAutofit/>
          </a:bodyPr>
          <a:lstStyle/>
          <a:p>
            <a:pPr algn="l"/>
            <a:r>
              <a:rPr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ja-JP" alt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対策</a:t>
            </a:r>
            <a:endParaRPr lang="en-US" altLang="ja-JP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環境モニターを用い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た操業停止条件、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上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司への報告基準の見直し</a:t>
            </a:r>
            <a:endParaRPr lang="en-US" altLang="ja-JP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030288" lvl="1" algn="l"/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現場（異常に気付いた者）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030288" lvl="1" algn="l"/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→　生産課課員（フィールドオペレータまたは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オペレータ）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030288" lvl="1" algn="l"/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→　日本人（操作指揮者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含代理者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030288" lvl="1" algn="l"/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→　日本人（運転代理者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含代理者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）　→工場長、関係部門（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EMO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Safety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など）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/>
            </a:pP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64461"/>
              </p:ext>
            </p:extLst>
          </p:nvPr>
        </p:nvGraphicFramePr>
        <p:xfrm>
          <a:off x="533400" y="2971800"/>
          <a:ext cx="8153399" cy="3526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664"/>
                <a:gridCol w="1550590"/>
                <a:gridCol w="1662343"/>
                <a:gridCol w="3878802"/>
              </a:tblGrid>
              <a:tr h="46051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ケース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工場境界の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検出器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工場内の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検出器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対応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592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0.5ppm (1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ヶ所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①　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H2S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供給停止、液払出し停止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②　運転指揮者（または代理者）へ連絡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※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当面の対応。将来的には自動的に停止するシステムとする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0322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0.2ppm 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ヶ所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運転指揮者（または代理者）の判断により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H2S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供給、液払出し停止を停止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92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ppm (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ヶ所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①　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H2S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供給停止、液払出し停止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②　運転指揮者（または代理者）へ連絡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※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当面の対応。将来的には自動的に停止するシステムとする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ppm (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ヶ所</a:t>
                      </a:r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運転指揮者（または代理者）の判断により</a:t>
                      </a:r>
                      <a:endParaRPr lang="en-US" altLang="ja-JP" sz="1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altLang="ja-JP" sz="1400" dirty="0" smtClean="0">
                          <a:latin typeface="Arial" pitchFamily="34" charset="0"/>
                          <a:cs typeface="Arial" pitchFamily="34" charset="0"/>
                        </a:rPr>
                        <a:t>H2S</a:t>
                      </a:r>
                      <a:r>
                        <a:rPr lang="ja-JP" altLang="en-US" sz="1400" dirty="0" smtClean="0">
                          <a:latin typeface="Arial" pitchFamily="34" charset="0"/>
                          <a:cs typeface="Arial" pitchFamily="34" charset="0"/>
                        </a:rPr>
                        <a:t>供給、液払出し停止を停止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4785"/>
            <a:ext cx="8686800" cy="914400"/>
          </a:xfrm>
        </p:spPr>
        <p:txBody>
          <a:bodyPr/>
          <a:lstStyle/>
          <a:p>
            <a:r>
              <a:rPr lang="ja-JP" altLang="en-US" sz="2800" dirty="0" smtClean="0">
                <a:latin typeface="Arial" pitchFamily="34" charset="0"/>
                <a:cs typeface="Arial" pitchFamily="34" charset="0"/>
              </a:rPr>
              <a:t>ガス臭気発生事態について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915400" cy="5943600"/>
          </a:xfrm>
        </p:spPr>
        <p:txBody>
          <a:bodyPr>
            <a:normAutofit/>
          </a:bodyPr>
          <a:lstStyle/>
          <a:p>
            <a:pPr algn="l"/>
            <a:r>
              <a:rPr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ja-JP" alt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対策</a:t>
            </a:r>
            <a:endParaRPr lang="en-US" altLang="ja-JP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 startAt="2"/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工場停止方法の明確化</a:t>
            </a: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Font typeface="+mj-lt"/>
              <a:buAutoNum type="alphaLcParenR"/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プロセス</a:t>
            </a: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の</a:t>
            </a: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DCS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オペレータが</a:t>
            </a: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H2S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（または</a:t>
            </a:r>
            <a:r>
              <a:rPr lang="en-US" altLang="ja-JP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NaHS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）供給を停止す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る（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ESD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操作）</a:t>
            </a: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Font typeface="+mj-lt"/>
              <a:buAutoNum type="alphaLcParenR"/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プロセス</a:t>
            </a: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の</a:t>
            </a: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DCS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オペレータがバレンリカー払出しを停止す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る（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DCS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操作）</a:t>
            </a:r>
            <a:endParaRPr lang="en-US" altLang="ja-JP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 algn="l">
              <a:buFont typeface="+mj-lt"/>
              <a:buAutoNum type="alphaLcParenR"/>
            </a:pP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停止後の事態処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理（運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転指揮者また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は代理者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指示の下、発生臭気原因を特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定し、対応する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）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 startAt="3"/>
            </a:pP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l">
              <a:buFont typeface="+mj-lt"/>
              <a:buAutoNum type="arabicParenR" startAt="3"/>
            </a:pP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操業方法の見直し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96975" lvl="1" indent="-342900" algn="l">
              <a:buFont typeface="+mj-lt"/>
              <a:buAutoNum type="alphaLcParenR"/>
            </a:pP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反応条件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：　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70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～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℃、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200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ｰ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300kPaG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106VE04 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）、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H2S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ガス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当量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×1.5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倍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1196975" lvl="1" indent="-342900" algn="l">
              <a:buFont typeface="+mj-lt"/>
              <a:buAutoNum type="alphaLcParenR"/>
            </a:pP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H2S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分解条件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：　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pH1.5~2.0, F-NTRL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スラリー添加（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10m3/</a:t>
            </a:r>
            <a:r>
              <a:rPr lang="en-US" altLang="ja-JP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Hr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以上）、ブロワー運転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96975" lvl="1" indent="-342900" algn="l">
              <a:buFont typeface="+mj-lt"/>
              <a:buAutoNum type="alphaLcParenR"/>
            </a:pP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H2S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曝気条件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：　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-75~-85 </a:t>
            </a:r>
            <a:r>
              <a:rPr lang="en-US" altLang="ja-JP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KPaG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96975" lvl="1" indent="-342900" algn="l">
              <a:buFont typeface="+mj-lt"/>
              <a:buAutoNum type="alphaLcParenR"/>
            </a:pP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スクラバー条件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：　循環</a:t>
            </a:r>
            <a:r>
              <a:rPr lang="en-US" altLang="ja-JP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NaOH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流量、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（実測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13.2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以上）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196975" lvl="1" indent="-342900" algn="l">
              <a:buFont typeface="+mj-lt"/>
              <a:buAutoNum type="alphaLcParenR"/>
            </a:pP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その他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：　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De-Zn, MS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関係の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ESD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トリガースイッチが全て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であること</a:t>
            </a:r>
          </a:p>
          <a:p>
            <a:pPr lvl="1" algn="l"/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※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）補修などでバイパスする必要がある場合は</a:t>
            </a:r>
            <a:r>
              <a:rPr lang="ja-JP" alt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、運転指揮者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l"/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ja-JP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　　あるいは代理者の了解を得る</a:t>
            </a:r>
            <a:endParaRPr lang="en-US" altLang="ja-JP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219</Words>
  <Application>Microsoft Office PowerPoint</Application>
  <PresentationFormat>On-screen Show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ガス臭気発生事態について</vt:lpstr>
      <vt:lpstr>ガス臭気発生事態について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Hiroyuki MITSUI</dc:creator>
  <cp:lastModifiedBy>Hiroyuki MITSUI</cp:lastModifiedBy>
  <cp:revision>6</cp:revision>
  <dcterms:created xsi:type="dcterms:W3CDTF">2013-09-09T02:24:53Z</dcterms:created>
  <dcterms:modified xsi:type="dcterms:W3CDTF">2013-09-09T04:28:34Z</dcterms:modified>
</cp:coreProperties>
</file>