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1" r:id="rId3"/>
    <p:sldId id="257" r:id="rId4"/>
    <p:sldId id="258" r:id="rId5"/>
    <p:sldId id="259" r:id="rId6"/>
    <p:sldId id="260" r:id="rId7"/>
    <p:sldId id="262" r:id="rId8"/>
    <p:sldId id="263" r:id="rId9"/>
    <p:sldId id="264" r:id="rId10"/>
    <p:sldId id="265" r:id="rId11"/>
    <p:sldId id="266" r:id="rId12"/>
    <p:sldId id="272"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69" autoAdjust="0"/>
  </p:normalViewPr>
  <p:slideViewPr>
    <p:cSldViewPr snapToGrid="0">
      <p:cViewPr varScale="1">
        <p:scale>
          <a:sx n="100" d="100"/>
          <a:sy n="100"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B3A5A-2AC4-4C51-94A8-7A021F1B5787}" type="datetimeFigureOut">
              <a:rPr lang="pt-BR" smtClean="0"/>
              <a:t>08/05/2022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FD644-C7DA-469B-9BEE-09EAA505753A}" type="slidenum">
              <a:rPr lang="pt-BR" smtClean="0"/>
              <a:t>‹nº›</a:t>
            </a:fld>
            <a:endParaRPr lang="pt-BR"/>
          </a:p>
        </p:txBody>
      </p:sp>
    </p:spTree>
    <p:extLst>
      <p:ext uri="{BB962C8B-B14F-4D97-AF65-F5344CB8AC3E}">
        <p14:creationId xmlns:p14="http://schemas.microsoft.com/office/powerpoint/2010/main" val="3548591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Fazer a analogia desse exemplo com as variáveis (nome, valor e endereço)</a:t>
            </a:r>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4</a:t>
            </a:fld>
            <a:endParaRPr lang="pt-BR"/>
          </a:p>
        </p:txBody>
      </p:sp>
    </p:spTree>
    <p:extLst>
      <p:ext uri="{BB962C8B-B14F-4D97-AF65-F5344CB8AC3E}">
        <p14:creationId xmlns:p14="http://schemas.microsoft.com/office/powerpoint/2010/main" val="884999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13</a:t>
            </a:fld>
            <a:endParaRPr lang="pt-BR"/>
          </a:p>
        </p:txBody>
      </p:sp>
    </p:spTree>
    <p:extLst>
      <p:ext uri="{BB962C8B-B14F-4D97-AF65-F5344CB8AC3E}">
        <p14:creationId xmlns:p14="http://schemas.microsoft.com/office/powerpoint/2010/main" val="87053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14</a:t>
            </a:fld>
            <a:endParaRPr lang="pt-BR"/>
          </a:p>
        </p:txBody>
      </p:sp>
    </p:spTree>
    <p:extLst>
      <p:ext uri="{BB962C8B-B14F-4D97-AF65-F5344CB8AC3E}">
        <p14:creationId xmlns:p14="http://schemas.microsoft.com/office/powerpoint/2010/main" val="2911702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15</a:t>
            </a:fld>
            <a:endParaRPr lang="pt-BR"/>
          </a:p>
        </p:txBody>
      </p:sp>
    </p:spTree>
    <p:extLst>
      <p:ext uri="{BB962C8B-B14F-4D97-AF65-F5344CB8AC3E}">
        <p14:creationId xmlns:p14="http://schemas.microsoft.com/office/powerpoint/2010/main" val="49992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16</a:t>
            </a:fld>
            <a:endParaRPr lang="pt-BR"/>
          </a:p>
        </p:txBody>
      </p:sp>
    </p:spTree>
    <p:extLst>
      <p:ext uri="{BB962C8B-B14F-4D97-AF65-F5344CB8AC3E}">
        <p14:creationId xmlns:p14="http://schemas.microsoft.com/office/powerpoint/2010/main" val="91076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Criar a variável char ch.</a:t>
            </a:r>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5</a:t>
            </a:fld>
            <a:endParaRPr lang="pt-BR"/>
          </a:p>
        </p:txBody>
      </p:sp>
    </p:spTree>
    <p:extLst>
      <p:ext uri="{BB962C8B-B14F-4D97-AF65-F5344CB8AC3E}">
        <p14:creationId xmlns:p14="http://schemas.microsoft.com/office/powerpoint/2010/main" val="295435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6</a:t>
            </a:fld>
            <a:endParaRPr lang="pt-BR"/>
          </a:p>
        </p:txBody>
      </p:sp>
    </p:spTree>
    <p:extLst>
      <p:ext uri="{BB962C8B-B14F-4D97-AF65-F5344CB8AC3E}">
        <p14:creationId xmlns:p14="http://schemas.microsoft.com/office/powerpoint/2010/main" val="338754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7</a:t>
            </a:fld>
            <a:endParaRPr lang="pt-BR"/>
          </a:p>
        </p:txBody>
      </p:sp>
    </p:spTree>
    <p:extLst>
      <p:ext uri="{BB962C8B-B14F-4D97-AF65-F5344CB8AC3E}">
        <p14:creationId xmlns:p14="http://schemas.microsoft.com/office/powerpoint/2010/main" val="110288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escrever os resultados das operações: a,  &amp;a,  b,  &amp;b,  </a:t>
            </a:r>
            <a:r>
              <a:rPr lang="pt-BR" dirty="0" err="1"/>
              <a:t>ptr</a:t>
            </a:r>
            <a:r>
              <a:rPr lang="pt-BR" dirty="0"/>
              <a:t>,  &amp;</a:t>
            </a:r>
            <a:r>
              <a:rPr lang="pt-BR" dirty="0" err="1"/>
              <a:t>ptr</a:t>
            </a:r>
            <a:r>
              <a:rPr lang="pt-BR" dirty="0"/>
              <a:t>,  *</a:t>
            </a:r>
            <a:r>
              <a:rPr lang="pt-BR" dirty="0" err="1"/>
              <a:t>ptr</a:t>
            </a:r>
            <a:r>
              <a:rPr lang="pt-BR" dirty="0"/>
              <a:t>.</a:t>
            </a:r>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8</a:t>
            </a:fld>
            <a:endParaRPr lang="pt-BR"/>
          </a:p>
        </p:txBody>
      </p:sp>
    </p:spTree>
    <p:extLst>
      <p:ext uri="{BB962C8B-B14F-4D97-AF65-F5344CB8AC3E}">
        <p14:creationId xmlns:p14="http://schemas.microsoft.com/office/powerpoint/2010/main" val="270432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9</a:t>
            </a:fld>
            <a:endParaRPr lang="pt-BR"/>
          </a:p>
        </p:txBody>
      </p:sp>
    </p:spTree>
    <p:extLst>
      <p:ext uri="{BB962C8B-B14F-4D97-AF65-F5344CB8AC3E}">
        <p14:creationId xmlns:p14="http://schemas.microsoft.com/office/powerpoint/2010/main" val="63220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10</a:t>
            </a:fld>
            <a:endParaRPr lang="pt-BR"/>
          </a:p>
        </p:txBody>
      </p:sp>
    </p:spTree>
    <p:extLst>
      <p:ext uri="{BB962C8B-B14F-4D97-AF65-F5344CB8AC3E}">
        <p14:creationId xmlns:p14="http://schemas.microsoft.com/office/powerpoint/2010/main" val="4214695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11</a:t>
            </a:fld>
            <a:endParaRPr lang="pt-BR"/>
          </a:p>
        </p:txBody>
      </p:sp>
    </p:spTree>
    <p:extLst>
      <p:ext uri="{BB962C8B-B14F-4D97-AF65-F5344CB8AC3E}">
        <p14:creationId xmlns:p14="http://schemas.microsoft.com/office/powerpoint/2010/main" val="36319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EFD644-C7DA-469B-9BEE-09EAA505753A}" type="slidenum">
              <a:rPr lang="pt-BR" smtClean="0"/>
              <a:t>12</a:t>
            </a:fld>
            <a:endParaRPr lang="pt-BR"/>
          </a:p>
        </p:txBody>
      </p:sp>
    </p:spTree>
    <p:extLst>
      <p:ext uri="{BB962C8B-B14F-4D97-AF65-F5344CB8AC3E}">
        <p14:creationId xmlns:p14="http://schemas.microsoft.com/office/powerpoint/2010/main" val="311109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5/8/2022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5/8/2022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5/8/2022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43C6F-F638-74BA-E0B1-2D44067EA072}"/>
              </a:ext>
            </a:extLst>
          </p:cNvPr>
          <p:cNvSpPr>
            <a:spLocks noGrp="1"/>
          </p:cNvSpPr>
          <p:nvPr>
            <p:ph type="ctrTitle"/>
          </p:nvPr>
        </p:nvSpPr>
        <p:spPr/>
        <p:txBody>
          <a:bodyPr/>
          <a:lstStyle/>
          <a:p>
            <a:r>
              <a:rPr lang="pt-BR" dirty="0"/>
              <a:t>Programação 1</a:t>
            </a:r>
          </a:p>
        </p:txBody>
      </p:sp>
      <p:sp>
        <p:nvSpPr>
          <p:cNvPr id="3" name="Subtítulo 2">
            <a:extLst>
              <a:ext uri="{FF2B5EF4-FFF2-40B4-BE49-F238E27FC236}">
                <a16:creationId xmlns:a16="http://schemas.microsoft.com/office/drawing/2014/main" id="{E709129B-A372-98EC-118F-7A29D194489A}"/>
              </a:ext>
            </a:extLst>
          </p:cNvPr>
          <p:cNvSpPr>
            <a:spLocks noGrp="1"/>
          </p:cNvSpPr>
          <p:nvPr>
            <p:ph type="subTitle" idx="1"/>
          </p:nvPr>
        </p:nvSpPr>
        <p:spPr/>
        <p:txBody>
          <a:bodyPr>
            <a:normAutofit/>
          </a:bodyPr>
          <a:lstStyle/>
          <a:p>
            <a:r>
              <a:rPr lang="pt-BR" sz="2800" dirty="0"/>
              <a:t>PONTEIROS</a:t>
            </a:r>
          </a:p>
        </p:txBody>
      </p:sp>
      <p:pic>
        <p:nvPicPr>
          <p:cNvPr id="4" name="Picture 2" descr="CESUPA-ARGO · GitHub">
            <a:extLst>
              <a:ext uri="{FF2B5EF4-FFF2-40B4-BE49-F238E27FC236}">
                <a16:creationId xmlns:a16="http://schemas.microsoft.com/office/drawing/2014/main" id="{AB69B34D-1A4C-CB45-671D-2E27AB4FC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669" y="110308"/>
            <a:ext cx="1678146" cy="1678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11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Ponteiros e vetores</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Ponteiros são normalmente utilizados no tratamento e na manipulação de vetores e </a:t>
            </a:r>
            <a:r>
              <a:rPr lang="pt-BR" sz="2800" dirty="0" err="1"/>
              <a:t>strings</a:t>
            </a:r>
            <a:r>
              <a:rPr lang="pt-BR" sz="2800" dirty="0"/>
              <a:t>.</a:t>
            </a:r>
          </a:p>
          <a:p>
            <a:pPr algn="just"/>
            <a:r>
              <a:rPr lang="pt-BR" sz="2800" dirty="0"/>
              <a:t>O nome de um vetor corresponde ao endereço do seu primeiro elemento.</a:t>
            </a:r>
          </a:p>
          <a:p>
            <a:pPr marL="0" indent="0" algn="ctr">
              <a:buNone/>
            </a:pPr>
            <a:r>
              <a:rPr lang="pt-BR" sz="2800" dirty="0">
                <a:latin typeface="Heebo" pitchFamily="2" charset="-79"/>
                <a:cs typeface="Heebo" pitchFamily="2" charset="-79"/>
              </a:rPr>
              <a:t>v == &amp;v[0];</a:t>
            </a:r>
          </a:p>
          <a:p>
            <a:pPr algn="just"/>
            <a:r>
              <a:rPr lang="pt-BR" sz="2800" dirty="0"/>
              <a:t>Embora o nome de um vetor seja um ponteiro para o primeiro elementos do vetor, esse ponteiro não pode ser alterado durante a execução do programa a que pertence.</a:t>
            </a:r>
          </a:p>
          <a:p>
            <a:pPr marL="0" indent="0" algn="ctr">
              <a:buNone/>
            </a:pPr>
            <a:r>
              <a:rPr lang="pt-BR" sz="2800" dirty="0" err="1">
                <a:latin typeface="Heebo" pitchFamily="2" charset="-79"/>
                <a:cs typeface="Heebo" pitchFamily="2" charset="-79"/>
              </a:rPr>
              <a:t>ptr</a:t>
            </a:r>
            <a:r>
              <a:rPr lang="pt-BR" sz="2800" dirty="0">
                <a:latin typeface="Heebo" pitchFamily="2" charset="-79"/>
                <a:cs typeface="Heebo" pitchFamily="2" charset="-79"/>
              </a:rPr>
              <a:t> = &amp;v[0]                    </a:t>
            </a:r>
            <a:r>
              <a:rPr lang="pt-BR" sz="2800" dirty="0" err="1">
                <a:latin typeface="Heebo" pitchFamily="2" charset="-79"/>
                <a:cs typeface="Heebo" pitchFamily="2" charset="-79"/>
              </a:rPr>
              <a:t>ptr</a:t>
            </a:r>
            <a:r>
              <a:rPr lang="pt-BR" sz="2800" dirty="0">
                <a:latin typeface="Heebo" pitchFamily="2" charset="-79"/>
                <a:cs typeface="Heebo" pitchFamily="2" charset="-79"/>
              </a:rPr>
              <a:t> = v</a:t>
            </a:r>
          </a:p>
          <a:p>
            <a:pPr marL="0" indent="0" algn="just">
              <a:buNone/>
            </a:pPr>
            <a:endParaRPr lang="pt-BR" sz="2800" dirty="0"/>
          </a:p>
        </p:txBody>
      </p:sp>
    </p:spTree>
    <p:extLst>
      <p:ext uri="{BB962C8B-B14F-4D97-AF65-F5344CB8AC3E}">
        <p14:creationId xmlns:p14="http://schemas.microsoft.com/office/powerpoint/2010/main" val="279500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aritmética de ponteiros</a:t>
            </a:r>
          </a:p>
        </p:txBody>
      </p:sp>
      <p:pic>
        <p:nvPicPr>
          <p:cNvPr id="2052" name="Picture 4">
            <a:extLst>
              <a:ext uri="{FF2B5EF4-FFF2-40B4-BE49-F238E27FC236}">
                <a16:creationId xmlns:a16="http://schemas.microsoft.com/office/drawing/2014/main" id="{679BFEA6-D477-ADC7-5E7F-80E1C1151C3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248" t="12701" r="30963" b="6963"/>
          <a:stretch/>
        </p:blipFill>
        <p:spPr bwMode="auto">
          <a:xfrm>
            <a:off x="1260157" y="779930"/>
            <a:ext cx="10370930" cy="607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57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Ponteiros e vetores</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Suponhamos a seguinte declaração:</a:t>
            </a:r>
          </a:p>
          <a:p>
            <a:pPr marL="530352" lvl="1" indent="0" algn="just">
              <a:buNone/>
            </a:pPr>
            <a:r>
              <a:rPr lang="pt-BR" sz="2800" i="0" dirty="0">
                <a:latin typeface="Heebo" pitchFamily="2" charset="-79"/>
                <a:cs typeface="Heebo" pitchFamily="2" charset="-79"/>
              </a:rPr>
              <a:t>char s[ ] = “</a:t>
            </a:r>
            <a:r>
              <a:rPr lang="pt-BR" sz="2800" i="0" dirty="0" err="1">
                <a:latin typeface="Heebo" pitchFamily="2" charset="-79"/>
                <a:cs typeface="Heebo" pitchFamily="2" charset="-79"/>
              </a:rPr>
              <a:t>OlaOleOli</a:t>
            </a:r>
            <a:r>
              <a:rPr lang="pt-BR" sz="2800" i="0" dirty="0">
                <a:latin typeface="Heebo" pitchFamily="2" charset="-79"/>
                <a:cs typeface="Heebo" pitchFamily="2" charset="-79"/>
              </a:rPr>
              <a:t>”;</a:t>
            </a:r>
          </a:p>
          <a:p>
            <a:pPr marL="530352" lvl="1" indent="0" algn="just">
              <a:buNone/>
            </a:pPr>
            <a:r>
              <a:rPr lang="pt-BR" sz="2800" i="0" dirty="0">
                <a:latin typeface="Heebo" pitchFamily="2" charset="-79"/>
                <a:cs typeface="Heebo" pitchFamily="2" charset="-79"/>
              </a:rPr>
              <a:t>char *</a:t>
            </a:r>
            <a:r>
              <a:rPr lang="pt-BR" sz="2800" i="0" dirty="0" err="1">
                <a:latin typeface="Heebo" pitchFamily="2" charset="-79"/>
                <a:cs typeface="Heebo" pitchFamily="2" charset="-79"/>
              </a:rPr>
              <a:t>ptr</a:t>
            </a:r>
            <a:r>
              <a:rPr lang="pt-BR" sz="2800" i="0" dirty="0">
                <a:latin typeface="Heebo" pitchFamily="2" charset="-79"/>
                <a:cs typeface="Heebo" pitchFamily="2" charset="-79"/>
              </a:rPr>
              <a:t> = s</a:t>
            </a:r>
          </a:p>
          <a:p>
            <a:pPr algn="just"/>
            <a:r>
              <a:rPr lang="pt-BR" sz="2800" dirty="0">
                <a:latin typeface="Heebo" pitchFamily="2" charset="-79"/>
                <a:cs typeface="Heebo" pitchFamily="2" charset="-79"/>
              </a:rPr>
              <a:t>Como poderemos acessar o caractere ‘a’ presente na </a:t>
            </a:r>
            <a:r>
              <a:rPr lang="pt-BR" sz="2800" dirty="0" err="1">
                <a:latin typeface="Heebo" pitchFamily="2" charset="-79"/>
                <a:cs typeface="Heebo" pitchFamily="2" charset="-79"/>
              </a:rPr>
              <a:t>string</a:t>
            </a:r>
            <a:r>
              <a:rPr lang="pt-BR" sz="2800" dirty="0">
                <a:latin typeface="Heebo" pitchFamily="2" charset="-79"/>
                <a:cs typeface="Heebo" pitchFamily="2" charset="-79"/>
              </a:rPr>
              <a:t>?</a:t>
            </a:r>
          </a:p>
          <a:p>
            <a:pPr marL="0" indent="0" algn="ctr">
              <a:buNone/>
            </a:pPr>
            <a:r>
              <a:rPr lang="pt-BR" sz="2800" dirty="0">
                <a:latin typeface="Heebo" pitchFamily="2" charset="-79"/>
                <a:cs typeface="Heebo" pitchFamily="2" charset="-79"/>
              </a:rPr>
              <a:t>s[2];</a:t>
            </a:r>
          </a:p>
          <a:p>
            <a:pPr marL="0" indent="0" algn="ctr">
              <a:buNone/>
            </a:pPr>
            <a:r>
              <a:rPr lang="pt-BR" sz="2800" dirty="0">
                <a:latin typeface="Heebo" pitchFamily="2" charset="-79"/>
                <a:cs typeface="Heebo" pitchFamily="2" charset="-79"/>
              </a:rPr>
              <a:t>*(ptr+2);</a:t>
            </a:r>
          </a:p>
          <a:p>
            <a:pPr marL="0" indent="0" algn="ctr">
              <a:buNone/>
            </a:pPr>
            <a:r>
              <a:rPr lang="pt-BR" sz="2800" dirty="0" err="1">
                <a:latin typeface="Heebo" pitchFamily="2" charset="-79"/>
                <a:cs typeface="Heebo" pitchFamily="2" charset="-79"/>
              </a:rPr>
              <a:t>ptr</a:t>
            </a:r>
            <a:r>
              <a:rPr lang="pt-BR" sz="2800" dirty="0">
                <a:latin typeface="Heebo" pitchFamily="2" charset="-79"/>
                <a:cs typeface="Heebo" pitchFamily="2" charset="-79"/>
              </a:rPr>
              <a:t>[2];</a:t>
            </a:r>
          </a:p>
        </p:txBody>
      </p:sp>
    </p:spTree>
    <p:extLst>
      <p:ext uri="{BB962C8B-B14F-4D97-AF65-F5344CB8AC3E}">
        <p14:creationId xmlns:p14="http://schemas.microsoft.com/office/powerpoint/2010/main" val="361470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471424" y="1110882"/>
            <a:ext cx="3053039" cy="1060817"/>
          </a:xfrm>
        </p:spPr>
        <p:txBody>
          <a:bodyPr anchor="b">
            <a:noAutofit/>
          </a:bodyPr>
          <a:lstStyle/>
          <a:p>
            <a:r>
              <a:rPr lang="pt-BR" sz="2900" b="1" cap="all" dirty="0"/>
              <a:t>Passagem de vetores para funções</a:t>
            </a:r>
          </a:p>
        </p:txBody>
      </p:sp>
      <p:pic>
        <p:nvPicPr>
          <p:cNvPr id="5" name="Imagem 4">
            <a:extLst>
              <a:ext uri="{FF2B5EF4-FFF2-40B4-BE49-F238E27FC236}">
                <a16:creationId xmlns:a16="http://schemas.microsoft.com/office/drawing/2014/main" id="{2290DF01-D11A-4B8E-62CD-7B3AF9F080F0}"/>
              </a:ext>
            </a:extLst>
          </p:cNvPr>
          <p:cNvPicPr>
            <a:picLocks noChangeAspect="1"/>
          </p:cNvPicPr>
          <p:nvPr/>
        </p:nvPicPr>
        <p:blipFill>
          <a:blip r:embed="rId3"/>
          <a:stretch>
            <a:fillRect/>
          </a:stretch>
        </p:blipFill>
        <p:spPr>
          <a:xfrm>
            <a:off x="888039" y="239534"/>
            <a:ext cx="6695346" cy="6378931"/>
          </a:xfrm>
          <a:prstGeom prst="rect">
            <a:avLst/>
          </a:prstGeom>
        </p:spPr>
      </p:pic>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471423" y="2286000"/>
            <a:ext cx="3053039" cy="3931920"/>
          </a:xfrm>
        </p:spPr>
        <p:txBody>
          <a:bodyPr>
            <a:normAutofit/>
          </a:bodyPr>
          <a:lstStyle/>
          <a:p>
            <a:pPr algn="just"/>
            <a:r>
              <a:rPr lang="pt-BR" sz="2800" dirty="0"/>
              <a:t>Analise o código do Exemplo01.c</a:t>
            </a:r>
            <a:endParaRPr lang="pt-BR" sz="2800" dirty="0">
              <a:latin typeface="Heebo" pitchFamily="2" charset="-79"/>
              <a:cs typeface="Heebo" pitchFamily="2" charset="-79"/>
            </a:endParaRPr>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078201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ponteiros de ponteiros</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Uma vez que os ponteiros ocupam espaço em memória, é possível obter a sua posição através do operador endereço &amp;.</a:t>
            </a:r>
          </a:p>
          <a:p>
            <a:pPr algn="just"/>
            <a:r>
              <a:rPr lang="pt-BR" sz="2800" dirty="0"/>
              <a:t>Se você estiver interessado em armazenar o endereço de um ponteiro, qual o tipo da variável que irá recebe-lo?</a:t>
            </a:r>
          </a:p>
          <a:p>
            <a:pPr marL="0" indent="0" algn="ctr">
              <a:buNone/>
            </a:pPr>
            <a:r>
              <a:rPr lang="pt-BR" sz="2800" dirty="0" err="1">
                <a:latin typeface="Heebo" pitchFamily="2" charset="-79"/>
                <a:cs typeface="Heebo" pitchFamily="2" charset="-79"/>
              </a:rPr>
              <a:t>int</a:t>
            </a:r>
            <a:r>
              <a:rPr lang="pt-BR" sz="2800" dirty="0">
                <a:latin typeface="Heebo" pitchFamily="2" charset="-79"/>
                <a:cs typeface="Heebo" pitchFamily="2" charset="-79"/>
              </a:rPr>
              <a:t> x;</a:t>
            </a:r>
          </a:p>
          <a:p>
            <a:pPr marL="0" indent="0" algn="ctr">
              <a:buNone/>
            </a:pPr>
            <a:r>
              <a:rPr lang="pt-BR" sz="2800" dirty="0" err="1">
                <a:latin typeface="Heebo" pitchFamily="2" charset="-79"/>
                <a:cs typeface="Heebo" pitchFamily="2" charset="-79"/>
              </a:rPr>
              <a:t>int</a:t>
            </a:r>
            <a:r>
              <a:rPr lang="pt-BR" sz="2800" dirty="0">
                <a:latin typeface="Heebo" pitchFamily="2" charset="-79"/>
                <a:cs typeface="Heebo" pitchFamily="2" charset="-79"/>
              </a:rPr>
              <a:t> *</a:t>
            </a:r>
            <a:r>
              <a:rPr lang="pt-BR" sz="2800" dirty="0" err="1">
                <a:latin typeface="Heebo" pitchFamily="2" charset="-79"/>
                <a:cs typeface="Heebo" pitchFamily="2" charset="-79"/>
              </a:rPr>
              <a:t>ptr_x</a:t>
            </a:r>
            <a:r>
              <a:rPr lang="pt-BR" sz="2800" dirty="0">
                <a:latin typeface="Heebo" pitchFamily="2" charset="-79"/>
                <a:cs typeface="Heebo" pitchFamily="2" charset="-79"/>
              </a:rPr>
              <a:t>;</a:t>
            </a:r>
          </a:p>
          <a:p>
            <a:pPr marL="0" indent="0" algn="ctr">
              <a:buNone/>
            </a:pPr>
            <a:r>
              <a:rPr lang="pt-BR" sz="2800" dirty="0" err="1">
                <a:latin typeface="Heebo" pitchFamily="2" charset="-79"/>
                <a:cs typeface="Heebo" pitchFamily="2" charset="-79"/>
              </a:rPr>
              <a:t>int</a:t>
            </a:r>
            <a:r>
              <a:rPr lang="pt-BR" sz="2800" dirty="0">
                <a:latin typeface="Heebo" pitchFamily="2" charset="-79"/>
                <a:cs typeface="Heebo" pitchFamily="2" charset="-79"/>
              </a:rPr>
              <a:t> **</a:t>
            </a:r>
            <a:r>
              <a:rPr lang="pt-BR" sz="2800" dirty="0" err="1">
                <a:latin typeface="Heebo" pitchFamily="2" charset="-79"/>
                <a:cs typeface="Heebo" pitchFamily="2" charset="-79"/>
              </a:rPr>
              <a:t>ptr_ptr_x</a:t>
            </a:r>
            <a:r>
              <a:rPr lang="pt-BR" sz="2800" dirty="0">
                <a:latin typeface="Heebo" pitchFamily="2" charset="-79"/>
                <a:cs typeface="Heebo" pitchFamily="2" charset="-79"/>
              </a:rPr>
              <a:t>;</a:t>
            </a:r>
          </a:p>
          <a:p>
            <a:pPr algn="just"/>
            <a:endParaRPr lang="pt-BR" sz="2800" dirty="0"/>
          </a:p>
        </p:txBody>
      </p:sp>
    </p:spTree>
    <p:extLst>
      <p:ext uri="{BB962C8B-B14F-4D97-AF65-F5344CB8AC3E}">
        <p14:creationId xmlns:p14="http://schemas.microsoft.com/office/powerpoint/2010/main" val="259228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notas finais</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É necessário prestar atenção em alguns pontos sobre ponteiros:</a:t>
            </a:r>
          </a:p>
          <a:p>
            <a:pPr lvl="1" algn="just"/>
            <a:r>
              <a:rPr lang="pt-BR" sz="2800" i="0" dirty="0"/>
              <a:t>Um ponteiro é uma variável que não tem memória própria associada, apontando normalmente para outros objetos já existentes.</a:t>
            </a:r>
          </a:p>
          <a:p>
            <a:pPr lvl="1" algn="just"/>
            <a:r>
              <a:rPr lang="pt-BR" sz="2800" i="0" dirty="0"/>
              <a:t>Embora seja possível utilizá-los como vetores, os ponteiros não possuem memória própria. Só se pode utilizar o endereçamento através de um ponteiro depois que este está apontando para algum objeto existente.</a:t>
            </a:r>
          </a:p>
          <a:p>
            <a:pPr lvl="1" algn="just"/>
            <a:r>
              <a:rPr lang="pt-BR" sz="2800" i="0" dirty="0"/>
              <a:t>Não se deve fazer cargas iniciais de objetos apontados por um ponteiro que ainda não tenha sido iniciado.</a:t>
            </a:r>
          </a:p>
          <a:p>
            <a:pPr lvl="1" algn="just"/>
            <a:r>
              <a:rPr lang="pt-BR" sz="2800" i="0" dirty="0"/>
              <a:t>Por segurança, inicie sempre seus ponteiros. Se não souber para onde aponta-los, inicie-os com NULL.</a:t>
            </a:r>
          </a:p>
          <a:p>
            <a:pPr marL="530352" lvl="1" indent="0" algn="just">
              <a:buNone/>
            </a:pPr>
            <a:endParaRPr lang="pt-BR" sz="2800" i="0" dirty="0"/>
          </a:p>
        </p:txBody>
      </p:sp>
    </p:spTree>
    <p:extLst>
      <p:ext uri="{BB962C8B-B14F-4D97-AF65-F5344CB8AC3E}">
        <p14:creationId xmlns:p14="http://schemas.microsoft.com/office/powerpoint/2010/main" val="1338016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notas finais</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É necessário prestar atenção em alguns pontos sobre ponteiros:</a:t>
            </a:r>
          </a:p>
          <a:p>
            <a:pPr lvl="1" algn="just"/>
            <a:r>
              <a:rPr lang="pt-BR" sz="2800" i="0" dirty="0"/>
              <a:t>Nunca se deve confundir ponteiros com vetores sem dimensões. </a:t>
            </a:r>
          </a:p>
          <a:p>
            <a:pPr lvl="1" algn="just"/>
            <a:r>
              <a:rPr lang="pt-BR" sz="2800" i="0" dirty="0"/>
              <a:t>Em uma declaração de um ponteiro com carga inicial automática</a:t>
            </a:r>
          </a:p>
          <a:p>
            <a:pPr marL="530352" lvl="1" indent="0" algn="ctr">
              <a:buNone/>
            </a:pPr>
            <a:r>
              <a:rPr lang="pt-BR" sz="2800" i="0" dirty="0" err="1">
                <a:latin typeface="Heebo" pitchFamily="2" charset="-79"/>
                <a:cs typeface="Heebo" pitchFamily="2" charset="-79"/>
              </a:rPr>
              <a:t>int</a:t>
            </a:r>
            <a:r>
              <a:rPr lang="pt-BR" sz="2800" i="0" dirty="0">
                <a:latin typeface="Heebo" pitchFamily="2" charset="-79"/>
                <a:cs typeface="Heebo" pitchFamily="2" charset="-79"/>
              </a:rPr>
              <a:t> *p = NULL;</a:t>
            </a:r>
          </a:p>
          <a:p>
            <a:pPr marL="530352" lvl="1" indent="0" algn="just">
              <a:buNone/>
            </a:pPr>
            <a:r>
              <a:rPr lang="pt-BR" sz="2800" i="0" dirty="0"/>
              <a:t>é o ponteiro </a:t>
            </a:r>
            <a:r>
              <a:rPr lang="pt-BR" sz="2800" b="1" i="0" dirty="0"/>
              <a:t>p</a:t>
            </a:r>
            <a:r>
              <a:rPr lang="pt-BR" sz="2800" i="0" dirty="0"/>
              <a:t> que é iniciado, e não </a:t>
            </a:r>
            <a:r>
              <a:rPr lang="pt-BR" sz="2800" b="1" i="0" dirty="0"/>
              <a:t>*p</a:t>
            </a:r>
            <a:r>
              <a:rPr lang="pt-BR" sz="2800" i="0" dirty="0"/>
              <a:t>, embora a atribuição possa por vezes sugerir o contrário.</a:t>
            </a:r>
          </a:p>
          <a:p>
            <a:pPr marL="530352" lvl="1" indent="0" algn="just">
              <a:buNone/>
            </a:pPr>
            <a:endParaRPr lang="pt-BR" sz="2800" i="0" dirty="0"/>
          </a:p>
        </p:txBody>
      </p:sp>
    </p:spTree>
    <p:extLst>
      <p:ext uri="{BB962C8B-B14F-4D97-AF65-F5344CB8AC3E}">
        <p14:creationId xmlns:p14="http://schemas.microsoft.com/office/powerpoint/2010/main" val="172421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8"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4" name="Título 3">
            <a:extLst>
              <a:ext uri="{FF2B5EF4-FFF2-40B4-BE49-F238E27FC236}">
                <a16:creationId xmlns:a16="http://schemas.microsoft.com/office/drawing/2014/main" id="{C834052F-B2FA-9BDD-579A-AC15BA76396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dirty="0"/>
              <a:t>OBRIGADO!</a:t>
            </a:r>
          </a:p>
        </p:txBody>
      </p:sp>
      <p:sp>
        <p:nvSpPr>
          <p:cNvPr id="5" name="Espaço Reservado para Texto 4">
            <a:extLst>
              <a:ext uri="{FF2B5EF4-FFF2-40B4-BE49-F238E27FC236}">
                <a16:creationId xmlns:a16="http://schemas.microsoft.com/office/drawing/2014/main" id="{E745D1E1-B6E7-A408-37F5-DD79A76F570B}"/>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p>
        </p:txBody>
      </p:sp>
    </p:spTree>
    <p:extLst>
      <p:ext uri="{BB962C8B-B14F-4D97-AF65-F5344CB8AC3E}">
        <p14:creationId xmlns:p14="http://schemas.microsoft.com/office/powerpoint/2010/main" val="132629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m 8" descr="Imagem editada de fogo&#10;&#10;Descrição gerada automaticamente com confiança baixa">
            <a:extLst>
              <a:ext uri="{FF2B5EF4-FFF2-40B4-BE49-F238E27FC236}">
                <a16:creationId xmlns:a16="http://schemas.microsoft.com/office/drawing/2014/main" id="{341B8BFE-FF7A-D79E-C4EB-16C29ADC644E}"/>
              </a:ext>
            </a:extLst>
          </p:cNvPr>
          <p:cNvPicPr>
            <a:picLocks noChangeAspect="1"/>
          </p:cNvPicPr>
          <p:nvPr/>
        </p:nvPicPr>
        <p:blipFill rotWithShape="1">
          <a:blip r:embed="rId2">
            <a:alphaModFix amt="40000"/>
          </a:blip>
          <a:srcRect t="10595" b="17290"/>
          <a:stretch/>
        </p:blipFill>
        <p:spPr>
          <a:xfrm>
            <a:off x="20" y="10"/>
            <a:ext cx="12191980" cy="6859300"/>
          </a:xfrm>
          <a:prstGeom prst="rect">
            <a:avLst/>
          </a:prstGeom>
        </p:spPr>
      </p:pic>
      <p:sp>
        <p:nvSpPr>
          <p:cNvPr id="2" name="Título 1">
            <a:extLst>
              <a:ext uri="{FF2B5EF4-FFF2-40B4-BE49-F238E27FC236}">
                <a16:creationId xmlns:a16="http://schemas.microsoft.com/office/drawing/2014/main" id="{00D43C6F-F638-74BA-E0B1-2D44067EA072}"/>
              </a:ext>
            </a:extLst>
          </p:cNvPr>
          <p:cNvSpPr>
            <a:spLocks noGrp="1"/>
          </p:cNvSpPr>
          <p:nvPr>
            <p:ph type="ctrTitle"/>
          </p:nvPr>
        </p:nvSpPr>
        <p:spPr>
          <a:xfrm>
            <a:off x="1915128" y="1788454"/>
            <a:ext cx="8361229" cy="2098226"/>
          </a:xfrm>
        </p:spPr>
        <p:txBody>
          <a:bodyPr>
            <a:normAutofit/>
          </a:bodyPr>
          <a:lstStyle/>
          <a:p>
            <a:r>
              <a:rPr lang="pt-BR"/>
              <a:t>Programação 1</a:t>
            </a:r>
          </a:p>
        </p:txBody>
      </p:sp>
      <p:sp>
        <p:nvSpPr>
          <p:cNvPr id="3" name="Subtítulo 2">
            <a:extLst>
              <a:ext uri="{FF2B5EF4-FFF2-40B4-BE49-F238E27FC236}">
                <a16:creationId xmlns:a16="http://schemas.microsoft.com/office/drawing/2014/main" id="{E709129B-A372-98EC-118F-7A29D194489A}"/>
              </a:ext>
            </a:extLst>
          </p:cNvPr>
          <p:cNvSpPr>
            <a:spLocks noGrp="1"/>
          </p:cNvSpPr>
          <p:nvPr>
            <p:ph type="subTitle" idx="1"/>
          </p:nvPr>
        </p:nvSpPr>
        <p:spPr>
          <a:xfrm>
            <a:off x="2679906" y="3956279"/>
            <a:ext cx="6831673" cy="1086237"/>
          </a:xfrm>
        </p:spPr>
        <p:txBody>
          <a:bodyPr>
            <a:normAutofit/>
          </a:bodyPr>
          <a:lstStyle/>
          <a:p>
            <a:pPr>
              <a:spcAft>
                <a:spcPts val="600"/>
              </a:spcAft>
            </a:pPr>
            <a:r>
              <a:rPr lang="pt-BR"/>
              <a:t>PONTEIROS</a:t>
            </a:r>
          </a:p>
        </p:txBody>
      </p:sp>
    </p:spTree>
    <p:extLst>
      <p:ext uri="{BB962C8B-B14F-4D97-AF65-F5344CB8AC3E}">
        <p14:creationId xmlns:p14="http://schemas.microsoft.com/office/powerpoint/2010/main" val="21544594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Uma história</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Era uma vez um país onde existia um telefone em quase todas as casas. Era, por assim dizer, um direito constitucional. Apenas os grandes criminosos ou as pessoas que mantinham atividades suspeitas ou ilegais não tinham esse direito.</a:t>
            </a:r>
          </a:p>
          <a:p>
            <a:pPr algn="just"/>
            <a:r>
              <a:rPr lang="pt-BR" sz="2800" dirty="0"/>
              <a:t>No entanto, por muito má que fosse uma pessoa ela tinha sempre o direito a uma casa.</a:t>
            </a:r>
          </a:p>
          <a:p>
            <a:pPr algn="just"/>
            <a:r>
              <a:rPr lang="pt-BR" sz="2800" dirty="0"/>
              <a:t>Como era um país muito grande, cada casa tinha um endereço. Como é lógico, o endereço de cada casa terá que ser único.</a:t>
            </a:r>
          </a:p>
          <a:p>
            <a:pPr algn="just"/>
            <a:r>
              <a:rPr lang="pt-BR" sz="2800" dirty="0"/>
              <a:t>No entanto, os habitantes de qualquer dos locais referenciam, sempre que possível, as casas uns dos outros pelo nome da pessoa lá mora.</a:t>
            </a:r>
          </a:p>
        </p:txBody>
      </p:sp>
    </p:spTree>
    <p:extLst>
      <p:ext uri="{BB962C8B-B14F-4D97-AF65-F5344CB8AC3E}">
        <p14:creationId xmlns:p14="http://schemas.microsoft.com/office/powerpoint/2010/main" val="54494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Uma história</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Suponhamos então que existam três amigos que trocavam telefonemas entre eles e que eram o João, Ana e Juan.</a:t>
            </a:r>
          </a:p>
        </p:txBody>
      </p:sp>
      <p:sp>
        <p:nvSpPr>
          <p:cNvPr id="5" name="Retângulo 4">
            <a:extLst>
              <a:ext uri="{FF2B5EF4-FFF2-40B4-BE49-F238E27FC236}">
                <a16:creationId xmlns:a16="http://schemas.microsoft.com/office/drawing/2014/main" id="{C9186D26-6E13-84CA-EF8E-394520ACBB09}"/>
              </a:ext>
            </a:extLst>
          </p:cNvPr>
          <p:cNvSpPr/>
          <p:nvPr/>
        </p:nvSpPr>
        <p:spPr>
          <a:xfrm>
            <a:off x="2644588" y="2644588"/>
            <a:ext cx="2572871" cy="156882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789 45 61</a:t>
            </a:r>
          </a:p>
        </p:txBody>
      </p:sp>
      <p:sp>
        <p:nvSpPr>
          <p:cNvPr id="6" name="Retângulo 5">
            <a:extLst>
              <a:ext uri="{FF2B5EF4-FFF2-40B4-BE49-F238E27FC236}">
                <a16:creationId xmlns:a16="http://schemas.microsoft.com/office/drawing/2014/main" id="{6CDDA6E9-325F-8A2D-4656-BBA7688DCDF0}"/>
              </a:ext>
            </a:extLst>
          </p:cNvPr>
          <p:cNvSpPr/>
          <p:nvPr/>
        </p:nvSpPr>
        <p:spPr>
          <a:xfrm>
            <a:off x="7364505" y="2644588"/>
            <a:ext cx="2572871" cy="156882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456 78 12</a:t>
            </a:r>
          </a:p>
        </p:txBody>
      </p:sp>
      <p:sp>
        <p:nvSpPr>
          <p:cNvPr id="7" name="Retângulo 6">
            <a:extLst>
              <a:ext uri="{FF2B5EF4-FFF2-40B4-BE49-F238E27FC236}">
                <a16:creationId xmlns:a16="http://schemas.microsoft.com/office/drawing/2014/main" id="{D5FF524D-53B6-B9E3-A959-3D0F3EB53A65}"/>
              </a:ext>
            </a:extLst>
          </p:cNvPr>
          <p:cNvSpPr/>
          <p:nvPr/>
        </p:nvSpPr>
        <p:spPr>
          <a:xfrm>
            <a:off x="2644587" y="4704229"/>
            <a:ext cx="2572871" cy="15688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11A4F01E-EBC1-1AFA-70C4-9BD28DFD3554}"/>
              </a:ext>
            </a:extLst>
          </p:cNvPr>
          <p:cNvSpPr/>
          <p:nvPr/>
        </p:nvSpPr>
        <p:spPr>
          <a:xfrm>
            <a:off x="7364505" y="4704229"/>
            <a:ext cx="2572871" cy="156882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321 65 98</a:t>
            </a:r>
          </a:p>
        </p:txBody>
      </p:sp>
      <p:sp>
        <p:nvSpPr>
          <p:cNvPr id="9" name="CaixaDeTexto 8">
            <a:extLst>
              <a:ext uri="{FF2B5EF4-FFF2-40B4-BE49-F238E27FC236}">
                <a16:creationId xmlns:a16="http://schemas.microsoft.com/office/drawing/2014/main" id="{91DD4F8F-BCEA-1454-DA0B-3E220EF4198B}"/>
              </a:ext>
            </a:extLst>
          </p:cNvPr>
          <p:cNvSpPr txBox="1"/>
          <p:nvPr/>
        </p:nvSpPr>
        <p:spPr>
          <a:xfrm>
            <a:off x="1308846" y="3213555"/>
            <a:ext cx="1335741" cy="430887"/>
          </a:xfrm>
          <a:prstGeom prst="rect">
            <a:avLst/>
          </a:prstGeom>
          <a:noFill/>
        </p:spPr>
        <p:txBody>
          <a:bodyPr wrap="square" rtlCol="0">
            <a:spAutoFit/>
          </a:bodyPr>
          <a:lstStyle/>
          <a:p>
            <a:pPr algn="ctr"/>
            <a:r>
              <a:rPr lang="pt-BR" sz="2200" dirty="0"/>
              <a:t>João</a:t>
            </a:r>
          </a:p>
        </p:txBody>
      </p:sp>
      <p:sp>
        <p:nvSpPr>
          <p:cNvPr id="10" name="CaixaDeTexto 9">
            <a:extLst>
              <a:ext uri="{FF2B5EF4-FFF2-40B4-BE49-F238E27FC236}">
                <a16:creationId xmlns:a16="http://schemas.microsoft.com/office/drawing/2014/main" id="{91FAF9DC-B234-E735-8EE0-1FF14F51863E}"/>
              </a:ext>
            </a:extLst>
          </p:cNvPr>
          <p:cNvSpPr txBox="1"/>
          <p:nvPr/>
        </p:nvSpPr>
        <p:spPr>
          <a:xfrm>
            <a:off x="9937376" y="3213555"/>
            <a:ext cx="1335741" cy="430887"/>
          </a:xfrm>
          <a:prstGeom prst="rect">
            <a:avLst/>
          </a:prstGeom>
          <a:noFill/>
        </p:spPr>
        <p:txBody>
          <a:bodyPr wrap="square" rtlCol="0">
            <a:spAutoFit/>
          </a:bodyPr>
          <a:lstStyle/>
          <a:p>
            <a:pPr algn="ctr"/>
            <a:r>
              <a:rPr lang="pt-BR" sz="2200" dirty="0"/>
              <a:t>Ana</a:t>
            </a:r>
          </a:p>
        </p:txBody>
      </p:sp>
      <p:sp>
        <p:nvSpPr>
          <p:cNvPr id="11" name="CaixaDeTexto 10">
            <a:extLst>
              <a:ext uri="{FF2B5EF4-FFF2-40B4-BE49-F238E27FC236}">
                <a16:creationId xmlns:a16="http://schemas.microsoft.com/office/drawing/2014/main" id="{7A876FF1-24C0-5D33-5E0D-7A17D425169B}"/>
              </a:ext>
            </a:extLst>
          </p:cNvPr>
          <p:cNvSpPr txBox="1"/>
          <p:nvPr/>
        </p:nvSpPr>
        <p:spPr>
          <a:xfrm>
            <a:off x="9937376" y="5273196"/>
            <a:ext cx="1335741" cy="430887"/>
          </a:xfrm>
          <a:prstGeom prst="rect">
            <a:avLst/>
          </a:prstGeom>
          <a:noFill/>
        </p:spPr>
        <p:txBody>
          <a:bodyPr wrap="square" rtlCol="0">
            <a:spAutoFit/>
          </a:bodyPr>
          <a:lstStyle/>
          <a:p>
            <a:pPr algn="ctr"/>
            <a:r>
              <a:rPr lang="pt-BR" sz="2200" dirty="0"/>
              <a:t>Juan</a:t>
            </a:r>
          </a:p>
        </p:txBody>
      </p:sp>
      <p:sp>
        <p:nvSpPr>
          <p:cNvPr id="12" name="CaixaDeTexto 11">
            <a:extLst>
              <a:ext uri="{FF2B5EF4-FFF2-40B4-BE49-F238E27FC236}">
                <a16:creationId xmlns:a16="http://schemas.microsoft.com/office/drawing/2014/main" id="{B0575615-14F2-02B3-5F62-93EDAFA7FB71}"/>
              </a:ext>
            </a:extLst>
          </p:cNvPr>
          <p:cNvSpPr txBox="1"/>
          <p:nvPr/>
        </p:nvSpPr>
        <p:spPr>
          <a:xfrm>
            <a:off x="2061880" y="2183736"/>
            <a:ext cx="3738284" cy="430887"/>
          </a:xfrm>
          <a:prstGeom prst="rect">
            <a:avLst/>
          </a:prstGeom>
          <a:noFill/>
        </p:spPr>
        <p:txBody>
          <a:bodyPr wrap="square" rtlCol="0">
            <a:spAutoFit/>
          </a:bodyPr>
          <a:lstStyle/>
          <a:p>
            <a:pPr algn="ctr"/>
            <a:r>
              <a:rPr lang="pt-BR" sz="2200" dirty="0"/>
              <a:t>Rua das Montanhas</a:t>
            </a:r>
          </a:p>
        </p:txBody>
      </p:sp>
      <p:sp>
        <p:nvSpPr>
          <p:cNvPr id="13" name="CaixaDeTexto 12">
            <a:extLst>
              <a:ext uri="{FF2B5EF4-FFF2-40B4-BE49-F238E27FC236}">
                <a16:creationId xmlns:a16="http://schemas.microsoft.com/office/drawing/2014/main" id="{F553057E-3ADA-4855-819D-605AFC609FFD}"/>
              </a:ext>
            </a:extLst>
          </p:cNvPr>
          <p:cNvSpPr txBox="1"/>
          <p:nvPr/>
        </p:nvSpPr>
        <p:spPr>
          <a:xfrm>
            <a:off x="6781798" y="2183735"/>
            <a:ext cx="3738284" cy="430887"/>
          </a:xfrm>
          <a:prstGeom prst="rect">
            <a:avLst/>
          </a:prstGeom>
          <a:noFill/>
        </p:spPr>
        <p:txBody>
          <a:bodyPr wrap="square" rtlCol="0">
            <a:spAutoFit/>
          </a:bodyPr>
          <a:lstStyle/>
          <a:p>
            <a:pPr algn="ctr"/>
            <a:r>
              <a:rPr lang="pt-BR" sz="2200" dirty="0"/>
              <a:t>Av. dos Lagos</a:t>
            </a:r>
          </a:p>
        </p:txBody>
      </p:sp>
      <p:sp>
        <p:nvSpPr>
          <p:cNvPr id="14" name="CaixaDeTexto 13">
            <a:extLst>
              <a:ext uri="{FF2B5EF4-FFF2-40B4-BE49-F238E27FC236}">
                <a16:creationId xmlns:a16="http://schemas.microsoft.com/office/drawing/2014/main" id="{BF73889C-FD61-8A49-22CE-AA9156B3C6A9}"/>
              </a:ext>
            </a:extLst>
          </p:cNvPr>
          <p:cNvSpPr txBox="1"/>
          <p:nvPr/>
        </p:nvSpPr>
        <p:spPr>
          <a:xfrm>
            <a:off x="6781798" y="6285626"/>
            <a:ext cx="3738284" cy="430887"/>
          </a:xfrm>
          <a:prstGeom prst="rect">
            <a:avLst/>
          </a:prstGeom>
          <a:noFill/>
        </p:spPr>
        <p:txBody>
          <a:bodyPr wrap="square" rtlCol="0">
            <a:spAutoFit/>
          </a:bodyPr>
          <a:lstStyle/>
          <a:p>
            <a:pPr algn="ctr"/>
            <a:r>
              <a:rPr lang="pt-BR" sz="2200" dirty="0"/>
              <a:t>Calçada </a:t>
            </a:r>
            <a:r>
              <a:rPr lang="pt-BR" sz="2200" dirty="0" err="1"/>
              <a:t>Rodriguês</a:t>
            </a:r>
            <a:endParaRPr lang="pt-BR" sz="2200" dirty="0"/>
          </a:p>
        </p:txBody>
      </p:sp>
      <p:sp>
        <p:nvSpPr>
          <p:cNvPr id="16" name="CaixaDeTexto 15">
            <a:extLst>
              <a:ext uri="{FF2B5EF4-FFF2-40B4-BE49-F238E27FC236}">
                <a16:creationId xmlns:a16="http://schemas.microsoft.com/office/drawing/2014/main" id="{E26C34F0-0057-37A0-AC72-9708F61AFFF2}"/>
              </a:ext>
            </a:extLst>
          </p:cNvPr>
          <p:cNvSpPr txBox="1"/>
          <p:nvPr/>
        </p:nvSpPr>
        <p:spPr>
          <a:xfrm>
            <a:off x="1308845" y="5273195"/>
            <a:ext cx="1335741" cy="430887"/>
          </a:xfrm>
          <a:prstGeom prst="rect">
            <a:avLst/>
          </a:prstGeom>
          <a:noFill/>
        </p:spPr>
        <p:txBody>
          <a:bodyPr wrap="square" rtlCol="0">
            <a:spAutoFit/>
          </a:bodyPr>
          <a:lstStyle/>
          <a:p>
            <a:pPr algn="ctr"/>
            <a:r>
              <a:rPr lang="pt-BR" sz="2200" dirty="0"/>
              <a:t>Armando</a:t>
            </a:r>
          </a:p>
        </p:txBody>
      </p:sp>
      <p:sp>
        <p:nvSpPr>
          <p:cNvPr id="17" name="CaixaDeTexto 16">
            <a:extLst>
              <a:ext uri="{FF2B5EF4-FFF2-40B4-BE49-F238E27FC236}">
                <a16:creationId xmlns:a16="http://schemas.microsoft.com/office/drawing/2014/main" id="{715EF3D3-4436-464C-A780-E045C503F876}"/>
              </a:ext>
            </a:extLst>
          </p:cNvPr>
          <p:cNvSpPr txBox="1"/>
          <p:nvPr/>
        </p:nvSpPr>
        <p:spPr>
          <a:xfrm>
            <a:off x="2061880" y="6303014"/>
            <a:ext cx="3738284" cy="430887"/>
          </a:xfrm>
          <a:prstGeom prst="rect">
            <a:avLst/>
          </a:prstGeom>
          <a:noFill/>
        </p:spPr>
        <p:txBody>
          <a:bodyPr wrap="square" rtlCol="0">
            <a:spAutoFit/>
          </a:bodyPr>
          <a:lstStyle/>
          <a:p>
            <a:pPr algn="ctr"/>
            <a:r>
              <a:rPr lang="pt-BR" sz="2200" dirty="0"/>
              <a:t>Praça Já Enganei</a:t>
            </a:r>
          </a:p>
        </p:txBody>
      </p:sp>
    </p:spTree>
    <p:extLst>
      <p:ext uri="{BB962C8B-B14F-4D97-AF65-F5344CB8AC3E}">
        <p14:creationId xmlns:p14="http://schemas.microsoft.com/office/powerpoint/2010/main" val="282127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p:bldP spid="13" grpId="0"/>
      <p:bldP spid="14"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Conceitos básicos</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Tudo o que acontece em um computador se passa em memória.</a:t>
            </a:r>
          </a:p>
          <a:p>
            <a:pPr algn="just"/>
            <a:r>
              <a:rPr lang="pt-BR" sz="2800" dirty="0"/>
              <a:t>A memória pode ser vista como um enorme vetor de </a:t>
            </a:r>
            <a:r>
              <a:rPr lang="pt-BR" sz="2800" i="1" dirty="0"/>
              <a:t>bytes</a:t>
            </a:r>
            <a:r>
              <a:rPr lang="pt-BR" sz="2800" dirty="0"/>
              <a:t> consecutivos.</a:t>
            </a:r>
          </a:p>
          <a:p>
            <a:pPr algn="just"/>
            <a:endParaRPr lang="pt-BR" sz="2800" dirty="0"/>
          </a:p>
          <a:p>
            <a:pPr algn="just"/>
            <a:endParaRPr lang="pt-BR" sz="2800" dirty="0"/>
          </a:p>
          <a:p>
            <a:pPr algn="just"/>
            <a:r>
              <a:rPr lang="pt-BR" sz="2800" dirty="0"/>
              <a:t>Os ponteiros são um mecanismo particularmente flexível de manipulação de dados, pois permitem manipular dados contidos em endereços específicos de memória.</a:t>
            </a:r>
          </a:p>
        </p:txBody>
      </p:sp>
      <p:graphicFrame>
        <p:nvGraphicFramePr>
          <p:cNvPr id="5" name="Tabela 5">
            <a:extLst>
              <a:ext uri="{FF2B5EF4-FFF2-40B4-BE49-F238E27FC236}">
                <a16:creationId xmlns:a16="http://schemas.microsoft.com/office/drawing/2014/main" id="{7424D436-5CAC-295D-30A5-C023D2DF469F}"/>
              </a:ext>
            </a:extLst>
          </p:cNvPr>
          <p:cNvGraphicFramePr>
            <a:graphicFrameLocks noGrp="1"/>
          </p:cNvGraphicFramePr>
          <p:nvPr>
            <p:extLst>
              <p:ext uri="{D42A27DB-BD31-4B8C-83A1-F6EECF244321}">
                <p14:modId xmlns:p14="http://schemas.microsoft.com/office/powerpoint/2010/main" val="110065577"/>
              </p:ext>
            </p:extLst>
          </p:nvPr>
        </p:nvGraphicFramePr>
        <p:xfrm>
          <a:off x="2381621" y="2363640"/>
          <a:ext cx="8128000" cy="9144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51556528"/>
                    </a:ext>
                  </a:extLst>
                </a:gridCol>
                <a:gridCol w="1016000">
                  <a:extLst>
                    <a:ext uri="{9D8B030D-6E8A-4147-A177-3AD203B41FA5}">
                      <a16:colId xmlns:a16="http://schemas.microsoft.com/office/drawing/2014/main" val="611349144"/>
                    </a:ext>
                  </a:extLst>
                </a:gridCol>
                <a:gridCol w="1016000">
                  <a:extLst>
                    <a:ext uri="{9D8B030D-6E8A-4147-A177-3AD203B41FA5}">
                      <a16:colId xmlns:a16="http://schemas.microsoft.com/office/drawing/2014/main" val="1967076016"/>
                    </a:ext>
                  </a:extLst>
                </a:gridCol>
                <a:gridCol w="1016000">
                  <a:extLst>
                    <a:ext uri="{9D8B030D-6E8A-4147-A177-3AD203B41FA5}">
                      <a16:colId xmlns:a16="http://schemas.microsoft.com/office/drawing/2014/main" val="1452247331"/>
                    </a:ext>
                  </a:extLst>
                </a:gridCol>
                <a:gridCol w="1016000">
                  <a:extLst>
                    <a:ext uri="{9D8B030D-6E8A-4147-A177-3AD203B41FA5}">
                      <a16:colId xmlns:a16="http://schemas.microsoft.com/office/drawing/2014/main" val="16779067"/>
                    </a:ext>
                  </a:extLst>
                </a:gridCol>
                <a:gridCol w="1016000">
                  <a:extLst>
                    <a:ext uri="{9D8B030D-6E8A-4147-A177-3AD203B41FA5}">
                      <a16:colId xmlns:a16="http://schemas.microsoft.com/office/drawing/2014/main" val="1194087073"/>
                    </a:ext>
                  </a:extLst>
                </a:gridCol>
                <a:gridCol w="1016000">
                  <a:extLst>
                    <a:ext uri="{9D8B030D-6E8A-4147-A177-3AD203B41FA5}">
                      <a16:colId xmlns:a16="http://schemas.microsoft.com/office/drawing/2014/main" val="1417728976"/>
                    </a:ext>
                  </a:extLst>
                </a:gridCol>
                <a:gridCol w="1016000">
                  <a:extLst>
                    <a:ext uri="{9D8B030D-6E8A-4147-A177-3AD203B41FA5}">
                      <a16:colId xmlns:a16="http://schemas.microsoft.com/office/drawing/2014/main" val="3417534246"/>
                    </a:ext>
                  </a:extLst>
                </a:gridCol>
              </a:tblGrid>
              <a:tr h="370840">
                <a:tc>
                  <a:txBody>
                    <a:bodyPr/>
                    <a:lstStyle/>
                    <a:p>
                      <a:pPr algn="ct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120749141"/>
                  </a:ext>
                </a:extLst>
              </a:tr>
              <a:tr h="370840">
                <a:tc>
                  <a:txBody>
                    <a:bodyPr/>
                    <a:lstStyle/>
                    <a:p>
                      <a:pPr algn="ctr"/>
                      <a:r>
                        <a:rPr lang="pt-BR" sz="2400" dirty="0"/>
                        <a:t>100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400" dirty="0"/>
                        <a:t>101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400" dirty="0"/>
                        <a:t>102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400" dirty="0"/>
                        <a:t>5000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400" dirty="0"/>
                        <a:t>5001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400" dirty="0"/>
                        <a:t>5002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3203076"/>
                  </a:ext>
                </a:extLst>
              </a:tr>
            </a:tbl>
          </a:graphicData>
        </a:graphic>
      </p:graphicFrame>
    </p:spTree>
    <p:extLst>
      <p:ext uri="{BB962C8B-B14F-4D97-AF65-F5344CB8AC3E}">
        <p14:creationId xmlns:p14="http://schemas.microsoft.com/office/powerpoint/2010/main" val="13238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declaração de ponteiros</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Um conceito que não se pode perder de vista é que um ponteiro é uma variável como qualquer outra.</a:t>
            </a:r>
          </a:p>
          <a:p>
            <a:pPr algn="just"/>
            <a:r>
              <a:rPr lang="pt-BR" sz="2800" dirty="0"/>
              <a:t>O seu objetivo é armazenar o endereço de outra variável, o qual é, por sua vez, um número.</a:t>
            </a:r>
          </a:p>
          <a:p>
            <a:pPr algn="just"/>
            <a:r>
              <a:rPr lang="pt-BR" sz="2800" dirty="0"/>
              <a:t>A sintaxe de declaração de um ponteiro é a seguinte:</a:t>
            </a:r>
          </a:p>
          <a:p>
            <a:pPr marL="0" indent="0" algn="ctr">
              <a:buNone/>
            </a:pPr>
            <a:r>
              <a:rPr lang="pt-BR" sz="2800" dirty="0">
                <a:latin typeface="Heebo" pitchFamily="2" charset="-79"/>
                <a:cs typeface="Heebo" pitchFamily="2" charset="-79"/>
              </a:rPr>
              <a:t>tipo *</a:t>
            </a:r>
            <a:r>
              <a:rPr lang="pt-BR" sz="2800" dirty="0" err="1">
                <a:latin typeface="Heebo" pitchFamily="2" charset="-79"/>
                <a:cs typeface="Heebo" pitchFamily="2" charset="-79"/>
              </a:rPr>
              <a:t>ptr</a:t>
            </a:r>
            <a:r>
              <a:rPr lang="pt-BR" sz="2800" dirty="0">
                <a:latin typeface="Heebo" pitchFamily="2" charset="-79"/>
                <a:cs typeface="Heebo" pitchFamily="2" charset="-79"/>
              </a:rPr>
              <a:t>;</a:t>
            </a:r>
          </a:p>
          <a:p>
            <a:pPr algn="just"/>
            <a:r>
              <a:rPr lang="pt-BR" sz="2800" dirty="0"/>
              <a:t>Exemplos:</a:t>
            </a:r>
          </a:p>
          <a:p>
            <a:pPr marL="0" indent="0" algn="just">
              <a:buNone/>
            </a:pPr>
            <a:r>
              <a:rPr lang="pt-BR" sz="2800" dirty="0"/>
              <a:t>	</a:t>
            </a:r>
            <a:r>
              <a:rPr lang="pt-BR" sz="2800" dirty="0">
                <a:latin typeface="Heebo" pitchFamily="2" charset="-79"/>
                <a:cs typeface="Heebo" pitchFamily="2" charset="-79"/>
              </a:rPr>
              <a:t>char a, b, *p, c, *q;</a:t>
            </a:r>
          </a:p>
          <a:p>
            <a:pPr marL="0" indent="0" algn="just">
              <a:buNone/>
            </a:pPr>
            <a:r>
              <a:rPr lang="pt-BR" sz="2800" dirty="0">
                <a:latin typeface="Heebo" pitchFamily="2" charset="-79"/>
                <a:cs typeface="Heebo" pitchFamily="2" charset="-79"/>
              </a:rPr>
              <a:t>	</a:t>
            </a:r>
            <a:r>
              <a:rPr lang="pt-BR" sz="2800" dirty="0" err="1">
                <a:latin typeface="Heebo" pitchFamily="2" charset="-79"/>
                <a:cs typeface="Heebo" pitchFamily="2" charset="-79"/>
              </a:rPr>
              <a:t>int</a:t>
            </a:r>
            <a:r>
              <a:rPr lang="pt-BR" sz="2800" dirty="0">
                <a:latin typeface="Heebo" pitchFamily="2" charset="-79"/>
                <a:cs typeface="Heebo" pitchFamily="2" charset="-79"/>
              </a:rPr>
              <a:t> idade, *</a:t>
            </a:r>
            <a:r>
              <a:rPr lang="pt-BR" sz="2800" dirty="0" err="1">
                <a:latin typeface="Heebo" pitchFamily="2" charset="-79"/>
                <a:cs typeface="Heebo" pitchFamily="2" charset="-79"/>
              </a:rPr>
              <a:t>p_idade</a:t>
            </a:r>
            <a:r>
              <a:rPr lang="pt-BR" sz="2800" dirty="0">
                <a:latin typeface="Heebo" pitchFamily="2" charset="-79"/>
                <a:cs typeface="Heebo" pitchFamily="2" charset="-79"/>
              </a:rPr>
              <a:t>;</a:t>
            </a:r>
            <a:endParaRPr lang="pt-BR" sz="2800" dirty="0"/>
          </a:p>
        </p:txBody>
      </p:sp>
    </p:spTree>
    <p:extLst>
      <p:ext uri="{BB962C8B-B14F-4D97-AF65-F5344CB8AC3E}">
        <p14:creationId xmlns:p14="http://schemas.microsoft.com/office/powerpoint/2010/main" val="21687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carga inicial automática de ponteiros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A carga inicial de ponteiros se faz através do operador Endereço (</a:t>
                </a:r>
                <a14:m>
                  <m:oMath xmlns:m="http://schemas.openxmlformats.org/officeDocument/2006/math">
                    <m:r>
                      <a:rPr lang="pt-BR" sz="2800" b="0" i="1" smtClean="0">
                        <a:latin typeface="Cambria Math" panose="02040503050406030204" pitchFamily="18" charset="0"/>
                      </a:rPr>
                      <m:t>&amp;</m:t>
                    </m:r>
                  </m:oMath>
                </a14:m>
                <a:r>
                  <a:rPr lang="pt-BR" sz="2800" dirty="0"/>
                  <a:t>).</a:t>
                </a:r>
              </a:p>
              <a:p>
                <a:pPr marL="0" indent="0" algn="ctr">
                  <a:buNone/>
                </a:pPr>
                <a:r>
                  <a:rPr lang="pt-BR" sz="2800" dirty="0" err="1">
                    <a:latin typeface="Heebo" pitchFamily="2" charset="-79"/>
                    <a:cs typeface="Heebo" pitchFamily="2" charset="-79"/>
                  </a:rPr>
                  <a:t>int</a:t>
                </a:r>
                <a:r>
                  <a:rPr lang="pt-BR" sz="2800" dirty="0">
                    <a:latin typeface="Heebo" pitchFamily="2" charset="-79"/>
                    <a:cs typeface="Heebo" pitchFamily="2" charset="-79"/>
                  </a:rPr>
                  <a:t> x = 5;</a:t>
                </a:r>
              </a:p>
              <a:p>
                <a:pPr marL="0" indent="0" algn="ctr">
                  <a:buNone/>
                </a:pPr>
                <a:r>
                  <a:rPr lang="pt-BR" sz="2800" dirty="0" err="1">
                    <a:latin typeface="Heebo" pitchFamily="2" charset="-79"/>
                    <a:cs typeface="Heebo" pitchFamily="2" charset="-79"/>
                  </a:rPr>
                  <a:t>int</a:t>
                </a:r>
                <a:r>
                  <a:rPr lang="pt-BR" sz="2800" dirty="0">
                    <a:latin typeface="Heebo" pitchFamily="2" charset="-79"/>
                    <a:cs typeface="Heebo" pitchFamily="2" charset="-79"/>
                  </a:rPr>
                  <a:t> *</a:t>
                </a:r>
                <a:r>
                  <a:rPr lang="pt-BR" sz="2800" dirty="0" err="1">
                    <a:latin typeface="Heebo" pitchFamily="2" charset="-79"/>
                    <a:cs typeface="Heebo" pitchFamily="2" charset="-79"/>
                  </a:rPr>
                  <a:t>ptr_x</a:t>
                </a:r>
                <a:r>
                  <a:rPr lang="pt-BR" sz="2800" dirty="0">
                    <a:latin typeface="Heebo" pitchFamily="2" charset="-79"/>
                    <a:cs typeface="Heebo" pitchFamily="2" charset="-79"/>
                  </a:rPr>
                  <a:t> = &amp;x;</a:t>
                </a:r>
              </a:p>
              <a:p>
                <a:pPr algn="just"/>
                <a:r>
                  <a:rPr lang="pt-BR" sz="2800" dirty="0"/>
                  <a:t>Um bom hábito para evitar problemas de programação é sempre a carga inicial dos ponteiros.</a:t>
                </a:r>
              </a:p>
              <a:p>
                <a:pPr algn="just"/>
                <a:r>
                  <a:rPr lang="pt-BR" sz="2800" dirty="0"/>
                  <a:t>No entanto, podem existir situações em que declaramos um ponteiro e não queremos que ele aponte para variável alguma naquele momento.</a:t>
                </a:r>
              </a:p>
              <a:p>
                <a:pPr algn="just"/>
                <a:r>
                  <a:rPr lang="pt-BR" sz="2800" dirty="0"/>
                  <a:t>Nesse caso, posso coloca-lo apontando para </a:t>
                </a:r>
                <a:r>
                  <a:rPr lang="pt-BR" sz="2800" b="1" dirty="0">
                    <a:latin typeface="Heebo" pitchFamily="2" charset="-79"/>
                    <a:cs typeface="Heebo" pitchFamily="2" charset="-79"/>
                  </a:rPr>
                  <a:t>NULL</a:t>
                </a:r>
                <a:r>
                  <a:rPr lang="pt-BR" sz="2800" b="1" dirty="0"/>
                  <a:t>.</a:t>
                </a:r>
              </a:p>
            </p:txBody>
          </p:sp>
        </mc:Choice>
        <mc:Fallback xmlns="">
          <p:sp>
            <p:nvSpPr>
              <p:cNvPr id="3" name="Espaço Reservado para Conteúdo 2">
                <a:extLst>
                  <a:ext uri="{FF2B5EF4-FFF2-40B4-BE49-F238E27FC236}">
                    <a16:creationId xmlns:a16="http://schemas.microsoft.com/office/drawing/2014/main" id="{E170DC9E-6C32-E06A-AAB2-831AF80D5E3D}"/>
                  </a:ext>
                </a:extLst>
              </p:cNvPr>
              <p:cNvSpPr>
                <a:spLocks noGrp="1" noRot="1" noChangeAspect="1" noMove="1" noResize="1" noEditPoints="1" noAdjustHandles="1" noChangeArrowheads="1" noChangeShapeType="1" noTextEdit="1"/>
              </p:cNvSpPr>
              <p:nvPr>
                <p:ph idx="1"/>
              </p:nvPr>
            </p:nvSpPr>
            <p:spPr>
              <a:xfrm>
                <a:off x="806821" y="779930"/>
                <a:ext cx="11277601" cy="5983940"/>
              </a:xfrm>
              <a:blipFill>
                <a:blip r:embed="rId3"/>
                <a:stretch>
                  <a:fillRect l="-973" t="-1527" r="-1135"/>
                </a:stretch>
              </a:blipFill>
            </p:spPr>
            <p:txBody>
              <a:bodyPr/>
              <a:lstStyle/>
              <a:p>
                <a:r>
                  <a:rPr lang="pt-BR">
                    <a:noFill/>
                  </a:rPr>
                  <a:t> </a:t>
                </a:r>
              </a:p>
            </p:txBody>
          </p:sp>
        </mc:Fallback>
      </mc:AlternateContent>
    </p:spTree>
    <p:extLst>
      <p:ext uri="{BB962C8B-B14F-4D97-AF65-F5344CB8AC3E}">
        <p14:creationId xmlns:p14="http://schemas.microsoft.com/office/powerpoint/2010/main" val="190874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ponteiros em ação</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dirty="0"/>
              <a:t>Analise o código a seguir:</a:t>
            </a:r>
          </a:p>
          <a:p>
            <a:pPr marL="530352" lvl="1" indent="0" algn="just">
              <a:buNone/>
            </a:pPr>
            <a:r>
              <a:rPr lang="pt-BR" sz="2800" i="0" dirty="0" err="1">
                <a:latin typeface="Heebo" pitchFamily="2" charset="-79"/>
                <a:cs typeface="Heebo" pitchFamily="2" charset="-79"/>
              </a:rPr>
              <a:t>int</a:t>
            </a:r>
            <a:r>
              <a:rPr lang="pt-BR" sz="2800" i="0" dirty="0">
                <a:latin typeface="Heebo" pitchFamily="2" charset="-79"/>
                <a:cs typeface="Heebo" pitchFamily="2" charset="-79"/>
              </a:rPr>
              <a:t> a = 5, b = 7;</a:t>
            </a:r>
          </a:p>
          <a:p>
            <a:pPr marL="530352" lvl="1" indent="0" algn="just">
              <a:buNone/>
            </a:pPr>
            <a:r>
              <a:rPr lang="pt-BR" sz="2800" i="0" dirty="0" err="1">
                <a:latin typeface="Heebo" pitchFamily="2" charset="-79"/>
                <a:cs typeface="Heebo" pitchFamily="2" charset="-79"/>
              </a:rPr>
              <a:t>int</a:t>
            </a:r>
            <a:r>
              <a:rPr lang="pt-BR" sz="2800" i="0" dirty="0">
                <a:latin typeface="Heebo" pitchFamily="2" charset="-79"/>
                <a:cs typeface="Heebo" pitchFamily="2" charset="-79"/>
              </a:rPr>
              <a:t> *</a:t>
            </a:r>
            <a:r>
              <a:rPr lang="pt-BR" sz="2800" i="0" dirty="0" err="1">
                <a:latin typeface="Heebo" pitchFamily="2" charset="-79"/>
                <a:cs typeface="Heebo" pitchFamily="2" charset="-79"/>
              </a:rPr>
              <a:t>ptr</a:t>
            </a:r>
            <a:r>
              <a:rPr lang="pt-BR" sz="2800" i="0" dirty="0">
                <a:latin typeface="Heebo" pitchFamily="2" charset="-79"/>
                <a:cs typeface="Heebo" pitchFamily="2" charset="-79"/>
              </a:rPr>
              <a:t> = NULL;</a:t>
            </a:r>
          </a:p>
          <a:p>
            <a:pPr marL="530352" lvl="1" indent="0" algn="just">
              <a:buNone/>
            </a:pPr>
            <a:endParaRPr lang="pt-BR" sz="2800" i="0" dirty="0">
              <a:latin typeface="Heebo" pitchFamily="2" charset="-79"/>
              <a:cs typeface="Heebo" pitchFamily="2" charset="-79"/>
            </a:endParaRPr>
          </a:p>
          <a:p>
            <a:pPr marL="530352" lvl="1" indent="0" algn="just">
              <a:buNone/>
            </a:pPr>
            <a:r>
              <a:rPr lang="pt-BR" sz="2800" i="0" dirty="0" err="1">
                <a:latin typeface="Heebo" pitchFamily="2" charset="-79"/>
                <a:cs typeface="Heebo" pitchFamily="2" charset="-79"/>
              </a:rPr>
              <a:t>ptr</a:t>
            </a:r>
            <a:r>
              <a:rPr lang="pt-BR" sz="2800" i="0" dirty="0">
                <a:latin typeface="Heebo" pitchFamily="2" charset="-79"/>
                <a:cs typeface="Heebo" pitchFamily="2" charset="-79"/>
              </a:rPr>
              <a:t> = &amp;a;</a:t>
            </a:r>
          </a:p>
          <a:p>
            <a:pPr marL="530352" lvl="1" indent="0" algn="just">
              <a:buNone/>
            </a:pPr>
            <a:endParaRPr lang="pt-BR" sz="2800" i="0" dirty="0">
              <a:latin typeface="Heebo" pitchFamily="2" charset="-79"/>
              <a:cs typeface="Heebo" pitchFamily="2" charset="-79"/>
            </a:endParaRPr>
          </a:p>
          <a:p>
            <a:pPr marL="382588" indent="-382588" algn="just"/>
            <a:r>
              <a:rPr lang="pt-BR" sz="2800" dirty="0">
                <a:cs typeface="Heebo" pitchFamily="2" charset="-79"/>
              </a:rPr>
              <a:t>Qual a saída da seguinte instrução?</a:t>
            </a:r>
          </a:p>
          <a:p>
            <a:pPr marL="0" indent="0" algn="ctr">
              <a:buNone/>
            </a:pPr>
            <a:r>
              <a:rPr lang="pt-BR" sz="2800" i="0" dirty="0" err="1">
                <a:latin typeface="Heebo" pitchFamily="2" charset="-79"/>
                <a:cs typeface="Heebo" pitchFamily="2" charset="-79"/>
              </a:rPr>
              <a:t>printf</a:t>
            </a:r>
            <a:r>
              <a:rPr lang="pt-BR" sz="2800" i="0" dirty="0">
                <a:latin typeface="Heebo" pitchFamily="2" charset="-79"/>
                <a:cs typeface="Heebo" pitchFamily="2" charset="-79"/>
              </a:rPr>
              <a:t>(“%d %d %d”,  a,  b,  *</a:t>
            </a:r>
            <a:r>
              <a:rPr lang="pt-BR" sz="2800" i="0" dirty="0" err="1">
                <a:latin typeface="Heebo" pitchFamily="2" charset="-79"/>
                <a:cs typeface="Heebo" pitchFamily="2" charset="-79"/>
              </a:rPr>
              <a:t>ptr</a:t>
            </a:r>
            <a:r>
              <a:rPr lang="pt-BR" sz="2800" i="0" dirty="0">
                <a:latin typeface="Heebo" pitchFamily="2" charset="-79"/>
                <a:cs typeface="Heebo" pitchFamily="2" charset="-79"/>
              </a:rPr>
              <a:t>);</a:t>
            </a:r>
          </a:p>
          <a:p>
            <a:pPr marL="0" indent="0" algn="ctr">
              <a:buNone/>
            </a:pPr>
            <a:endParaRPr lang="pt-BR" sz="2800" i="0" dirty="0">
              <a:latin typeface="Heebo" pitchFamily="2" charset="-79"/>
              <a:cs typeface="Heebo" pitchFamily="2" charset="-79"/>
            </a:endParaRPr>
          </a:p>
          <a:p>
            <a:pPr marL="382588" indent="-382588" algn="just"/>
            <a:r>
              <a:rPr lang="pt-BR" sz="2800" dirty="0">
                <a:cs typeface="Heebo" pitchFamily="2" charset="-79"/>
              </a:rPr>
              <a:t>Se executássemos a instrução </a:t>
            </a:r>
            <a:r>
              <a:rPr lang="pt-BR" sz="2800" dirty="0">
                <a:latin typeface="Heebo" pitchFamily="2" charset="-79"/>
                <a:cs typeface="Heebo" pitchFamily="2" charset="-79"/>
              </a:rPr>
              <a:t>*</a:t>
            </a:r>
            <a:r>
              <a:rPr lang="pt-BR" sz="2800" dirty="0" err="1">
                <a:latin typeface="Heebo" pitchFamily="2" charset="-79"/>
                <a:cs typeface="Heebo" pitchFamily="2" charset="-79"/>
              </a:rPr>
              <a:t>ptr</a:t>
            </a:r>
            <a:r>
              <a:rPr lang="pt-BR" sz="2800" dirty="0">
                <a:latin typeface="Heebo" pitchFamily="2" charset="-79"/>
                <a:cs typeface="Heebo" pitchFamily="2" charset="-79"/>
              </a:rPr>
              <a:t> = 20</a:t>
            </a:r>
            <a:r>
              <a:rPr lang="pt-BR" sz="2800" dirty="0">
                <a:cs typeface="Heebo" pitchFamily="2" charset="-79"/>
              </a:rPr>
              <a:t>, qual seria a saída?</a:t>
            </a:r>
          </a:p>
          <a:p>
            <a:pPr marL="0" indent="0" algn="ctr">
              <a:buNone/>
            </a:pPr>
            <a:r>
              <a:rPr lang="pt-BR" sz="2800" dirty="0" err="1">
                <a:latin typeface="Heebo" pitchFamily="2" charset="-79"/>
                <a:cs typeface="Heebo" pitchFamily="2" charset="-79"/>
              </a:rPr>
              <a:t>printf</a:t>
            </a:r>
            <a:r>
              <a:rPr lang="pt-BR" sz="2800" dirty="0">
                <a:latin typeface="Heebo" pitchFamily="2" charset="-79"/>
                <a:cs typeface="Heebo" pitchFamily="2" charset="-79"/>
              </a:rPr>
              <a:t>(“%d %d %d”,  a,  b,  *</a:t>
            </a:r>
            <a:r>
              <a:rPr lang="pt-BR" sz="2800" dirty="0" err="1">
                <a:latin typeface="Heebo" pitchFamily="2" charset="-79"/>
                <a:cs typeface="Heebo" pitchFamily="2" charset="-79"/>
              </a:rPr>
              <a:t>ptr</a:t>
            </a:r>
            <a:r>
              <a:rPr lang="pt-BR" sz="2800" dirty="0">
                <a:latin typeface="Heebo" pitchFamily="2" charset="-79"/>
                <a:cs typeface="Heebo" pitchFamily="2" charset="-79"/>
              </a:rPr>
              <a:t>);</a:t>
            </a:r>
            <a:endParaRPr lang="pt-BR" sz="2800" i="0" dirty="0">
              <a:latin typeface="Heebo" pitchFamily="2" charset="-79"/>
              <a:cs typeface="Heebo" pitchFamily="2" charset="-79"/>
            </a:endParaRPr>
          </a:p>
        </p:txBody>
      </p:sp>
    </p:spTree>
    <p:extLst>
      <p:ext uri="{BB962C8B-B14F-4D97-AF65-F5344CB8AC3E}">
        <p14:creationId xmlns:p14="http://schemas.microsoft.com/office/powerpoint/2010/main" val="219976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42F90-47EE-9CDC-3FA9-6C79976F5CB5}"/>
              </a:ext>
            </a:extLst>
          </p:cNvPr>
          <p:cNvSpPr>
            <a:spLocks noGrp="1"/>
          </p:cNvSpPr>
          <p:nvPr>
            <p:ph type="title"/>
          </p:nvPr>
        </p:nvSpPr>
        <p:spPr>
          <a:xfrm>
            <a:off x="806822" y="94130"/>
            <a:ext cx="11277601" cy="685800"/>
          </a:xfrm>
        </p:spPr>
        <p:txBody>
          <a:bodyPr anchor="ctr">
            <a:noAutofit/>
          </a:bodyPr>
          <a:lstStyle/>
          <a:p>
            <a:r>
              <a:rPr lang="pt-BR" b="1" cap="all" dirty="0"/>
              <a:t>ponteiros e tipos de dados</a:t>
            </a:r>
          </a:p>
        </p:txBody>
      </p:sp>
      <p:sp>
        <p:nvSpPr>
          <p:cNvPr id="3" name="Espaço Reservado para Conteúdo 2">
            <a:extLst>
              <a:ext uri="{FF2B5EF4-FFF2-40B4-BE49-F238E27FC236}">
                <a16:creationId xmlns:a16="http://schemas.microsoft.com/office/drawing/2014/main" id="{E170DC9E-6C32-E06A-AAB2-831AF80D5E3D}"/>
              </a:ext>
            </a:extLst>
          </p:cNvPr>
          <p:cNvSpPr>
            <a:spLocks noGrp="1"/>
          </p:cNvSpPr>
          <p:nvPr>
            <p:ph idx="1"/>
          </p:nvPr>
        </p:nvSpPr>
        <p:spPr>
          <a:xfrm>
            <a:off x="806821" y="779930"/>
            <a:ext cx="11277601" cy="5983940"/>
          </a:xfrm>
        </p:spPr>
        <p:txBody>
          <a:bodyPr>
            <a:normAutofit/>
          </a:bodyPr>
          <a:lstStyle/>
          <a:p>
            <a:pPr algn="just"/>
            <a:r>
              <a:rPr lang="pt-BR" sz="2800" b="1" i="1" dirty="0"/>
              <a:t>Por que razão os ponteiros têm que possuir um determinado tipo e não são simplesmente ponteiros genéricos?</a:t>
            </a:r>
            <a:endParaRPr lang="pt-BR" sz="2800" dirty="0"/>
          </a:p>
          <a:p>
            <a:pPr algn="just"/>
            <a:endParaRPr lang="pt-BR" sz="2800" dirty="0"/>
          </a:p>
        </p:txBody>
      </p:sp>
      <p:pic>
        <p:nvPicPr>
          <p:cNvPr id="1026" name="Picture 2" descr="C Datatypes Explained with Flowcharts and Examples">
            <a:extLst>
              <a:ext uri="{FF2B5EF4-FFF2-40B4-BE49-F238E27FC236}">
                <a16:creationId xmlns:a16="http://schemas.microsoft.com/office/drawing/2014/main" id="{1F7E5AF6-5128-137A-1E7C-CD2527BB6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967" y="1700653"/>
            <a:ext cx="7650065" cy="5157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86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tar">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TM10001105[[fn=Cortar]]</Template>
  <TotalTime>163</TotalTime>
  <Words>923</Words>
  <Application>Microsoft Office PowerPoint</Application>
  <PresentationFormat>Widescreen</PresentationFormat>
  <Paragraphs>117</Paragraphs>
  <Slides>17</Slides>
  <Notes>13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Calibri</vt:lpstr>
      <vt:lpstr>Cambria Math</vt:lpstr>
      <vt:lpstr>Franklin Gothic Book</vt:lpstr>
      <vt:lpstr>Heebo</vt:lpstr>
      <vt:lpstr>Cortar</vt:lpstr>
      <vt:lpstr>Programação 1</vt:lpstr>
      <vt:lpstr>Programação 1</vt:lpstr>
      <vt:lpstr>Uma história</vt:lpstr>
      <vt:lpstr>Uma história</vt:lpstr>
      <vt:lpstr>Conceitos básicos</vt:lpstr>
      <vt:lpstr>declaração de ponteiros</vt:lpstr>
      <vt:lpstr>carga inicial automática de ponteiros</vt:lpstr>
      <vt:lpstr>ponteiros em ação</vt:lpstr>
      <vt:lpstr>ponteiros e tipos de dados</vt:lpstr>
      <vt:lpstr>Ponteiros e vetores</vt:lpstr>
      <vt:lpstr>aritmética de ponteiros</vt:lpstr>
      <vt:lpstr>Ponteiros e vetores</vt:lpstr>
      <vt:lpstr>Passagem de vetores para funções</vt:lpstr>
      <vt:lpstr>ponteiros de ponteiros</vt:lpstr>
      <vt:lpstr>notas finais</vt:lpstr>
      <vt:lpstr>notas finais</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1</dc:title>
  <dc:creator>Pedro Girotto</dc:creator>
  <cp:lastModifiedBy>Pedro Girotto</cp:lastModifiedBy>
  <cp:revision>13</cp:revision>
  <dcterms:created xsi:type="dcterms:W3CDTF">2022-05-06T11:18:13Z</dcterms:created>
  <dcterms:modified xsi:type="dcterms:W3CDTF">2022-05-09T03:02:28Z</dcterms:modified>
</cp:coreProperties>
</file>