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1"/>
  </p:notesMasterIdLst>
  <p:handoutMasterIdLst>
    <p:handoutMasterId r:id="rId22"/>
  </p:handoutMasterIdLst>
  <p:sldIdLst>
    <p:sldId id="348" r:id="rId5"/>
    <p:sldId id="350" r:id="rId6"/>
    <p:sldId id="351" r:id="rId7"/>
    <p:sldId id="352" r:id="rId8"/>
    <p:sldId id="353" r:id="rId9"/>
    <p:sldId id="354" r:id="rId10"/>
    <p:sldId id="355" r:id="rId11"/>
    <p:sldId id="349" r:id="rId12"/>
    <p:sldId id="357" r:id="rId13"/>
    <p:sldId id="356" r:id="rId14"/>
    <p:sldId id="358" r:id="rId15"/>
    <p:sldId id="359" r:id="rId16"/>
    <p:sldId id="360" r:id="rId17"/>
    <p:sldId id="361" r:id="rId18"/>
    <p:sldId id="362" r:id="rId19"/>
    <p:sldId id="363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FF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41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2158A-7735-4DF8-ADEB-0CAFDD7734BB}" type="datetime1">
              <a:rPr lang="pt-BR" smtClean="0"/>
              <a:t>18/02/2022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D5713-49C8-469A-A14E-6DB9F2CD4D33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83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Falar sobre a </a:t>
            </a:r>
            <a:r>
              <a:rPr lang="pt-BR" dirty="0" err="1"/>
              <a:t>indentação</a:t>
            </a:r>
            <a:r>
              <a:rPr lang="pt-BR" dirty="0"/>
              <a:t> e sobre blocos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06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Mostrar a outra maneira sem o != ou ==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070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explicar o salario = salario + 1000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334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Existem situações em que o teste de uma condição não é suficiente para tomar uma decisão.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252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Mostrar depois com o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74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64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37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17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05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70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6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4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E61F5-065C-482F-AF09-77F428D1E13A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853B9B-C3B4-4066-B829-122042C968D5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</p:spTree>
    <p:extLst>
      <p:ext uri="{BB962C8B-B14F-4D97-AF65-F5344CB8AC3E}">
        <p14:creationId xmlns:p14="http://schemas.microsoft.com/office/powerpoint/2010/main" val="240107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4D2BCF-2001-46DF-B59B-7379CFC1F63A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8" name="Título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4227EE-5783-4474-AD9D-0C6134FC9EA8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Imagem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4" name="Título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15B84-B4E8-4089-A9B1-A94DDB64F8DE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C35658-567B-47FD-B059-777239C7F992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EF3-FB4D-49C4-B18F-D13F5A07ED88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6CE25-69AB-4C36-AF74-C114772A6047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2AC5C-F9B3-4CE9-8D39-3CA38409E239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AAAE6-7CA4-4490-8E4D-0778DA4D1286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E7F35D37-0C1A-4D83-92CB-36F7A00A8D79}" type="datetime1">
              <a:rPr lang="pt-BR" noProof="0" smtClean="0"/>
              <a:t>18/02/2022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2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arison-float-value-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operato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PROGRAMAÇÃO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pt-BR" dirty="0"/>
              <a:t>CONDIÇÕES E LAÇO DE SELEÇÃO</a:t>
            </a:r>
          </a:p>
        </p:txBody>
      </p:sp>
      <p:pic>
        <p:nvPicPr>
          <p:cNvPr id="4" name="Picture 2" descr="CESUPA-ARGO · GitHub">
            <a:extLst>
              <a:ext uri="{FF2B5EF4-FFF2-40B4-BE49-F238E27FC236}">
                <a16:creationId xmlns:a16="http://schemas.microsoft.com/office/drawing/2014/main" id="{22EA400F-B1B0-4AE7-BA2E-4223EC22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927" y="863886"/>
            <a:ext cx="1678146" cy="16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15CA4-1D54-774F-9F25-FC3ED96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284" y="1610686"/>
            <a:ext cx="10788244" cy="5041784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Esse tipo de programação não faz mais do que refletir computacionalmente a nossa atividade diária sobre que produtos comprar, relação preço/qualidade, o que almoçar, onde almoçar, etc.</a:t>
            </a:r>
          </a:p>
          <a:p>
            <a:pPr algn="just"/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52EB8-B342-F643-A64F-31E653B4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662730"/>
            <a:ext cx="10610396" cy="947956"/>
          </a:xfrm>
        </p:spPr>
        <p:txBody>
          <a:bodyPr rtlCol="0"/>
          <a:lstStyle/>
          <a:p>
            <a:pPr rtl="0"/>
            <a:r>
              <a:rPr lang="pt-BR" b="1" dirty="0"/>
              <a:t>laço de seleção</a:t>
            </a:r>
          </a:p>
        </p:txBody>
      </p:sp>
    </p:spTree>
    <p:extLst>
      <p:ext uri="{BB962C8B-B14F-4D97-AF65-F5344CB8AC3E}">
        <p14:creationId xmlns:p14="http://schemas.microsoft.com/office/powerpoint/2010/main" val="176801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15" y="3684514"/>
            <a:ext cx="8350369" cy="2130552"/>
          </a:xfrm>
        </p:spPr>
        <p:txBody>
          <a:bodyPr rtlCol="0">
            <a:normAutofit/>
          </a:bodyPr>
          <a:lstStyle/>
          <a:p>
            <a:pPr algn="just" rtl="0"/>
            <a:r>
              <a:rPr lang="pt-BR" sz="2500" cap="none" dirty="0"/>
              <a:t>Implemente um programa que indique se um número é positivo ou negativo.</a:t>
            </a:r>
          </a:p>
        </p:txBody>
      </p:sp>
      <p:pic>
        <p:nvPicPr>
          <p:cNvPr id="4" name="Picture 2" descr="Dev-C++">
            <a:extLst>
              <a:ext uri="{FF2B5EF4-FFF2-40B4-BE49-F238E27FC236}">
                <a16:creationId xmlns:a16="http://schemas.microsoft.com/office/drawing/2014/main" id="{AD3C108D-8B60-4446-B755-215B3DC2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26" y="1042934"/>
            <a:ext cx="2213546" cy="22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43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15" y="3684514"/>
            <a:ext cx="8350369" cy="2130552"/>
          </a:xfrm>
        </p:spPr>
        <p:txBody>
          <a:bodyPr rtlCol="0">
            <a:normAutofit/>
          </a:bodyPr>
          <a:lstStyle/>
          <a:p>
            <a:pPr algn="just" rtl="0"/>
            <a:r>
              <a:rPr lang="pt-BR" sz="2500" cap="none" dirty="0"/>
              <a:t>Implemente um programa que indique se o inteiro lido é zero ou não.</a:t>
            </a:r>
          </a:p>
        </p:txBody>
      </p:sp>
      <p:pic>
        <p:nvPicPr>
          <p:cNvPr id="4" name="Picture 2" descr="Dev-C++">
            <a:extLst>
              <a:ext uri="{FF2B5EF4-FFF2-40B4-BE49-F238E27FC236}">
                <a16:creationId xmlns:a16="http://schemas.microsoft.com/office/drawing/2014/main" id="{AD3C108D-8B60-4446-B755-215B3DC2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26" y="1042934"/>
            <a:ext cx="2213546" cy="22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6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15" y="3684514"/>
            <a:ext cx="8350369" cy="2130552"/>
          </a:xfrm>
        </p:spPr>
        <p:txBody>
          <a:bodyPr rtlCol="0">
            <a:normAutofit/>
          </a:bodyPr>
          <a:lstStyle/>
          <a:p>
            <a:pPr algn="just" rtl="0"/>
            <a:r>
              <a:rPr lang="pt-BR" sz="2500" cap="none" dirty="0"/>
              <a:t>Implemente um programa que adicione $1000,00 ao salário de um indivíduo, caso este seja inferior a $100000,00.</a:t>
            </a:r>
          </a:p>
        </p:txBody>
      </p:sp>
      <p:pic>
        <p:nvPicPr>
          <p:cNvPr id="4" name="Picture 2" descr="Dev-C++">
            <a:extLst>
              <a:ext uri="{FF2B5EF4-FFF2-40B4-BE49-F238E27FC236}">
                <a16:creationId xmlns:a16="http://schemas.microsoft.com/office/drawing/2014/main" id="{AD3C108D-8B60-4446-B755-215B3DC2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26" y="1042934"/>
            <a:ext cx="2213546" cy="22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Imagem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278686" y="645951"/>
            <a:ext cx="6913314" cy="5790424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673" y="1610686"/>
            <a:ext cx="4687701" cy="46013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rtl="0"/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(condição){</a:t>
            </a:r>
          </a:p>
          <a:p>
            <a:pPr marL="384048" lvl="2" indent="0">
              <a:buNone/>
            </a:pP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(condição){ instruções }</a:t>
            </a:r>
          </a:p>
          <a:p>
            <a:pPr marL="384048" lvl="2" indent="0">
              <a:buNone/>
            </a:pP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{instruções}</a:t>
            </a:r>
          </a:p>
          <a:p>
            <a:pPr rtl="0"/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rtl="0"/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84048" lvl="2" indent="0">
              <a:buNone/>
            </a:pP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(condição){ instruções }</a:t>
            </a:r>
          </a:p>
          <a:p>
            <a:pPr marL="384048" lvl="2" indent="0">
              <a:buNone/>
            </a:pPr>
            <a:r>
              <a:rPr lang="pt-BR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 instruções }</a:t>
            </a:r>
          </a:p>
          <a:p>
            <a:pPr marL="201168" lvl="1" indent="0">
              <a:buNone/>
            </a:pPr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rtl="0"/>
            <a:r>
              <a:rPr lang="pt-BR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// continuação do código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4" y="645951"/>
            <a:ext cx="4687702" cy="96473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ym typeface="Bodoni SvtyTwo ITC TT-Book"/>
              </a:rPr>
              <a:t>Sintaxe</a:t>
            </a:r>
          </a:p>
        </p:txBody>
      </p:sp>
    </p:spTree>
    <p:extLst>
      <p:ext uri="{BB962C8B-B14F-4D97-AF65-F5344CB8AC3E}">
        <p14:creationId xmlns:p14="http://schemas.microsoft.com/office/powerpoint/2010/main" val="277267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15" y="2771193"/>
            <a:ext cx="8350369" cy="3946848"/>
          </a:xfrm>
        </p:spPr>
        <p:txBody>
          <a:bodyPr rtlCol="0">
            <a:normAutofit/>
          </a:bodyPr>
          <a:lstStyle/>
          <a:p>
            <a:pPr algn="just" rtl="0"/>
            <a:r>
              <a:rPr lang="pt-BR" sz="2500" cap="none" dirty="0"/>
              <a:t>Escreva um programa que solicite um salário ao utilizador e mostre o imposto a pagar.</a:t>
            </a:r>
          </a:p>
          <a:p>
            <a:pPr marL="457200" indent="-457200" algn="just" rtl="0">
              <a:buFont typeface="+mj-lt"/>
              <a:buAutoNum type="arabicPeriod"/>
            </a:pPr>
            <a:r>
              <a:rPr lang="pt-BR" sz="2500" cap="none" dirty="0"/>
              <a:t>Se o salário for negativo ou zero, mostre uma mensagem de erro.</a:t>
            </a:r>
          </a:p>
          <a:p>
            <a:pPr marL="457200" indent="-457200" algn="just" rtl="0">
              <a:buFont typeface="+mj-lt"/>
              <a:buAutoNum type="arabicPeriod"/>
            </a:pPr>
            <a:r>
              <a:rPr lang="pt-BR" sz="2500" cap="none" dirty="0"/>
              <a:t>Se o salário for maior que 1000, pagar 10% de imposto, se não pagar apenas 5%</a:t>
            </a:r>
          </a:p>
        </p:txBody>
      </p:sp>
      <p:pic>
        <p:nvPicPr>
          <p:cNvPr id="4" name="Picture 2" descr="Dev-C++">
            <a:extLst>
              <a:ext uri="{FF2B5EF4-FFF2-40B4-BE49-F238E27FC236}">
                <a16:creationId xmlns:a16="http://schemas.microsoft.com/office/drawing/2014/main" id="{AD3C108D-8B60-4446-B755-215B3DC2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27" y="222953"/>
            <a:ext cx="2213546" cy="22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86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2" y="2363724"/>
            <a:ext cx="7356255" cy="2130552"/>
          </a:xfrm>
        </p:spPr>
        <p:txBody>
          <a:bodyPr rtlCol="0" anchor="ctr"/>
          <a:lstStyle/>
          <a:p>
            <a:pPr rtl="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05559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15CA4-1D54-774F-9F25-FC3ED96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284" y="1610686"/>
            <a:ext cx="10788244" cy="5041784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Até o momento, os programas que fizemos estão particularmente adaptados a um mundo perfeito.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As instruções seguem-se umas às outras, seguindo sempre a mesma ordem de execução, quaisquer que sejam os valores de entrada.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52EB8-B342-F643-A64F-31E653B4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662730"/>
            <a:ext cx="10610396" cy="947956"/>
          </a:xfrm>
        </p:spPr>
        <p:txBody>
          <a:bodyPr rtlCol="0"/>
          <a:lstStyle/>
          <a:p>
            <a:pPr rtl="0"/>
            <a:r>
              <a:rPr lang="pt-BR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1298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15CA4-1D54-774F-9F25-FC3ED96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284" y="1610686"/>
            <a:ext cx="10788244" cy="5041784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Exemplo: Algoritmo para preparar uma pessoa para o seu dia de trabalho.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Vestir Camiseta.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Vestir Casaco.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Vestir Calças.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Vestir Sapatos.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Pentear.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E se fosse verão?</a:t>
            </a:r>
          </a:p>
          <a:p>
            <a:pPr algn="just"/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52EB8-B342-F643-A64F-31E653B4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662730"/>
            <a:ext cx="10610396" cy="947956"/>
          </a:xfrm>
        </p:spPr>
        <p:txBody>
          <a:bodyPr rtlCol="0"/>
          <a:lstStyle/>
          <a:p>
            <a:pPr rtl="0"/>
            <a:r>
              <a:rPr lang="pt-BR" b="1" dirty="0"/>
              <a:t>introdução</a:t>
            </a:r>
          </a:p>
        </p:txBody>
      </p:sp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64C3AD7C-8ACC-4FB5-B187-4D0734BC0E1A}"/>
              </a:ext>
            </a:extLst>
          </p:cNvPr>
          <p:cNvSpPr/>
          <p:nvPr/>
        </p:nvSpPr>
        <p:spPr>
          <a:xfrm>
            <a:off x="476034" y="2846717"/>
            <a:ext cx="3347049" cy="470140"/>
          </a:xfrm>
          <a:prstGeom prst="mathMultiply">
            <a:avLst/>
          </a:prstGeom>
          <a:solidFill>
            <a:srgbClr val="00A2F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10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15CA4-1D54-774F-9F25-FC3ED96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284" y="1610686"/>
            <a:ext cx="10788244" cy="5041784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Exemplo: Algoritmo para preparar uma pessoa para o seu dia de trabalho.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Vestir Camiseta.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b="1" dirty="0"/>
              <a:t>Se estiver frio então Vestir Casaco.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Vestir Calças.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Vestir Sapatos.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Pentear.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Etc.</a:t>
            </a:r>
          </a:p>
          <a:p>
            <a:pPr algn="just"/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52EB8-B342-F643-A64F-31E653B4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662730"/>
            <a:ext cx="10610396" cy="947956"/>
          </a:xfrm>
        </p:spPr>
        <p:txBody>
          <a:bodyPr rtlCol="0"/>
          <a:lstStyle/>
          <a:p>
            <a:pPr rtl="0"/>
            <a:r>
              <a:rPr lang="pt-BR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97312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15CA4-1D54-774F-9F25-FC3ED96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284" y="1610686"/>
            <a:ext cx="10788244" cy="5041784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Esse tipo de programação não faz mais do que refletir computacionalmente a nossa atividade diária sobre que produtos comprar, relação preço/qualidade, o que almoçar, onde almoçar, etc.</a:t>
            </a:r>
          </a:p>
          <a:p>
            <a:pPr algn="just"/>
            <a:endParaRPr lang="pt-BR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52EB8-B342-F643-A64F-31E653B4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662730"/>
            <a:ext cx="10610396" cy="947956"/>
          </a:xfrm>
        </p:spPr>
        <p:txBody>
          <a:bodyPr rtlCol="0"/>
          <a:lstStyle/>
          <a:p>
            <a:pPr rtl="0"/>
            <a:r>
              <a:rPr lang="pt-BR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21861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15CA4-1D54-774F-9F25-FC3ED96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284" y="1610686"/>
            <a:ext cx="10788244" cy="5041784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Vimos que C possui quatro tipos de dados (</a:t>
            </a:r>
            <a:r>
              <a:rPr lang="pt-BR" sz="2400" dirty="0" err="1"/>
              <a:t>int</a:t>
            </a:r>
            <a:r>
              <a:rPr lang="pt-BR" sz="2400" dirty="0"/>
              <a:t>, </a:t>
            </a:r>
            <a:r>
              <a:rPr lang="pt-BR" sz="2400" dirty="0" err="1"/>
              <a:t>float</a:t>
            </a:r>
            <a:r>
              <a:rPr lang="pt-BR" sz="2400" dirty="0"/>
              <a:t>, </a:t>
            </a:r>
            <a:r>
              <a:rPr lang="pt-BR" sz="2400" dirty="0" err="1"/>
              <a:t>double</a:t>
            </a:r>
            <a:r>
              <a:rPr lang="pt-BR" sz="2400" dirty="0"/>
              <a:t> e char).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Em C não existe nenhum tipo específico de dados para armazenar valores lógicos.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Em C o valor lógico </a:t>
            </a:r>
            <a:r>
              <a:rPr lang="pt-BR" sz="2400" b="1" dirty="0"/>
              <a:t>FALSO</a:t>
            </a:r>
            <a:r>
              <a:rPr lang="pt-BR" sz="2400" dirty="0"/>
              <a:t> é representado por </a:t>
            </a:r>
            <a:r>
              <a:rPr lang="pt-BR" sz="2400" b="1" dirty="0"/>
              <a:t>zero</a:t>
            </a:r>
            <a:r>
              <a:rPr lang="pt-BR" sz="2400" dirty="0"/>
              <a:t> e tudo aquilo que seja </a:t>
            </a:r>
            <a:r>
              <a:rPr lang="pt-BR" sz="2400" b="1" dirty="0"/>
              <a:t>diferente de zero</a:t>
            </a:r>
            <a:r>
              <a:rPr lang="pt-BR" sz="2400" dirty="0"/>
              <a:t> representa o valor lógico </a:t>
            </a:r>
            <a:r>
              <a:rPr lang="pt-BR" sz="2400" b="1" dirty="0"/>
              <a:t>VERDADEIRO</a:t>
            </a:r>
            <a:r>
              <a:rPr lang="pt-BR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Os valores lógicos resultam, normalmente, de afirmações que são analisadas e cuja avaliação determina se a afirmação é verdadeira ou false.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Não é recomendado utilizar valores reais como valores lógicos devido aos </a:t>
            </a:r>
            <a:r>
              <a:rPr lang="pt-BR" sz="2400" dirty="0">
                <a:hlinkClick r:id="rId3"/>
              </a:rPr>
              <a:t>erros de arredondamento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52EB8-B342-F643-A64F-31E653B4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662730"/>
            <a:ext cx="10610396" cy="947956"/>
          </a:xfrm>
        </p:spPr>
        <p:txBody>
          <a:bodyPr rtlCol="0"/>
          <a:lstStyle/>
          <a:p>
            <a:pPr rtl="0"/>
            <a:r>
              <a:rPr lang="pt-BR" b="1" dirty="0"/>
              <a:t>valores lógicos</a:t>
            </a:r>
          </a:p>
        </p:txBody>
      </p:sp>
    </p:spTree>
    <p:extLst>
      <p:ext uri="{BB962C8B-B14F-4D97-AF65-F5344CB8AC3E}">
        <p14:creationId xmlns:p14="http://schemas.microsoft.com/office/powerpoint/2010/main" val="370177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15CA4-1D54-774F-9F25-FC3ED96E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284" y="1610686"/>
            <a:ext cx="10788244" cy="5041784"/>
          </a:xfrm>
        </p:spPr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dirty="0"/>
              <a:t> Uma expressão que contenha um operador relacional devolve sempre como resultado o valor lógico VERDADE ou FALSO. </a:t>
            </a:r>
            <a:endParaRPr lang="pt-BR" sz="2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52EB8-B342-F643-A64F-31E653B4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84" y="662730"/>
            <a:ext cx="10610396" cy="947956"/>
          </a:xfrm>
        </p:spPr>
        <p:txBody>
          <a:bodyPr rtlCol="0"/>
          <a:lstStyle/>
          <a:p>
            <a:pPr rtl="0"/>
            <a:r>
              <a:rPr lang="pt-BR" b="1" dirty="0"/>
              <a:t>valores lógicos</a:t>
            </a:r>
          </a:p>
        </p:txBody>
      </p:sp>
      <p:pic>
        <p:nvPicPr>
          <p:cNvPr id="5" name="Imagem 4">
            <a:hlinkClick r:id="rId3"/>
            <a:extLst>
              <a:ext uri="{FF2B5EF4-FFF2-40B4-BE49-F238E27FC236}">
                <a16:creationId xmlns:a16="http://schemas.microsoft.com/office/drawing/2014/main" id="{E525401E-7D95-4EE7-B69E-9E8F0A31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750" y="2558642"/>
            <a:ext cx="8942499" cy="426413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EE310D1-F96C-449D-9BA5-412AC8D049FF}"/>
              </a:ext>
            </a:extLst>
          </p:cNvPr>
          <p:cNvSpPr/>
          <p:nvPr/>
        </p:nvSpPr>
        <p:spPr>
          <a:xfrm>
            <a:off x="1802921" y="2648309"/>
            <a:ext cx="1138687" cy="47445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5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15" y="3684514"/>
            <a:ext cx="8350369" cy="2130552"/>
          </a:xfrm>
        </p:spPr>
        <p:txBody>
          <a:bodyPr rtlCol="0">
            <a:normAutofit/>
          </a:bodyPr>
          <a:lstStyle/>
          <a:p>
            <a:pPr algn="just" rtl="0"/>
            <a:r>
              <a:rPr lang="pt-BR" sz="2500" cap="none" dirty="0"/>
              <a:t>Implemente um programa que solicite ao utilizador dois inteiros e, em seguida, aplique todos os operadores relacionais de C aos inteiros lidos</a:t>
            </a:r>
          </a:p>
        </p:txBody>
      </p:sp>
      <p:pic>
        <p:nvPicPr>
          <p:cNvPr id="4" name="Picture 2" descr="Dev-C++">
            <a:extLst>
              <a:ext uri="{FF2B5EF4-FFF2-40B4-BE49-F238E27FC236}">
                <a16:creationId xmlns:a16="http://schemas.microsoft.com/office/drawing/2014/main" id="{AD3C108D-8B60-4446-B755-215B3DC2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26" y="1042934"/>
            <a:ext cx="2213546" cy="22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Imagem 23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241374" y="645951"/>
            <a:ext cx="6775222" cy="5717068"/>
          </a:xfrm>
        </p:spPr>
      </p:pic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673" y="1610686"/>
            <a:ext cx="4687701" cy="46013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dirty="0"/>
              <a:t> Permite indicar quais as circunstâncias em que se deve executar determinada instrução ou conjunto de instruções.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(condição){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instruções ...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instruções ...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4" y="645951"/>
            <a:ext cx="4687702" cy="96473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ym typeface="Bodoni SvtyTwo ITC TT-Book"/>
              </a:rPr>
              <a:t>laço de seleção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9C11E0C-BE30-4BEB-883F-5FF9709ADA49}"/>
              </a:ext>
            </a:extLst>
          </p:cNvPr>
          <p:cNvSpPr/>
          <p:nvPr/>
        </p:nvSpPr>
        <p:spPr>
          <a:xfrm>
            <a:off x="646981" y="4718649"/>
            <a:ext cx="3131389" cy="14934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63533BF-5456-4DEE-B340-AAE3EA150B8F}"/>
              </a:ext>
            </a:extLst>
          </p:cNvPr>
          <p:cNvSpPr/>
          <p:nvPr/>
        </p:nvSpPr>
        <p:spPr>
          <a:xfrm>
            <a:off x="6478438" y="2587926"/>
            <a:ext cx="1431985" cy="724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55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00_TF66722518.potx" id="{C84ED8BD-52E3-4647-BDDE-2D5844B660E5}" vid="{EB3F96B2-70B4-484F-91EE-3CFAE2EECA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discurso de vendas leve</Template>
  <TotalTime>100</TotalTime>
  <Words>573</Words>
  <Application>Microsoft Office PowerPoint</Application>
  <PresentationFormat>Widescreen</PresentationFormat>
  <Paragraphs>81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Verdana</vt:lpstr>
      <vt:lpstr>RetrospectVTI</vt:lpstr>
      <vt:lpstr>PROGRAMAÇÃO 1</vt:lpstr>
      <vt:lpstr>introdução</vt:lpstr>
      <vt:lpstr>introdução</vt:lpstr>
      <vt:lpstr>introdução</vt:lpstr>
      <vt:lpstr>introdução</vt:lpstr>
      <vt:lpstr>valores lógicos</vt:lpstr>
      <vt:lpstr>valores lógicos</vt:lpstr>
      <vt:lpstr>Apresentação do PowerPoint</vt:lpstr>
      <vt:lpstr>laço de seleção</vt:lpstr>
      <vt:lpstr>laço de seleção</vt:lpstr>
      <vt:lpstr>Apresentação do PowerPoint</vt:lpstr>
      <vt:lpstr>Apresentação do PowerPoint</vt:lpstr>
      <vt:lpstr>Apresentação do PowerPoint</vt:lpstr>
      <vt:lpstr>Sintaxe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DE VENDAS</dc:title>
  <dc:creator>Pedro Girotto</dc:creator>
  <cp:lastModifiedBy>Pedro Girotto</cp:lastModifiedBy>
  <cp:revision>6</cp:revision>
  <dcterms:created xsi:type="dcterms:W3CDTF">2022-02-18T00:25:14Z</dcterms:created>
  <dcterms:modified xsi:type="dcterms:W3CDTF">2022-02-18T16:42:03Z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