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30" autoAdjust="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2EC6C-4E71-4463-BFED-6076C96EE0A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C83BC-C960-426B-A74D-0B0C6F1CE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0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Código criando uma variável de cada tipo e mostrar atribuição de valor.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72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</a:t>
            </a:r>
            <a:r>
              <a:rPr lang="pt-BR" dirty="0" err="1"/>
              <a:t>scanf</a:t>
            </a:r>
            <a:r>
              <a:rPr lang="pt-BR" dirty="0"/>
              <a:t> em duas linhas e o seu semelhante em uma 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6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4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59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2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7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6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5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1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4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9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para ler e escrever um valor de cada tipo.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C83BC-C960-426B-A74D-0B0C6F1CE65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vinalexander.com/programming/printf-format-cheat-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3EF0-7AFD-47D0-881C-84A02B87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5C5D9-BF63-44E5-96AE-38D000BE8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TIPOS DE DADOS E VARIÁVEIS</a:t>
            </a:r>
          </a:p>
        </p:txBody>
      </p:sp>
      <p:pic>
        <p:nvPicPr>
          <p:cNvPr id="4" name="Picture 2" descr="CESUPA-ARGO · GitHub">
            <a:extLst>
              <a:ext uri="{FF2B5EF4-FFF2-40B4-BE49-F238E27FC236}">
                <a16:creationId xmlns:a16="http://schemas.microsoft.com/office/drawing/2014/main" id="{B2666619-B0FD-4302-9DBA-65257553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53" y="5033817"/>
            <a:ext cx="1678146" cy="16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45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Sempre que desejarmos guardar um valor que não seja fixo, devemos fazê-lo utilizando variáveis.</a:t>
            </a:r>
          </a:p>
          <a:p>
            <a:pPr algn="just"/>
            <a:r>
              <a:rPr lang="pt-BR" sz="2200" dirty="0"/>
              <a:t>Uma variável é nada mais que um nome que damos a uma determinada posição de memória para conter um valor de um determinado tipo.</a:t>
            </a:r>
          </a:p>
          <a:p>
            <a:pPr algn="just"/>
            <a:r>
              <a:rPr lang="pt-BR" sz="2200" b="1" u="sng" dirty="0"/>
              <a:t>Uma variável deve ser sempre definida antes de ser usada.</a:t>
            </a:r>
          </a:p>
          <a:p>
            <a:pPr algn="just"/>
            <a:endParaRPr lang="pt-BR" sz="2200" dirty="0"/>
          </a:p>
        </p:txBody>
      </p:sp>
      <p:pic>
        <p:nvPicPr>
          <p:cNvPr id="1026" name="Picture 2" descr="Dev-C++">
            <a:extLst>
              <a:ext uri="{FF2B5EF4-FFF2-40B4-BE49-F238E27FC236}">
                <a16:creationId xmlns:a16="http://schemas.microsoft.com/office/drawing/2014/main" id="{9846FE9A-65F7-432C-AD0B-BF5D5E0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7" y="4479758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Exemplo:</a:t>
            </a:r>
          </a:p>
          <a:p>
            <a:pPr lvl="1" algn="just"/>
            <a:r>
              <a:rPr lang="pt-BR" sz="2200" dirty="0"/>
              <a:t>Desenvolver o algoritmo para calcular a área de um triângulo. O algoritmo deve ter declaração de variáveis e atribuição de valores.</a:t>
            </a:r>
          </a:p>
        </p:txBody>
      </p:sp>
    </p:spTree>
    <p:extLst>
      <p:ext uri="{BB962C8B-B14F-4D97-AF65-F5344CB8AC3E}">
        <p14:creationId xmlns:p14="http://schemas.microsoft.com/office/powerpoint/2010/main" val="2774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Autofit/>
          </a:bodyPr>
          <a:lstStyle/>
          <a:p>
            <a:pPr algn="just"/>
            <a:r>
              <a:rPr lang="pt-BR" sz="2000" dirty="0"/>
              <a:t>Toda variável deve ser identificada, isto é, deve receber um nome ou um identificador.</a:t>
            </a:r>
          </a:p>
          <a:p>
            <a:pPr algn="just"/>
            <a:r>
              <a:rPr lang="pt-BR" sz="2000" dirty="0"/>
              <a:t>Regras:</a:t>
            </a:r>
          </a:p>
          <a:p>
            <a:pPr lvl="1" algn="just"/>
            <a:r>
              <a:rPr lang="pt-BR" sz="2000" dirty="0"/>
              <a:t>O nome pode ser constituído por letras do alfabeto, dígitos e pelo </a:t>
            </a:r>
            <a:r>
              <a:rPr lang="pt-BR" sz="2000" i="1" dirty="0" err="1"/>
              <a:t>underscore</a:t>
            </a:r>
            <a:r>
              <a:rPr lang="pt-BR" sz="2000" dirty="0"/>
              <a:t> </a:t>
            </a:r>
            <a:r>
              <a:rPr lang="pt-BR" sz="2000" i="1" dirty="0"/>
              <a:t>_</a:t>
            </a:r>
            <a:r>
              <a:rPr lang="pt-BR" sz="2000" dirty="0"/>
              <a:t>.</a:t>
            </a:r>
          </a:p>
          <a:p>
            <a:pPr lvl="1" algn="just"/>
            <a:r>
              <a:rPr lang="pt-BR" sz="2000" dirty="0"/>
              <a:t>O primeiro caractere não pode ser um dígito. Terá que ser uma letra ou o </a:t>
            </a:r>
            <a:r>
              <a:rPr lang="pt-BR" sz="2000" i="1" dirty="0" err="1"/>
              <a:t>underscore</a:t>
            </a:r>
            <a:r>
              <a:rPr lang="pt-BR" sz="2000" dirty="0"/>
              <a:t>.</a:t>
            </a:r>
          </a:p>
          <a:p>
            <a:pPr lvl="1" algn="just"/>
            <a:r>
              <a:rPr lang="pt-BR" sz="2000" dirty="0"/>
              <a:t>Maiúsculas e minúsculas representam caracteres diferentes, logo variáveis distintas.</a:t>
            </a:r>
          </a:p>
          <a:p>
            <a:pPr lvl="1" algn="just"/>
            <a:r>
              <a:rPr lang="pt-BR" sz="2000" dirty="0"/>
              <a:t>Uma variável não pode ter por nome uma palavra reservada da própria linguagem C.</a:t>
            </a:r>
          </a:p>
          <a:p>
            <a:pPr algn="just"/>
            <a:r>
              <a:rPr lang="pt-BR" sz="2000" dirty="0"/>
              <a:t>Não é recomendado utilizar caracteres acentuados.</a:t>
            </a:r>
          </a:p>
          <a:p>
            <a:pPr algn="just"/>
            <a:r>
              <a:rPr lang="pt-BR" sz="2000" dirty="0"/>
              <a:t>O </a:t>
            </a:r>
            <a:r>
              <a:rPr lang="pt-BR" sz="2000" i="1" dirty="0" err="1"/>
              <a:t>underscore</a:t>
            </a:r>
            <a:r>
              <a:rPr lang="pt-BR" sz="2000" dirty="0"/>
              <a:t> é habitualmente utilizado para fazer a separação entre palavras que representam uma única variável.</a:t>
            </a:r>
          </a:p>
        </p:txBody>
      </p:sp>
    </p:spTree>
    <p:extLst>
      <p:ext uri="{BB962C8B-B14F-4D97-AF65-F5344CB8AC3E}">
        <p14:creationId xmlns:p14="http://schemas.microsoft.com/office/powerpoint/2010/main" val="31860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Exemplo:</a:t>
            </a:r>
          </a:p>
          <a:p>
            <a:pPr lvl="1" algn="just"/>
            <a:r>
              <a:rPr lang="pt-BR" sz="2200" dirty="0"/>
              <a:t>Observe o código </a:t>
            </a:r>
            <a:r>
              <a:rPr lang="pt-BR" sz="2200" i="1" dirty="0" err="1"/>
              <a:t>PerguntaAtribuicao.c</a:t>
            </a:r>
            <a:r>
              <a:rPr lang="pt-BR" sz="2200" dirty="0"/>
              <a:t> apresentado pelo professor e tente descobrir qual será o resultado.</a:t>
            </a:r>
          </a:p>
          <a:p>
            <a:pPr lvl="1" algn="just"/>
            <a:r>
              <a:rPr lang="pt-BR" sz="2200" dirty="0"/>
              <a:t>Não é para escrever o código e sim analisa-lo!</a:t>
            </a:r>
          </a:p>
        </p:txBody>
      </p:sp>
    </p:spTree>
    <p:extLst>
      <p:ext uri="{BB962C8B-B14F-4D97-AF65-F5344CB8AC3E}">
        <p14:creationId xmlns:p14="http://schemas.microsoft.com/office/powerpoint/2010/main" val="296365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hlinkClick r:id="rId3"/>
              </a:rPr>
              <a:t>A `</a:t>
            </a:r>
            <a:r>
              <a:rPr lang="pt-BR" sz="3200" b="1" dirty="0" err="1">
                <a:hlinkClick r:id="rId3"/>
              </a:rPr>
              <a:t>printf</a:t>
            </a:r>
            <a:r>
              <a:rPr lang="pt-BR" sz="3200" b="1" dirty="0">
                <a:hlinkClick r:id="rId3"/>
              </a:rPr>
              <a:t>` </a:t>
            </a:r>
            <a:r>
              <a:rPr lang="pt-BR" sz="3200" b="1" dirty="0" err="1">
                <a:hlinkClick r:id="rId3"/>
              </a:rPr>
              <a:t>format</a:t>
            </a:r>
            <a:r>
              <a:rPr lang="pt-BR" sz="3200" b="1" dirty="0">
                <a:hlinkClick r:id="rId3"/>
              </a:rPr>
              <a:t> </a:t>
            </a:r>
            <a:r>
              <a:rPr lang="pt-BR" sz="3200" b="1" dirty="0" err="1">
                <a:hlinkClick r:id="rId3"/>
              </a:rPr>
              <a:t>reference</a:t>
            </a:r>
            <a:r>
              <a:rPr lang="pt-BR" sz="3200" b="1" dirty="0">
                <a:hlinkClick r:id="rId3"/>
              </a:rPr>
              <a:t> </a:t>
            </a:r>
            <a:r>
              <a:rPr lang="pt-BR" sz="3200" b="1" dirty="0" err="1">
                <a:hlinkClick r:id="rId3"/>
              </a:rPr>
              <a:t>page</a:t>
            </a:r>
            <a:r>
              <a:rPr lang="pt-BR" sz="3200" b="1" dirty="0">
                <a:hlinkClick r:id="rId3"/>
              </a:rPr>
              <a:t> </a:t>
            </a:r>
            <a:r>
              <a:rPr lang="pt-BR" sz="3200" b="1" dirty="0" err="1">
                <a:hlinkClick r:id="rId3"/>
              </a:rPr>
              <a:t>by</a:t>
            </a:r>
            <a:r>
              <a:rPr lang="pt-BR" sz="3200" b="1" dirty="0">
                <a:hlinkClick r:id="rId3"/>
              </a:rPr>
              <a:t> Alvin Alexander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426298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OPERAÇÕES SOBRE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Uma vez que estamos falando de números inteiros, é possível realizar um conjunto de operações sobre eles, cujo resultado é sempre um valor inteiro.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ACD9E62-7387-4C42-8D74-F7C964C1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73730"/>
              </p:ext>
            </p:extLst>
          </p:nvPr>
        </p:nvGraphicFramePr>
        <p:xfrm>
          <a:off x="811162" y="3520784"/>
          <a:ext cx="10569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380">
                  <a:extLst>
                    <a:ext uri="{9D8B030D-6E8A-4147-A177-3AD203B41FA5}">
                      <a16:colId xmlns:a16="http://schemas.microsoft.com/office/drawing/2014/main" val="3818326150"/>
                    </a:ext>
                  </a:extLst>
                </a:gridCol>
                <a:gridCol w="4863119">
                  <a:extLst>
                    <a:ext uri="{9D8B030D-6E8A-4147-A177-3AD203B41FA5}">
                      <a16:colId xmlns:a16="http://schemas.microsoft.com/office/drawing/2014/main" val="1744489215"/>
                    </a:ext>
                  </a:extLst>
                </a:gridCol>
                <a:gridCol w="1734326">
                  <a:extLst>
                    <a:ext uri="{9D8B030D-6E8A-4147-A177-3AD203B41FA5}">
                      <a16:colId xmlns:a16="http://schemas.microsoft.com/office/drawing/2014/main" val="1264489022"/>
                    </a:ext>
                  </a:extLst>
                </a:gridCol>
                <a:gridCol w="2118851">
                  <a:extLst>
                    <a:ext uri="{9D8B030D-6E8A-4147-A177-3AD203B41FA5}">
                      <a16:colId xmlns:a16="http://schemas.microsoft.com/office/drawing/2014/main" val="322598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0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 + 4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66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21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97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Divisão Inteira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 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Resto da Divisão Inteira (Módulo)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21 %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OPERAÇÕES SOBRE REAIS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Qualquer operação que inclua um dos operadores do tipo real obtém um resultado do tipo real.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ACD9E62-7387-4C42-8D74-F7C964C1C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33287"/>
              </p:ext>
            </p:extLst>
          </p:nvPr>
        </p:nvGraphicFramePr>
        <p:xfrm>
          <a:off x="811162" y="3520784"/>
          <a:ext cx="10569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380">
                  <a:extLst>
                    <a:ext uri="{9D8B030D-6E8A-4147-A177-3AD203B41FA5}">
                      <a16:colId xmlns:a16="http://schemas.microsoft.com/office/drawing/2014/main" val="3818326150"/>
                    </a:ext>
                  </a:extLst>
                </a:gridCol>
                <a:gridCol w="4863119">
                  <a:extLst>
                    <a:ext uri="{9D8B030D-6E8A-4147-A177-3AD203B41FA5}">
                      <a16:colId xmlns:a16="http://schemas.microsoft.com/office/drawing/2014/main" val="1744489215"/>
                    </a:ext>
                  </a:extLst>
                </a:gridCol>
                <a:gridCol w="1734326">
                  <a:extLst>
                    <a:ext uri="{9D8B030D-6E8A-4147-A177-3AD203B41FA5}">
                      <a16:colId xmlns:a16="http://schemas.microsoft.com/office/drawing/2014/main" val="1264489022"/>
                    </a:ext>
                  </a:extLst>
                </a:gridCol>
                <a:gridCol w="2118851">
                  <a:extLst>
                    <a:ext uri="{9D8B030D-6E8A-4147-A177-3AD203B41FA5}">
                      <a16:colId xmlns:a16="http://schemas.microsoft.com/office/drawing/2014/main" val="322598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0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21.3 + 4.1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66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21.7 – 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21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21.2 * 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97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21.0 / 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Resto </a:t>
                      </a:r>
                      <a:r>
                        <a:rPr lang="pt-BR"/>
                        <a:t>da Divisão (</a:t>
                      </a:r>
                      <a:r>
                        <a:rPr lang="pt-BR" dirty="0"/>
                        <a:t>Módulo)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n.a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n.a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2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6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sz="3900" dirty="0"/>
              <a:t>TODOS OS TIPOS DE DADOS DA LINGUAGEM C</a:t>
            </a:r>
          </a:p>
        </p:txBody>
      </p:sp>
      <p:pic>
        <p:nvPicPr>
          <p:cNvPr id="2050" name="Picture 2" descr="Data Types in C Programming Language - HubPages">
            <a:extLst>
              <a:ext uri="{FF2B5EF4-FFF2-40B4-BE49-F238E27FC236}">
                <a16:creationId xmlns:a16="http://schemas.microsoft.com/office/drawing/2014/main" id="{AC7777F1-316E-4350-9B7A-3C3376490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9" y="2222500"/>
            <a:ext cx="1128712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09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ENTRADA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Da mesma forma que existe a função </a:t>
            </a:r>
            <a:r>
              <a:rPr lang="pt-BR" sz="2200" i="1" dirty="0" err="1"/>
              <a:t>printf</a:t>
            </a:r>
            <a:r>
              <a:rPr lang="pt-BR" sz="2200" i="1" dirty="0"/>
              <a:t>()</a:t>
            </a:r>
            <a:r>
              <a:rPr lang="pt-BR" sz="2200" dirty="0"/>
              <a:t> para a escrita de valores, existe uma função correspondente para a leitura de valores – a função </a:t>
            </a:r>
            <a:r>
              <a:rPr lang="pt-BR" sz="2200" i="1" dirty="0" err="1"/>
              <a:t>scanf</a:t>
            </a:r>
            <a:r>
              <a:rPr lang="pt-BR" sz="2200" i="1" dirty="0"/>
              <a:t>()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/>
              <a:t>A função </a:t>
            </a:r>
            <a:r>
              <a:rPr lang="pt-BR" sz="2200" i="1" dirty="0" err="1"/>
              <a:t>scanf</a:t>
            </a:r>
            <a:r>
              <a:rPr lang="pt-BR" sz="2200" i="1" dirty="0"/>
              <a:t>()</a:t>
            </a:r>
            <a:r>
              <a:rPr lang="pt-BR" sz="2200" dirty="0"/>
              <a:t> funciona de forma semelhante à função </a:t>
            </a:r>
            <a:r>
              <a:rPr lang="pt-BR" sz="2200" i="1" dirty="0" err="1"/>
              <a:t>printf</a:t>
            </a:r>
            <a:r>
              <a:rPr lang="pt-BR" sz="2200" i="1" dirty="0"/>
              <a:t>()</a:t>
            </a:r>
            <a:r>
              <a:rPr lang="pt-BR" sz="2200" dirty="0"/>
              <a:t>. A </a:t>
            </a:r>
            <a:r>
              <a:rPr lang="pt-BR" sz="2200" dirty="0" err="1"/>
              <a:t>string</a:t>
            </a:r>
            <a:r>
              <a:rPr lang="pt-BR" sz="2200" dirty="0"/>
              <a:t> inicial deve conter apenas o formato das variáveis que queremos ler.</a:t>
            </a:r>
          </a:p>
          <a:p>
            <a:pPr algn="just"/>
            <a:endParaRPr lang="pt-BR" sz="2200" dirty="0"/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692023E0-5880-4A53-A3F2-0C0D63CA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7" y="4197266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ENTRADA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Exemplo:</a:t>
            </a:r>
          </a:p>
          <a:p>
            <a:pPr lvl="1" algn="just"/>
            <a:r>
              <a:rPr lang="pt-BR" sz="2200" dirty="0"/>
              <a:t>Desenvolver um algoritmo que leia dois números inteiros e depois escreva a multiplicação desses valores.</a:t>
            </a:r>
          </a:p>
        </p:txBody>
      </p:sp>
    </p:spTree>
    <p:extLst>
      <p:ext uri="{BB962C8B-B14F-4D97-AF65-F5344CB8AC3E}">
        <p14:creationId xmlns:p14="http://schemas.microsoft.com/office/powerpoint/2010/main" val="19952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DEFINIÇÃO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 err="1"/>
              <a:t>Puga</a:t>
            </a:r>
            <a:r>
              <a:rPr lang="pt-BR" sz="2200" dirty="0"/>
              <a:t> e </a:t>
            </a:r>
            <a:r>
              <a:rPr lang="pt-BR" sz="2200" dirty="0" err="1"/>
              <a:t>Rissetti</a:t>
            </a:r>
            <a:r>
              <a:rPr lang="pt-BR" sz="2200" dirty="0"/>
              <a:t> (2016) definem o dado como valores fornecidos pelo usuário do programa, podendo ser obtidos a partir de processamentos, arquivos, banco de dados ou outros programas.</a:t>
            </a:r>
          </a:p>
          <a:p>
            <a:pPr algn="just"/>
            <a:r>
              <a:rPr lang="pt-BR" sz="2200" dirty="0"/>
              <a:t>Os estudos de algoritmos baseiam-se nesse conceito de dados, pois para que ocorra a resolução de um problema faz-se necessário a escolha de representação da realidade, os quais são armazenados temporariamente em variáveis.</a:t>
            </a:r>
          </a:p>
          <a:p>
            <a:pPr algn="just"/>
            <a:r>
              <a:rPr lang="pt-BR" sz="2200" dirty="0"/>
              <a:t>Para garantir a integridade do resultado obtido com o processamento, os dados devem ser classificados de acordo com o tipo do valor a ser armazenado na variável.</a:t>
            </a:r>
          </a:p>
        </p:txBody>
      </p:sp>
    </p:spTree>
    <p:extLst>
      <p:ext uri="{BB962C8B-B14F-4D97-AF65-F5344CB8AC3E}">
        <p14:creationId xmlns:p14="http://schemas.microsoft.com/office/powerpoint/2010/main" val="2997295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ENTRADA DE 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Exemplo:</a:t>
            </a:r>
          </a:p>
          <a:p>
            <a:pPr lvl="1" algn="just"/>
            <a:r>
              <a:rPr lang="pt-BR" sz="2200" dirty="0"/>
              <a:t>Desenvolver o algoritmo para calcular a área de um triângulo. O algoritmo deve ter declaração de variáveis e o usuário do programa deve inserir os valores.</a:t>
            </a:r>
          </a:p>
        </p:txBody>
      </p:sp>
    </p:spTree>
    <p:extLst>
      <p:ext uri="{BB962C8B-B14F-4D97-AF65-F5344CB8AC3E}">
        <p14:creationId xmlns:p14="http://schemas.microsoft.com/office/powerpoint/2010/main" val="54028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PRECEDÊNCIA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7" y="5280847"/>
            <a:ext cx="5732206" cy="938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Uma simples </a:t>
            </a:r>
            <a:r>
              <a:rPr lang="en-US" sz="2000" dirty="0" err="1"/>
              <a:t>equação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por causa </a:t>
            </a:r>
            <a:r>
              <a:rPr lang="en-US" sz="2000" dirty="0" err="1"/>
              <a:t>transtorno</a:t>
            </a:r>
            <a:r>
              <a:rPr lang="en-US" sz="2000" dirty="0"/>
              <a:t> no twitter.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F339E-091A-455E-B2ED-8883D910B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C2CA0F9B-CD9A-4F30-AC98-837D1E6BD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6AC67B-E417-4517-8EA5-C36FA3EF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26" y="1251276"/>
            <a:ext cx="3417333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en-US" sz="4000" dirty="0"/>
              <a:t>PRECEDÊNCIA DE OPERADORES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Na matemática e na programação, a ordem das operações (ou precedência do operador) é uma coleção de regras que refletem as convenções sobre quais procedimentos executar primeiro para calcular uma dada expressão matemática.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Convenção Significa que há muito tempo atrás, os matemáticos decidiram qual deveria ser a ordem pela qual as operações deveriam ser executadas.</a:t>
            </a:r>
          </a:p>
        </p:txBody>
      </p:sp>
    </p:spTree>
    <p:extLst>
      <p:ext uri="{BB962C8B-B14F-4D97-AF65-F5344CB8AC3E}">
        <p14:creationId xmlns:p14="http://schemas.microsoft.com/office/powerpoint/2010/main" val="118898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en-US" sz="4000" dirty="0"/>
              <a:t>PRECEDÊNCIA DE OPERADORES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Temos então a ordem para executar as operações matemáticas: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200" dirty="0"/>
              <a:t>Parênteses e Funções.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200" dirty="0"/>
              <a:t>Expoentes.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200" dirty="0"/>
              <a:t>Multiplicações e Divisões.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t-BR" sz="2200" dirty="0"/>
              <a:t>Soma e Subtração.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Qual o valor da expressão?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BC8E9D-03D3-44F5-B2A0-C263D7E9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51" y="2648987"/>
            <a:ext cx="3232158" cy="40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37FDC1-2F4F-4465-B805-557B39AB3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3000" b="1" dirty="0"/>
              <a:t>ATIVIDADE SOCRATIVE</a:t>
            </a:r>
          </a:p>
        </p:txBody>
      </p:sp>
      <p:pic>
        <p:nvPicPr>
          <p:cNvPr id="3074" name="Picture 2" descr="Socrative Student – Apps no Google Play">
            <a:extLst>
              <a:ext uri="{FF2B5EF4-FFF2-40B4-BE49-F238E27FC236}">
                <a16:creationId xmlns:a16="http://schemas.microsoft.com/office/drawing/2014/main" id="{14545932-457C-400A-87F5-72F730CE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42" y="86032"/>
            <a:ext cx="4653116" cy="465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4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3D9C83-5A7F-4434-9B74-F49AA1B2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FD6BCF-F58B-4725-98DA-3643CC56F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2000" b="1" dirty="0"/>
              <a:t>Dúvidas?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1D1DF33-8D6D-4995-80BC-7727429E2E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8" name="Picture 4" descr="ThinkingInJoJo: by DotExecutables on Newgrounds">
            <a:extLst>
              <a:ext uri="{FF2B5EF4-FFF2-40B4-BE49-F238E27FC236}">
                <a16:creationId xmlns:a16="http://schemas.microsoft.com/office/drawing/2014/main" id="{C4386337-DD33-492B-AAAE-C6B63957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79" y="1657100"/>
            <a:ext cx="25241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TIPOS PRIMITIVOS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A maioria das linguagens de programação tipifica os dados em um grupo conhecido como tipos primitivos:</a:t>
            </a:r>
          </a:p>
          <a:p>
            <a:pPr lvl="1" algn="just"/>
            <a:r>
              <a:rPr lang="pt-BR" sz="2200" dirty="0"/>
              <a:t>Números inteiros;</a:t>
            </a:r>
          </a:p>
          <a:p>
            <a:pPr lvl="1" algn="just"/>
            <a:r>
              <a:rPr lang="pt-BR" sz="2200" dirty="0"/>
              <a:t>Números reais;</a:t>
            </a:r>
          </a:p>
          <a:p>
            <a:pPr lvl="1" algn="just"/>
            <a:r>
              <a:rPr lang="pt-BR" sz="2200" dirty="0"/>
              <a:t>Letras;</a:t>
            </a:r>
          </a:p>
          <a:p>
            <a:pPr lvl="1" algn="just"/>
            <a:r>
              <a:rPr lang="pt-BR" sz="2200" dirty="0"/>
              <a:t>Objeto lógico.</a:t>
            </a:r>
          </a:p>
        </p:txBody>
      </p:sp>
    </p:spTree>
    <p:extLst>
      <p:ext uri="{BB962C8B-B14F-4D97-AF65-F5344CB8AC3E}">
        <p14:creationId xmlns:p14="http://schemas.microsoft.com/office/powerpoint/2010/main" val="13302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TIPOS PRIMITIVOS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Numéricos:</a:t>
            </a:r>
          </a:p>
          <a:p>
            <a:pPr lvl="1" algn="just"/>
            <a:r>
              <a:rPr lang="pt-BR" sz="2200" dirty="0"/>
              <a:t>Dividido em dois grupos: inteiros e reais.</a:t>
            </a:r>
          </a:p>
          <a:p>
            <a:pPr lvl="1" algn="just"/>
            <a:r>
              <a:rPr lang="pt-BR" sz="2200" dirty="0"/>
              <a:t>Os inteiros podem ser positivos e negativos, e não apresentam parte fracionária.</a:t>
            </a:r>
          </a:p>
          <a:p>
            <a:pPr marL="457200" lvl="1" indent="0" algn="ctr">
              <a:buNone/>
            </a:pPr>
            <a:r>
              <a:rPr lang="pt-BR" sz="2200" dirty="0"/>
              <a:t>-357	413		-23		0	98</a:t>
            </a:r>
          </a:p>
          <a:p>
            <a:pPr lvl="1" algn="just"/>
            <a:r>
              <a:rPr lang="pt-BR" sz="2200" dirty="0"/>
              <a:t>Os reais podem ser positivos e negativos e apresentam parte fracionária.</a:t>
            </a:r>
          </a:p>
          <a:p>
            <a:pPr marL="457200" lvl="1" indent="0" algn="ctr">
              <a:buNone/>
            </a:pPr>
            <a:r>
              <a:rPr lang="pt-BR" sz="2200" dirty="0"/>
              <a:t>-23.45		-5.6		0.0		32.55		222.05</a:t>
            </a:r>
          </a:p>
          <a:p>
            <a:pPr lvl="1"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30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TIPOS PRIMITIVOS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Lógicos:</a:t>
            </a:r>
          </a:p>
          <a:p>
            <a:pPr lvl="1" algn="just"/>
            <a:r>
              <a:rPr lang="pt-BR" sz="2200" dirty="0"/>
              <a:t>São também chamados de </a:t>
            </a:r>
            <a:r>
              <a:rPr lang="pt-BR" sz="2200" i="1" dirty="0"/>
              <a:t>booleanos</a:t>
            </a:r>
            <a:r>
              <a:rPr lang="pt-BR" sz="2200" dirty="0"/>
              <a:t> e podem assumir os valores </a:t>
            </a:r>
            <a:r>
              <a:rPr lang="pt-BR" sz="2200" i="1" dirty="0"/>
              <a:t>verdadeiro</a:t>
            </a:r>
            <a:r>
              <a:rPr lang="pt-BR" sz="2200" dirty="0"/>
              <a:t> ou </a:t>
            </a:r>
            <a:r>
              <a:rPr lang="pt-BR" sz="2200" i="1" dirty="0"/>
              <a:t>falso</a:t>
            </a:r>
            <a:r>
              <a:rPr lang="pt-BR" sz="2200" dirty="0"/>
              <a:t>, utilizando-se o número 0 para falso e 1 para verdadeiro.</a:t>
            </a:r>
          </a:p>
          <a:p>
            <a:pPr lvl="1"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215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" y="447188"/>
            <a:ext cx="11352361" cy="970450"/>
          </a:xfrm>
        </p:spPr>
        <p:txBody>
          <a:bodyPr anchor="ctr"/>
          <a:lstStyle/>
          <a:p>
            <a:pPr algn="just"/>
            <a:r>
              <a:rPr lang="pt-BR" dirty="0"/>
              <a:t>TIPOS PRIMITIVOS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4745D-6C8A-497C-BDD9-ADD0CA0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2222287"/>
            <a:ext cx="11352362" cy="4514943"/>
          </a:xfrm>
        </p:spPr>
        <p:txBody>
          <a:bodyPr anchor="t">
            <a:normAutofit/>
          </a:bodyPr>
          <a:lstStyle/>
          <a:p>
            <a:pPr algn="just"/>
            <a:r>
              <a:rPr lang="pt-BR" sz="2200" b="1" dirty="0"/>
              <a:t>Literais ou Caracteres:</a:t>
            </a:r>
          </a:p>
          <a:p>
            <a:pPr lvl="1" algn="just"/>
            <a:r>
              <a:rPr lang="pt-BR" sz="2200" dirty="0"/>
              <a:t>São dados formados por um único caractere ou por uma cadeia de caracteres </a:t>
            </a:r>
            <a:r>
              <a:rPr lang="pt-BR" sz="2200" i="1" dirty="0"/>
              <a:t>(</a:t>
            </a:r>
            <a:r>
              <a:rPr lang="pt-BR" sz="2200" i="1" dirty="0" err="1"/>
              <a:t>string</a:t>
            </a:r>
            <a:r>
              <a:rPr lang="pt-BR" sz="2200" i="1" dirty="0"/>
              <a:t>)</a:t>
            </a:r>
            <a:r>
              <a:rPr lang="pt-BR" sz="2200" dirty="0"/>
              <a:t>.</a:t>
            </a:r>
          </a:p>
          <a:p>
            <a:pPr lvl="1" algn="just"/>
            <a:r>
              <a:rPr lang="pt-BR" sz="2200" dirty="0"/>
              <a:t>Esses caracteres podem ser o alfabeto, com maiúsculas e minúsculas; os números (não podem ser utilizados para calculo) e caracteres especiais.</a:t>
            </a:r>
          </a:p>
          <a:p>
            <a:pPr marL="457200" lvl="1" indent="0" algn="ctr">
              <a:buNone/>
            </a:pPr>
            <a:r>
              <a:rPr lang="pt-BR" sz="2200" dirty="0"/>
              <a:t>“aluno”	“12345”	“@ internet”	‘S’		‘6’</a:t>
            </a:r>
          </a:p>
        </p:txBody>
      </p:sp>
    </p:spTree>
    <p:extLst>
      <p:ext uri="{BB962C8B-B14F-4D97-AF65-F5344CB8AC3E}">
        <p14:creationId xmlns:p14="http://schemas.microsoft.com/office/powerpoint/2010/main" val="458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TIPOS PRIMITIVOS DE DADOS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62E492B4-38DD-471F-AA6F-2E267ED9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1513879"/>
            <a:ext cx="10460962" cy="18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BDFBC391-C27A-4200-87DE-6023CBE6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332529-F437-46F7-A269-C01E18456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F1A498-57AE-4497-8E90-4B9B95714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5C5AB06-07AC-4FFB-8243-3752C3266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E577E8-0070-419F-BDA3-04E2B2B15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5202B-24E3-4FB8-81D8-16DA598A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TIPOS PRIMITIVOS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E492B4-38DD-471F-AA6F-2E267ED9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48743" y="1520553"/>
            <a:ext cx="10460962" cy="18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55FC5-E2A8-454F-8C40-EB2C8AB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3876778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TIPOS PRIMITIVOS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5FE79-D510-476E-8DA8-A0C91F7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C9F319E5-675A-4BDE-848C-0976D225E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013007FA-FDFB-4B5A-8C99-28990CE72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118" y="1534986"/>
            <a:ext cx="5630441" cy="37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5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227</TotalTime>
  <Words>969</Words>
  <Application>Microsoft Office PowerPoint</Application>
  <PresentationFormat>Widescreen</PresentationFormat>
  <Paragraphs>148</Paragraphs>
  <Slides>25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2</vt:lpstr>
      <vt:lpstr>Citável</vt:lpstr>
      <vt:lpstr>PROGRAMAÇÃO 1</vt:lpstr>
      <vt:lpstr>DEFINIÇÃO DE DADOS</vt:lpstr>
      <vt:lpstr>TIPOS PRIMITIVOS DE DADOS</vt:lpstr>
      <vt:lpstr>TIPOS PRIMITIVOS DE DADOS</vt:lpstr>
      <vt:lpstr>TIPOS PRIMITIVOS DE DADOS</vt:lpstr>
      <vt:lpstr>TIPOS PRIMITIVOS DE DADOS</vt:lpstr>
      <vt:lpstr>TIPOS PRIMITIVOS DE DADOS</vt:lpstr>
      <vt:lpstr>TIPOS PRIMITIVOS DE DADOS</vt:lpstr>
      <vt:lpstr>TIPOS PRIMITIVOS DE DADOS</vt:lpstr>
      <vt:lpstr>VARIÁVEIS</vt:lpstr>
      <vt:lpstr>VARIÁVEIS</vt:lpstr>
      <vt:lpstr>NOMES DE VARIÁVEIS</vt:lpstr>
      <vt:lpstr>VARIÁVEIS</vt:lpstr>
      <vt:lpstr>VARIÁVEIS</vt:lpstr>
      <vt:lpstr>OPERAÇÕES SOBRE INTEIROS</vt:lpstr>
      <vt:lpstr>OPERAÇÕES SOBRE REAIS</vt:lpstr>
      <vt:lpstr>TODOS OS TIPOS DE DADOS DA LINGUAGEM C</vt:lpstr>
      <vt:lpstr>ENTRADA DE VALORES</vt:lpstr>
      <vt:lpstr>ENTRADA DE VALORES</vt:lpstr>
      <vt:lpstr>ENTRADA DE VALORES</vt:lpstr>
      <vt:lpstr>PRECEDÊNCIA DE OPERADORES</vt:lpstr>
      <vt:lpstr>PRECEDÊNCIA DE OPERADORES</vt:lpstr>
      <vt:lpstr>PRECEDÊNCIA DE OPERADORES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Pedro Girotto</dc:creator>
  <cp:lastModifiedBy>Pedro Girotto</cp:lastModifiedBy>
  <cp:revision>13</cp:revision>
  <dcterms:created xsi:type="dcterms:W3CDTF">2022-02-13T20:52:03Z</dcterms:created>
  <dcterms:modified xsi:type="dcterms:W3CDTF">2022-02-17T13:39:20Z</dcterms:modified>
</cp:coreProperties>
</file>