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496" r:id="rId5"/>
    <p:sldId id="499" r:id="rId6"/>
    <p:sldId id="515" r:id="rId7"/>
    <p:sldId id="516" r:id="rId8"/>
    <p:sldId id="517" r:id="rId9"/>
    <p:sldId id="518" r:id="rId10"/>
    <p:sldId id="503" r:id="rId11"/>
    <p:sldId id="504" r:id="rId12"/>
    <p:sldId id="505" r:id="rId13"/>
    <p:sldId id="507" r:id="rId14"/>
    <p:sldId id="508" r:id="rId15"/>
    <p:sldId id="509" r:id="rId16"/>
    <p:sldId id="519" r:id="rId17"/>
    <p:sldId id="512" r:id="rId18"/>
    <p:sldId id="513" r:id="rId19"/>
    <p:sldId id="514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16" y="66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EEF580-B416-41E9-AE59-53D51125427C}" type="datetime1">
              <a:rPr lang="pt-BR" smtClean="0"/>
              <a:t>07/04/2022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6C6A-C3D2-4973-84F7-A72A0A4C7DB3}" type="datetime1">
              <a:rPr lang="pt-BR" smtClean="0"/>
              <a:pPr/>
              <a:t>07/04/2022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6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2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87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136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9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3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79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72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3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2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3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7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0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0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6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emento gráfico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11" name="Retângulo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Retângulo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Retângulo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Texto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Nome do Apresentador</a:t>
            </a:r>
          </a:p>
        </p:txBody>
      </p:sp>
      <p:sp>
        <p:nvSpPr>
          <p:cNvPr id="14" name="Espaço Reservado para Texto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E-mail</a:t>
            </a:r>
          </a:p>
        </p:txBody>
      </p:sp>
      <p:sp>
        <p:nvSpPr>
          <p:cNvPr id="15" name="Espaço Reservado para Texto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Retângulo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Retângulo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pt-BR" noProof="0" smtClean="0"/>
              <a:pPr rtl="0"/>
              <a:t>‹nº›</a:t>
            </a:fld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11" name="Retângulo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Retângulo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9" name="Retângulo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Cargo</a:t>
            </a:r>
          </a:p>
        </p:txBody>
      </p:sp>
      <p:sp>
        <p:nvSpPr>
          <p:cNvPr id="34" name="Espaço Reservado para Texto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Cargo</a:t>
            </a:r>
          </a:p>
        </p:txBody>
      </p:sp>
      <p:sp>
        <p:nvSpPr>
          <p:cNvPr id="35" name="Espaço Reservado para Texto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Cargo</a:t>
            </a:r>
          </a:p>
        </p:txBody>
      </p:sp>
      <p:sp>
        <p:nvSpPr>
          <p:cNvPr id="36" name="Espaço Reservado para Texto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Cargo</a:t>
            </a:r>
          </a:p>
        </p:txBody>
      </p:sp>
      <p:sp>
        <p:nvSpPr>
          <p:cNvPr id="37" name="Espaço Reservado para Texto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Título do Centro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Retângulo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>
                <a:solidFill>
                  <a:schemeClr val="tx1"/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8800" dirty="0">
                <a:solidFill>
                  <a:schemeClr val="bg1"/>
                </a:solidFill>
              </a:rPr>
              <a:t>Programação 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329056"/>
            <a:ext cx="6931152" cy="941832"/>
          </a:xfrm>
        </p:spPr>
        <p:txBody>
          <a:bodyPr rtlCol="0">
            <a:normAutofit/>
          </a:bodyPr>
          <a:lstStyle/>
          <a:p>
            <a:pPr rtl="0"/>
            <a:r>
              <a:rPr lang="pt-BR" sz="2800" b="1" dirty="0"/>
              <a:t>VETORES E MATRIZES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07B81D-BBBD-4727-8398-4F77D0463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010" y="112765"/>
            <a:ext cx="1231807" cy="16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aplicações básicas de 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10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Alguns exemplos práticos da técnica de programação baseada no uso de vetores:</a:t>
            </a:r>
          </a:p>
          <a:p>
            <a:pPr lvl="1"/>
            <a:r>
              <a:rPr lang="pt-BR" sz="2800" dirty="0"/>
              <a:t>Pesquisa de Elementos:</a:t>
            </a:r>
          </a:p>
          <a:p>
            <a:pPr lvl="2"/>
            <a:r>
              <a:rPr lang="pt-BR" sz="2800" dirty="0"/>
              <a:t>Pesquisa Sequencial.</a:t>
            </a:r>
          </a:p>
          <a:p>
            <a:pPr lvl="2"/>
            <a:r>
              <a:rPr lang="pt-BR" sz="2800" dirty="0"/>
              <a:t>Pesquisa Binária.</a:t>
            </a:r>
          </a:p>
        </p:txBody>
      </p:sp>
    </p:spTree>
    <p:extLst>
      <p:ext uri="{BB962C8B-B14F-4D97-AF65-F5344CB8AC3E}">
        <p14:creationId xmlns:p14="http://schemas.microsoft.com/office/powerpoint/2010/main" val="381794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aplicações básicas de 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11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 lvl="1"/>
            <a:r>
              <a:rPr lang="pt-BR" sz="2800" dirty="0"/>
              <a:t>Desenvolva um algoritmo de pesquisa sequencial.</a:t>
            </a:r>
          </a:p>
        </p:txBody>
      </p:sp>
    </p:spTree>
    <p:extLst>
      <p:ext uri="{BB962C8B-B14F-4D97-AF65-F5344CB8AC3E}">
        <p14:creationId xmlns:p14="http://schemas.microsoft.com/office/powerpoint/2010/main" val="39335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8000" dirty="0">
                <a:solidFill>
                  <a:schemeClr val="bg1"/>
                </a:solidFill>
              </a:rPr>
              <a:t>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939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MATRIZES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13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67246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declaração de vetores unidimensionais não é mais do que um caso particular da declaração de vetores com qualquer número de dimensões.</a:t>
            </a:r>
          </a:p>
          <a:p>
            <a:pPr marL="0" indent="0" algn="ctr">
              <a:buNone/>
            </a:pPr>
            <a:r>
              <a:rPr lang="pt-BR" sz="2000" dirty="0">
                <a:latin typeface="Heebo" pitchFamily="2" charset="-79"/>
                <a:cs typeface="Heebo" pitchFamily="2" charset="-79"/>
              </a:rPr>
              <a:t>tipo </a:t>
            </a:r>
            <a:r>
              <a:rPr lang="pt-BR" sz="2000" dirty="0" err="1">
                <a:latin typeface="Heebo" pitchFamily="2" charset="-79"/>
                <a:cs typeface="Heebo" pitchFamily="2" charset="-79"/>
              </a:rPr>
              <a:t>nome_variável</a:t>
            </a:r>
            <a:r>
              <a:rPr lang="pt-BR" sz="2000" dirty="0">
                <a:latin typeface="Heebo" pitchFamily="2" charset="-79"/>
                <a:cs typeface="Heebo" pitchFamily="2" charset="-79"/>
              </a:rPr>
              <a:t> [dim1][dim2][...][</a:t>
            </a:r>
            <a:r>
              <a:rPr lang="pt-BR" sz="2000" dirty="0" err="1">
                <a:latin typeface="Heebo" pitchFamily="2" charset="-79"/>
                <a:cs typeface="Heebo" pitchFamily="2" charset="-79"/>
              </a:rPr>
              <a:t>dimn</a:t>
            </a:r>
            <a:r>
              <a:rPr lang="pt-BR" sz="2000" dirty="0">
                <a:latin typeface="Heebo" pitchFamily="2" charset="-79"/>
                <a:cs typeface="Heebo" pitchFamily="2" charset="-79"/>
              </a:rPr>
              <a:t>]</a:t>
            </a:r>
          </a:p>
          <a:p>
            <a:r>
              <a:rPr lang="pt-BR" dirty="0"/>
              <a:t>Declaração para uma matriz do jogo da velha:</a:t>
            </a:r>
          </a:p>
          <a:p>
            <a:pPr marL="0" indent="0" algn="ctr">
              <a:buNone/>
            </a:pPr>
            <a:r>
              <a:rPr lang="pt-BR" sz="2000" dirty="0">
                <a:latin typeface="Heebo" pitchFamily="2" charset="-79"/>
                <a:cs typeface="Heebo" pitchFamily="2" charset="-79"/>
              </a:rPr>
              <a:t>char velha[3][3];</a:t>
            </a:r>
          </a:p>
          <a:p>
            <a:pPr algn="just"/>
            <a:endParaRPr lang="pt-BR" dirty="0">
              <a:cs typeface="Heebo" pitchFamily="2" charset="-79"/>
            </a:endParaRPr>
          </a:p>
          <a:p>
            <a:pPr algn="just"/>
            <a:endParaRPr lang="pt-BR" dirty="0">
              <a:cs typeface="Heebo" pitchFamily="2" charset="-79"/>
            </a:endParaRPr>
          </a:p>
          <a:p>
            <a:pPr marL="0" indent="0" algn="just">
              <a:buNone/>
            </a:pPr>
            <a:endParaRPr lang="pt-BR" dirty="0">
              <a:cs typeface="Heebo" pitchFamily="2" charset="-79"/>
            </a:endParaRPr>
          </a:p>
          <a:p>
            <a:pPr algn="just"/>
            <a:r>
              <a:rPr lang="pt-BR" dirty="0">
                <a:cs typeface="Heebo" pitchFamily="2" charset="-79"/>
              </a:rPr>
              <a:t>Em C, um vetor com duas dimensões não é uma matriz, mas sim um vetor de vetores.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C6CB69F-E757-466F-8F34-3E882CF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44470"/>
              </p:ext>
            </p:extLst>
          </p:nvPr>
        </p:nvGraphicFramePr>
        <p:xfrm>
          <a:off x="4464424" y="4356872"/>
          <a:ext cx="3263151" cy="140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41">
                  <a:extLst>
                    <a:ext uri="{9D8B030D-6E8A-4147-A177-3AD203B41FA5}">
                      <a16:colId xmlns:a16="http://schemas.microsoft.com/office/drawing/2014/main" val="232694318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83234318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2394233540"/>
                    </a:ext>
                  </a:extLst>
                </a:gridCol>
              </a:tblGrid>
              <a:tr h="46914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66948"/>
                  </a:ext>
                </a:extLst>
              </a:tr>
              <a:tr h="469144">
                <a:tc>
                  <a:txBody>
                    <a:bodyPr/>
                    <a:lstStyle/>
                    <a:p>
                      <a:pPr algn="ctr"/>
                      <a:endParaRPr lang="pt-BR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41168"/>
                  </a:ext>
                </a:extLst>
              </a:tr>
              <a:tr h="469144">
                <a:tc>
                  <a:txBody>
                    <a:bodyPr/>
                    <a:lstStyle/>
                    <a:p>
                      <a:pPr algn="ctr"/>
                      <a:endParaRPr lang="pt-BR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3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matrizes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14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Exercício:</a:t>
            </a:r>
          </a:p>
          <a:p>
            <a:pPr lvl="1"/>
            <a:r>
              <a:rPr lang="pt-BR" sz="2800" dirty="0"/>
              <a:t>Escreva um programa que coloque o tabuleiro do jogo da velha nesse estado, depois de ter sido iniciado com espaços durante a declaração do mesmo.</a:t>
            </a:r>
          </a:p>
          <a:p>
            <a:pPr marL="457200" lvl="1" indent="0">
              <a:buNone/>
            </a:pPr>
            <a:endParaRPr lang="pt-BR" sz="28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340017E-4007-4FB6-95F7-493825120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31202"/>
              </p:ext>
            </p:extLst>
          </p:nvPr>
        </p:nvGraphicFramePr>
        <p:xfrm>
          <a:off x="4464424" y="3429000"/>
          <a:ext cx="3263151" cy="140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41">
                  <a:extLst>
                    <a:ext uri="{9D8B030D-6E8A-4147-A177-3AD203B41FA5}">
                      <a16:colId xmlns:a16="http://schemas.microsoft.com/office/drawing/2014/main" val="232694318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83234318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2394233540"/>
                    </a:ext>
                  </a:extLst>
                </a:gridCol>
              </a:tblGrid>
              <a:tr h="46914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66948"/>
                  </a:ext>
                </a:extLst>
              </a:tr>
              <a:tr h="469144">
                <a:tc>
                  <a:txBody>
                    <a:bodyPr/>
                    <a:lstStyle/>
                    <a:p>
                      <a:pPr algn="ctr"/>
                      <a:endParaRPr lang="pt-BR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41168"/>
                  </a:ext>
                </a:extLst>
              </a:tr>
              <a:tr h="469144">
                <a:tc>
                  <a:txBody>
                    <a:bodyPr/>
                    <a:lstStyle/>
                    <a:p>
                      <a:pPr algn="ctr"/>
                      <a:endParaRPr lang="pt-BR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3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matrizes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15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Exercício:</a:t>
            </a:r>
          </a:p>
          <a:p>
            <a:pPr lvl="1"/>
            <a:r>
              <a:rPr lang="pt-BR" sz="2800" dirty="0"/>
              <a:t>Criar um algoritmo que leia os elementos de uma matriz inteira 4x4 e escreva os elementos da diagonal principal.</a:t>
            </a:r>
          </a:p>
        </p:txBody>
      </p:sp>
    </p:spTree>
    <p:extLst>
      <p:ext uri="{BB962C8B-B14F-4D97-AF65-F5344CB8AC3E}">
        <p14:creationId xmlns:p14="http://schemas.microsoft.com/office/powerpoint/2010/main" val="49938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8000">
                <a:solidFill>
                  <a:schemeClr val="bg1"/>
                </a:solidFill>
              </a:rPr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75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8000" dirty="0">
                <a:solidFill>
                  <a:schemeClr val="bg1"/>
                </a:solidFill>
              </a:rPr>
              <a:t>vetores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3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672464"/>
          </a:xfrm>
        </p:spPr>
        <p:txBody>
          <a:bodyPr>
            <a:normAutofit/>
          </a:bodyPr>
          <a:lstStyle/>
          <a:p>
            <a:r>
              <a:rPr lang="pt-BR" dirty="0"/>
              <a:t>Um vetor (</a:t>
            </a:r>
            <a:r>
              <a:rPr lang="pt-BR" dirty="0" err="1"/>
              <a:t>array</a:t>
            </a:r>
            <a:r>
              <a:rPr lang="pt-BR" dirty="0"/>
              <a:t>) não é mais que um conjunto de elementos consecutivos, todos do mesmo tipo, que podem ser acessados individualmente a partir de um único nome.</a:t>
            </a:r>
          </a:p>
          <a:p>
            <a:r>
              <a:rPr lang="pt-BR" dirty="0"/>
              <a:t>Conjunto de comissões mensais associadas a um determinador empregado ao longo de um ano.</a:t>
            </a:r>
          </a:p>
          <a:p>
            <a:pPr marL="0" indent="0" algn="ctr">
              <a:buNone/>
            </a:pPr>
            <a:endParaRPr lang="pt-BR" dirty="0"/>
          </a:p>
          <a:p>
            <a:pPr lvl="1"/>
            <a:r>
              <a:rPr lang="pt-BR" sz="2800" dirty="0"/>
              <a:t>Vetor de comissões do Sr. Justino (vetor simples de inteiro).</a:t>
            </a:r>
          </a:p>
          <a:p>
            <a:pPr lvl="1"/>
            <a:r>
              <a:rPr lang="pt-BR" sz="2800" dirty="0"/>
              <a:t>Cada posição corresponde ao valor recebido nesse mês.</a:t>
            </a:r>
          </a:p>
          <a:p>
            <a:r>
              <a:rPr lang="pt-BR" dirty="0"/>
              <a:t>Dessa forma, evita-se declarar uma variável para cada mês, colocando toda a informação em uma variável só.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5E5A91C-F4EF-475D-A6FD-2E045F9F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95869"/>
              </p:ext>
            </p:extLst>
          </p:nvPr>
        </p:nvGraphicFramePr>
        <p:xfrm>
          <a:off x="2031999" y="353212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911467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3034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10099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98176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571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4420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46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4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672464"/>
          </a:xfrm>
        </p:spPr>
        <p:txBody>
          <a:bodyPr>
            <a:normAutofit/>
          </a:bodyPr>
          <a:lstStyle/>
          <a:p>
            <a:r>
              <a:rPr lang="pt-BR" dirty="0"/>
              <a:t>A declaração de um vetor com uma única dimensão obedece à seguinte sintaxe:</a:t>
            </a:r>
          </a:p>
          <a:p>
            <a:pPr marL="0" indent="0" algn="ctr">
              <a:buNone/>
            </a:pPr>
            <a:r>
              <a:rPr lang="pt-BR" sz="2000" dirty="0">
                <a:latin typeface="Heebo" pitchFamily="2" charset="-79"/>
                <a:cs typeface="Heebo" pitchFamily="2" charset="-79"/>
              </a:rPr>
              <a:t>tipo </a:t>
            </a:r>
            <a:r>
              <a:rPr lang="pt-BR" sz="2000" dirty="0" err="1">
                <a:latin typeface="Heebo" pitchFamily="2" charset="-79"/>
                <a:cs typeface="Heebo" pitchFamily="2" charset="-79"/>
              </a:rPr>
              <a:t>nome_variável</a:t>
            </a:r>
            <a:r>
              <a:rPr lang="pt-BR" sz="2000" dirty="0">
                <a:latin typeface="Heebo" pitchFamily="2" charset="-79"/>
                <a:cs typeface="Heebo" pitchFamily="2" charset="-79"/>
              </a:rPr>
              <a:t> [n° de elementos]</a:t>
            </a:r>
          </a:p>
          <a:p>
            <a:pPr lvl="1"/>
            <a:r>
              <a:rPr lang="pt-BR" sz="2800" dirty="0"/>
              <a:t>Tipo: Corresponde ao tipo de dados de cada um dos elementos do vetor.</a:t>
            </a:r>
          </a:p>
          <a:p>
            <a:pPr lvl="1"/>
            <a:r>
              <a:rPr lang="pt-BR" sz="2800" dirty="0" err="1"/>
              <a:t>Nome_Variável</a:t>
            </a:r>
            <a:r>
              <a:rPr lang="pt-BR" sz="2800" dirty="0"/>
              <a:t>: Indica o nome pelo qual esse vetor vai ser conhecido.</a:t>
            </a:r>
          </a:p>
          <a:p>
            <a:pPr lvl="1"/>
            <a:r>
              <a:rPr lang="pt-BR" sz="2800" dirty="0"/>
              <a:t>N° de Elementos: Valor constante que indica quantos elementos tem o vetor.</a:t>
            </a:r>
          </a:p>
          <a:p>
            <a:r>
              <a:rPr lang="pt-BR" dirty="0"/>
              <a:t>Um vetor pode conter elementos de qualquer tipo de dados. No entanto, os elementos do vetor são todos do mesmo tipo, o qual é definido na declaração do mesmo.</a:t>
            </a:r>
          </a:p>
        </p:txBody>
      </p:sp>
    </p:spTree>
    <p:extLst>
      <p:ext uri="{BB962C8B-B14F-4D97-AF65-F5344CB8AC3E}">
        <p14:creationId xmlns:p14="http://schemas.microsoft.com/office/powerpoint/2010/main" val="26287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672464"/>
          </a:xfrm>
        </p:spPr>
        <p:txBody>
          <a:bodyPr>
            <a:normAutofit/>
          </a:bodyPr>
          <a:lstStyle/>
          <a:p>
            <a:r>
              <a:rPr lang="pt-BR" dirty="0"/>
              <a:t>Para declarar um vetor com 6 valores inteiros:</a:t>
            </a:r>
          </a:p>
          <a:p>
            <a:pPr marL="0" indent="0" algn="ctr">
              <a:buNone/>
            </a:pPr>
            <a:r>
              <a:rPr lang="pt-BR" sz="20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000" dirty="0">
                <a:latin typeface="Heebo" pitchFamily="2" charset="-79"/>
                <a:cs typeface="Heebo" pitchFamily="2" charset="-79"/>
              </a:rPr>
              <a:t> vetor[6];</a:t>
            </a:r>
          </a:p>
          <a:p>
            <a:pPr lvl="1"/>
            <a:r>
              <a:rPr lang="pt-BR" sz="2800" dirty="0" err="1"/>
              <a:t>int</a:t>
            </a:r>
            <a:r>
              <a:rPr lang="pt-BR" sz="2800" dirty="0"/>
              <a:t>: Tipo de cada um dos elementos do vetor.</a:t>
            </a:r>
          </a:p>
          <a:p>
            <a:pPr lvl="1"/>
            <a:r>
              <a:rPr lang="pt-BR" sz="2800" dirty="0"/>
              <a:t>vetor: Nome do vetor.</a:t>
            </a:r>
          </a:p>
          <a:p>
            <a:pPr lvl="1"/>
            <a:r>
              <a:rPr lang="pt-BR" sz="2800" dirty="0"/>
              <a:t>6: N° de elementos do vetor.</a:t>
            </a:r>
          </a:p>
          <a:p>
            <a:pPr lvl="1"/>
            <a:r>
              <a:rPr lang="pt-BR" sz="2800" dirty="0"/>
              <a:t>vetor[i]: Aquilo que está na posição índice </a:t>
            </a:r>
            <a:r>
              <a:rPr lang="pt-BR" sz="2800" b="1" i="1" dirty="0"/>
              <a:t>i</a:t>
            </a:r>
            <a:r>
              <a:rPr lang="pt-BR" sz="2800" dirty="0"/>
              <a:t> do vetor </a:t>
            </a:r>
            <a:r>
              <a:rPr lang="pt-BR" sz="2800" i="1" dirty="0" err="1"/>
              <a:t>v</a:t>
            </a:r>
            <a:r>
              <a:rPr lang="pt-BR" sz="2800" b="1" i="1" dirty="0" err="1"/>
              <a:t>etor</a:t>
            </a:r>
            <a:r>
              <a:rPr lang="pt-BR" sz="2800" dirty="0"/>
              <a:t>.</a:t>
            </a:r>
          </a:p>
          <a:p>
            <a:endParaRPr lang="pt-BR" dirty="0"/>
          </a:p>
          <a:p>
            <a:r>
              <a:rPr lang="pt-BR" dirty="0"/>
              <a:t>Em C os índices de um vetor com </a:t>
            </a:r>
            <a:r>
              <a:rPr lang="pt-BR" i="1" dirty="0"/>
              <a:t>n</a:t>
            </a:r>
            <a:r>
              <a:rPr lang="pt-BR" dirty="0"/>
              <a:t> elementos variam sempre entre </a:t>
            </a:r>
            <a:r>
              <a:rPr lang="pt-BR" i="1" dirty="0"/>
              <a:t>0</a:t>
            </a:r>
            <a:r>
              <a:rPr lang="pt-BR" dirty="0"/>
              <a:t> e </a:t>
            </a:r>
            <a:r>
              <a:rPr lang="pt-BR" i="1" dirty="0"/>
              <a:t>n-1</a:t>
            </a:r>
            <a:r>
              <a:rPr lang="pt-BR" dirty="0"/>
              <a:t>.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4F8223F-1426-41AC-A6AC-5B62D153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88046"/>
              </p:ext>
            </p:extLst>
          </p:nvPr>
        </p:nvGraphicFramePr>
        <p:xfrm>
          <a:off x="2031999" y="515719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829979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5479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1224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36822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47058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1896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6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6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672464"/>
          </a:xfrm>
        </p:spPr>
        <p:txBody>
          <a:bodyPr>
            <a:normAutofit/>
          </a:bodyPr>
          <a:lstStyle/>
          <a:p>
            <a:r>
              <a:rPr lang="pt-BR" dirty="0"/>
              <a:t>Tal como as variáveis, os vetores quando são criados contêm valores aleatórios (lixo) em cada uma das suas posições.</a:t>
            </a:r>
          </a:p>
          <a:p>
            <a:r>
              <a:rPr lang="pt-BR" dirty="0"/>
              <a:t>É possível iniciar automaticamente todos os elementos de um vetor através da seguinte sintaxe:</a:t>
            </a:r>
          </a:p>
          <a:p>
            <a:pPr marL="0" indent="0" algn="ctr">
              <a:buNone/>
            </a:pPr>
            <a:r>
              <a:rPr lang="pt-BR" sz="2000" dirty="0">
                <a:latin typeface="Heebo" pitchFamily="2" charset="-79"/>
                <a:cs typeface="Heebo" pitchFamily="2" charset="-79"/>
              </a:rPr>
              <a:t>tipo var[n] = {valor1, valor2, ..., </a:t>
            </a:r>
            <a:r>
              <a:rPr lang="pt-BR" sz="2000" dirty="0" err="1">
                <a:latin typeface="Heebo" pitchFamily="2" charset="-79"/>
                <a:cs typeface="Heebo" pitchFamily="2" charset="-79"/>
              </a:rPr>
              <a:t>valorn</a:t>
            </a:r>
            <a:r>
              <a:rPr lang="pt-BR" sz="2000" dirty="0">
                <a:latin typeface="Heebo" pitchFamily="2" charset="-79"/>
                <a:cs typeface="Heebo" pitchFamily="2" charset="-79"/>
              </a:rPr>
              <a:t>}</a:t>
            </a:r>
          </a:p>
          <a:p>
            <a:r>
              <a:rPr lang="pt-BR" dirty="0"/>
              <a:t>Se um vetor for declarado com </a:t>
            </a:r>
            <a:r>
              <a:rPr lang="pt-BR" i="1" dirty="0"/>
              <a:t>n</a:t>
            </a:r>
            <a:r>
              <a:rPr lang="pt-BR" dirty="0"/>
              <a:t> elementos e </a:t>
            </a:r>
            <a:r>
              <a:rPr lang="pt-BR" dirty="0" err="1"/>
              <a:t>dorem</a:t>
            </a:r>
            <a:r>
              <a:rPr lang="pt-BR" dirty="0"/>
              <a:t> colocados apenas </a:t>
            </a:r>
            <a:r>
              <a:rPr lang="pt-BR" i="1" dirty="0"/>
              <a:t>k</a:t>
            </a:r>
            <a:r>
              <a:rPr lang="pt-BR" dirty="0"/>
              <a:t> valores (k &lt; n) na carga inicial do vetor, então os primeiros </a:t>
            </a:r>
            <a:r>
              <a:rPr lang="pt-BR" i="1" dirty="0"/>
              <a:t>k</a:t>
            </a:r>
            <a:r>
              <a:rPr lang="pt-BR" dirty="0"/>
              <a:t> elementos serão inicializados com os respectivos valores e os restantes serão iniciados com o valor zero.</a:t>
            </a:r>
          </a:p>
        </p:txBody>
      </p:sp>
    </p:spTree>
    <p:extLst>
      <p:ext uri="{BB962C8B-B14F-4D97-AF65-F5344CB8AC3E}">
        <p14:creationId xmlns:p14="http://schemas.microsoft.com/office/powerpoint/2010/main" val="6646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7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Exercício:</a:t>
            </a:r>
          </a:p>
          <a:p>
            <a:pPr lvl="1"/>
            <a:r>
              <a:rPr lang="pt-BR" sz="2800" dirty="0"/>
              <a:t>Escreva um programa que realize a leitura dos salários pagos a um individuo durante um ano. Em seguida, o programa deverá mostrar os valores mensais e o total anual.</a:t>
            </a:r>
          </a:p>
        </p:txBody>
      </p:sp>
    </p:spTree>
    <p:extLst>
      <p:ext uri="{BB962C8B-B14F-4D97-AF65-F5344CB8AC3E}">
        <p14:creationId xmlns:p14="http://schemas.microsoft.com/office/powerpoint/2010/main" val="410174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8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Exercício:</a:t>
            </a:r>
          </a:p>
          <a:p>
            <a:pPr lvl="1"/>
            <a:r>
              <a:rPr lang="pt-BR" sz="2800" dirty="0"/>
              <a:t>Desenvolver um programa onde o usuário insira os valores para um vetor </a:t>
            </a:r>
            <a:r>
              <a:rPr lang="pt-BR" sz="2800" b="1" dirty="0"/>
              <a:t>A</a:t>
            </a:r>
            <a:r>
              <a:rPr lang="pt-BR" sz="2800" dirty="0"/>
              <a:t> de tamanho 10. No final, apresentar o total da soma de todos os elementos do vetor </a:t>
            </a:r>
            <a:r>
              <a:rPr lang="pt-BR" sz="2800" b="1" dirty="0"/>
              <a:t>A</a:t>
            </a:r>
            <a:r>
              <a:rPr lang="pt-BR" sz="2800" dirty="0"/>
              <a:t> que sejam pares.</a:t>
            </a:r>
          </a:p>
        </p:txBody>
      </p:sp>
    </p:spTree>
    <p:extLst>
      <p:ext uri="{BB962C8B-B14F-4D97-AF65-F5344CB8AC3E}">
        <p14:creationId xmlns:p14="http://schemas.microsoft.com/office/powerpoint/2010/main" val="251604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pt-BR" dirty="0"/>
              <a:t>aplicações básicas de vetores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pt-BR" smtClean="0">
                <a:solidFill>
                  <a:schemeClr val="tx1"/>
                </a:solidFill>
              </a:rPr>
              <a:t>9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673087A-6BC1-4CF7-91DB-4F5FAED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0411"/>
            <a:ext cx="10585704" cy="4535938"/>
          </a:xfrm>
        </p:spPr>
        <p:txBody>
          <a:bodyPr>
            <a:normAutofit/>
          </a:bodyPr>
          <a:lstStyle/>
          <a:p>
            <a:r>
              <a:rPr lang="pt-BR" dirty="0"/>
              <a:t>Alguns exemplos práticos da técnica de programação baseada no uso de vetores:</a:t>
            </a:r>
          </a:p>
          <a:p>
            <a:pPr lvl="1"/>
            <a:r>
              <a:rPr lang="pt-BR" sz="2800" dirty="0"/>
              <a:t>Classificação de elementos: </a:t>
            </a:r>
          </a:p>
          <a:p>
            <a:pPr lvl="2"/>
            <a:r>
              <a:rPr lang="pt-BR" sz="2800" dirty="0"/>
              <a:t>Classificação por inserção.</a:t>
            </a:r>
          </a:p>
          <a:p>
            <a:pPr lvl="2"/>
            <a:r>
              <a:rPr lang="pt-BR" sz="2800" dirty="0"/>
              <a:t>Classificação por troca.</a:t>
            </a:r>
          </a:p>
          <a:p>
            <a:pPr lvl="2"/>
            <a:r>
              <a:rPr lang="pt-BR" sz="2800" dirty="0"/>
              <a:t>Classificação por seleção.</a:t>
            </a:r>
          </a:p>
          <a:p>
            <a:pPr lvl="2"/>
            <a:r>
              <a:rPr lang="pt-BR" sz="2800" dirty="0"/>
              <a:t>Classificação por distribuição de chaves.</a:t>
            </a:r>
          </a:p>
          <a:p>
            <a:pPr lvl="2"/>
            <a:r>
              <a:rPr lang="pt-BR" sz="2800" dirty="0"/>
              <a:t>Classificação por intercalação.</a:t>
            </a:r>
          </a:p>
          <a:p>
            <a:pPr lvl="2"/>
            <a:r>
              <a:rPr lang="pt-BR" sz="2800" dirty="0"/>
              <a:t>Classificação por cálculo de endereços.</a:t>
            </a:r>
          </a:p>
        </p:txBody>
      </p:sp>
    </p:spTree>
    <p:extLst>
      <p:ext uri="{BB962C8B-B14F-4D97-AF65-F5344CB8AC3E}">
        <p14:creationId xmlns:p14="http://schemas.microsoft.com/office/powerpoint/2010/main" val="10652919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6997_TF00621257_Win32" id="{F907F037-C305-43D2-80E6-32910C237E15}" vid="{D65BC08F-06C8-4F63-B94D-51D8534A8F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esboço</Template>
  <TotalTime>550</TotalTime>
  <Words>703</Words>
  <Application>Microsoft Office PowerPoint</Application>
  <PresentationFormat>Widescreen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Heebo</vt:lpstr>
      <vt:lpstr>The Hand Black</vt:lpstr>
      <vt:lpstr>The Serif Hand Black</vt:lpstr>
      <vt:lpstr>SketchyVTI</vt:lpstr>
      <vt:lpstr>Programação 1</vt:lpstr>
      <vt:lpstr>vetores</vt:lpstr>
      <vt:lpstr>vetores</vt:lpstr>
      <vt:lpstr>vetores</vt:lpstr>
      <vt:lpstr>vetores</vt:lpstr>
      <vt:lpstr>vetores</vt:lpstr>
      <vt:lpstr>vetores</vt:lpstr>
      <vt:lpstr>vetores</vt:lpstr>
      <vt:lpstr>aplicações básicas de vetores</vt:lpstr>
      <vt:lpstr>aplicações básicas de vetores</vt:lpstr>
      <vt:lpstr>aplicações básicas de vetores</vt:lpstr>
      <vt:lpstr>matrizes</vt:lpstr>
      <vt:lpstr>MATRIZES</vt:lpstr>
      <vt:lpstr>matrizes</vt:lpstr>
      <vt:lpstr>matrizes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</dc:title>
  <dc:creator>Pedro Girotto</dc:creator>
  <cp:lastModifiedBy>Pedro Girotto</cp:lastModifiedBy>
  <cp:revision>23</cp:revision>
  <dcterms:created xsi:type="dcterms:W3CDTF">2021-05-11T19:31:41Z</dcterms:created>
  <dcterms:modified xsi:type="dcterms:W3CDTF">2022-04-07T13:42:23Z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