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8"/>
  </p:notesMasterIdLst>
  <p:handoutMasterIdLst>
    <p:handoutMasterId r:id="rId19"/>
  </p:handoutMasterIdLst>
  <p:sldIdLst>
    <p:sldId id="268" r:id="rId5"/>
    <p:sldId id="269" r:id="rId6"/>
    <p:sldId id="270" r:id="rId7"/>
    <p:sldId id="271" r:id="rId8"/>
    <p:sldId id="272" r:id="rId9"/>
    <p:sldId id="278" r:id="rId10"/>
    <p:sldId id="279" r:id="rId11"/>
    <p:sldId id="276" r:id="rId12"/>
    <p:sldId id="277" r:id="rId13"/>
    <p:sldId id="275" r:id="rId14"/>
    <p:sldId id="273" r:id="rId15"/>
    <p:sldId id="274" r:id="rId16"/>
    <p:sldId id="267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0"/>
  </p:normalViewPr>
  <p:slideViewPr>
    <p:cSldViewPr snapToGrid="0" snapToObjects="1">
      <p:cViewPr varScale="1">
        <p:scale>
          <a:sx n="65" d="100"/>
          <a:sy n="65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334B844-21C3-42B1-88EB-C617634BE2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9F8D52-2006-4FC4-8B1E-8EAE3D65B7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9DA36-7F9B-4043-B887-C06800BCA914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5D83F1-3C4F-4FC2-935E-6496C68BE0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E4ECDF-DABB-43A8-9660-16E3E9A6E9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5516E-E66E-4AE5-A739-3B9AB2F1B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714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33BCC-5939-472D-8FF9-90C39E33FE71}" type="datetimeFigureOut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89D74-5152-4A16-8347-BD347C4CF8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858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282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628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3D9575-91BC-4273-9D05-E9133AF754B5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Forma livre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D874F-1773-4F05-87FA-F29E772DEC7A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3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28D61-FE66-40A3-BE1E-0D01AC2FC217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1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  <p:sp>
        <p:nvSpPr>
          <p:cNvPr id="14" name="Caixa de texto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3F0E1-04C3-4507-AAD7-7F210CDC4E1A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67302C-CD32-42F5-AA89-1A4963125709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1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7" name="Caixa de texto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8" name="Caixa de texto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4CF22B-FDA2-4883-B467-E16A868E1F62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CF26E-DF8C-4D28-8013-0BBAA1AD1131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E340E-5995-4D5F-8925-15CABB426D9E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6BC664-B207-4A7B-9641-FAF94B99F18E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9176B2-2024-4811-9C19-5FE3DE06FF08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2EE1F-0053-4475-BCF0-A9B9037C1F43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C515A-400B-43B4-9880-FC08FB6E59D2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2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3A0FF-D627-4E07-B95E-21182B796DE4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757D18-5D1A-4D59-9714-6533760A952E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C6A4CB-1A24-40A9-B39C-018E3BE18260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8FC00-284E-4795-B0E5-5A4C1B09FB48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orma livre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a livre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a livre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a livre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vre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vre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vre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vre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vre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a livre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a livre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a livre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upo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orma livre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orma livre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orma livre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a livre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a livre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a livre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a livre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a livre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a livre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a livre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a livre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vre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tângulo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2F4C447-960B-4ED3-B8D9-9BA31B6D1AD6}" type="datetime1">
              <a:rPr lang="pt-BR" noProof="0" smtClean="0"/>
              <a:t>22/04/2022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298" y="2014413"/>
            <a:ext cx="8915399" cy="226278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PROGRAMAÇÃO 1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297" y="5002081"/>
            <a:ext cx="8915399" cy="112628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2400" dirty="0"/>
              <a:t>FUNÇÕES E PROCEDIMENTOS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v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a liv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a liv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a liv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a liv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a liv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v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v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v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v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v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orma liv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a liv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orma liv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5B80CE37-9D39-46D8-BC8C-1756A586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708" y="112765"/>
            <a:ext cx="1231807" cy="16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AC26-0BD4-4EFD-98DA-6AEF38A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1135"/>
            <a:ext cx="10154765" cy="569167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VARIÁVEIS GLOBAIS E LOCAIS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CD7D3-CD91-4004-85CC-09897C97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418253"/>
            <a:ext cx="10154765" cy="520905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Variável Global:</a:t>
            </a:r>
          </a:p>
          <a:p>
            <a:pPr lvl="1" algn="just"/>
            <a:r>
              <a:rPr lang="pt-BR" sz="2400" dirty="0"/>
              <a:t>Uma variável é considerada global quando é declarada no </a:t>
            </a:r>
            <a:r>
              <a:rPr lang="pt-BR" sz="2400" u="sng" dirty="0"/>
              <a:t>inicio do algoritmo principal</a:t>
            </a:r>
            <a:r>
              <a:rPr lang="pt-BR" sz="2400" dirty="0"/>
              <a:t>, podendo ser utilizada por qualquer sub-rotina subordinada ao algoritmo principal.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400" dirty="0"/>
              <a:t>Variável Local:</a:t>
            </a:r>
          </a:p>
          <a:p>
            <a:pPr lvl="1" algn="just"/>
            <a:r>
              <a:rPr lang="pt-BR" sz="2400" dirty="0"/>
              <a:t>Uma variável é considerada local quando é declarada dentro de uma sub-rotina e é somente válida dentro da rotina à qual está declarada.</a:t>
            </a:r>
          </a:p>
        </p:txBody>
      </p:sp>
    </p:spTree>
    <p:extLst>
      <p:ext uri="{BB962C8B-B14F-4D97-AF65-F5344CB8AC3E}">
        <p14:creationId xmlns:p14="http://schemas.microsoft.com/office/powerpoint/2010/main" val="335024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AC26-0BD4-4EFD-98DA-6AEF38A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1135"/>
            <a:ext cx="10154765" cy="569167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TIPOS DE SUB-ROTINAS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CD7D3-CD91-4004-85CC-09897C97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418253"/>
            <a:ext cx="10154765" cy="520905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Temos dois tipos de sub-rotinas:</a:t>
            </a:r>
          </a:p>
          <a:p>
            <a:pPr lvl="1" algn="just"/>
            <a:r>
              <a:rPr lang="pt-BR" sz="2400" dirty="0"/>
              <a:t>Procedimento:</a:t>
            </a:r>
          </a:p>
          <a:p>
            <a:pPr lvl="2" algn="just"/>
            <a:r>
              <a:rPr lang="pt-BR" sz="2400" dirty="0"/>
              <a:t>Um procedimento é um bloco de programa, contendo inicio e fim e será identificado por um nome.</a:t>
            </a:r>
          </a:p>
          <a:p>
            <a:pPr lvl="1" algn="just"/>
            <a:r>
              <a:rPr lang="pt-BR" sz="2400" dirty="0"/>
              <a:t>Funções:</a:t>
            </a:r>
          </a:p>
          <a:p>
            <a:pPr lvl="2" algn="just"/>
            <a:r>
              <a:rPr lang="pt-BR" sz="2400" dirty="0"/>
              <a:t>Uma função também é um bloco de programa como os procedimentos, contendo início e fim e sendo identificado por um nome.</a:t>
            </a:r>
          </a:p>
          <a:p>
            <a:pPr lvl="2" algn="just"/>
            <a:r>
              <a:rPr lang="pt-BR" sz="2400" dirty="0"/>
              <a:t>A sua principal diferença está no fato de a função retornar um determinado valor.</a:t>
            </a:r>
          </a:p>
          <a:p>
            <a:pPr lvl="2"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087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AC26-0BD4-4EFD-98DA-6AEF38A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1135"/>
            <a:ext cx="10154765" cy="569167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TIPOS DE SUB-ROTINAS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CD7D3-CD91-4004-85CC-09897C97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418253"/>
            <a:ext cx="10154765" cy="520905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Exemplo:</a:t>
            </a:r>
          </a:p>
          <a:p>
            <a:pPr lvl="1" algn="just"/>
            <a:r>
              <a:rPr lang="pt-BR" sz="2400" dirty="0"/>
              <a:t>Elaborar um programa Calculadora que apresenta um menu de seleção no programa principal. Este menu deverá dar ao usuário a possibilidade de escolher uma entre quatro operações aritméticas. Escolhida a opção desejada, deverá ser solicitada a entrada de dois números, e processada a operação, deverá ser exibido o resultado.</a:t>
            </a:r>
          </a:p>
        </p:txBody>
      </p:sp>
    </p:spTree>
    <p:extLst>
      <p:ext uri="{BB962C8B-B14F-4D97-AF65-F5344CB8AC3E}">
        <p14:creationId xmlns:p14="http://schemas.microsoft.com/office/powerpoint/2010/main" val="318654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Obrigado!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orma liv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a liv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a liv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a liv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a liv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a liv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a liv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v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a liv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a liv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orma liv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v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v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v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v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v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a liv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a liv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a liv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a liv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orma liv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AC26-0BD4-4EFD-98DA-6AEF38A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1135"/>
            <a:ext cx="10154765" cy="569167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SUB-ROTINAS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CD7D3-CD91-4004-85CC-09897C97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418253"/>
            <a:ext cx="10154765" cy="520905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No geral, problemas complexos exigem algoritmos complexos, mas sempre é possível dividir um problema grande em problemas menores.</a:t>
            </a:r>
          </a:p>
          <a:p>
            <a:pPr algn="just"/>
            <a:r>
              <a:rPr lang="pt-BR" sz="2400" dirty="0"/>
              <a:t>Uma sub-rotina é um programa, e sendo um programa poderá efetuar diversas operações computacionais (entrada, processamento e saída).</a:t>
            </a:r>
          </a:p>
          <a:p>
            <a:pPr algn="just"/>
            <a:r>
              <a:rPr lang="pt-BR" sz="2400" dirty="0"/>
              <a:t>Sub-rotina é um trecho de um algoritmo independente com o objetivo determinado, simplificando o entendimento do algoritmo e proporcionando ao algoritmo menores chances de erro e de complexidade.</a:t>
            </a:r>
          </a:p>
        </p:txBody>
      </p:sp>
    </p:spTree>
    <p:extLst>
      <p:ext uri="{BB962C8B-B14F-4D97-AF65-F5344CB8AC3E}">
        <p14:creationId xmlns:p14="http://schemas.microsoft.com/office/powerpoint/2010/main" val="256124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AC26-0BD4-4EFD-98DA-6AEF38A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1135"/>
            <a:ext cx="10154765" cy="569167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SUB-ROTINAS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CD7D3-CD91-4004-85CC-09897C97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418253"/>
            <a:ext cx="10154765" cy="520905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Vantagens:</a:t>
            </a:r>
          </a:p>
          <a:p>
            <a:pPr lvl="1" algn="just"/>
            <a:r>
              <a:rPr lang="pt-BR" sz="2400" dirty="0"/>
              <a:t>Dividir e estruturar um algoritmo em partes logicamente coerentes;</a:t>
            </a:r>
          </a:p>
          <a:p>
            <a:pPr lvl="1" algn="just"/>
            <a:r>
              <a:rPr lang="pt-BR" sz="2400" dirty="0"/>
              <a:t>Facilidade em testar os trechos em separados;</a:t>
            </a:r>
          </a:p>
          <a:p>
            <a:pPr lvl="1" algn="just"/>
            <a:r>
              <a:rPr lang="pt-BR" sz="2400" dirty="0"/>
              <a:t>Possibilidade em criar sua própria biblioteca;</a:t>
            </a:r>
          </a:p>
          <a:p>
            <a:pPr lvl="1" algn="just"/>
            <a:r>
              <a:rPr lang="pt-BR" sz="2400" dirty="0"/>
              <a:t>Maior legibilidade de um algoritmo;</a:t>
            </a:r>
          </a:p>
          <a:p>
            <a:pPr lvl="1" algn="just"/>
            <a:r>
              <a:rPr lang="pt-BR" sz="2400" dirty="0"/>
              <a:t>Reutilização de código;</a:t>
            </a:r>
          </a:p>
        </p:txBody>
      </p:sp>
    </p:spTree>
    <p:extLst>
      <p:ext uri="{BB962C8B-B14F-4D97-AF65-F5344CB8AC3E}">
        <p14:creationId xmlns:p14="http://schemas.microsoft.com/office/powerpoint/2010/main" val="9729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AC26-0BD4-4EFD-98DA-6AEF38A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1135"/>
            <a:ext cx="10154765" cy="569167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MÉTODO TOP-DOWN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CD7D3-CD91-4004-85CC-09897C97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418253"/>
            <a:ext cx="10154765" cy="520905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O método é caracterizado basicamente por:</a:t>
            </a:r>
          </a:p>
          <a:p>
            <a:pPr lvl="1" algn="just"/>
            <a:r>
              <a:rPr lang="pt-BR" sz="2400" dirty="0"/>
              <a:t>Antes de iniciar a construção do programa, o programador deverá ter em mente as tarefas principais que este deverá executar. Não é necessário saber como funciona, somente quantas são.</a:t>
            </a:r>
          </a:p>
          <a:p>
            <a:pPr lvl="1" algn="just"/>
            <a:r>
              <a:rPr lang="pt-BR" sz="2400" dirty="0"/>
              <a:t>Conhecidas todas as tarefas a serem executadas, tem-se em mente como deverá ser o programa principal, o qual irá controlar todas as sub-rotinas.</a:t>
            </a:r>
          </a:p>
          <a:p>
            <a:pPr lvl="1" algn="just"/>
            <a:r>
              <a:rPr lang="pt-BR" sz="2400" dirty="0"/>
              <a:t>Tendo definido o programa principal, é iniciado o processo de detalhamento para cada sub-rotina. Desta forma são definidos vários algoritmos, um para cada rotina em separado.</a:t>
            </a:r>
          </a:p>
        </p:txBody>
      </p:sp>
    </p:spTree>
    <p:extLst>
      <p:ext uri="{BB962C8B-B14F-4D97-AF65-F5344CB8AC3E}">
        <p14:creationId xmlns:p14="http://schemas.microsoft.com/office/powerpoint/2010/main" val="247612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AC26-0BD4-4EFD-98DA-6AEF38A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1135"/>
            <a:ext cx="10154765" cy="569167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MÉTODO TOP-DOWN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AA63ACC-B1FF-4D9E-9BB0-2118C969C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388" y="1498248"/>
            <a:ext cx="9669224" cy="5048955"/>
          </a:xfrm>
        </p:spPr>
      </p:pic>
    </p:spTree>
    <p:extLst>
      <p:ext uri="{BB962C8B-B14F-4D97-AF65-F5344CB8AC3E}">
        <p14:creationId xmlns:p14="http://schemas.microsoft.com/office/powerpoint/2010/main" val="261386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B3E34F-FF9F-4DF0-8C25-A6A60F8AD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7AC26-0BD4-4EFD-98DA-6AEF38A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755069"/>
          </a:xfrm>
        </p:spPr>
        <p:txBody>
          <a:bodyPr>
            <a:normAutofit/>
          </a:bodyPr>
          <a:lstStyle/>
          <a:p>
            <a:r>
              <a:rPr lang="pt-BR" dirty="0"/>
              <a:t>SUB-ROTINAS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76790-A558-4E69-8C18-11603E04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CD7D3-CD91-4004-85CC-09897C97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400175"/>
            <a:ext cx="5123420" cy="4492679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Exemplo:</a:t>
            </a:r>
          </a:p>
          <a:p>
            <a:pPr lvl="1" algn="just"/>
            <a:r>
              <a:rPr lang="pt-BR" sz="2400" dirty="0"/>
              <a:t>Escreva um programa que coloque na tela a seguinte saída, escrevendo a linha de 20 asteriscos através de um laço </a:t>
            </a:r>
            <a:r>
              <a:rPr lang="pt-BR" sz="2400" i="1" dirty="0"/>
              <a:t>for</a:t>
            </a:r>
            <a:r>
              <a:rPr lang="pt-BR" sz="24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CDB101-314E-4191-BD67-C49F0654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822736"/>
            <a:ext cx="5451627" cy="4892487"/>
          </a:xfrm>
          <a:prstGeom prst="rect">
            <a:avLst/>
          </a:prstGeom>
        </p:spPr>
      </p:pic>
      <p:sp>
        <p:nvSpPr>
          <p:cNvPr id="14" name="Freeform 43">
            <a:extLst>
              <a:ext uri="{FF2B5EF4-FFF2-40B4-BE49-F238E27FC236}">
                <a16:creationId xmlns:a16="http://schemas.microsoft.com/office/drawing/2014/main" id="{D36306DC-1748-4A88-8EEC-84359BCAC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552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B3E34F-FF9F-4DF0-8C25-A6A60F8AD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7AC26-0BD4-4EFD-98DA-6AEF38A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755069"/>
          </a:xfrm>
        </p:spPr>
        <p:txBody>
          <a:bodyPr>
            <a:normAutofit/>
          </a:bodyPr>
          <a:lstStyle/>
          <a:p>
            <a:r>
              <a:rPr lang="pt-BR" dirty="0"/>
              <a:t>SUB-ROTINAS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76790-A558-4E69-8C18-11603E04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CD7D3-CD91-4004-85CC-09897C97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400175"/>
            <a:ext cx="5123420" cy="4492679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Exemplo:</a:t>
            </a:r>
          </a:p>
          <a:p>
            <a:pPr lvl="1" algn="just"/>
            <a:r>
              <a:rPr lang="pt-BR" sz="2400" dirty="0"/>
              <a:t>Escreva um programa que, recorrendo a três funções distintas, escreva na tela a seguinte saída: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CDB101-314E-4191-BD67-C49F0654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00209" y="822736"/>
            <a:ext cx="4035040" cy="4892487"/>
          </a:xfrm>
          <a:prstGeom prst="rect">
            <a:avLst/>
          </a:prstGeom>
        </p:spPr>
      </p:pic>
      <p:sp>
        <p:nvSpPr>
          <p:cNvPr id="14" name="Freeform 43">
            <a:extLst>
              <a:ext uri="{FF2B5EF4-FFF2-40B4-BE49-F238E27FC236}">
                <a16:creationId xmlns:a16="http://schemas.microsoft.com/office/drawing/2014/main" id="{D36306DC-1748-4A88-8EEC-84359BCAC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6456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AC26-0BD4-4EFD-98DA-6AEF38A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1135"/>
            <a:ext cx="10154765" cy="569167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PARÂMETRO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CD7D3-CD91-4004-85CC-09897C97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418253"/>
            <a:ext cx="10154765" cy="5209050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A comunicação com uma função se faz através dos argumentos que lhe são enviados e dos parâmetros presentes na função que os recebes.</a:t>
            </a:r>
          </a:p>
          <a:p>
            <a:pPr algn="just"/>
            <a:r>
              <a:rPr lang="pt-BR" sz="2400" dirty="0"/>
              <a:t>Cada função precisa saber qual o tipo de cada um dos parâmetros.</a:t>
            </a:r>
          </a:p>
          <a:p>
            <a:pPr marL="0" indent="0" algn="ctr">
              <a:buNone/>
            </a:pPr>
            <a:r>
              <a:rPr lang="pt-BR" sz="2400" dirty="0" err="1">
                <a:latin typeface="Heebo" pitchFamily="2" charset="-79"/>
                <a:cs typeface="Heebo" pitchFamily="2" charset="-79"/>
              </a:rPr>
              <a:t>funcao</a:t>
            </a:r>
            <a:r>
              <a:rPr lang="pt-BR" sz="2400" dirty="0">
                <a:latin typeface="Heebo" pitchFamily="2" charset="-79"/>
                <a:cs typeface="Heebo" pitchFamily="2" charset="-79"/>
              </a:rPr>
              <a:t>(</a:t>
            </a:r>
            <a:r>
              <a:rPr lang="pt-BR" sz="2400" b="1" dirty="0" err="1">
                <a:latin typeface="Heebo" pitchFamily="2" charset="-79"/>
                <a:cs typeface="Heebo" pitchFamily="2" charset="-79"/>
              </a:rPr>
              <a:t>int</a:t>
            </a:r>
            <a:r>
              <a:rPr lang="pt-BR" sz="2400" dirty="0">
                <a:latin typeface="Heebo" pitchFamily="2" charset="-79"/>
                <a:cs typeface="Heebo" pitchFamily="2" charset="-79"/>
              </a:rPr>
              <a:t> x, </a:t>
            </a:r>
            <a:r>
              <a:rPr lang="pt-BR" sz="2400" b="1" dirty="0">
                <a:latin typeface="Heebo" pitchFamily="2" charset="-79"/>
                <a:cs typeface="Heebo" pitchFamily="2" charset="-79"/>
              </a:rPr>
              <a:t>char</a:t>
            </a:r>
            <a:r>
              <a:rPr lang="pt-BR" sz="2400" dirty="0">
                <a:latin typeface="Heebo" pitchFamily="2" charset="-79"/>
                <a:cs typeface="Heebo" pitchFamily="2" charset="-79"/>
              </a:rPr>
              <a:t> y, </a:t>
            </a:r>
            <a:r>
              <a:rPr lang="pt-BR" sz="2400" b="1" dirty="0" err="1">
                <a:latin typeface="Heebo" pitchFamily="2" charset="-79"/>
                <a:cs typeface="Heebo" pitchFamily="2" charset="-79"/>
              </a:rPr>
              <a:t>float</a:t>
            </a:r>
            <a:r>
              <a:rPr lang="pt-BR" sz="2400" dirty="0">
                <a:latin typeface="Heebo" pitchFamily="2" charset="-79"/>
                <a:cs typeface="Heebo" pitchFamily="2" charset="-79"/>
              </a:rPr>
              <a:t> k, </a:t>
            </a:r>
            <a:r>
              <a:rPr lang="pt-BR" sz="2400" b="1" dirty="0" err="1">
                <a:latin typeface="Heebo" pitchFamily="2" charset="-79"/>
                <a:cs typeface="Heebo" pitchFamily="2" charset="-79"/>
              </a:rPr>
              <a:t>double</a:t>
            </a:r>
            <a:r>
              <a:rPr lang="pt-BR" sz="2400" dirty="0">
                <a:latin typeface="Heebo" pitchFamily="2" charset="-79"/>
                <a:cs typeface="Heebo" pitchFamily="2" charset="-79"/>
              </a:rPr>
              <a:t> x)</a:t>
            </a:r>
          </a:p>
          <a:p>
            <a:pPr algn="just"/>
            <a:r>
              <a:rPr lang="pt-BR" sz="2400" dirty="0"/>
              <a:t>Exemplo:</a:t>
            </a:r>
          </a:p>
          <a:p>
            <a:pPr lvl="1" algn="just"/>
            <a:r>
              <a:rPr lang="pt-BR" sz="2400" dirty="0"/>
              <a:t>Altere o programa anterior de forma que a função escreva qualquer caractere, e não apenas o caractere asterisco.</a:t>
            </a:r>
          </a:p>
        </p:txBody>
      </p:sp>
    </p:spTree>
    <p:extLst>
      <p:ext uri="{BB962C8B-B14F-4D97-AF65-F5344CB8AC3E}">
        <p14:creationId xmlns:p14="http://schemas.microsoft.com/office/powerpoint/2010/main" val="34495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AC26-0BD4-4EFD-98DA-6AEF38A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1135"/>
            <a:ext cx="10154765" cy="569167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PARÂMETRO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CD7D3-CD91-4004-85CC-09897C97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418253"/>
            <a:ext cx="10154765" cy="520905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Exemplo:</a:t>
            </a:r>
          </a:p>
          <a:p>
            <a:pPr lvl="1" algn="just"/>
            <a:r>
              <a:rPr lang="pt-BR" sz="2400" dirty="0"/>
              <a:t>Desenvolva um algoritmo para calcular o fatorial de um número.</a:t>
            </a:r>
          </a:p>
        </p:txBody>
      </p:sp>
    </p:spTree>
    <p:extLst>
      <p:ext uri="{BB962C8B-B14F-4D97-AF65-F5344CB8AC3E}">
        <p14:creationId xmlns:p14="http://schemas.microsoft.com/office/powerpoint/2010/main" val="755657964"/>
      </p:ext>
    </p:extLst>
  </p:cSld>
  <p:clrMapOvr>
    <a:masterClrMapping/>
  </p:clrMapOvr>
</p:sld>
</file>

<file path=ppt/theme/theme1.xml><?xml version="1.0" encoding="utf-8"?>
<a:theme xmlns:a="http://schemas.openxmlformats.org/drawingml/2006/main" name="Mecha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B8F5F2-61AB-4CE6-A5E3-F34B87B0EE4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Plano de evento (design Mecha)</Template>
  <TotalTime>231</TotalTime>
  <Words>545</Words>
  <Application>Microsoft Office PowerPoint</Application>
  <PresentationFormat>Widescreen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Heebo</vt:lpstr>
      <vt:lpstr>Wingdings 3</vt:lpstr>
      <vt:lpstr>Mecha</vt:lpstr>
      <vt:lpstr>PROGRAMAÇÃO 1</vt:lpstr>
      <vt:lpstr>SUB-ROTINAS</vt:lpstr>
      <vt:lpstr>SUB-ROTINAS</vt:lpstr>
      <vt:lpstr>MÉTODO TOP-DOWN</vt:lpstr>
      <vt:lpstr>MÉTODO TOP-DOWN</vt:lpstr>
      <vt:lpstr>SUB-ROTINAS</vt:lpstr>
      <vt:lpstr>SUB-ROTINAS</vt:lpstr>
      <vt:lpstr>PARÂMETRO</vt:lpstr>
      <vt:lpstr>PARÂMETRO</vt:lpstr>
      <vt:lpstr>VARIÁVEIS GLOBAIS E LOCAIS</vt:lpstr>
      <vt:lpstr>TIPOS DE SUB-ROTINAS</vt:lpstr>
      <vt:lpstr>TIPOS DE SUB-ROTINAS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evento (design Mecha)</dc:title>
  <dc:creator>Pedro Girotto</dc:creator>
  <cp:lastModifiedBy>Pedro Girotto</cp:lastModifiedBy>
  <cp:revision>14</cp:revision>
  <dcterms:created xsi:type="dcterms:W3CDTF">2021-05-25T18:17:55Z</dcterms:created>
  <dcterms:modified xsi:type="dcterms:W3CDTF">2022-04-22T19:05:12Z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