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69" autoAdjust="0"/>
  </p:normalViewPr>
  <p:slideViewPr>
    <p:cSldViewPr snapToGrid="0">
      <p:cViewPr varScale="1">
        <p:scale>
          <a:sx n="100" d="100"/>
          <a:sy n="100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B3A5A-2AC4-4C51-94A8-7A021F1B5787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FD644-C7DA-469B-9BEE-09EAA50575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59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FD644-C7DA-469B-9BEE-09EAA505753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92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FD644-C7DA-469B-9BEE-09EAA505753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013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FD644-C7DA-469B-9BEE-09EAA505753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434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FD644-C7DA-469B-9BEE-09EAA505753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741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FD644-C7DA-469B-9BEE-09EAA505753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958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FD644-C7DA-469B-9BEE-09EAA505753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755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FD644-C7DA-469B-9BEE-09EAA505753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905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FD644-C7DA-469B-9BEE-09EAA505753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84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ynamic-memory-allocation-in-c-using-malloc-calloc-free-and-realloc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3C6F-F638-74BA-E0B1-2D44067EA0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09129B-A372-98EC-118F-7A29D1944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ALOCAÇÃO DINÂMICA DE MEMÓRIA</a:t>
            </a:r>
          </a:p>
        </p:txBody>
      </p:sp>
      <p:pic>
        <p:nvPicPr>
          <p:cNvPr id="4" name="Picture 2" descr="CESUPA-ARGO · GitHub">
            <a:extLst>
              <a:ext uri="{FF2B5EF4-FFF2-40B4-BE49-F238E27FC236}">
                <a16:creationId xmlns:a16="http://schemas.microsoft.com/office/drawing/2014/main" id="{AB69B34D-1A4C-CB45-671D-2E27AB4FC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669" y="110308"/>
            <a:ext cx="1678146" cy="167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11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C834052F-B2FA-9BDD-579A-AC15BA76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OBRIGADO!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45D1E1-B6E7-A408-37F5-DD79A76F5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132629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42F90-47EE-9CDC-3FA9-6C79976F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2" y="94130"/>
            <a:ext cx="11277601" cy="685800"/>
          </a:xfrm>
        </p:spPr>
        <p:txBody>
          <a:bodyPr anchor="ctr">
            <a:noAutofit/>
          </a:bodyPr>
          <a:lstStyle/>
          <a:p>
            <a:r>
              <a:rPr lang="pt-BR" b="1" cap="all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70DC9E-6C32-E06A-AAB2-831AF80D5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1" y="779930"/>
            <a:ext cx="11277601" cy="5983940"/>
          </a:xfrm>
        </p:spPr>
        <p:txBody>
          <a:bodyPr>
            <a:normAutofit/>
          </a:bodyPr>
          <a:lstStyle/>
          <a:p>
            <a:pPr algn="just"/>
            <a:r>
              <a:rPr lang="pt-BR" sz="2800" i="0" dirty="0"/>
              <a:t>Até ag</a:t>
            </a:r>
            <a:r>
              <a:rPr lang="pt-BR" sz="2800" dirty="0"/>
              <a:t>ora, para trabalharmos com </a:t>
            </a:r>
            <a:r>
              <a:rPr lang="pt-BR" sz="2800" i="1" dirty="0" err="1"/>
              <a:t>string</a:t>
            </a:r>
            <a:r>
              <a:rPr lang="pt-BR" sz="2800" dirty="0"/>
              <a:t> ou vetores ou outros tipos de dados, era absolutamente necessário que soubéssemos, de inicio, qual o número de elementos que iríamos necessitar.</a:t>
            </a:r>
          </a:p>
          <a:p>
            <a:pPr algn="just"/>
            <a:endParaRPr lang="pt-BR" sz="2800" i="0" dirty="0"/>
          </a:p>
          <a:p>
            <a:pPr algn="just"/>
            <a:r>
              <a:rPr lang="pt-BR" sz="2800" dirty="0"/>
              <a:t>Exemplo 01: Copiando </a:t>
            </a:r>
            <a:r>
              <a:rPr lang="pt-BR" sz="2800" i="1" dirty="0" err="1"/>
              <a:t>string</a:t>
            </a:r>
            <a:r>
              <a:rPr lang="pt-BR" sz="2800" dirty="0"/>
              <a:t>.</a:t>
            </a:r>
          </a:p>
          <a:p>
            <a:pPr algn="just"/>
            <a:endParaRPr lang="pt-BR" sz="2800" i="0" dirty="0"/>
          </a:p>
          <a:p>
            <a:pPr algn="just"/>
            <a:r>
              <a:rPr lang="pt-BR" sz="2800" i="0" dirty="0"/>
              <a:t>Memória dinâmica é </a:t>
            </a:r>
            <a:r>
              <a:rPr lang="pt-BR" sz="2800" dirty="0"/>
              <a:t>a maneira para resolver esse problema. Criando memória apenas quando se precisa dela, liberando-a assim que ela não seja mais necessário.</a:t>
            </a:r>
          </a:p>
          <a:p>
            <a:pPr algn="just"/>
            <a:endParaRPr lang="pt-BR" sz="2800" i="0" dirty="0"/>
          </a:p>
          <a:p>
            <a:pPr algn="just"/>
            <a:r>
              <a:rPr lang="pt-BR" sz="2800" dirty="0"/>
              <a:t>Alocação de dinâmica de memória é normalmente realizada pelas funções </a:t>
            </a:r>
            <a:r>
              <a:rPr lang="pt-BR" sz="2800" i="1" dirty="0" err="1"/>
              <a:t>calloc</a:t>
            </a:r>
            <a:r>
              <a:rPr lang="pt-BR" sz="2800" dirty="0"/>
              <a:t>, </a:t>
            </a:r>
            <a:r>
              <a:rPr lang="pt-BR" sz="2800" i="1" dirty="0" err="1"/>
              <a:t>malloc</a:t>
            </a:r>
            <a:r>
              <a:rPr lang="pt-BR" sz="2800" dirty="0"/>
              <a:t>, </a:t>
            </a:r>
            <a:r>
              <a:rPr lang="pt-BR" sz="2800" i="1" dirty="0" err="1"/>
              <a:t>free</a:t>
            </a:r>
            <a:r>
              <a:rPr lang="pt-BR" sz="2800" dirty="0"/>
              <a:t> e </a:t>
            </a:r>
            <a:r>
              <a:rPr lang="pt-BR" sz="2800" i="1" dirty="0" err="1"/>
              <a:t>realloc</a:t>
            </a:r>
            <a:r>
              <a:rPr lang="pt-BR" sz="2800" i="1" dirty="0"/>
              <a:t>.</a:t>
            </a:r>
            <a:endParaRPr lang="pt-BR" sz="2800" i="0" dirty="0"/>
          </a:p>
          <a:p>
            <a:pPr marL="530352" lvl="1" indent="0" algn="just">
              <a:buNone/>
            </a:pPr>
            <a:endParaRPr lang="pt-BR" sz="2800" i="0" dirty="0"/>
          </a:p>
        </p:txBody>
      </p:sp>
    </p:spTree>
    <p:extLst>
      <p:ext uri="{BB962C8B-B14F-4D97-AF65-F5344CB8AC3E}">
        <p14:creationId xmlns:p14="http://schemas.microsoft.com/office/powerpoint/2010/main" val="133801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42F90-47EE-9CDC-3FA9-6C79976F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2" y="94130"/>
            <a:ext cx="11277601" cy="685800"/>
          </a:xfrm>
        </p:spPr>
        <p:txBody>
          <a:bodyPr anchor="ctr">
            <a:noAutofit/>
          </a:bodyPr>
          <a:lstStyle/>
          <a:p>
            <a:r>
              <a:rPr lang="pt-BR" b="1" cap="all" dirty="0" err="1"/>
              <a:t>Malloc</a:t>
            </a:r>
            <a:endParaRPr lang="pt-BR" b="1" cap="all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70DC9E-6C32-E06A-AAB2-831AF80D5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1" y="779930"/>
            <a:ext cx="11277601" cy="5983940"/>
          </a:xfrm>
        </p:spPr>
        <p:txBody>
          <a:bodyPr>
            <a:normAutofit/>
          </a:bodyPr>
          <a:lstStyle/>
          <a:p>
            <a:pPr algn="just"/>
            <a:r>
              <a:rPr lang="pt-BR" sz="2800" i="0" dirty="0"/>
              <a:t>O método </a:t>
            </a:r>
            <a:r>
              <a:rPr lang="pt-BR" sz="2800" i="1" dirty="0" err="1"/>
              <a:t>malloc</a:t>
            </a:r>
            <a:r>
              <a:rPr lang="pt-BR" sz="2800" i="0" dirty="0"/>
              <a:t> ou “</a:t>
            </a:r>
            <a:r>
              <a:rPr lang="pt-BR" sz="2800" i="0" dirty="0" err="1"/>
              <a:t>memory</a:t>
            </a:r>
            <a:r>
              <a:rPr lang="pt-BR" sz="2800" i="0" dirty="0"/>
              <a:t> </a:t>
            </a:r>
            <a:r>
              <a:rPr lang="pt-BR" sz="2800" i="0" dirty="0" err="1"/>
              <a:t>allocation</a:t>
            </a:r>
            <a:r>
              <a:rPr lang="pt-BR" sz="2800" i="0" dirty="0"/>
              <a:t>” em C é usado para alocar dinamicamente um único grande bloco de memória com o tamanho especificado.</a:t>
            </a:r>
          </a:p>
          <a:p>
            <a:pPr algn="just"/>
            <a:r>
              <a:rPr lang="pt-BR" sz="2800" i="0" dirty="0"/>
              <a:t>Ele retorna um ponteiro do tipo </a:t>
            </a:r>
            <a:r>
              <a:rPr lang="pt-BR" sz="2800" i="1" dirty="0" err="1"/>
              <a:t>void</a:t>
            </a:r>
            <a:r>
              <a:rPr lang="pt-BR" sz="2800" i="0" dirty="0"/>
              <a:t> que pode ser convertido em um ponteiro de qualquer forma.</a:t>
            </a:r>
          </a:p>
          <a:p>
            <a:pPr marL="0" indent="0" algn="ctr">
              <a:buNone/>
            </a:pPr>
            <a:r>
              <a:rPr lang="pt-BR" sz="2800" dirty="0">
                <a:latin typeface="Heebo" pitchFamily="2" charset="-79"/>
                <a:cs typeface="Heebo" pitchFamily="2" charset="-79"/>
              </a:rPr>
              <a:t>(tipo*) </a:t>
            </a:r>
            <a:r>
              <a:rPr lang="pt-BR" sz="2800" dirty="0" err="1">
                <a:latin typeface="Heebo" pitchFamily="2" charset="-79"/>
                <a:cs typeface="Heebo" pitchFamily="2" charset="-79"/>
              </a:rPr>
              <a:t>malloc</a:t>
            </a:r>
            <a:r>
              <a:rPr lang="pt-BR" sz="2800" dirty="0">
                <a:latin typeface="Heebo" pitchFamily="2" charset="-79"/>
                <a:cs typeface="Heebo" pitchFamily="2" charset="-79"/>
              </a:rPr>
              <a:t>(tamanho-byte)</a:t>
            </a:r>
          </a:p>
          <a:p>
            <a:pPr marL="0" indent="0" algn="ctr">
              <a:buNone/>
            </a:pPr>
            <a:r>
              <a:rPr lang="pt-BR" sz="2800" dirty="0">
                <a:latin typeface="Heebo" pitchFamily="2" charset="-79"/>
                <a:cs typeface="Heebo" pitchFamily="2" charset="-79"/>
              </a:rPr>
              <a:t>(</a:t>
            </a:r>
            <a:r>
              <a:rPr lang="pt-BR" sz="2800" dirty="0" err="1">
                <a:latin typeface="Heebo" pitchFamily="2" charset="-79"/>
                <a:cs typeface="Heebo" pitchFamily="2" charset="-79"/>
              </a:rPr>
              <a:t>int</a:t>
            </a:r>
            <a:r>
              <a:rPr lang="pt-BR" sz="2800" dirty="0">
                <a:latin typeface="Heebo" pitchFamily="2" charset="-79"/>
                <a:cs typeface="Heebo" pitchFamily="2" charset="-79"/>
              </a:rPr>
              <a:t>*) </a:t>
            </a:r>
            <a:r>
              <a:rPr lang="pt-BR" sz="2800" dirty="0" err="1">
                <a:latin typeface="Heebo" pitchFamily="2" charset="-79"/>
                <a:cs typeface="Heebo" pitchFamily="2" charset="-79"/>
              </a:rPr>
              <a:t>malloc</a:t>
            </a:r>
            <a:r>
              <a:rPr lang="pt-BR" sz="2800" dirty="0">
                <a:latin typeface="Heebo" pitchFamily="2" charset="-79"/>
                <a:cs typeface="Heebo" pitchFamily="2" charset="-79"/>
              </a:rPr>
              <a:t>(100*</a:t>
            </a:r>
            <a:r>
              <a:rPr lang="pt-BR" sz="2800" dirty="0" err="1">
                <a:latin typeface="Heebo" pitchFamily="2" charset="-79"/>
                <a:cs typeface="Heebo" pitchFamily="2" charset="-79"/>
              </a:rPr>
              <a:t>sizeof</a:t>
            </a:r>
            <a:r>
              <a:rPr lang="pt-BR" sz="2800" dirty="0">
                <a:latin typeface="Heebo" pitchFamily="2" charset="-79"/>
                <a:cs typeface="Heebo" pitchFamily="2" charset="-79"/>
              </a:rPr>
              <a:t>(</a:t>
            </a:r>
            <a:r>
              <a:rPr lang="pt-BR" sz="2800" dirty="0" err="1">
                <a:latin typeface="Heebo" pitchFamily="2" charset="-79"/>
                <a:cs typeface="Heebo" pitchFamily="2" charset="-79"/>
              </a:rPr>
              <a:t>int</a:t>
            </a:r>
            <a:r>
              <a:rPr lang="pt-BR" sz="2800" dirty="0">
                <a:latin typeface="Heebo" pitchFamily="2" charset="-79"/>
                <a:cs typeface="Heebo" pitchFamily="2" charset="-79"/>
              </a:rPr>
              <a:t>))</a:t>
            </a:r>
          </a:p>
          <a:p>
            <a:pPr algn="just"/>
            <a:endParaRPr lang="pt-BR" sz="2800" i="0" dirty="0"/>
          </a:p>
          <a:p>
            <a:pPr marL="530352" lvl="1" indent="0" algn="just">
              <a:buNone/>
            </a:pPr>
            <a:endParaRPr lang="pt-BR" sz="2800" i="0" dirty="0"/>
          </a:p>
        </p:txBody>
      </p:sp>
      <p:pic>
        <p:nvPicPr>
          <p:cNvPr id="1026" name="Picture 2">
            <a:hlinkClick r:id="rId3"/>
            <a:extLst>
              <a:ext uri="{FF2B5EF4-FFF2-40B4-BE49-F238E27FC236}">
                <a16:creationId xmlns:a16="http://schemas.microsoft.com/office/drawing/2014/main" id="{298642EB-844A-22A4-63BA-8641250E9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621" y="4134970"/>
            <a:ext cx="7620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3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42F90-47EE-9CDC-3FA9-6C79976F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2" y="94130"/>
            <a:ext cx="11277601" cy="685800"/>
          </a:xfrm>
        </p:spPr>
        <p:txBody>
          <a:bodyPr anchor="ctr">
            <a:noAutofit/>
          </a:bodyPr>
          <a:lstStyle/>
          <a:p>
            <a:r>
              <a:rPr lang="pt-BR" b="1" cap="all" dirty="0" err="1"/>
              <a:t>Malloc</a:t>
            </a:r>
            <a:endParaRPr lang="pt-BR" b="1" cap="all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70DC9E-6C32-E06A-AAB2-831AF80D5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1" y="779930"/>
            <a:ext cx="11277601" cy="598394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Exemplo 02: Copiando </a:t>
            </a:r>
            <a:r>
              <a:rPr lang="pt-BR" sz="2800" i="1" dirty="0" err="1"/>
              <a:t>string</a:t>
            </a:r>
            <a:r>
              <a:rPr lang="pt-BR" sz="2800" dirty="0"/>
              <a:t> com </a:t>
            </a:r>
            <a:r>
              <a:rPr lang="pt-BR" sz="2800" i="1" dirty="0" err="1"/>
              <a:t>malloc</a:t>
            </a:r>
            <a:r>
              <a:rPr lang="pt-BR" sz="2800" dirty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Exemplo 03: Criar um vetor de inteiro com </a:t>
            </a:r>
            <a:r>
              <a:rPr lang="pt-BR" sz="2800" i="1" dirty="0" err="1"/>
              <a:t>malloc</a:t>
            </a:r>
            <a:r>
              <a:rPr lang="pt-BR" sz="2800" dirty="0"/>
              <a:t>.</a:t>
            </a:r>
          </a:p>
          <a:p>
            <a:pPr algn="just"/>
            <a:endParaRPr lang="pt-BR" sz="2800" dirty="0"/>
          </a:p>
          <a:p>
            <a:pPr marL="530352" lvl="1" indent="0" algn="just">
              <a:buNone/>
            </a:pPr>
            <a:endParaRPr lang="pt-BR" sz="2800" i="0" dirty="0"/>
          </a:p>
        </p:txBody>
      </p:sp>
    </p:spTree>
    <p:extLst>
      <p:ext uri="{BB962C8B-B14F-4D97-AF65-F5344CB8AC3E}">
        <p14:creationId xmlns:p14="http://schemas.microsoft.com/office/powerpoint/2010/main" val="156568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42F90-47EE-9CDC-3FA9-6C79976F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2" y="94130"/>
            <a:ext cx="11277601" cy="685800"/>
          </a:xfrm>
        </p:spPr>
        <p:txBody>
          <a:bodyPr anchor="ctr">
            <a:noAutofit/>
          </a:bodyPr>
          <a:lstStyle/>
          <a:p>
            <a:r>
              <a:rPr lang="pt-BR" b="1" cap="all" dirty="0" err="1"/>
              <a:t>Calloc</a:t>
            </a:r>
            <a:endParaRPr lang="pt-BR" b="1" cap="all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70DC9E-6C32-E06A-AAB2-831AF80D5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1" y="779930"/>
            <a:ext cx="11277601" cy="598394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O método </a:t>
            </a:r>
            <a:r>
              <a:rPr lang="pt-BR" sz="2800" i="1" dirty="0" err="1"/>
              <a:t>calloc</a:t>
            </a:r>
            <a:r>
              <a:rPr lang="pt-BR" sz="2800" dirty="0"/>
              <a:t> ou “</a:t>
            </a:r>
            <a:r>
              <a:rPr lang="pt-BR" sz="2800" dirty="0" err="1"/>
              <a:t>continuos</a:t>
            </a:r>
            <a:r>
              <a:rPr lang="pt-BR" sz="2800" dirty="0"/>
              <a:t> </a:t>
            </a:r>
            <a:r>
              <a:rPr lang="pt-BR" sz="2800" dirty="0" err="1"/>
              <a:t>allocation</a:t>
            </a:r>
            <a:r>
              <a:rPr lang="pt-BR" sz="2800" dirty="0"/>
              <a:t>” em C é usado para alocar dinamicamente o número especificado de blocos de memória do tipo especificado. é muito semelhante ao </a:t>
            </a:r>
            <a:r>
              <a:rPr lang="pt-BR" sz="2800" i="1" dirty="0" err="1"/>
              <a:t>malloc</a:t>
            </a:r>
            <a:r>
              <a:rPr lang="pt-BR" sz="2800" dirty="0"/>
              <a:t>, mas tem dois pontos diferentes e estes são:</a:t>
            </a:r>
          </a:p>
          <a:p>
            <a:pPr lvl="1" algn="just"/>
            <a:r>
              <a:rPr lang="pt-BR" sz="2800" i="0" dirty="0"/>
              <a:t>Ele inicializa cada bloco com um valor padrão '0'.</a:t>
            </a:r>
          </a:p>
          <a:p>
            <a:pPr lvl="1" algn="just"/>
            <a:r>
              <a:rPr lang="pt-BR" sz="2800" i="0" dirty="0"/>
              <a:t>Ele tem dois parâmetros ou argumentos em comparação com </a:t>
            </a:r>
            <a:r>
              <a:rPr lang="pt-BR" sz="2800" i="0" dirty="0" err="1"/>
              <a:t>malloc</a:t>
            </a:r>
            <a:r>
              <a:rPr lang="pt-BR" sz="2800" i="0" dirty="0"/>
              <a:t>.</a:t>
            </a:r>
          </a:p>
          <a:p>
            <a:pPr marL="0" indent="0" algn="ctr">
              <a:buNone/>
            </a:pPr>
            <a:r>
              <a:rPr lang="pt-BR" sz="2800" dirty="0">
                <a:latin typeface="Heebo" pitchFamily="2" charset="-79"/>
                <a:cs typeface="Heebo" pitchFamily="2" charset="-79"/>
              </a:rPr>
              <a:t>(tipo*) </a:t>
            </a:r>
            <a:r>
              <a:rPr lang="pt-BR" sz="2800" dirty="0" err="1">
                <a:latin typeface="Heebo" pitchFamily="2" charset="-79"/>
                <a:cs typeface="Heebo" pitchFamily="2" charset="-79"/>
              </a:rPr>
              <a:t>calloc</a:t>
            </a:r>
            <a:r>
              <a:rPr lang="pt-BR" sz="2800" dirty="0">
                <a:latin typeface="Heebo" pitchFamily="2" charset="-79"/>
                <a:cs typeface="Heebo" pitchFamily="2" charset="-79"/>
              </a:rPr>
              <a:t>(n, tamanho-byte)</a:t>
            </a:r>
          </a:p>
          <a:p>
            <a:pPr marL="0" indent="0" algn="ctr">
              <a:buNone/>
            </a:pPr>
            <a:r>
              <a:rPr lang="pt-BR" sz="2800" dirty="0">
                <a:latin typeface="Heebo" pitchFamily="2" charset="-79"/>
                <a:cs typeface="Heebo" pitchFamily="2" charset="-79"/>
              </a:rPr>
              <a:t>(</a:t>
            </a:r>
            <a:r>
              <a:rPr lang="pt-BR" sz="2800" dirty="0" err="1">
                <a:latin typeface="Heebo" pitchFamily="2" charset="-79"/>
                <a:cs typeface="Heebo" pitchFamily="2" charset="-79"/>
              </a:rPr>
              <a:t>int</a:t>
            </a:r>
            <a:r>
              <a:rPr lang="pt-BR" sz="2800" dirty="0">
                <a:latin typeface="Heebo" pitchFamily="2" charset="-79"/>
                <a:cs typeface="Heebo" pitchFamily="2" charset="-79"/>
              </a:rPr>
              <a:t>*) </a:t>
            </a:r>
            <a:r>
              <a:rPr lang="pt-BR" sz="2800" dirty="0" err="1">
                <a:latin typeface="Heebo" pitchFamily="2" charset="-79"/>
                <a:cs typeface="Heebo" pitchFamily="2" charset="-79"/>
              </a:rPr>
              <a:t>calloc</a:t>
            </a:r>
            <a:r>
              <a:rPr lang="pt-BR" sz="2800" dirty="0">
                <a:latin typeface="Heebo" pitchFamily="2" charset="-79"/>
                <a:cs typeface="Heebo" pitchFamily="2" charset="-79"/>
              </a:rPr>
              <a:t>(100, </a:t>
            </a:r>
            <a:r>
              <a:rPr lang="pt-BR" sz="2800" dirty="0" err="1">
                <a:latin typeface="Heebo" pitchFamily="2" charset="-79"/>
                <a:cs typeface="Heebo" pitchFamily="2" charset="-79"/>
              </a:rPr>
              <a:t>sizeof</a:t>
            </a:r>
            <a:r>
              <a:rPr lang="pt-BR" sz="2800" dirty="0">
                <a:latin typeface="Heebo" pitchFamily="2" charset="-79"/>
                <a:cs typeface="Heebo" pitchFamily="2" charset="-79"/>
              </a:rPr>
              <a:t>(</a:t>
            </a:r>
            <a:r>
              <a:rPr lang="pt-BR" sz="2800" dirty="0" err="1">
                <a:latin typeface="Heebo" pitchFamily="2" charset="-79"/>
                <a:cs typeface="Heebo" pitchFamily="2" charset="-79"/>
              </a:rPr>
              <a:t>int</a:t>
            </a:r>
            <a:r>
              <a:rPr lang="pt-BR" sz="2800" dirty="0">
                <a:latin typeface="Heebo" pitchFamily="2" charset="-79"/>
                <a:cs typeface="Heebo" pitchFamily="2" charset="-79"/>
              </a:rPr>
              <a:t>))</a:t>
            </a:r>
          </a:p>
          <a:p>
            <a:pPr marL="530352" lvl="1" indent="0" algn="just">
              <a:buNone/>
            </a:pPr>
            <a:endParaRPr lang="pt-BR" sz="2800" i="0" dirty="0">
              <a:latin typeface="Heebo" pitchFamily="2" charset="-79"/>
              <a:cs typeface="Heebo" pitchFamily="2" charset="-79"/>
            </a:endParaRPr>
          </a:p>
          <a:p>
            <a:pPr algn="just"/>
            <a:endParaRPr lang="pt-BR" sz="2800" i="0" dirty="0"/>
          </a:p>
        </p:txBody>
      </p:sp>
    </p:spTree>
    <p:extLst>
      <p:ext uri="{BB962C8B-B14F-4D97-AF65-F5344CB8AC3E}">
        <p14:creationId xmlns:p14="http://schemas.microsoft.com/office/powerpoint/2010/main" val="360086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42F90-47EE-9CDC-3FA9-6C79976F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2" y="94130"/>
            <a:ext cx="11277601" cy="685800"/>
          </a:xfrm>
        </p:spPr>
        <p:txBody>
          <a:bodyPr anchor="ctr">
            <a:noAutofit/>
          </a:bodyPr>
          <a:lstStyle/>
          <a:p>
            <a:r>
              <a:rPr lang="pt-BR" b="1" cap="all" dirty="0" err="1"/>
              <a:t>Calloc</a:t>
            </a:r>
            <a:endParaRPr lang="pt-BR" b="1" cap="all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70DC9E-6C32-E06A-AAB2-831AF80D5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1" y="779930"/>
            <a:ext cx="11277601" cy="5983940"/>
          </a:xfrm>
        </p:spPr>
        <p:txBody>
          <a:bodyPr>
            <a:normAutofit/>
          </a:bodyPr>
          <a:lstStyle/>
          <a:p>
            <a:pPr algn="just"/>
            <a:endParaRPr lang="pt-BR" sz="2800" i="0" dirty="0"/>
          </a:p>
          <a:p>
            <a:pPr algn="just"/>
            <a:endParaRPr lang="pt-BR" sz="2800" dirty="0"/>
          </a:p>
          <a:p>
            <a:pPr algn="just"/>
            <a:endParaRPr lang="pt-BR" sz="2800" i="0" dirty="0"/>
          </a:p>
          <a:p>
            <a:pPr algn="just"/>
            <a:endParaRPr lang="pt-BR" sz="2800" dirty="0"/>
          </a:p>
          <a:p>
            <a:pPr algn="just"/>
            <a:endParaRPr lang="pt-BR" sz="2800" i="0" dirty="0"/>
          </a:p>
          <a:p>
            <a:pPr algn="just"/>
            <a:r>
              <a:rPr lang="pt-BR" sz="2800" dirty="0"/>
              <a:t>Exemplo 04: Criando um vetor de reais com </a:t>
            </a:r>
            <a:r>
              <a:rPr lang="pt-BR" sz="2800" i="1" dirty="0" err="1"/>
              <a:t>calloc</a:t>
            </a:r>
            <a:r>
              <a:rPr lang="pt-BR" sz="2800" dirty="0"/>
              <a:t>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33D37C9-0826-A6A4-5442-83D8B37D6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621" y="779930"/>
            <a:ext cx="7620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62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42F90-47EE-9CDC-3FA9-6C79976F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2" y="94130"/>
            <a:ext cx="11277601" cy="685800"/>
          </a:xfrm>
        </p:spPr>
        <p:txBody>
          <a:bodyPr anchor="ctr">
            <a:noAutofit/>
          </a:bodyPr>
          <a:lstStyle/>
          <a:p>
            <a:r>
              <a:rPr lang="pt-BR" b="1" cap="all" dirty="0" err="1"/>
              <a:t>REalloc</a:t>
            </a:r>
            <a:endParaRPr lang="pt-BR" b="1" cap="all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70DC9E-6C32-E06A-AAB2-831AF80D5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1" y="779930"/>
            <a:ext cx="11277601" cy="598394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O método </a:t>
            </a:r>
            <a:r>
              <a:rPr lang="pt-BR" sz="2800" i="1" dirty="0" err="1"/>
              <a:t>realloc</a:t>
            </a:r>
            <a:r>
              <a:rPr lang="pt-BR" sz="2800" dirty="0"/>
              <a:t> ou "</a:t>
            </a:r>
            <a:r>
              <a:rPr lang="pt-BR" sz="2800" dirty="0" err="1"/>
              <a:t>re-allocation</a:t>
            </a:r>
            <a:r>
              <a:rPr lang="pt-BR" sz="2800" dirty="0"/>
              <a:t>" em C é usado para alterar dinamicamente a alocação de memória de uma memória alocada anteriormente.</a:t>
            </a:r>
          </a:p>
          <a:p>
            <a:pPr algn="just"/>
            <a:r>
              <a:rPr lang="pt-BR" sz="2800" dirty="0"/>
              <a:t>Em outras palavras, se a memória alocada anteriormente com a ajuda de </a:t>
            </a:r>
            <a:r>
              <a:rPr lang="pt-BR" sz="2800" i="1" dirty="0" err="1"/>
              <a:t>malloc</a:t>
            </a:r>
            <a:r>
              <a:rPr lang="pt-BR" sz="2800" dirty="0"/>
              <a:t> ou </a:t>
            </a:r>
            <a:r>
              <a:rPr lang="pt-BR" sz="2800" i="1" dirty="0" err="1"/>
              <a:t>calloc</a:t>
            </a:r>
            <a:r>
              <a:rPr lang="pt-BR" sz="2800" dirty="0"/>
              <a:t> for insuficiente, </a:t>
            </a:r>
            <a:r>
              <a:rPr lang="pt-BR" sz="2800" i="1" dirty="0" err="1"/>
              <a:t>realloc</a:t>
            </a:r>
            <a:r>
              <a:rPr lang="pt-BR" sz="2800" dirty="0"/>
              <a:t> pode ser usado para realocar memória dinamicamente.</a:t>
            </a:r>
          </a:p>
          <a:p>
            <a:pPr algn="just"/>
            <a:r>
              <a:rPr lang="pt-BR" sz="2800" dirty="0"/>
              <a:t>A realocação de memória mantém o valor já presente e novos blocos serão inicializados com o valor de lixo padrão.</a:t>
            </a:r>
          </a:p>
          <a:p>
            <a:pPr marL="0" indent="0" algn="ctr">
              <a:buNone/>
            </a:pPr>
            <a:r>
              <a:rPr lang="pt-BR" sz="2800" dirty="0" err="1">
                <a:latin typeface="Heebo" pitchFamily="2" charset="-79"/>
                <a:cs typeface="Heebo" pitchFamily="2" charset="-79"/>
              </a:rPr>
              <a:t>realloc</a:t>
            </a:r>
            <a:r>
              <a:rPr lang="pt-BR" sz="2800" dirty="0">
                <a:latin typeface="Heebo" pitchFamily="2" charset="-79"/>
                <a:cs typeface="Heebo" pitchFamily="2" charset="-79"/>
              </a:rPr>
              <a:t>(</a:t>
            </a:r>
            <a:r>
              <a:rPr lang="pt-BR" sz="2800" dirty="0" err="1">
                <a:latin typeface="Heebo" pitchFamily="2" charset="-79"/>
                <a:cs typeface="Heebo" pitchFamily="2" charset="-79"/>
              </a:rPr>
              <a:t>ptr</a:t>
            </a:r>
            <a:r>
              <a:rPr lang="pt-BR" sz="2800" dirty="0">
                <a:latin typeface="Heebo" pitchFamily="2" charset="-79"/>
                <a:cs typeface="Heebo" pitchFamily="2" charset="-79"/>
              </a:rPr>
              <a:t>, </a:t>
            </a:r>
            <a:r>
              <a:rPr lang="pt-BR" sz="2800" dirty="0" err="1">
                <a:latin typeface="Heebo" pitchFamily="2" charset="-79"/>
                <a:cs typeface="Heebo" pitchFamily="2" charset="-79"/>
              </a:rPr>
              <a:t>novoTamanho</a:t>
            </a:r>
            <a:r>
              <a:rPr lang="pt-BR" sz="2800" dirty="0">
                <a:latin typeface="Heebo" pitchFamily="2" charset="-79"/>
                <a:cs typeface="Heebo" pitchFamily="2" charset="-79"/>
              </a:rPr>
              <a:t>)</a:t>
            </a:r>
            <a:endParaRPr lang="pt-BR" sz="2800" dirty="0"/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6759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42F90-47EE-9CDC-3FA9-6C79976F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2" y="94130"/>
            <a:ext cx="11277601" cy="685800"/>
          </a:xfrm>
        </p:spPr>
        <p:txBody>
          <a:bodyPr anchor="ctr">
            <a:noAutofit/>
          </a:bodyPr>
          <a:lstStyle/>
          <a:p>
            <a:r>
              <a:rPr lang="pt-BR" b="1" cap="all" dirty="0" err="1"/>
              <a:t>Realloc</a:t>
            </a:r>
            <a:endParaRPr lang="pt-BR" b="1" cap="all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70DC9E-6C32-E06A-AAB2-831AF80D5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1" y="779930"/>
            <a:ext cx="11277601" cy="5983940"/>
          </a:xfrm>
        </p:spPr>
        <p:txBody>
          <a:bodyPr>
            <a:normAutofit/>
          </a:bodyPr>
          <a:lstStyle/>
          <a:p>
            <a:pPr algn="just"/>
            <a:endParaRPr lang="pt-BR" sz="2800" i="0" dirty="0"/>
          </a:p>
          <a:p>
            <a:pPr algn="just"/>
            <a:endParaRPr lang="pt-BR" sz="2800" dirty="0"/>
          </a:p>
          <a:p>
            <a:pPr algn="just"/>
            <a:endParaRPr lang="pt-BR" sz="2800" i="0" dirty="0"/>
          </a:p>
          <a:p>
            <a:pPr algn="just"/>
            <a:endParaRPr lang="pt-BR" sz="2800" dirty="0"/>
          </a:p>
          <a:p>
            <a:pPr algn="just"/>
            <a:endParaRPr lang="pt-BR" sz="2800" i="0" dirty="0"/>
          </a:p>
          <a:p>
            <a:pPr algn="just"/>
            <a:endParaRPr lang="pt-BR" sz="2800" dirty="0"/>
          </a:p>
          <a:p>
            <a:pPr algn="just"/>
            <a:endParaRPr lang="pt-BR" sz="2800" i="0" dirty="0"/>
          </a:p>
          <a:p>
            <a:pPr algn="just"/>
            <a:r>
              <a:rPr lang="pt-BR" sz="2800" dirty="0"/>
              <a:t>Exemplo 05: Criando um vetor de inteiro com </a:t>
            </a:r>
            <a:r>
              <a:rPr lang="pt-BR" sz="2800" i="1" dirty="0" err="1"/>
              <a:t>calloc</a:t>
            </a:r>
            <a:r>
              <a:rPr lang="pt-BR" sz="2800" i="1" dirty="0"/>
              <a:t> </a:t>
            </a:r>
            <a:r>
              <a:rPr lang="pt-BR" sz="2800" dirty="0"/>
              <a:t>e alterando seu tamanho com </a:t>
            </a:r>
            <a:r>
              <a:rPr lang="pt-BR" sz="2800" i="1" dirty="0" err="1"/>
              <a:t>realloc</a:t>
            </a:r>
            <a:r>
              <a:rPr lang="pt-BR" sz="2800" dirty="0"/>
              <a:t>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33D37C9-0826-A6A4-5442-83D8B37D6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3049492" y="779930"/>
            <a:ext cx="6792258" cy="382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18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42F90-47EE-9CDC-3FA9-6C79976F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2" y="94130"/>
            <a:ext cx="11277601" cy="685800"/>
          </a:xfrm>
        </p:spPr>
        <p:txBody>
          <a:bodyPr anchor="ctr">
            <a:noAutofit/>
          </a:bodyPr>
          <a:lstStyle/>
          <a:p>
            <a:r>
              <a:rPr lang="pt-BR" b="1" cap="all"/>
              <a:t>alocação dinâmica para matriz</a:t>
            </a:r>
            <a:endParaRPr lang="pt-BR" b="1" cap="all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70DC9E-6C32-E06A-AAB2-831AF80D5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1" y="779930"/>
            <a:ext cx="11277601" cy="5983940"/>
          </a:xfrm>
        </p:spPr>
        <p:txBody>
          <a:bodyPr>
            <a:normAutofit/>
          </a:bodyPr>
          <a:lstStyle/>
          <a:p>
            <a:pPr algn="just"/>
            <a:endParaRPr lang="pt-BR" sz="2800" i="0" dirty="0"/>
          </a:p>
          <a:p>
            <a:pPr algn="just"/>
            <a:endParaRPr lang="pt-BR" sz="2800" dirty="0"/>
          </a:p>
          <a:p>
            <a:pPr algn="just"/>
            <a:endParaRPr lang="pt-BR" sz="2800" i="0" dirty="0"/>
          </a:p>
          <a:p>
            <a:pPr algn="just"/>
            <a:endParaRPr lang="pt-BR" sz="2800" dirty="0"/>
          </a:p>
          <a:p>
            <a:pPr algn="just"/>
            <a:endParaRPr lang="pt-BR" sz="2800" i="0" dirty="0"/>
          </a:p>
          <a:p>
            <a:pPr algn="just"/>
            <a:endParaRPr lang="pt-BR" sz="2800" dirty="0"/>
          </a:p>
          <a:p>
            <a:pPr algn="just"/>
            <a:endParaRPr lang="pt-BR" sz="2800" i="0" dirty="0"/>
          </a:p>
          <a:p>
            <a:pPr algn="just"/>
            <a:r>
              <a:rPr lang="pt-BR" sz="2800" dirty="0"/>
              <a:t>Exemplo 06: Criar uma matriz 3x4 usando um vetor de ponteiros.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Exemplo 07: Criar uma matriz 3x4 usando ponteiro de ponteiro.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288C669-9AFF-1D7E-86BE-79843D35C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290" y="779930"/>
            <a:ext cx="6570662" cy="377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58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230</TotalTime>
  <Words>406</Words>
  <Application>Microsoft Office PowerPoint</Application>
  <PresentationFormat>Widescreen</PresentationFormat>
  <Paragraphs>66</Paragraphs>
  <Slides>10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Heebo</vt:lpstr>
      <vt:lpstr>Cortar</vt:lpstr>
      <vt:lpstr>Programação 1</vt:lpstr>
      <vt:lpstr>Introdução</vt:lpstr>
      <vt:lpstr>Malloc</vt:lpstr>
      <vt:lpstr>Malloc</vt:lpstr>
      <vt:lpstr>Calloc</vt:lpstr>
      <vt:lpstr>Calloc</vt:lpstr>
      <vt:lpstr>REalloc</vt:lpstr>
      <vt:lpstr>Realloc</vt:lpstr>
      <vt:lpstr>alocação dinâmica para matriz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1</dc:title>
  <dc:creator>Pedro Girotto</dc:creator>
  <cp:lastModifiedBy>Pedro Girotto</cp:lastModifiedBy>
  <cp:revision>25</cp:revision>
  <dcterms:created xsi:type="dcterms:W3CDTF">2022-05-06T11:18:13Z</dcterms:created>
  <dcterms:modified xsi:type="dcterms:W3CDTF">2022-05-16T04:14:09Z</dcterms:modified>
</cp:coreProperties>
</file>