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3" r:id="rId3"/>
    <p:sldId id="342" r:id="rId4"/>
    <p:sldId id="359" r:id="rId5"/>
    <p:sldId id="341" r:id="rId6"/>
    <p:sldId id="340" r:id="rId7"/>
    <p:sldId id="336" r:id="rId8"/>
    <p:sldId id="345" r:id="rId9"/>
    <p:sldId id="344" r:id="rId10"/>
    <p:sldId id="337" r:id="rId11"/>
    <p:sldId id="363" r:id="rId12"/>
    <p:sldId id="335" r:id="rId13"/>
    <p:sldId id="355" r:id="rId14"/>
    <p:sldId id="357" r:id="rId15"/>
    <p:sldId id="366" r:id="rId16"/>
    <p:sldId id="361" r:id="rId17"/>
    <p:sldId id="367" r:id="rId18"/>
    <p:sldId id="362" r:id="rId19"/>
    <p:sldId id="364" r:id="rId20"/>
    <p:sldId id="369" r:id="rId21"/>
    <p:sldId id="370" r:id="rId22"/>
    <p:sldId id="322" r:id="rId23"/>
    <p:sldId id="334" r:id="rId24"/>
    <p:sldId id="354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4A88FE1B-E76B-42B9-B7BD-28692A9647B9}"/>
    <pc:docChg chg="custSel modSld">
      <pc:chgData name="Marcos Maillot" userId="fa14b39d-e966-4ebb-a436-4f96f84b9577" providerId="ADAL" clId="{4A88FE1B-E76B-42B9-B7BD-28692A9647B9}" dt="2022-08-11T14:07:55.132" v="36" actId="478"/>
      <pc:docMkLst>
        <pc:docMk/>
      </pc:docMkLst>
      <pc:sldChg chg="modSp mod">
        <pc:chgData name="Marcos Maillot" userId="fa14b39d-e966-4ebb-a436-4f96f84b9577" providerId="ADAL" clId="{4A88FE1B-E76B-42B9-B7BD-28692A9647B9}" dt="2022-08-11T13:57:30.093" v="16" actId="1076"/>
        <pc:sldMkLst>
          <pc:docMk/>
          <pc:sldMk cId="1013530567" sldId="335"/>
        </pc:sldMkLst>
        <pc:spChg chg="mod">
          <ac:chgData name="Marcos Maillot" userId="fa14b39d-e966-4ebb-a436-4f96f84b9577" providerId="ADAL" clId="{4A88FE1B-E76B-42B9-B7BD-28692A9647B9}" dt="2022-08-11T13:57:30.093" v="16" actId="1076"/>
          <ac:spMkLst>
            <pc:docMk/>
            <pc:sldMk cId="1013530567" sldId="335"/>
            <ac:spMk id="12" creationId="{00000000-0000-0000-0000-000000000000}"/>
          </ac:spMkLst>
        </pc:spChg>
      </pc:sldChg>
      <pc:sldChg chg="modSp mod">
        <pc:chgData name="Marcos Maillot" userId="fa14b39d-e966-4ebb-a436-4f96f84b9577" providerId="ADAL" clId="{4A88FE1B-E76B-42B9-B7BD-28692A9647B9}" dt="2022-08-11T13:55:43.853" v="8" actId="1076"/>
        <pc:sldMkLst>
          <pc:docMk/>
          <pc:sldMk cId="3675677211" sldId="336"/>
        </pc:sldMkLst>
        <pc:spChg chg="mod">
          <ac:chgData name="Marcos Maillot" userId="fa14b39d-e966-4ebb-a436-4f96f84b9577" providerId="ADAL" clId="{4A88FE1B-E76B-42B9-B7BD-28692A9647B9}" dt="2022-08-11T13:55:43.853" v="8" actId="1076"/>
          <ac:spMkLst>
            <pc:docMk/>
            <pc:sldMk cId="3675677211" sldId="336"/>
            <ac:spMk id="10" creationId="{00000000-0000-0000-0000-000000000000}"/>
          </ac:spMkLst>
        </pc:spChg>
        <pc:picChg chg="mod">
          <ac:chgData name="Marcos Maillot" userId="fa14b39d-e966-4ebb-a436-4f96f84b9577" providerId="ADAL" clId="{4A88FE1B-E76B-42B9-B7BD-28692A9647B9}" dt="2022-08-11T13:55:41.423" v="7" actId="14100"/>
          <ac:picMkLst>
            <pc:docMk/>
            <pc:sldMk cId="3675677211" sldId="336"/>
            <ac:picMk id="9" creationId="{00000000-0000-0000-0000-000000000000}"/>
          </ac:picMkLst>
        </pc:picChg>
      </pc:sldChg>
      <pc:sldChg chg="delSp mod">
        <pc:chgData name="Marcos Maillot" userId="fa14b39d-e966-4ebb-a436-4f96f84b9577" providerId="ADAL" clId="{4A88FE1B-E76B-42B9-B7BD-28692A9647B9}" dt="2022-08-11T14:07:41.142" v="35" actId="478"/>
        <pc:sldMkLst>
          <pc:docMk/>
          <pc:sldMk cId="1598215119" sldId="337"/>
        </pc:sldMkLst>
        <pc:spChg chg="del">
          <ac:chgData name="Marcos Maillot" userId="fa14b39d-e966-4ebb-a436-4f96f84b9577" providerId="ADAL" clId="{4A88FE1B-E76B-42B9-B7BD-28692A9647B9}" dt="2022-08-11T14:07:41.142" v="35" actId="478"/>
          <ac:spMkLst>
            <pc:docMk/>
            <pc:sldMk cId="1598215119" sldId="337"/>
            <ac:spMk id="6" creationId="{00000000-0000-0000-0000-000000000000}"/>
          </ac:spMkLst>
        </pc:spChg>
      </pc:sldChg>
      <pc:sldChg chg="modSp mod">
        <pc:chgData name="Marcos Maillot" userId="fa14b39d-e966-4ebb-a436-4f96f84b9577" providerId="ADAL" clId="{4A88FE1B-E76B-42B9-B7BD-28692A9647B9}" dt="2022-08-11T13:55:26.543" v="5" actId="20577"/>
        <pc:sldMkLst>
          <pc:docMk/>
          <pc:sldMk cId="3402802149" sldId="340"/>
        </pc:sldMkLst>
        <pc:spChg chg="mod">
          <ac:chgData name="Marcos Maillot" userId="fa14b39d-e966-4ebb-a436-4f96f84b9577" providerId="ADAL" clId="{4A88FE1B-E76B-42B9-B7BD-28692A9647B9}" dt="2022-08-11T13:55:07.273" v="1" actId="1076"/>
          <ac:spMkLst>
            <pc:docMk/>
            <pc:sldMk cId="3402802149" sldId="340"/>
            <ac:spMk id="8" creationId="{00000000-0000-0000-0000-000000000000}"/>
          </ac:spMkLst>
        </pc:spChg>
        <pc:spChg chg="mod">
          <ac:chgData name="Marcos Maillot" userId="fa14b39d-e966-4ebb-a436-4f96f84b9577" providerId="ADAL" clId="{4A88FE1B-E76B-42B9-B7BD-28692A9647B9}" dt="2022-08-11T13:55:18.463" v="2" actId="403"/>
          <ac:spMkLst>
            <pc:docMk/>
            <pc:sldMk cId="3402802149" sldId="340"/>
            <ac:spMk id="9" creationId="{00000000-0000-0000-0000-000000000000}"/>
          </ac:spMkLst>
        </pc:spChg>
        <pc:spChg chg="mod">
          <ac:chgData name="Marcos Maillot" userId="fa14b39d-e966-4ebb-a436-4f96f84b9577" providerId="ADAL" clId="{4A88FE1B-E76B-42B9-B7BD-28692A9647B9}" dt="2022-08-11T13:55:26.543" v="5" actId="20577"/>
          <ac:spMkLst>
            <pc:docMk/>
            <pc:sldMk cId="3402802149" sldId="340"/>
            <ac:spMk id="11" creationId="{00000000-0000-0000-0000-000000000000}"/>
          </ac:spMkLst>
        </pc:spChg>
      </pc:sldChg>
      <pc:sldChg chg="modSp mod">
        <pc:chgData name="Marcos Maillot" userId="fa14b39d-e966-4ebb-a436-4f96f84b9577" providerId="ADAL" clId="{4A88FE1B-E76B-42B9-B7BD-28692A9647B9}" dt="2022-08-11T13:56:53.883" v="14" actId="1076"/>
        <pc:sldMkLst>
          <pc:docMk/>
          <pc:sldMk cId="798616188" sldId="344"/>
        </pc:sldMkLst>
        <pc:spChg chg="mod">
          <ac:chgData name="Marcos Maillot" userId="fa14b39d-e966-4ebb-a436-4f96f84b9577" providerId="ADAL" clId="{4A88FE1B-E76B-42B9-B7BD-28692A9647B9}" dt="2022-08-11T13:56:53.883" v="14" actId="1076"/>
          <ac:spMkLst>
            <pc:docMk/>
            <pc:sldMk cId="798616188" sldId="344"/>
            <ac:spMk id="3" creationId="{00000000-0000-0000-0000-000000000000}"/>
          </ac:spMkLst>
        </pc:spChg>
        <pc:spChg chg="mod">
          <ac:chgData name="Marcos Maillot" userId="fa14b39d-e966-4ebb-a436-4f96f84b9577" providerId="ADAL" clId="{4A88FE1B-E76B-42B9-B7BD-28692A9647B9}" dt="2022-08-11T13:56:13.393" v="9" actId="403"/>
          <ac:spMkLst>
            <pc:docMk/>
            <pc:sldMk cId="798616188" sldId="344"/>
            <ac:spMk id="6" creationId="{00000000-0000-0000-0000-000000000000}"/>
          </ac:spMkLst>
        </pc:spChg>
        <pc:spChg chg="mod">
          <ac:chgData name="Marcos Maillot" userId="fa14b39d-e966-4ebb-a436-4f96f84b9577" providerId="ADAL" clId="{4A88FE1B-E76B-42B9-B7BD-28692A9647B9}" dt="2022-08-11T13:56:34.693" v="11" actId="403"/>
          <ac:spMkLst>
            <pc:docMk/>
            <pc:sldMk cId="798616188" sldId="344"/>
            <ac:spMk id="7" creationId="{00000000-0000-0000-0000-000000000000}"/>
          </ac:spMkLst>
        </pc:spChg>
        <pc:picChg chg="mod">
          <ac:chgData name="Marcos Maillot" userId="fa14b39d-e966-4ebb-a436-4f96f84b9577" providerId="ADAL" clId="{4A88FE1B-E76B-42B9-B7BD-28692A9647B9}" dt="2022-08-11T13:56:19.193" v="10" actId="1076"/>
          <ac:picMkLst>
            <pc:docMk/>
            <pc:sldMk cId="798616188" sldId="344"/>
            <ac:picMk id="9" creationId="{00000000-0000-0000-0000-000000000000}"/>
          </ac:picMkLst>
        </pc:picChg>
      </pc:sldChg>
      <pc:sldChg chg="modSp mod">
        <pc:chgData name="Marcos Maillot" userId="fa14b39d-e966-4ebb-a436-4f96f84b9577" providerId="ADAL" clId="{4A88FE1B-E76B-42B9-B7BD-28692A9647B9}" dt="2022-08-11T13:59:25.253" v="34" actId="20577"/>
        <pc:sldMkLst>
          <pc:docMk/>
          <pc:sldMk cId="2145966389" sldId="354"/>
        </pc:sldMkLst>
        <pc:spChg chg="mod">
          <ac:chgData name="Marcos Maillot" userId="fa14b39d-e966-4ebb-a436-4f96f84b9577" providerId="ADAL" clId="{4A88FE1B-E76B-42B9-B7BD-28692A9647B9}" dt="2022-08-11T13:59:25.253" v="34" actId="20577"/>
          <ac:spMkLst>
            <pc:docMk/>
            <pc:sldMk cId="2145966389" sldId="354"/>
            <ac:spMk id="7" creationId="{00000000-0000-0000-0000-000000000000}"/>
          </ac:spMkLst>
        </pc:spChg>
      </pc:sldChg>
      <pc:sldChg chg="modSp mod">
        <pc:chgData name="Marcos Maillot" userId="fa14b39d-e966-4ebb-a436-4f96f84b9577" providerId="ADAL" clId="{4A88FE1B-E76B-42B9-B7BD-28692A9647B9}" dt="2022-08-11T13:57:53.108" v="19" actId="14100"/>
        <pc:sldMkLst>
          <pc:docMk/>
          <pc:sldMk cId="2142343844" sldId="355"/>
        </pc:sldMkLst>
        <pc:spChg chg="mod">
          <ac:chgData name="Marcos Maillot" userId="fa14b39d-e966-4ebb-a436-4f96f84b9577" providerId="ADAL" clId="{4A88FE1B-E76B-42B9-B7BD-28692A9647B9}" dt="2022-08-11T13:57:46.933" v="17" actId="14100"/>
          <ac:spMkLst>
            <pc:docMk/>
            <pc:sldMk cId="2142343844" sldId="355"/>
            <ac:spMk id="8" creationId="{00000000-0000-0000-0000-000000000000}"/>
          </ac:spMkLst>
        </pc:spChg>
        <pc:spChg chg="mod">
          <ac:chgData name="Marcos Maillot" userId="fa14b39d-e966-4ebb-a436-4f96f84b9577" providerId="ADAL" clId="{4A88FE1B-E76B-42B9-B7BD-28692A9647B9}" dt="2022-08-11T13:57:53.108" v="19" actId="14100"/>
          <ac:spMkLst>
            <pc:docMk/>
            <pc:sldMk cId="2142343844" sldId="355"/>
            <ac:spMk id="9" creationId="{00000000-0000-0000-0000-000000000000}"/>
          </ac:spMkLst>
        </pc:spChg>
      </pc:sldChg>
      <pc:sldChg chg="modSp mod">
        <pc:chgData name="Marcos Maillot" userId="fa14b39d-e966-4ebb-a436-4f96f84b9577" providerId="ADAL" clId="{4A88FE1B-E76B-42B9-B7BD-28692A9647B9}" dt="2022-08-11T13:58:20.393" v="22" actId="1076"/>
        <pc:sldMkLst>
          <pc:docMk/>
          <pc:sldMk cId="2652566492" sldId="366"/>
        </pc:sldMkLst>
        <pc:spChg chg="mod">
          <ac:chgData name="Marcos Maillot" userId="fa14b39d-e966-4ebb-a436-4f96f84b9577" providerId="ADAL" clId="{4A88FE1B-E76B-42B9-B7BD-28692A9647B9}" dt="2022-08-11T13:58:20.393" v="22" actId="1076"/>
          <ac:spMkLst>
            <pc:docMk/>
            <pc:sldMk cId="2652566492" sldId="366"/>
            <ac:spMk id="9" creationId="{00000000-0000-0000-0000-000000000000}"/>
          </ac:spMkLst>
        </pc:spChg>
      </pc:sldChg>
      <pc:sldChg chg="delSp mod">
        <pc:chgData name="Marcos Maillot" userId="fa14b39d-e966-4ebb-a436-4f96f84b9577" providerId="ADAL" clId="{4A88FE1B-E76B-42B9-B7BD-28692A9647B9}" dt="2022-08-11T14:07:55.132" v="36" actId="478"/>
        <pc:sldMkLst>
          <pc:docMk/>
          <pc:sldMk cId="1357177764" sldId="370"/>
        </pc:sldMkLst>
        <pc:spChg chg="del">
          <ac:chgData name="Marcos Maillot" userId="fa14b39d-e966-4ebb-a436-4f96f84b9577" providerId="ADAL" clId="{4A88FE1B-E76B-42B9-B7BD-28692A9647B9}" dt="2022-08-11T14:07:55.132" v="36" actId="478"/>
          <ac:spMkLst>
            <pc:docMk/>
            <pc:sldMk cId="1357177764" sldId="370"/>
            <ac:spMk id="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11/8/2022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824246" y="927278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7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AUTOENCODER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REPRESENTATION LEARNING / EMBEDDINGS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TRANSFER LEARNING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9335341" y="6357838"/>
            <a:ext cx="285665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Junio 2022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875763" y="312361"/>
            <a:ext cx="10972800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 – 4ta cohorte 2022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72536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816784" y="2732437"/>
            <a:ext cx="7103723" cy="42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rgbClr val="FF0000"/>
                </a:solidFill>
              </a:rPr>
              <a:t> ver </a:t>
            </a:r>
            <a:r>
              <a:rPr lang="es-AR" sz="2800" dirty="0" err="1">
                <a:solidFill>
                  <a:srgbClr val="FF0000"/>
                </a:solidFill>
              </a:rPr>
              <a:t>github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  <a:r>
              <a:rPr lang="es-AR" sz="2800" dirty="0" err="1">
                <a:solidFill>
                  <a:srgbClr val="FF0000"/>
                </a:solidFill>
              </a:rPr>
              <a:t>autoencoder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816783" y="4917553"/>
            <a:ext cx="7103723" cy="42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rgbClr val="FF0000"/>
                </a:solidFill>
              </a:rPr>
              <a:t> ver </a:t>
            </a:r>
            <a:r>
              <a:rPr lang="es-AR" sz="2800" dirty="0" err="1">
                <a:solidFill>
                  <a:srgbClr val="FF0000"/>
                </a:solidFill>
              </a:rPr>
              <a:t>colab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  <a:r>
              <a:rPr lang="es-AR" sz="2800" dirty="0" err="1">
                <a:solidFill>
                  <a:srgbClr val="FF0000"/>
                </a:solidFill>
              </a:rPr>
              <a:t>autoencoder_TP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1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3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115134" y="1334939"/>
            <a:ext cx="9961732" cy="53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Representation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r>
              <a:rPr lang="es-AR" sz="2800" dirty="0">
                <a:solidFill>
                  <a:schemeClr val="bg1"/>
                </a:solidFill>
              </a:rPr>
              <a:t> (</a:t>
            </a:r>
            <a:r>
              <a:rPr lang="es-AR" sz="2800" dirty="0" err="1">
                <a:solidFill>
                  <a:schemeClr val="bg1"/>
                </a:solidFill>
              </a:rPr>
              <a:t>featuring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engineer</a:t>
            </a:r>
            <a:r>
              <a:rPr lang="es-AR" sz="2800" dirty="0">
                <a:solidFill>
                  <a:schemeClr val="bg1"/>
                </a:solidFill>
              </a:rPr>
              <a:t> automático)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849" y="2344082"/>
            <a:ext cx="104815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Obtener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features</a:t>
            </a:r>
            <a:r>
              <a:rPr lang="en-US" sz="2400" dirty="0">
                <a:solidFill>
                  <a:schemeClr val="bg1"/>
                </a:solidFill>
              </a:rPr>
              <a:t> de unlabeled data </a:t>
            </a:r>
            <a:r>
              <a:rPr lang="en-US" sz="2400" dirty="0" err="1">
                <a:solidFill>
                  <a:schemeClr val="bg1"/>
                </a:solidFill>
              </a:rPr>
              <a:t>siguiendo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entrenamiento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supervisado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bajo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una</a:t>
            </a:r>
            <a:r>
              <a:rPr lang="en-US" sz="2400" dirty="0">
                <a:solidFill>
                  <a:schemeClr val="bg1"/>
                </a:solidFill>
              </a:rPr>
              <a:t> NN </a:t>
            </a:r>
            <a:r>
              <a:rPr lang="en-US" sz="2400" dirty="0" err="1">
                <a:solidFill>
                  <a:schemeClr val="bg1"/>
                </a:solidFill>
              </a:rPr>
              <a:t>secundaria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autoencoder</a:t>
            </a:r>
            <a:r>
              <a:rPr lang="en-US" sz="2400" dirty="0">
                <a:solidFill>
                  <a:schemeClr val="bg1"/>
                </a:solidFill>
              </a:rPr>
              <a:t> o </a:t>
            </a:r>
            <a:r>
              <a:rPr lang="en-US" sz="2400" dirty="0" err="1">
                <a:solidFill>
                  <a:schemeClr val="bg1"/>
                </a:solidFill>
              </a:rPr>
              <a:t>semejantes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dirty="0" err="1">
                <a:solidFill>
                  <a:schemeClr val="bg1"/>
                </a:solidFill>
              </a:rPr>
              <a:t>Reducción</a:t>
            </a:r>
            <a:r>
              <a:rPr lang="en-US" sz="2400" dirty="0">
                <a:solidFill>
                  <a:schemeClr val="bg1"/>
                </a:solidFill>
              </a:rPr>
              <a:t> de dimension del input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dirty="0" err="1">
                <a:solidFill>
                  <a:schemeClr val="bg1"/>
                </a:solidFill>
              </a:rPr>
              <a:t>Encontrar</a:t>
            </a:r>
            <a:r>
              <a:rPr lang="en-US" sz="2400" dirty="0">
                <a:solidFill>
                  <a:schemeClr val="bg1"/>
                </a:solidFill>
              </a:rPr>
              <a:t> latent variables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08055" y="4489724"/>
            <a:ext cx="5177967" cy="193899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 err="1">
                <a:solidFill>
                  <a:schemeClr val="bg1"/>
                </a:solidFill>
              </a:rPr>
              <a:t>Clustering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maps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Reducción de dimensiones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 err="1">
                <a:solidFill>
                  <a:schemeClr val="bg1"/>
                </a:solidFill>
              </a:rPr>
              <a:t>Operdores</a:t>
            </a:r>
            <a:r>
              <a:rPr lang="es-AR" sz="2000" dirty="0">
                <a:solidFill>
                  <a:schemeClr val="bg1"/>
                </a:solidFill>
              </a:rPr>
              <a:t> lógicos (auto &gt; bicicleta?)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Medir distancias (manzana mas cerca que torta?)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Proyecciones o multiplicaciones</a:t>
            </a:r>
          </a:p>
        </p:txBody>
      </p:sp>
      <p:sp>
        <p:nvSpPr>
          <p:cNvPr id="8" name="AutoShape 3" descr="L_p"/>
          <p:cNvSpPr>
            <a:spLocks noChangeAspect="1" noChangeArrowheads="1"/>
          </p:cNvSpPr>
          <p:nvPr/>
        </p:nvSpPr>
        <p:spPr bwMode="auto">
          <a:xfrm>
            <a:off x="142875" y="-823913"/>
            <a:ext cx="1809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AutoShape 4" descr="L_p"/>
          <p:cNvSpPr>
            <a:spLocks noChangeAspect="1" noChangeArrowheads="1"/>
          </p:cNvSpPr>
          <p:nvPr/>
        </p:nvSpPr>
        <p:spPr bwMode="auto">
          <a:xfrm>
            <a:off x="8586568" y="4266784"/>
            <a:ext cx="1458580" cy="138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725510" y="4957690"/>
            <a:ext cx="46836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Se reduce la </a:t>
            </a:r>
            <a:r>
              <a:rPr lang="en-US" sz="2800" dirty="0" err="1">
                <a:solidFill>
                  <a:srgbClr val="FF0000"/>
                </a:solidFill>
              </a:rPr>
              <a:t>complejidad</a:t>
            </a:r>
            <a:r>
              <a:rPr lang="en-US" sz="2800" dirty="0">
                <a:solidFill>
                  <a:srgbClr val="FF0000"/>
                </a:solidFill>
              </a:rPr>
              <a:t> del dataset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se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reducen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las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anomalias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y el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ruido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18795" y="3882964"/>
            <a:ext cx="3556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Hacemos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operaciones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sobre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ellos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01353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49809" y="766090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Representation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1303467"/>
            <a:ext cx="9210675" cy="2514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2840" y="4668025"/>
            <a:ext cx="51733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Mas datos (de entrenamiento) no necesariamente garantiza llegar a un buen modelo.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Con </a:t>
            </a:r>
            <a:r>
              <a:rPr lang="es-AR" dirty="0" err="1">
                <a:solidFill>
                  <a:schemeClr val="bg1"/>
                </a:solidFill>
              </a:rPr>
              <a:t>features</a:t>
            </a:r>
            <a:r>
              <a:rPr lang="es-AR" dirty="0">
                <a:solidFill>
                  <a:schemeClr val="bg1"/>
                </a:solidFill>
              </a:rPr>
              <a:t> correctos, las tarea de la red puede ser mejor alcanzada.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9583" y="4668025"/>
            <a:ext cx="61595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When the learned features are passed into the supervised learning algorithm, it can improve the prediction accuracy up to 17%. </a:t>
            </a:r>
          </a:p>
          <a:p>
            <a:r>
              <a:rPr lang="en-US" dirty="0">
                <a:solidFill>
                  <a:schemeClr val="bg1"/>
                </a:solidFill>
              </a:rPr>
              <a:t>[https://dl.acm.org/doi/10.1145/3303772.3303795].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4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trata de crear espacio continuo de representación de los inputs.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Se crean ad-hoc o dentro del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frame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de la NN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Cada palabra es representada por un vector N-dimensional en un sub-espacio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contínuo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(en el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embedding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La posición que toma cada palabra (input del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embedding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) se aprende a partir de su entorno.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910778" y="4572540"/>
            <a:ext cx="4880942" cy="475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Perro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 [e1, e2, e3, … </a:t>
            </a:r>
            <a:r>
              <a:rPr lang="es-AR" sz="2800" b="1" dirty="0" err="1">
                <a:solidFill>
                  <a:schemeClr val="bg1"/>
                </a:solidFill>
                <a:sym typeface="Wingdings" panose="05000000000000000000" pitchFamily="2" charset="2"/>
              </a:rPr>
              <a:t>eN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]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3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59657" y="695016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932" y="2397378"/>
            <a:ext cx="40927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dirty="0" err="1">
                <a:solidFill>
                  <a:srgbClr val="FF0000"/>
                </a:solidFill>
              </a:rPr>
              <a:t>One-hot-encoding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AR" sz="2800" dirty="0">
                <a:solidFill>
                  <a:srgbClr val="FF0000"/>
                </a:solidFill>
              </a:rPr>
              <a:t>!=</a:t>
            </a:r>
          </a:p>
          <a:p>
            <a:pPr algn="ctr"/>
            <a:r>
              <a:rPr lang="es-AR" sz="2800" dirty="0">
                <a:solidFill>
                  <a:srgbClr val="FF0000"/>
                </a:solidFill>
              </a:rPr>
              <a:t>Word </a:t>
            </a:r>
            <a:r>
              <a:rPr lang="es-AR" sz="2800" dirty="0" err="1">
                <a:solidFill>
                  <a:srgbClr val="FF0000"/>
                </a:solidFill>
              </a:rPr>
              <a:t>embedding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AR" sz="28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 r="20504" b="6597"/>
          <a:stretch/>
        </p:blipFill>
        <p:spPr>
          <a:xfrm>
            <a:off x="4772863" y="595546"/>
            <a:ext cx="6417219" cy="25552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0761" y="6368455"/>
            <a:ext cx="10921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https://www.shanelynn.ie/get-busy-with-word-embeddings-introduction/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2665" r="26123" b="6714"/>
          <a:stretch/>
        </p:blipFill>
        <p:spPr>
          <a:xfrm>
            <a:off x="5455444" y="3305319"/>
            <a:ext cx="5826449" cy="29912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6170" y="4213260"/>
            <a:ext cx="40566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Reducción de dimensiones</a:t>
            </a:r>
          </a:p>
          <a:p>
            <a:pPr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Se aprenden propiedades intrínsecas de palabas que pertenecen al mismo grupo.</a:t>
            </a:r>
          </a:p>
        </p:txBody>
      </p:sp>
    </p:spTree>
    <p:extLst>
      <p:ext uri="{BB962C8B-B14F-4D97-AF65-F5344CB8AC3E}">
        <p14:creationId xmlns:p14="http://schemas.microsoft.com/office/powerpoint/2010/main" val="2652566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interpretaciones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0" t="-1621" r="70116" b="1621"/>
          <a:stretch/>
        </p:blipFill>
        <p:spPr>
          <a:xfrm>
            <a:off x="493720" y="1696632"/>
            <a:ext cx="3354410" cy="39719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1788" y="3785247"/>
            <a:ext cx="6298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[[</a:t>
            </a:r>
            <a:r>
              <a:rPr lang="es-AR" sz="2400" dirty="0" err="1">
                <a:solidFill>
                  <a:schemeClr val="bg1"/>
                </a:solidFill>
              </a:rPr>
              <a:t>king</a:t>
            </a:r>
            <a:r>
              <a:rPr lang="es-AR" sz="2400" dirty="0">
                <a:solidFill>
                  <a:schemeClr val="bg1"/>
                </a:solidFill>
              </a:rPr>
              <a:t>]] – [[</a:t>
            </a:r>
            <a:r>
              <a:rPr lang="es-AR" sz="2400" dirty="0" err="1">
                <a:solidFill>
                  <a:schemeClr val="bg1"/>
                </a:solidFill>
              </a:rPr>
              <a:t>man</a:t>
            </a:r>
            <a:r>
              <a:rPr lang="es-AR" sz="2400" dirty="0">
                <a:solidFill>
                  <a:schemeClr val="bg1"/>
                </a:solidFill>
              </a:rPr>
              <a:t>]] + [[</a:t>
            </a:r>
            <a:r>
              <a:rPr lang="es-AR" sz="2400" dirty="0" err="1">
                <a:solidFill>
                  <a:schemeClr val="bg1"/>
                </a:solidFill>
              </a:rPr>
              <a:t>woman</a:t>
            </a:r>
            <a:r>
              <a:rPr lang="es-AR" sz="2400" dirty="0">
                <a:solidFill>
                  <a:schemeClr val="bg1"/>
                </a:solidFill>
              </a:rPr>
              <a:t>]] = [[</a:t>
            </a:r>
            <a:r>
              <a:rPr lang="es-AR" sz="2400" dirty="0" err="1">
                <a:solidFill>
                  <a:schemeClr val="bg1"/>
                </a:solidFill>
              </a:rPr>
              <a:t>queen</a:t>
            </a:r>
            <a:r>
              <a:rPr lang="es-AR" sz="2400" dirty="0">
                <a:solidFill>
                  <a:schemeClr val="bg1"/>
                </a:solidFill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65415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interpretaciones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25" y="1400717"/>
            <a:ext cx="6803338" cy="47038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1972" y="6257993"/>
            <a:ext cx="521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[[Paris]] – [[France]] + [[</a:t>
            </a:r>
            <a:r>
              <a:rPr lang="es-AR" dirty="0" err="1">
                <a:solidFill>
                  <a:schemeClr val="bg1"/>
                </a:solidFill>
              </a:rPr>
              <a:t>Germany</a:t>
            </a:r>
            <a:r>
              <a:rPr lang="es-AR" dirty="0">
                <a:solidFill>
                  <a:schemeClr val="bg1"/>
                </a:solidFill>
              </a:rPr>
              <a:t>]] = [[</a:t>
            </a:r>
            <a:r>
              <a:rPr lang="es-AR" dirty="0" err="1">
                <a:solidFill>
                  <a:schemeClr val="bg1"/>
                </a:solidFill>
              </a:rPr>
              <a:t>Berlin</a:t>
            </a:r>
            <a:r>
              <a:rPr lang="es-AR" dirty="0">
                <a:solidFill>
                  <a:schemeClr val="bg1"/>
                </a:solidFill>
              </a:rPr>
              <a:t>]]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7" y="4798958"/>
            <a:ext cx="2375438" cy="736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3" y="2207013"/>
            <a:ext cx="3619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3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entrenamiento en base del contexto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17" y="4095164"/>
            <a:ext cx="6242649" cy="2669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" t="13531" r="3301" b="17138"/>
          <a:stretch/>
        </p:blipFill>
        <p:spPr>
          <a:xfrm>
            <a:off x="262023" y="1749119"/>
            <a:ext cx="6840828" cy="216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85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1943100"/>
            <a:ext cx="6972300" cy="2971800"/>
          </a:xfrm>
          <a:prstGeom prst="rect">
            <a:avLst/>
          </a:prstGeom>
        </p:spPr>
      </p:pic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entrenamiento en base del contexto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1758" y="5490768"/>
            <a:ext cx="99921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Entrenamiento con predictores, usando esquemas tales como:</a:t>
            </a:r>
          </a:p>
          <a:p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Skip Gram, Continuous Bag of Words (CBOW), and Word2Vec…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siguiendo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una</a:t>
            </a:r>
            <a:r>
              <a:rPr lang="en-US" sz="2400" dirty="0">
                <a:solidFill>
                  <a:schemeClr val="bg1"/>
                </a:solidFill>
              </a:rPr>
              <a:t> false task</a:t>
            </a:r>
            <a:endParaRPr lang="es-A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2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812" r="6770"/>
          <a:stretch/>
        </p:blipFill>
        <p:spPr>
          <a:xfrm>
            <a:off x="5892262" y="1203161"/>
            <a:ext cx="2662519" cy="2657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472" y="2442680"/>
            <a:ext cx="3333001" cy="9346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23538" y="4649408"/>
            <a:ext cx="2016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PCA??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3" y="4951595"/>
            <a:ext cx="4254956" cy="1042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6" t="1523" r="19883" b="12580"/>
          <a:stretch/>
        </p:blipFill>
        <p:spPr>
          <a:xfrm>
            <a:off x="896482" y="720828"/>
            <a:ext cx="4222377" cy="4074459"/>
          </a:xfrm>
          <a:prstGeom prst="rect">
            <a:avLst/>
          </a:prstGeom>
        </p:spPr>
      </p:pic>
      <p:sp>
        <p:nvSpPr>
          <p:cNvPr id="9" name="Subtitle 1"/>
          <p:cNvSpPr txBox="1">
            <a:spLocks/>
          </p:cNvSpPr>
          <p:nvPr/>
        </p:nvSpPr>
        <p:spPr>
          <a:xfrm>
            <a:off x="0" y="2304709"/>
            <a:ext cx="981634" cy="714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4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4451097" y="2253233"/>
            <a:ext cx="981634" cy="714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4000" dirty="0">
                <a:solidFill>
                  <a:schemeClr val="bg1"/>
                </a:solidFill>
              </a:rPr>
              <a:t>~x</a:t>
            </a:r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863903" y="6152096"/>
            <a:ext cx="10311092" cy="51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undercomplete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r>
              <a:rPr lang="es-AR" sz="2800" dirty="0">
                <a:solidFill>
                  <a:schemeClr val="bg1"/>
                </a:solidFill>
              </a:rPr>
              <a:t> vs </a:t>
            </a:r>
            <a:r>
              <a:rPr lang="es-AR" sz="2800" dirty="0" err="1">
                <a:solidFill>
                  <a:schemeClr val="bg1"/>
                </a:solidFill>
              </a:rPr>
              <a:t>regularized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9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CBOW y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skip-gram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69" y="1909025"/>
            <a:ext cx="7543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8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no solo se aplica a palabras….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82235" y="258599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>
                <a:solidFill>
                  <a:srgbClr val="FF0000"/>
                </a:solidFill>
              </a:rPr>
              <a:t>ver </a:t>
            </a:r>
            <a:r>
              <a:rPr lang="es-AR" sz="3200" dirty="0" err="1">
                <a:solidFill>
                  <a:srgbClr val="FF0000"/>
                </a:solidFill>
              </a:rPr>
              <a:t>colab</a:t>
            </a:r>
            <a:endParaRPr lang="es-A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7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27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852121"/>
            <a:ext cx="11521994" cy="109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No se suele entrenar un modelo desde </a:t>
            </a:r>
            <a:r>
              <a:rPr lang="es-AR" sz="2800" b="1" dirty="0">
                <a:solidFill>
                  <a:schemeClr val="bg1"/>
                </a:solidFill>
              </a:rPr>
              <a:t>CERO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Se emplean modelos ya entrenados y se hace el ajuste necesario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45" y="1944711"/>
            <a:ext cx="6928835" cy="45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71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852121"/>
            <a:ext cx="11521994" cy="109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Transfer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r>
              <a:rPr lang="es-AR" sz="2800" dirty="0">
                <a:solidFill>
                  <a:schemeClr val="bg1"/>
                </a:solidFill>
              </a:rPr>
              <a:t> tiene un concepto más amplio: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003" y="515357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Transfer </a:t>
            </a:r>
            <a:r>
              <a:rPr lang="es-AR" sz="2400" dirty="0" err="1">
                <a:solidFill>
                  <a:srgbClr val="FF0000"/>
                </a:solidFill>
              </a:rPr>
              <a:t>learning</a:t>
            </a:r>
            <a:r>
              <a:rPr lang="es-AR" sz="2400" dirty="0">
                <a:solidFill>
                  <a:srgbClr val="FF0000"/>
                </a:solidFill>
              </a:rPr>
              <a:t> básico:</a:t>
            </a:r>
          </a:p>
          <a:p>
            <a:r>
              <a:rPr lang="es-AR" sz="2400" dirty="0">
                <a:solidFill>
                  <a:srgbClr val="FF0000"/>
                </a:solidFill>
              </a:rPr>
              <a:t>	- ver </a:t>
            </a:r>
            <a:r>
              <a:rPr lang="es-AR" sz="2400" dirty="0" err="1">
                <a:solidFill>
                  <a:srgbClr val="FF0000"/>
                </a:solidFill>
              </a:rPr>
              <a:t>colab</a:t>
            </a:r>
            <a:endParaRPr lang="es-AR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647" y="1807947"/>
            <a:ext cx="5848350" cy="2838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003" y="2196393"/>
            <a:ext cx="48036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- pocos datos</a:t>
            </a: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pre-trained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models</a:t>
            </a:r>
            <a:endParaRPr lang="es-A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s-AR" sz="2400" dirty="0">
                <a:solidFill>
                  <a:schemeClr val="bg1"/>
                </a:solidFill>
              </a:rPr>
              <a:t>pre-</a:t>
            </a:r>
            <a:r>
              <a:rPr lang="es-AR" sz="2400" dirty="0" err="1">
                <a:solidFill>
                  <a:schemeClr val="bg1"/>
                </a:solidFill>
              </a:rPr>
              <a:t>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embeddings</a:t>
            </a:r>
            <a:endParaRPr lang="es-A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s-AR" sz="2400" dirty="0" err="1">
                <a:solidFill>
                  <a:schemeClr val="bg1"/>
                </a:solidFill>
              </a:rPr>
              <a:t>Simulations</a:t>
            </a:r>
            <a:endParaRPr lang="es-A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s-AR" sz="2400" dirty="0">
                <a:solidFill>
                  <a:schemeClr val="bg1"/>
                </a:solidFill>
              </a:rPr>
              <a:t>Cambio de dominio</a:t>
            </a:r>
          </a:p>
        </p:txBody>
      </p:sp>
    </p:spTree>
    <p:extLst>
      <p:ext uri="{BB962C8B-B14F-4D97-AF65-F5344CB8AC3E}">
        <p14:creationId xmlns:p14="http://schemas.microsoft.com/office/powerpoint/2010/main" val="214596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425155" y="1043128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Denoising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202" r="8682"/>
          <a:stretch/>
        </p:blipFill>
        <p:spPr>
          <a:xfrm>
            <a:off x="605308" y="1745741"/>
            <a:ext cx="2472744" cy="328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8987" r="6948" b="25887"/>
          <a:stretch/>
        </p:blipFill>
        <p:spPr>
          <a:xfrm>
            <a:off x="309094" y="5370491"/>
            <a:ext cx="3799268" cy="9197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5" y="1941754"/>
            <a:ext cx="6648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4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179264"/>
            <a:ext cx="11521994" cy="51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chemeClr val="bg1"/>
                </a:solidFill>
              </a:rPr>
              <a:t>undercomplete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r>
              <a:rPr lang="es-AR" sz="2800" dirty="0">
                <a:solidFill>
                  <a:schemeClr val="bg1"/>
                </a:solidFill>
              </a:rPr>
              <a:t> vs </a:t>
            </a:r>
            <a:r>
              <a:rPr lang="es-AR" sz="2800" b="1" dirty="0" err="1">
                <a:solidFill>
                  <a:schemeClr val="bg1"/>
                </a:solidFill>
              </a:rPr>
              <a:t>regularized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003" y="2242399"/>
            <a:ext cx="100067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Si en </a:t>
            </a:r>
            <a:r>
              <a:rPr lang="es-AR" sz="2400" dirty="0" err="1">
                <a:solidFill>
                  <a:schemeClr val="bg1"/>
                </a:solidFill>
              </a:rPr>
              <a:t>autoencoder</a:t>
            </a:r>
            <a:r>
              <a:rPr lang="es-AR" sz="2400" dirty="0">
                <a:solidFill>
                  <a:schemeClr val="bg1"/>
                </a:solidFill>
              </a:rPr>
              <a:t> tiene capacidad suficiente copiará al entrada (aprende la función identidad).</a:t>
            </a:r>
          </a:p>
          <a:p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Se reduce la capacidad del </a:t>
            </a:r>
            <a:r>
              <a:rPr lang="es-AR" sz="2400" dirty="0" err="1">
                <a:solidFill>
                  <a:schemeClr val="bg1"/>
                </a:solidFill>
              </a:rPr>
              <a:t>autoencoder</a:t>
            </a:r>
            <a:r>
              <a:rPr lang="es-AR" sz="2400" dirty="0">
                <a:solidFill>
                  <a:schemeClr val="bg1"/>
                </a:solidFill>
              </a:rPr>
              <a:t> (</a:t>
            </a:r>
            <a:r>
              <a:rPr lang="es-AR" sz="2400" b="1" dirty="0" err="1">
                <a:solidFill>
                  <a:schemeClr val="bg1"/>
                </a:solidFill>
              </a:rPr>
              <a:t>undercomplete</a:t>
            </a:r>
            <a:r>
              <a:rPr lang="es-AR" sz="2400" b="1" dirty="0">
                <a:solidFill>
                  <a:schemeClr val="bg1"/>
                </a:solidFill>
              </a:rPr>
              <a:t> …</a:t>
            </a:r>
            <a:r>
              <a:rPr lang="es-AR" sz="2400" dirty="0">
                <a:solidFill>
                  <a:schemeClr val="bg1"/>
                </a:solidFill>
              </a:rPr>
              <a:t>) para que aprenda los “aspectos relevante” de la entrada. Aprenden la </a:t>
            </a:r>
            <a:r>
              <a:rPr lang="es-AR" sz="2400" i="1" dirty="0" err="1">
                <a:solidFill>
                  <a:schemeClr val="bg1"/>
                </a:solidFill>
              </a:rPr>
              <a:t>latent</a:t>
            </a:r>
            <a:r>
              <a:rPr lang="es-AR" sz="2400" i="1" dirty="0">
                <a:solidFill>
                  <a:schemeClr val="bg1"/>
                </a:solidFill>
              </a:rPr>
              <a:t> variable </a:t>
            </a:r>
            <a:r>
              <a:rPr lang="es-AR" sz="2400" dirty="0">
                <a:solidFill>
                  <a:schemeClr val="bg1"/>
                </a:solidFill>
              </a:rPr>
              <a:t>del </a:t>
            </a:r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.</a:t>
            </a:r>
          </a:p>
          <a:p>
            <a:endParaRPr lang="es-AR" sz="2400" i="1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Otra manera es “regularizar” sus pesos en el entrenamiento… </a:t>
            </a:r>
            <a:r>
              <a:rPr lang="es-AR" sz="2400" b="1" dirty="0" err="1">
                <a:solidFill>
                  <a:schemeClr val="bg1"/>
                </a:solidFill>
              </a:rPr>
              <a:t>regularized</a:t>
            </a:r>
            <a:r>
              <a:rPr lang="es-AR" sz="2400" b="1" dirty="0">
                <a:solidFill>
                  <a:schemeClr val="bg1"/>
                </a:solidFill>
              </a:rPr>
              <a:t> … </a:t>
            </a:r>
            <a:r>
              <a:rPr lang="es-AR" sz="2400" dirty="0">
                <a:solidFill>
                  <a:schemeClr val="bg1"/>
                </a:solidFill>
              </a:rPr>
              <a:t>para que aprenda otras características del </a:t>
            </a:r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.</a:t>
            </a:r>
            <a:endParaRPr lang="es-AR" sz="24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04" y="5764267"/>
            <a:ext cx="4150962" cy="87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7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085871"/>
            <a:ext cx="11521994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Sparse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limitación de activación neuronas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38034" y="2979009"/>
            <a:ext cx="1040597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000" b="1" dirty="0" err="1">
                <a:solidFill>
                  <a:schemeClr val="bg1"/>
                </a:solidFill>
              </a:rPr>
              <a:t>Sparse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b="1" dirty="0" err="1">
                <a:solidFill>
                  <a:schemeClr val="bg1"/>
                </a:solidFill>
              </a:rPr>
              <a:t>activation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dirty="0">
                <a:solidFill>
                  <a:schemeClr val="bg1"/>
                </a:solidFill>
              </a:rPr>
              <a:t>- </a:t>
            </a:r>
            <a:r>
              <a:rPr lang="es-AR" sz="2000" dirty="0" err="1">
                <a:solidFill>
                  <a:schemeClr val="bg1"/>
                </a:solidFill>
              </a:rPr>
              <a:t>for</a:t>
            </a:r>
            <a:r>
              <a:rPr lang="es-AR" sz="2000" dirty="0">
                <a:solidFill>
                  <a:schemeClr val="bg1"/>
                </a:solidFill>
              </a:rPr>
              <a:t> a </a:t>
            </a:r>
            <a:r>
              <a:rPr lang="es-AR" sz="2000" dirty="0" err="1">
                <a:solidFill>
                  <a:schemeClr val="bg1"/>
                </a:solidFill>
              </a:rPr>
              <a:t>given</a:t>
            </a:r>
            <a:r>
              <a:rPr lang="es-AR" sz="2000" dirty="0">
                <a:solidFill>
                  <a:schemeClr val="bg1"/>
                </a:solidFill>
              </a:rPr>
              <a:t> input, </a:t>
            </a:r>
            <a:r>
              <a:rPr lang="es-AR" sz="2000" dirty="0" err="1">
                <a:solidFill>
                  <a:schemeClr val="bg1"/>
                </a:solidFill>
              </a:rPr>
              <a:t>most</a:t>
            </a:r>
            <a:r>
              <a:rPr lang="es-AR" sz="2000" dirty="0">
                <a:solidFill>
                  <a:schemeClr val="bg1"/>
                </a:solidFill>
              </a:rPr>
              <a:t> of </a:t>
            </a:r>
            <a:r>
              <a:rPr lang="es-AR" sz="2000" dirty="0" err="1">
                <a:solidFill>
                  <a:schemeClr val="bg1"/>
                </a:solidFill>
              </a:rPr>
              <a:t>the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neurons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only</a:t>
            </a:r>
            <a:r>
              <a:rPr lang="es-AR" sz="2000" dirty="0">
                <a:solidFill>
                  <a:schemeClr val="bg1"/>
                </a:solidFill>
              </a:rPr>
              <a:t> produce a </a:t>
            </a:r>
            <a:r>
              <a:rPr lang="es-AR" sz="2000" dirty="0" err="1">
                <a:solidFill>
                  <a:schemeClr val="bg1"/>
                </a:solidFill>
              </a:rPr>
              <a:t>very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small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activation</a:t>
            </a:r>
            <a:r>
              <a:rPr lang="es-AR" sz="2000" dirty="0">
                <a:solidFill>
                  <a:schemeClr val="bg1"/>
                </a:solidFill>
              </a:rPr>
              <a:t>.</a:t>
            </a: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bg1"/>
              </a:solidFill>
            </a:endParaRP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sz="2000" dirty="0" err="1">
                <a:solidFill>
                  <a:schemeClr val="bg1"/>
                </a:solidFill>
              </a:rPr>
              <a:t>For</a:t>
            </a:r>
            <a:r>
              <a:rPr lang="es-AR" sz="2000" dirty="0">
                <a:solidFill>
                  <a:schemeClr val="bg1"/>
                </a:solidFill>
              </a:rPr>
              <a:t> a </a:t>
            </a:r>
            <a:r>
              <a:rPr lang="es-AR" sz="2000" dirty="0" err="1">
                <a:solidFill>
                  <a:schemeClr val="bg1"/>
                </a:solidFill>
              </a:rPr>
              <a:t>given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node</a:t>
            </a:r>
            <a:r>
              <a:rPr lang="es-AR" sz="2000" dirty="0">
                <a:solidFill>
                  <a:schemeClr val="bg1"/>
                </a:solidFill>
              </a:rPr>
              <a:t>, </a:t>
            </a:r>
            <a:r>
              <a:rPr lang="es-AR" sz="2000" b="1" dirty="0" err="1">
                <a:solidFill>
                  <a:schemeClr val="bg1"/>
                </a:solidFill>
              </a:rPr>
              <a:t>it’s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b="1" dirty="0" err="1">
                <a:solidFill>
                  <a:schemeClr val="bg1"/>
                </a:solidFill>
              </a:rPr>
              <a:t>average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b="1" dirty="0" err="1">
                <a:solidFill>
                  <a:schemeClr val="bg1"/>
                </a:solidFill>
              </a:rPr>
              <a:t>activation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b="1" dirty="0" err="1">
                <a:solidFill>
                  <a:schemeClr val="bg1"/>
                </a:solidFill>
              </a:rPr>
              <a:t>value</a:t>
            </a:r>
            <a:r>
              <a:rPr lang="es-AR" sz="2000" b="1" dirty="0">
                <a:solidFill>
                  <a:schemeClr val="bg1"/>
                </a:solidFill>
              </a:rPr>
              <a:t> (</a:t>
            </a:r>
            <a:r>
              <a:rPr lang="es-AR" sz="2000" b="1" dirty="0" err="1">
                <a:solidFill>
                  <a:schemeClr val="bg1"/>
                </a:solidFill>
              </a:rPr>
              <a:t>over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b="1" dirty="0" err="1">
                <a:solidFill>
                  <a:schemeClr val="bg1"/>
                </a:solidFill>
              </a:rPr>
              <a:t>all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b="1" dirty="0" err="1">
                <a:solidFill>
                  <a:schemeClr val="bg1"/>
                </a:solidFill>
              </a:rPr>
              <a:t>the</a:t>
            </a:r>
            <a:r>
              <a:rPr lang="es-AR" sz="2000" b="1" dirty="0">
                <a:solidFill>
                  <a:schemeClr val="bg1"/>
                </a:solidFill>
              </a:rPr>
              <a:t> training </a:t>
            </a:r>
            <a:r>
              <a:rPr lang="es-AR" sz="2000" b="1" dirty="0" err="1">
                <a:solidFill>
                  <a:schemeClr val="bg1"/>
                </a:solidFill>
              </a:rPr>
              <a:t>samples</a:t>
            </a:r>
            <a:r>
              <a:rPr lang="es-AR" sz="2000" dirty="0">
                <a:solidFill>
                  <a:schemeClr val="bg1"/>
                </a:solidFill>
              </a:rPr>
              <a:t>) </a:t>
            </a:r>
            <a:r>
              <a:rPr lang="es-AR" sz="2000" dirty="0" err="1">
                <a:solidFill>
                  <a:schemeClr val="bg1"/>
                </a:solidFill>
              </a:rPr>
              <a:t>should</a:t>
            </a:r>
            <a:r>
              <a:rPr lang="es-AR" sz="2000" dirty="0">
                <a:solidFill>
                  <a:schemeClr val="bg1"/>
                </a:solidFill>
              </a:rPr>
              <a:t> be a </a:t>
            </a:r>
            <a:r>
              <a:rPr lang="es-AR" sz="2000" dirty="0" err="1">
                <a:solidFill>
                  <a:schemeClr val="bg1"/>
                </a:solidFill>
              </a:rPr>
              <a:t>small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value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close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to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zero</a:t>
            </a:r>
            <a:r>
              <a:rPr lang="es-AR" sz="2000" dirty="0">
                <a:solidFill>
                  <a:schemeClr val="bg1"/>
                </a:solidFill>
              </a:rPr>
              <a:t>, </a:t>
            </a:r>
            <a:r>
              <a:rPr lang="es-AR" sz="2000" dirty="0" err="1">
                <a:solidFill>
                  <a:schemeClr val="bg1"/>
                </a:solidFill>
              </a:rPr>
              <a:t>e.g</a:t>
            </a:r>
            <a:r>
              <a:rPr lang="es-AR" sz="2000" dirty="0">
                <a:solidFill>
                  <a:schemeClr val="bg1"/>
                </a:solidFill>
              </a:rPr>
              <a:t>., 0.5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sz="20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033" y="4542890"/>
            <a:ext cx="104059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This prevents </a:t>
            </a:r>
            <a:r>
              <a:rPr lang="en-US" sz="2000" dirty="0" err="1">
                <a:solidFill>
                  <a:schemeClr val="bg1"/>
                </a:solidFill>
              </a:rPr>
              <a:t>autoencoders</a:t>
            </a:r>
            <a:r>
              <a:rPr lang="en-US" sz="2000" dirty="0">
                <a:solidFill>
                  <a:schemeClr val="bg1"/>
                </a:solidFill>
              </a:rPr>
              <a:t> to use all of the hidden nodes at a time and forcing only a reduced number of hidden nodes to be used.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74" y="1675930"/>
            <a:ext cx="2514600" cy="904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13" y="1650247"/>
            <a:ext cx="4150962" cy="877847"/>
          </a:xfrm>
          <a:prstGeom prst="rect">
            <a:avLst/>
          </a:prstGeom>
        </p:spPr>
      </p:pic>
      <p:sp>
        <p:nvSpPr>
          <p:cNvPr id="12" name="Subtitle 1"/>
          <p:cNvSpPr txBox="1">
            <a:spLocks/>
          </p:cNvSpPr>
          <p:nvPr/>
        </p:nvSpPr>
        <p:spPr>
          <a:xfrm>
            <a:off x="438033" y="5938798"/>
            <a:ext cx="11521994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 err="1">
                <a:solidFill>
                  <a:schemeClr val="bg1"/>
                </a:solidFill>
              </a:rPr>
              <a:t>Sparse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autoencodes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 para </a:t>
            </a:r>
            <a:r>
              <a:rPr lang="es-AR" b="1" dirty="0">
                <a:solidFill>
                  <a:schemeClr val="bg1"/>
                </a:solidFill>
                <a:sym typeface="Wingdings" panose="05000000000000000000" pitchFamily="2" charset="2"/>
              </a:rPr>
              <a:t>obtener </a:t>
            </a:r>
            <a:r>
              <a:rPr lang="es-AR" b="1" dirty="0" err="1">
                <a:solidFill>
                  <a:schemeClr val="bg1"/>
                </a:solidFill>
                <a:sym typeface="Wingdings" panose="05000000000000000000" pitchFamily="2" charset="2"/>
              </a:rPr>
              <a:t>features</a:t>
            </a:r>
            <a:r>
              <a:rPr lang="es-AR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para otra tarea  pre-training.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7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1"/>
            <a:ext cx="12511314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47289" y="703712"/>
            <a:ext cx="7103517" cy="764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constractive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r>
              <a:rPr lang="es-AR" sz="3200" dirty="0">
                <a:solidFill>
                  <a:schemeClr val="bg1"/>
                </a:solidFill>
              </a:rPr>
              <a:t> CAE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438034" y="5851173"/>
            <a:ext cx="11521994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 err="1">
                <a:solidFill>
                  <a:schemeClr val="bg1"/>
                </a:solidFill>
              </a:rPr>
              <a:t>Constractive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autoencodes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 hace una f(x) que no varia mucho con pequeños cambios en x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34" y="1681203"/>
            <a:ext cx="2667000" cy="9810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20216" y="1776863"/>
            <a:ext cx="74611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objective is to have a robust learned representation which is </a:t>
            </a:r>
            <a:r>
              <a:rPr lang="en-US" sz="2400" b="1" dirty="0">
                <a:solidFill>
                  <a:schemeClr val="bg1"/>
                </a:solidFill>
              </a:rPr>
              <a:t>less sensitive to small variation in the data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712" y="3142720"/>
            <a:ext cx="111531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Similar inputs have similar encodings. Hence, we're forcing the model to learn how to </a:t>
            </a:r>
            <a:r>
              <a:rPr lang="en-US" sz="2000" b="1" dirty="0">
                <a:solidFill>
                  <a:schemeClr val="bg1"/>
                </a:solidFill>
              </a:rPr>
              <a:t>contract</a:t>
            </a:r>
            <a:r>
              <a:rPr lang="en-US" sz="2000" dirty="0">
                <a:solidFill>
                  <a:schemeClr val="bg1"/>
                </a:solidFill>
              </a:rPr>
              <a:t> a neighborhood of inputs into a smaller neighborhood of outputs.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7711" y="4225518"/>
            <a:ext cx="111531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Undercomplete</a:t>
            </a:r>
            <a:r>
              <a:rPr lang="es-AR" sz="2000" dirty="0">
                <a:solidFill>
                  <a:schemeClr val="bg1"/>
                </a:solidFill>
              </a:rPr>
              <a:t> + </a:t>
            </a:r>
            <a:r>
              <a:rPr lang="es-AR" sz="2000" dirty="0" err="1">
                <a:solidFill>
                  <a:schemeClr val="bg1"/>
                </a:solidFill>
              </a:rPr>
              <a:t>constractive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>
                <a:solidFill>
                  <a:schemeClr val="bg1"/>
                </a:solidFill>
                <a:sym typeface="Wingdings" panose="05000000000000000000" pitchFamily="2" charset="2"/>
              </a:rPr>
              <a:t> se aprenden d 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f</a:t>
            </a:r>
            <a:r>
              <a:rPr lang="es-AR" sz="2000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  <a:r>
              <a:rPr lang="es-AR" sz="2000" dirty="0">
                <a:solidFill>
                  <a:schemeClr val="bg1"/>
                </a:solidFill>
                <a:sym typeface="Wingdings" panose="05000000000000000000" pitchFamily="2" charset="2"/>
              </a:rPr>
              <a:t>)/d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  <a:r>
              <a:rPr lang="es-AR" sz="2000" dirty="0">
                <a:solidFill>
                  <a:schemeClr val="bg1"/>
                </a:solidFill>
                <a:sym typeface="Wingdings" panose="05000000000000000000" pitchFamily="2" charset="2"/>
              </a:rPr>
              <a:t> pequeñas. Solo un número pequeño de 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hi</a:t>
            </a:r>
            <a:r>
              <a:rPr lang="es-AR" sz="2000" dirty="0">
                <a:solidFill>
                  <a:schemeClr val="bg1"/>
                </a:solidFill>
                <a:sym typeface="Wingdings" panose="05000000000000000000" pitchFamily="2" charset="2"/>
              </a:rPr>
              <a:t> (que se corresponden con un número reducido de direcciones en 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  <a:r>
              <a:rPr lang="es-AR" sz="2000" dirty="0">
                <a:solidFill>
                  <a:schemeClr val="bg1"/>
                </a:solidFill>
                <a:sym typeface="Wingdings" panose="05000000000000000000" pitchFamily="2" charset="2"/>
              </a:rPr>
              <a:t>), pueden tener una derivada considerable.</a:t>
            </a:r>
          </a:p>
          <a:p>
            <a:pPr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FF0000"/>
                </a:solidFill>
                <a:sym typeface="Wingdings" panose="05000000000000000000" pitchFamily="2" charset="2"/>
              </a:rPr>
              <a:t> Esas direcciones marcarán los planos tangentes en el </a:t>
            </a:r>
            <a:r>
              <a:rPr lang="es-AR" sz="24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manifold</a:t>
            </a:r>
            <a:r>
              <a:rPr lang="es-AR" sz="2400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4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hiperplane</a:t>
            </a:r>
            <a:endParaRPr lang="es-AR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32" y="889536"/>
            <a:ext cx="6600825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744" y="1602434"/>
            <a:ext cx="4460719" cy="4604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6" b="52406"/>
          <a:stretch/>
        </p:blipFill>
        <p:spPr>
          <a:xfrm>
            <a:off x="599398" y="3723861"/>
            <a:ext cx="5389544" cy="22446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19604" y="3144980"/>
            <a:ext cx="3226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Un “</a:t>
            </a:r>
            <a:r>
              <a:rPr lang="es-AR" dirty="0" err="1">
                <a:solidFill>
                  <a:schemeClr val="bg1"/>
                </a:solidFill>
              </a:rPr>
              <a:t>manifold</a:t>
            </a:r>
            <a:r>
              <a:rPr lang="es-AR" dirty="0">
                <a:solidFill>
                  <a:schemeClr val="bg1"/>
                </a:solidFill>
              </a:rPr>
              <a:t>” para Marcos</a:t>
            </a:r>
          </a:p>
        </p:txBody>
      </p:sp>
    </p:spTree>
    <p:extLst>
      <p:ext uri="{BB962C8B-B14F-4D97-AF65-F5344CB8AC3E}">
        <p14:creationId xmlns:p14="http://schemas.microsoft.com/office/powerpoint/2010/main" val="367567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32" y="889536"/>
            <a:ext cx="6600825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32" y="1782315"/>
            <a:ext cx="5294157" cy="3659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57" y="2725862"/>
            <a:ext cx="5370492" cy="37119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4044" y="6006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https://www.kaggle.com/apapiu/manifold-learning-and-autoencoders</a:t>
            </a:r>
          </a:p>
        </p:txBody>
      </p:sp>
    </p:spTree>
    <p:extLst>
      <p:ext uri="{BB962C8B-B14F-4D97-AF65-F5344CB8AC3E}">
        <p14:creationId xmlns:p14="http://schemas.microsoft.com/office/powerpoint/2010/main" val="354145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-459194" y="754386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  <a:r>
              <a:rPr lang="es-AR" sz="2800" dirty="0" err="1">
                <a:solidFill>
                  <a:schemeClr val="bg1"/>
                </a:solidFill>
              </a:rPr>
              <a:t>varationals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</a:t>
            </a:r>
            <a:r>
              <a:rPr lang="es-AR" sz="2800" dirty="0">
                <a:solidFill>
                  <a:schemeClr val="bg1"/>
                </a:solidFill>
              </a:rPr>
              <a:t> - VAE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919" y="1476225"/>
            <a:ext cx="47308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Encoder genera </a:t>
            </a:r>
            <a:r>
              <a:rPr lang="en-US" sz="2000" b="1" i="1" dirty="0">
                <a:solidFill>
                  <a:schemeClr val="bg1"/>
                </a:solidFill>
              </a:rPr>
              <a:t>Gaussian density function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con sigma y mean en </a:t>
            </a:r>
            <a:r>
              <a:rPr lang="en-US" sz="2000" dirty="0" err="1">
                <a:solidFill>
                  <a:schemeClr val="bg1"/>
                </a:solidFill>
              </a:rPr>
              <a:t>lugar</a:t>
            </a:r>
            <a:r>
              <a:rPr lang="en-US" sz="2000" dirty="0">
                <a:solidFill>
                  <a:schemeClr val="bg1"/>
                </a:solidFill>
              </a:rPr>
              <a:t> de un vector de </a:t>
            </a:r>
            <a:r>
              <a:rPr lang="en-US" sz="2000" i="1" dirty="0">
                <a:solidFill>
                  <a:schemeClr val="bg1"/>
                </a:solidFill>
              </a:rPr>
              <a:t>latent variable</a:t>
            </a:r>
            <a:endParaRPr lang="es-AR" sz="2000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588" y="4493824"/>
            <a:ext cx="105392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gives significant control over how we want to model our latent distribution unlike the other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After training you can just sample from the distribution followed by decoding and generating new data.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02" y="2743346"/>
            <a:ext cx="2976874" cy="14884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b="46639"/>
          <a:stretch/>
        </p:blipFill>
        <p:spPr>
          <a:xfrm>
            <a:off x="5246441" y="1552378"/>
            <a:ext cx="6567473" cy="27996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588" y="5595782"/>
            <a:ext cx="106293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a VAE, one views our encoding vector z as a latent variable with a probability density function P(z) such that if we sample z from P(z) we have a high probability that the decoded vector d(z) is a good example from or very near the manifold for our data X. 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798616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6587</TotalTime>
  <Words>929</Words>
  <Application>Microsoft Office PowerPoint</Application>
  <PresentationFormat>Panorámica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259</cp:revision>
  <dcterms:created xsi:type="dcterms:W3CDTF">2021-10-29T16:05:42Z</dcterms:created>
  <dcterms:modified xsi:type="dcterms:W3CDTF">2022-08-11T14:07:59Z</dcterms:modified>
</cp:coreProperties>
</file>