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3" r:id="rId3"/>
    <p:sldId id="342" r:id="rId4"/>
    <p:sldId id="359" r:id="rId5"/>
    <p:sldId id="341" r:id="rId6"/>
    <p:sldId id="340" r:id="rId7"/>
    <p:sldId id="336" r:id="rId8"/>
    <p:sldId id="345" r:id="rId9"/>
    <p:sldId id="344" r:id="rId10"/>
    <p:sldId id="337" r:id="rId11"/>
    <p:sldId id="363" r:id="rId12"/>
    <p:sldId id="335" r:id="rId13"/>
    <p:sldId id="355" r:id="rId14"/>
    <p:sldId id="357" r:id="rId15"/>
    <p:sldId id="366" r:id="rId16"/>
    <p:sldId id="361" r:id="rId17"/>
    <p:sldId id="367" r:id="rId18"/>
    <p:sldId id="362" r:id="rId19"/>
    <p:sldId id="364" r:id="rId20"/>
    <p:sldId id="369" r:id="rId21"/>
    <p:sldId id="370" r:id="rId22"/>
    <p:sldId id="322" r:id="rId23"/>
    <p:sldId id="334" r:id="rId24"/>
    <p:sldId id="354" r:id="rId2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Maillot" userId="fa14b39d-e966-4ebb-a436-4f96f84b9577" providerId="ADAL" clId="{FB871206-FCF4-4FA8-A2BD-A0BA716C9726}"/>
    <pc:docChg chg="custSel modSld">
      <pc:chgData name="Marcos Maillot" userId="fa14b39d-e966-4ebb-a436-4f96f84b9577" providerId="ADAL" clId="{FB871206-FCF4-4FA8-A2BD-A0BA716C9726}" dt="2022-10-06T19:44:40.670" v="4" actId="1076"/>
      <pc:docMkLst>
        <pc:docMk/>
      </pc:docMkLst>
      <pc:sldChg chg="delSp modSp mod">
        <pc:chgData name="Marcos Maillot" userId="fa14b39d-e966-4ebb-a436-4f96f84b9577" providerId="ADAL" clId="{FB871206-FCF4-4FA8-A2BD-A0BA716C9726}" dt="2022-10-06T19:44:40.670" v="4" actId="1076"/>
        <pc:sldMkLst>
          <pc:docMk/>
          <pc:sldMk cId="3675677211" sldId="336"/>
        </pc:sldMkLst>
        <pc:spChg chg="del">
          <ac:chgData name="Marcos Maillot" userId="fa14b39d-e966-4ebb-a436-4f96f84b9577" providerId="ADAL" clId="{FB871206-FCF4-4FA8-A2BD-A0BA716C9726}" dt="2022-10-06T19:44:32.609" v="1" actId="478"/>
          <ac:spMkLst>
            <pc:docMk/>
            <pc:sldMk cId="3675677211" sldId="336"/>
            <ac:spMk id="10" creationId="{00000000-0000-0000-0000-000000000000}"/>
          </ac:spMkLst>
        </pc:spChg>
        <pc:picChg chg="mod">
          <ac:chgData name="Marcos Maillot" userId="fa14b39d-e966-4ebb-a436-4f96f84b9577" providerId="ADAL" clId="{FB871206-FCF4-4FA8-A2BD-A0BA716C9726}" dt="2022-10-06T19:44:40.670" v="4" actId="1076"/>
          <ac:picMkLst>
            <pc:docMk/>
            <pc:sldMk cId="3675677211" sldId="336"/>
            <ac:picMk id="2" creationId="{00000000-0000-0000-0000-000000000000}"/>
          </ac:picMkLst>
        </pc:picChg>
        <pc:picChg chg="mod">
          <ac:chgData name="Marcos Maillot" userId="fa14b39d-e966-4ebb-a436-4f96f84b9577" providerId="ADAL" clId="{FB871206-FCF4-4FA8-A2BD-A0BA716C9726}" dt="2022-10-06T19:44:38.266" v="3" actId="14100"/>
          <ac:picMkLst>
            <pc:docMk/>
            <pc:sldMk cId="3675677211" sldId="336"/>
            <ac:picMk id="7" creationId="{00000000-0000-0000-0000-000000000000}"/>
          </ac:picMkLst>
        </pc:picChg>
        <pc:picChg chg="del">
          <ac:chgData name="Marcos Maillot" userId="fa14b39d-e966-4ebb-a436-4f96f84b9577" providerId="ADAL" clId="{FB871206-FCF4-4FA8-A2BD-A0BA716C9726}" dt="2022-10-06T19:44:31.160" v="0" actId="478"/>
          <ac:picMkLst>
            <pc:docMk/>
            <pc:sldMk cId="3675677211" sldId="336"/>
            <ac:picMk id="9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9DE176-146E-4F1E-BCCE-E46272DCA095}" type="datetimeFigureOut">
              <a:rPr lang="es-AR" smtClean="0"/>
              <a:t>6/10/2022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84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6/10/2022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637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6/10/2022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6631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6/10/2022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280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6/10/2022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7341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6/10/2022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9284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6/10/2022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1030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6/10/2022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1767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6/10/2022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469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6/10/2022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340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6/10/2022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592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6/10/2022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977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6/10/2022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786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6/10/2022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695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6/10/2022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709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6/10/2022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320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E176-146E-4F1E-BCCE-E46272DCA095}" type="datetimeFigureOut">
              <a:rPr lang="es-AR" smtClean="0"/>
              <a:t>6/10/2022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11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44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E176-146E-4F1E-BCCE-E46272DCA095}" type="datetimeFigureOut">
              <a:rPr lang="es-AR" smtClean="0"/>
              <a:t>6/10/2022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1137-7F4D-46D2-9B0A-67C18959ED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8437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/>
          </p:cNvSpPr>
          <p:nvPr>
            <p:ph type="subTitle" idx="1"/>
          </p:nvPr>
        </p:nvSpPr>
        <p:spPr>
          <a:xfrm>
            <a:off x="824246" y="927278"/>
            <a:ext cx="11011438" cy="3631843"/>
          </a:xfrm>
        </p:spPr>
        <p:txBody>
          <a:bodyPr>
            <a:noAutofit/>
          </a:bodyPr>
          <a:lstStyle/>
          <a:p>
            <a:pPr algn="ctr"/>
            <a:r>
              <a:rPr lang="es-AR" sz="2800" dirty="0">
                <a:solidFill>
                  <a:schemeClr val="bg1"/>
                </a:solidFill>
              </a:rPr>
              <a:t>APRENDIZAJE PROFUNDO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CLASE 7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AUTOENCODER</a:t>
            </a: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REPRESENTATION LEARNING / EMBEDDINGS</a:t>
            </a: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TRANSFER LEARNING</a:t>
            </a:r>
          </a:p>
          <a:p>
            <a:pPr algn="ctr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20508" y="6357838"/>
            <a:ext cx="5868168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Docente: Dr. Ing. Marcos Uriel Maillot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9335341" y="6357838"/>
            <a:ext cx="2856659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Junio 2022</a:t>
            </a: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875763" y="312361"/>
            <a:ext cx="10972800" cy="50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>
                <a:solidFill>
                  <a:schemeClr val="bg1"/>
                </a:solidFill>
              </a:rPr>
              <a:t>Carrera de Especialización en Inteligencia Artificial – 4ta cohorte 2022</a:t>
            </a:r>
          </a:p>
        </p:txBody>
      </p:sp>
    </p:spTree>
    <p:extLst>
      <p:ext uri="{BB962C8B-B14F-4D97-AF65-F5344CB8AC3E}">
        <p14:creationId xmlns:p14="http://schemas.microsoft.com/office/powerpoint/2010/main" val="787285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72536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816784" y="2732437"/>
            <a:ext cx="7103723" cy="422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rgbClr val="FF0000"/>
                </a:solidFill>
              </a:rPr>
              <a:t> ver </a:t>
            </a:r>
            <a:r>
              <a:rPr lang="es-AR" sz="2800" dirty="0" err="1">
                <a:solidFill>
                  <a:srgbClr val="FF0000"/>
                </a:solidFill>
              </a:rPr>
              <a:t>github</a:t>
            </a:r>
            <a:r>
              <a:rPr lang="es-AR" sz="2800" dirty="0">
                <a:solidFill>
                  <a:srgbClr val="FF0000"/>
                </a:solidFill>
              </a:rPr>
              <a:t> </a:t>
            </a:r>
            <a:r>
              <a:rPr lang="es-AR" sz="2800" dirty="0" err="1">
                <a:solidFill>
                  <a:srgbClr val="FF0000"/>
                </a:solidFill>
              </a:rPr>
              <a:t>autoencoder</a:t>
            </a:r>
            <a:endParaRPr lang="es-AR" sz="2800" dirty="0">
              <a:solidFill>
                <a:srgbClr val="FF0000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816783" y="4917553"/>
            <a:ext cx="7103723" cy="422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rgbClr val="FF0000"/>
                </a:solidFill>
              </a:rPr>
              <a:t> ver </a:t>
            </a:r>
            <a:r>
              <a:rPr lang="es-AR" sz="2800" dirty="0" err="1">
                <a:solidFill>
                  <a:srgbClr val="FF0000"/>
                </a:solidFill>
              </a:rPr>
              <a:t>colab</a:t>
            </a:r>
            <a:r>
              <a:rPr lang="es-AR" sz="2800" dirty="0">
                <a:solidFill>
                  <a:srgbClr val="FF0000"/>
                </a:solidFill>
              </a:rPr>
              <a:t> </a:t>
            </a:r>
            <a:r>
              <a:rPr lang="es-AR" sz="2800" dirty="0" err="1">
                <a:solidFill>
                  <a:srgbClr val="FF0000"/>
                </a:solidFill>
              </a:rPr>
              <a:t>autoencoder_TP</a:t>
            </a:r>
            <a:endParaRPr lang="es-A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215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2918124" y="692083"/>
            <a:ext cx="5753514" cy="441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b="1" dirty="0">
                <a:solidFill>
                  <a:srgbClr val="FF0000"/>
                </a:solidFill>
              </a:rPr>
              <a:t>¡Un merecido descanso!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9" y="1391524"/>
            <a:ext cx="10774523" cy="489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39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115134" y="1334939"/>
            <a:ext cx="9961732" cy="53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Representation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learning</a:t>
            </a:r>
            <a:r>
              <a:rPr lang="es-AR" sz="2800" dirty="0">
                <a:solidFill>
                  <a:schemeClr val="bg1"/>
                </a:solidFill>
              </a:rPr>
              <a:t> (</a:t>
            </a:r>
            <a:r>
              <a:rPr lang="es-AR" sz="2800" dirty="0" err="1">
                <a:solidFill>
                  <a:schemeClr val="bg1"/>
                </a:solidFill>
              </a:rPr>
              <a:t>featuring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engineer</a:t>
            </a:r>
            <a:r>
              <a:rPr lang="es-AR" sz="2800" dirty="0">
                <a:solidFill>
                  <a:schemeClr val="bg1"/>
                </a:solidFill>
              </a:rPr>
              <a:t> automático)</a:t>
            </a:r>
          </a:p>
        </p:txBody>
      </p:sp>
      <p:sp>
        <p:nvSpPr>
          <p:cNvPr id="2" name="Rectangle 1"/>
          <p:cNvSpPr/>
          <p:nvPr/>
        </p:nvSpPr>
        <p:spPr>
          <a:xfrm>
            <a:off x="323849" y="2344082"/>
            <a:ext cx="104815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Obtener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features</a:t>
            </a:r>
            <a:r>
              <a:rPr lang="en-US" sz="2400" dirty="0">
                <a:solidFill>
                  <a:schemeClr val="bg1"/>
                </a:solidFill>
              </a:rPr>
              <a:t> de unlabeled data </a:t>
            </a:r>
            <a:r>
              <a:rPr lang="en-US" sz="2400" dirty="0" err="1">
                <a:solidFill>
                  <a:schemeClr val="bg1"/>
                </a:solidFill>
              </a:rPr>
              <a:t>siguiendo</a:t>
            </a:r>
            <a:r>
              <a:rPr lang="en-US" sz="2400" dirty="0">
                <a:solidFill>
                  <a:schemeClr val="bg1"/>
                </a:solidFill>
              </a:rPr>
              <a:t> un </a:t>
            </a:r>
            <a:r>
              <a:rPr lang="en-US" sz="2400" dirty="0" err="1">
                <a:solidFill>
                  <a:schemeClr val="bg1"/>
                </a:solidFill>
              </a:rPr>
              <a:t>entrenamiento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supervisado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bajo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una</a:t>
            </a:r>
            <a:r>
              <a:rPr lang="en-US" sz="2400" dirty="0">
                <a:solidFill>
                  <a:schemeClr val="bg1"/>
                </a:solidFill>
              </a:rPr>
              <a:t> NN </a:t>
            </a:r>
            <a:r>
              <a:rPr lang="en-US" sz="2400" dirty="0" err="1">
                <a:solidFill>
                  <a:schemeClr val="bg1"/>
                </a:solidFill>
              </a:rPr>
              <a:t>secundaria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 err="1">
                <a:solidFill>
                  <a:schemeClr val="bg1"/>
                </a:solidFill>
              </a:rPr>
              <a:t>autoencoder</a:t>
            </a:r>
            <a:r>
              <a:rPr lang="en-US" sz="2400" dirty="0">
                <a:solidFill>
                  <a:schemeClr val="bg1"/>
                </a:solidFill>
              </a:rPr>
              <a:t> o </a:t>
            </a:r>
            <a:r>
              <a:rPr lang="en-US" sz="2400" dirty="0" err="1">
                <a:solidFill>
                  <a:schemeClr val="bg1"/>
                </a:solidFill>
              </a:rPr>
              <a:t>semejantes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+ </a:t>
            </a:r>
            <a:r>
              <a:rPr lang="en-US" sz="2400" dirty="0" err="1">
                <a:solidFill>
                  <a:schemeClr val="bg1"/>
                </a:solidFill>
              </a:rPr>
              <a:t>Reducción</a:t>
            </a:r>
            <a:r>
              <a:rPr lang="en-US" sz="2400" dirty="0">
                <a:solidFill>
                  <a:schemeClr val="bg1"/>
                </a:solidFill>
              </a:rPr>
              <a:t> de dimension del input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+ </a:t>
            </a:r>
            <a:r>
              <a:rPr lang="en-US" sz="2400" dirty="0" err="1">
                <a:solidFill>
                  <a:schemeClr val="bg1"/>
                </a:solidFill>
              </a:rPr>
              <a:t>Encontrar</a:t>
            </a:r>
            <a:r>
              <a:rPr lang="en-US" sz="2400" dirty="0">
                <a:solidFill>
                  <a:schemeClr val="bg1"/>
                </a:solidFill>
              </a:rPr>
              <a:t> latent variables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308055" y="4489724"/>
            <a:ext cx="5177967" cy="193899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sz="2000" dirty="0" err="1">
                <a:solidFill>
                  <a:schemeClr val="bg1"/>
                </a:solidFill>
              </a:rPr>
              <a:t>Clustering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maps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sz="2000" dirty="0">
                <a:solidFill>
                  <a:schemeClr val="bg1"/>
                </a:solidFill>
              </a:rPr>
              <a:t>Reducción de dimensiones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sz="2000" dirty="0" err="1">
                <a:solidFill>
                  <a:schemeClr val="bg1"/>
                </a:solidFill>
              </a:rPr>
              <a:t>Operdores</a:t>
            </a:r>
            <a:r>
              <a:rPr lang="es-AR" sz="2000" dirty="0">
                <a:solidFill>
                  <a:schemeClr val="bg1"/>
                </a:solidFill>
              </a:rPr>
              <a:t> lógicos (auto &gt; bicicleta?)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sz="2000" dirty="0">
                <a:solidFill>
                  <a:schemeClr val="bg1"/>
                </a:solidFill>
              </a:rPr>
              <a:t>Medir distancias (manzana mas cerca que torta?)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sz="2000" dirty="0">
                <a:solidFill>
                  <a:schemeClr val="bg1"/>
                </a:solidFill>
              </a:rPr>
              <a:t>Proyecciones o multiplicaciones</a:t>
            </a:r>
          </a:p>
        </p:txBody>
      </p:sp>
      <p:sp>
        <p:nvSpPr>
          <p:cNvPr id="8" name="AutoShape 3" descr="L_p"/>
          <p:cNvSpPr>
            <a:spLocks noChangeAspect="1" noChangeArrowheads="1"/>
          </p:cNvSpPr>
          <p:nvPr/>
        </p:nvSpPr>
        <p:spPr bwMode="auto">
          <a:xfrm>
            <a:off x="142875" y="-823913"/>
            <a:ext cx="1809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AutoShape 4" descr="L_p"/>
          <p:cNvSpPr>
            <a:spLocks noChangeAspect="1" noChangeArrowheads="1"/>
          </p:cNvSpPr>
          <p:nvPr/>
        </p:nvSpPr>
        <p:spPr bwMode="auto">
          <a:xfrm>
            <a:off x="8586568" y="4266784"/>
            <a:ext cx="1458580" cy="138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1" name="Rectangle 10"/>
          <p:cNvSpPr/>
          <p:nvPr/>
        </p:nvSpPr>
        <p:spPr>
          <a:xfrm>
            <a:off x="725510" y="4957690"/>
            <a:ext cx="46836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Se reduce la </a:t>
            </a:r>
            <a:r>
              <a:rPr lang="en-US" sz="2800" dirty="0" err="1">
                <a:solidFill>
                  <a:srgbClr val="FF0000"/>
                </a:solidFill>
              </a:rPr>
              <a:t>complejidad</a:t>
            </a:r>
            <a:r>
              <a:rPr lang="en-US" sz="2800" dirty="0">
                <a:solidFill>
                  <a:srgbClr val="FF0000"/>
                </a:solidFill>
              </a:rPr>
              <a:t> del dataset 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 se </a:t>
            </a:r>
            <a:r>
              <a:rPr lang="en-US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reducen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las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anomalias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 y el </a:t>
            </a:r>
            <a:r>
              <a:rPr lang="en-US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ruido</a:t>
            </a:r>
            <a:endParaRPr lang="es-AR" sz="28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18795" y="3882964"/>
            <a:ext cx="35564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Hacemos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operaciones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sobre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ellos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013530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49809" y="766090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Representation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learning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62" y="1303467"/>
            <a:ext cx="9210675" cy="2514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2840" y="4668025"/>
            <a:ext cx="51733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Mas datos (de entrenamiento) no necesariamente garantiza llegar a un buen modelo.</a:t>
            </a:r>
          </a:p>
          <a:p>
            <a:endParaRPr lang="es-AR"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Con </a:t>
            </a:r>
            <a:r>
              <a:rPr lang="es-AR" dirty="0" err="1">
                <a:solidFill>
                  <a:schemeClr val="bg1"/>
                </a:solidFill>
              </a:rPr>
              <a:t>features</a:t>
            </a:r>
            <a:r>
              <a:rPr lang="es-AR" dirty="0">
                <a:solidFill>
                  <a:schemeClr val="bg1"/>
                </a:solidFill>
              </a:rPr>
              <a:t> correctos, las tarea de la red puede ser mejor alcanzada. </a:t>
            </a:r>
          </a:p>
        </p:txBody>
      </p:sp>
      <p:sp>
        <p:nvSpPr>
          <p:cNvPr id="9" name="Rectangle 8"/>
          <p:cNvSpPr/>
          <p:nvPr/>
        </p:nvSpPr>
        <p:spPr>
          <a:xfrm>
            <a:off x="5679583" y="4668025"/>
            <a:ext cx="61595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When the learned features are passed into the supervised learning algorithm, it can improve the prediction accuracy up to 17%. </a:t>
            </a:r>
          </a:p>
          <a:p>
            <a:r>
              <a:rPr lang="en-US" dirty="0">
                <a:solidFill>
                  <a:schemeClr val="bg1"/>
                </a:solidFill>
              </a:rPr>
              <a:t>[https://dl.acm.org/doi/10.1145/3303772.3303795].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endParaRPr lang="es-A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43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31972" y="1042447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 err="1">
                <a:solidFill>
                  <a:schemeClr val="bg1"/>
                </a:solidFill>
              </a:rPr>
              <a:t>Embeddings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se trata de crear espacio continuo de representación de los inputs.</a:t>
            </a:r>
          </a:p>
          <a:p>
            <a:pPr algn="l"/>
            <a:endParaRPr lang="es-AR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Se crean ad-hoc o dentro del </a:t>
            </a:r>
            <a:r>
              <a:rPr lang="es-AR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frame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 de la NN</a:t>
            </a:r>
          </a:p>
          <a:p>
            <a:pPr algn="l"/>
            <a:endParaRPr lang="es-AR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Cada palabra es representada por un vector N-dimensional en un sub-espacio </a:t>
            </a:r>
            <a:r>
              <a:rPr lang="es-AR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contínuo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 (en el </a:t>
            </a:r>
            <a:r>
              <a:rPr lang="es-AR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embedding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</a:p>
          <a:p>
            <a:pPr algn="l"/>
            <a:endParaRPr lang="es-AR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endParaRPr lang="es-AR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La posición que toma cada palabra (input del </a:t>
            </a:r>
            <a:r>
              <a:rPr lang="es-AR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embedding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) se aprende a partir de su entorno.</a:t>
            </a:r>
          </a:p>
          <a:p>
            <a:pPr algn="l"/>
            <a:endParaRPr lang="es-AR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l"/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2910778" y="4572540"/>
            <a:ext cx="4880942" cy="4759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>
                <a:solidFill>
                  <a:schemeClr val="bg1"/>
                </a:solidFill>
              </a:rPr>
              <a:t>Perro </a:t>
            </a:r>
            <a:r>
              <a:rPr lang="es-A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 [e1, e2, e3, … </a:t>
            </a:r>
            <a:r>
              <a:rPr lang="es-AR" sz="2800" b="1" dirty="0" err="1">
                <a:solidFill>
                  <a:schemeClr val="bg1"/>
                </a:solidFill>
                <a:sym typeface="Wingdings" panose="05000000000000000000" pitchFamily="2" charset="2"/>
              </a:rPr>
              <a:t>eN</a:t>
            </a:r>
            <a:r>
              <a:rPr lang="es-A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]</a:t>
            </a:r>
            <a:endParaRPr lang="es-A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938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59657" y="695016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Embeddings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7932" y="2397378"/>
            <a:ext cx="40927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800" dirty="0" err="1">
                <a:solidFill>
                  <a:srgbClr val="FF0000"/>
                </a:solidFill>
              </a:rPr>
              <a:t>One-hot-encoding</a:t>
            </a:r>
            <a:r>
              <a:rPr lang="es-AR" sz="2800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s-AR" sz="2800" dirty="0">
                <a:solidFill>
                  <a:srgbClr val="FF0000"/>
                </a:solidFill>
              </a:rPr>
              <a:t>!=</a:t>
            </a:r>
          </a:p>
          <a:p>
            <a:pPr algn="ctr"/>
            <a:r>
              <a:rPr lang="es-AR" sz="2800" dirty="0">
                <a:solidFill>
                  <a:srgbClr val="FF0000"/>
                </a:solidFill>
              </a:rPr>
              <a:t>Word </a:t>
            </a:r>
            <a:r>
              <a:rPr lang="es-AR" sz="2800" dirty="0" err="1">
                <a:solidFill>
                  <a:srgbClr val="FF0000"/>
                </a:solidFill>
              </a:rPr>
              <a:t>embedding</a:t>
            </a:r>
            <a:r>
              <a:rPr lang="es-AR" sz="2800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s-AR" sz="28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2" r="20504" b="6597"/>
          <a:stretch/>
        </p:blipFill>
        <p:spPr>
          <a:xfrm>
            <a:off x="4772863" y="595546"/>
            <a:ext cx="6417219" cy="255527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0761" y="6368455"/>
            <a:ext cx="10921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https://www.shanelynn.ie/get-busy-with-word-embeddings-introduction/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2665" r="26123" b="6714"/>
          <a:stretch/>
        </p:blipFill>
        <p:spPr>
          <a:xfrm>
            <a:off x="5455444" y="3305319"/>
            <a:ext cx="5826449" cy="299120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6170" y="4213260"/>
            <a:ext cx="405669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Reducción de dimensiones</a:t>
            </a:r>
          </a:p>
          <a:p>
            <a:pPr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bg1"/>
                </a:solidFill>
              </a:rPr>
              <a:t>Se aprenden propiedades intrínsecas de palabas que pertenecen al mismo grupo.</a:t>
            </a:r>
          </a:p>
        </p:txBody>
      </p:sp>
    </p:spTree>
    <p:extLst>
      <p:ext uri="{BB962C8B-B14F-4D97-AF65-F5344CB8AC3E}">
        <p14:creationId xmlns:p14="http://schemas.microsoft.com/office/powerpoint/2010/main" val="2652566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31972" y="1042447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Embeddings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interpretaciones</a:t>
            </a:r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40" t="-1621" r="70116" b="1621"/>
          <a:stretch/>
        </p:blipFill>
        <p:spPr>
          <a:xfrm>
            <a:off x="493720" y="1696632"/>
            <a:ext cx="3354410" cy="39719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51788" y="3785247"/>
            <a:ext cx="6298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[[</a:t>
            </a:r>
            <a:r>
              <a:rPr lang="es-AR" sz="2400" dirty="0" err="1">
                <a:solidFill>
                  <a:schemeClr val="bg1"/>
                </a:solidFill>
              </a:rPr>
              <a:t>king</a:t>
            </a:r>
            <a:r>
              <a:rPr lang="es-AR" sz="2400" dirty="0">
                <a:solidFill>
                  <a:schemeClr val="bg1"/>
                </a:solidFill>
              </a:rPr>
              <a:t>]] – [[</a:t>
            </a:r>
            <a:r>
              <a:rPr lang="es-AR" sz="2400" dirty="0" err="1">
                <a:solidFill>
                  <a:schemeClr val="bg1"/>
                </a:solidFill>
              </a:rPr>
              <a:t>man</a:t>
            </a:r>
            <a:r>
              <a:rPr lang="es-AR" sz="2400" dirty="0">
                <a:solidFill>
                  <a:schemeClr val="bg1"/>
                </a:solidFill>
              </a:rPr>
              <a:t>]] + [[</a:t>
            </a:r>
            <a:r>
              <a:rPr lang="es-AR" sz="2400" dirty="0" err="1">
                <a:solidFill>
                  <a:schemeClr val="bg1"/>
                </a:solidFill>
              </a:rPr>
              <a:t>woman</a:t>
            </a:r>
            <a:r>
              <a:rPr lang="es-AR" sz="2400" dirty="0">
                <a:solidFill>
                  <a:schemeClr val="bg1"/>
                </a:solidFill>
              </a:rPr>
              <a:t>]] = [[</a:t>
            </a:r>
            <a:r>
              <a:rPr lang="es-AR" sz="2400" dirty="0" err="1">
                <a:solidFill>
                  <a:schemeClr val="bg1"/>
                </a:solidFill>
              </a:rPr>
              <a:t>queen</a:t>
            </a:r>
            <a:r>
              <a:rPr lang="es-AR" sz="2400" dirty="0">
                <a:solidFill>
                  <a:schemeClr val="bg1"/>
                </a:solidFill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2654154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31972" y="1042447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Embeddings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interpretaciones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225" y="1400717"/>
            <a:ext cx="6803338" cy="47038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1972" y="6257993"/>
            <a:ext cx="5213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[[Paris]] – [[France]] + [[</a:t>
            </a:r>
            <a:r>
              <a:rPr lang="es-AR" dirty="0" err="1">
                <a:solidFill>
                  <a:schemeClr val="bg1"/>
                </a:solidFill>
              </a:rPr>
              <a:t>Germany</a:t>
            </a:r>
            <a:r>
              <a:rPr lang="es-AR" dirty="0">
                <a:solidFill>
                  <a:schemeClr val="bg1"/>
                </a:solidFill>
              </a:rPr>
              <a:t>]] = [[</a:t>
            </a:r>
            <a:r>
              <a:rPr lang="es-AR" dirty="0" err="1">
                <a:solidFill>
                  <a:schemeClr val="bg1"/>
                </a:solidFill>
              </a:rPr>
              <a:t>Berlin</a:t>
            </a:r>
            <a:r>
              <a:rPr lang="es-AR" dirty="0">
                <a:solidFill>
                  <a:schemeClr val="bg1"/>
                </a:solidFill>
              </a:rPr>
              <a:t>]]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7" y="4798958"/>
            <a:ext cx="2375438" cy="7362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43" y="2207013"/>
            <a:ext cx="36195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39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231972" y="1042447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Embeddings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entrenamiento en base del contexto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317" y="4095164"/>
            <a:ext cx="6242649" cy="26693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2" t="13531" r="3301" b="17138"/>
          <a:stretch/>
        </p:blipFill>
        <p:spPr>
          <a:xfrm>
            <a:off x="262023" y="1749119"/>
            <a:ext cx="6840828" cy="216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85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0" y="1943100"/>
            <a:ext cx="6972300" cy="2971800"/>
          </a:xfrm>
          <a:prstGeom prst="rect">
            <a:avLst/>
          </a:prstGeom>
        </p:spPr>
      </p:pic>
      <p:sp>
        <p:nvSpPr>
          <p:cNvPr id="6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231972" y="1042447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Embeddings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entrenamiento en base del contexto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1758" y="5490768"/>
            <a:ext cx="99921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Entrenamiento con predictores, usando esquemas tales como:</a:t>
            </a:r>
          </a:p>
          <a:p>
            <a:r>
              <a:rPr lang="es-AR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Skip Gram, Continuous Bag of Words (CBOW), and Word2Vec…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siguiendo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una</a:t>
            </a:r>
            <a:r>
              <a:rPr lang="en-US" sz="2400" dirty="0">
                <a:solidFill>
                  <a:schemeClr val="bg1"/>
                </a:solidFill>
              </a:rPr>
              <a:t> false task</a:t>
            </a:r>
            <a:endParaRPr lang="es-A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42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812" r="6770"/>
          <a:stretch/>
        </p:blipFill>
        <p:spPr>
          <a:xfrm>
            <a:off x="5892262" y="1203161"/>
            <a:ext cx="2662519" cy="2657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472" y="2442680"/>
            <a:ext cx="3333001" cy="9346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23538" y="4649408"/>
            <a:ext cx="20160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PCA??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03" y="4951595"/>
            <a:ext cx="4254956" cy="10426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6" t="1523" r="19883" b="12580"/>
          <a:stretch/>
        </p:blipFill>
        <p:spPr>
          <a:xfrm>
            <a:off x="896482" y="720828"/>
            <a:ext cx="4222377" cy="4074459"/>
          </a:xfrm>
          <a:prstGeom prst="rect">
            <a:avLst/>
          </a:prstGeom>
        </p:spPr>
      </p:pic>
      <p:sp>
        <p:nvSpPr>
          <p:cNvPr id="9" name="Subtitle 1"/>
          <p:cNvSpPr txBox="1">
            <a:spLocks/>
          </p:cNvSpPr>
          <p:nvPr/>
        </p:nvSpPr>
        <p:spPr>
          <a:xfrm>
            <a:off x="0" y="2304709"/>
            <a:ext cx="981634" cy="714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40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0" name="Subtitle 1"/>
          <p:cNvSpPr txBox="1">
            <a:spLocks/>
          </p:cNvSpPr>
          <p:nvPr/>
        </p:nvSpPr>
        <p:spPr>
          <a:xfrm>
            <a:off x="4451097" y="2253233"/>
            <a:ext cx="981634" cy="714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4000" dirty="0">
                <a:solidFill>
                  <a:schemeClr val="bg1"/>
                </a:solidFill>
              </a:rPr>
              <a:t>~x</a:t>
            </a:r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863903" y="6152096"/>
            <a:ext cx="10311092" cy="518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undercomplete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autoencoders</a:t>
            </a:r>
            <a:r>
              <a:rPr lang="es-AR" sz="2800" dirty="0">
                <a:solidFill>
                  <a:schemeClr val="bg1"/>
                </a:solidFill>
              </a:rPr>
              <a:t> vs </a:t>
            </a:r>
            <a:r>
              <a:rPr lang="es-AR" sz="2800" dirty="0" err="1">
                <a:solidFill>
                  <a:schemeClr val="bg1"/>
                </a:solidFill>
              </a:rPr>
              <a:t>regularized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autoencoders</a:t>
            </a:r>
            <a:endParaRPr lang="es-A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499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231972" y="1042447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Embeddings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CBOW y </a:t>
            </a:r>
            <a:r>
              <a:rPr lang="es-AR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skip-gram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069" y="1909025"/>
            <a:ext cx="75438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85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Representation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r>
              <a:rPr lang="es-AR" sz="3200" dirty="0">
                <a:solidFill>
                  <a:schemeClr val="bg1"/>
                </a:solidFill>
              </a:rPr>
              <a:t> / </a:t>
            </a:r>
            <a:r>
              <a:rPr lang="es-AR" sz="3200" dirty="0" err="1">
                <a:solidFill>
                  <a:schemeClr val="bg1"/>
                </a:solidFill>
              </a:rPr>
              <a:t>embeddings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231972" y="1042447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Embeddings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no solo se aplica a palabras….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82235" y="258599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dirty="0">
                <a:solidFill>
                  <a:srgbClr val="FF0000"/>
                </a:solidFill>
              </a:rPr>
              <a:t>ver </a:t>
            </a:r>
            <a:r>
              <a:rPr lang="es-AR" sz="3200" dirty="0" err="1">
                <a:solidFill>
                  <a:srgbClr val="FF0000"/>
                </a:solidFill>
              </a:rPr>
              <a:t>colab</a:t>
            </a:r>
            <a:endParaRPr lang="es-A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177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>
          <a:xfrm>
            <a:off x="2918124" y="692083"/>
            <a:ext cx="5753514" cy="441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b="1" dirty="0">
                <a:solidFill>
                  <a:srgbClr val="FF0000"/>
                </a:solidFill>
              </a:rPr>
              <a:t>¡Un merecido descanso!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9" y="1391524"/>
            <a:ext cx="10774523" cy="489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27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35003" y="852121"/>
            <a:ext cx="11521994" cy="1092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No se suele entrenar un modelo desde </a:t>
            </a:r>
            <a:r>
              <a:rPr lang="es-AR" sz="2800" b="1" dirty="0">
                <a:solidFill>
                  <a:schemeClr val="bg1"/>
                </a:solidFill>
              </a:rPr>
              <a:t>CERO</a:t>
            </a: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Se emplean modelos ya entrenados y se hace el ajuste necesario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345" y="1944711"/>
            <a:ext cx="6928835" cy="458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71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>
                <a:solidFill>
                  <a:schemeClr val="bg1"/>
                </a:solidFill>
              </a:rPr>
              <a:t>Transfer </a:t>
            </a:r>
            <a:r>
              <a:rPr lang="es-AR" sz="3200" dirty="0" err="1">
                <a:solidFill>
                  <a:schemeClr val="bg1"/>
                </a:solidFill>
              </a:rPr>
              <a:t>Learning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35003" y="852121"/>
            <a:ext cx="11521994" cy="1092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Transfer </a:t>
            </a:r>
            <a:r>
              <a:rPr lang="es-AR" sz="2800" dirty="0" err="1">
                <a:solidFill>
                  <a:schemeClr val="bg1"/>
                </a:solidFill>
              </a:rPr>
              <a:t>learning</a:t>
            </a:r>
            <a:r>
              <a:rPr lang="es-AR" sz="2800" dirty="0">
                <a:solidFill>
                  <a:schemeClr val="bg1"/>
                </a:solidFill>
              </a:rPr>
              <a:t> tiene un concepto más amplio:</a:t>
            </a:r>
          </a:p>
          <a:p>
            <a:pPr algn="l"/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Rectangle 2"/>
          <p:cNvSpPr/>
          <p:nvPr/>
        </p:nvSpPr>
        <p:spPr>
          <a:xfrm>
            <a:off x="335003" y="515357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2400" dirty="0">
                <a:solidFill>
                  <a:srgbClr val="FF0000"/>
                </a:solidFill>
              </a:rPr>
              <a:t>Transfer </a:t>
            </a:r>
            <a:r>
              <a:rPr lang="es-AR" sz="2400" dirty="0" err="1">
                <a:solidFill>
                  <a:srgbClr val="FF0000"/>
                </a:solidFill>
              </a:rPr>
              <a:t>learning</a:t>
            </a:r>
            <a:r>
              <a:rPr lang="es-AR" sz="2400" dirty="0">
                <a:solidFill>
                  <a:srgbClr val="FF0000"/>
                </a:solidFill>
              </a:rPr>
              <a:t> básico:</a:t>
            </a:r>
          </a:p>
          <a:p>
            <a:r>
              <a:rPr lang="es-AR" sz="2400" dirty="0">
                <a:solidFill>
                  <a:srgbClr val="FF0000"/>
                </a:solidFill>
              </a:rPr>
              <a:t>	- ver </a:t>
            </a:r>
            <a:r>
              <a:rPr lang="es-AR" sz="2400" dirty="0" err="1">
                <a:solidFill>
                  <a:srgbClr val="FF0000"/>
                </a:solidFill>
              </a:rPr>
              <a:t>colab</a:t>
            </a:r>
            <a:endParaRPr lang="es-AR" sz="24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647" y="1807947"/>
            <a:ext cx="5848350" cy="28384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5003" y="2196393"/>
            <a:ext cx="48036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- pocos datos</a:t>
            </a:r>
          </a:p>
          <a:p>
            <a:r>
              <a:rPr lang="es-AR" sz="2400" dirty="0">
                <a:solidFill>
                  <a:schemeClr val="bg1"/>
                </a:solidFill>
              </a:rPr>
              <a:t>- </a:t>
            </a:r>
            <a:r>
              <a:rPr lang="es-AR" sz="2400" dirty="0" err="1">
                <a:solidFill>
                  <a:schemeClr val="bg1"/>
                </a:solidFill>
              </a:rPr>
              <a:t>pre-trained</a:t>
            </a:r>
            <a:r>
              <a:rPr lang="es-AR" sz="2400" dirty="0">
                <a:solidFill>
                  <a:schemeClr val="bg1"/>
                </a:solidFill>
              </a:rPr>
              <a:t> </a:t>
            </a:r>
            <a:r>
              <a:rPr lang="es-AR" sz="2400" dirty="0" err="1">
                <a:solidFill>
                  <a:schemeClr val="bg1"/>
                </a:solidFill>
              </a:rPr>
              <a:t>models</a:t>
            </a:r>
            <a:endParaRPr lang="es-AR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s-AR" sz="2400" dirty="0">
                <a:solidFill>
                  <a:schemeClr val="bg1"/>
                </a:solidFill>
              </a:rPr>
              <a:t>pre-</a:t>
            </a:r>
            <a:r>
              <a:rPr lang="es-AR" sz="2400" dirty="0" err="1">
                <a:solidFill>
                  <a:schemeClr val="bg1"/>
                </a:solidFill>
              </a:rPr>
              <a:t>trained</a:t>
            </a:r>
            <a:r>
              <a:rPr lang="es-AR" sz="2400" dirty="0">
                <a:solidFill>
                  <a:schemeClr val="bg1"/>
                </a:solidFill>
              </a:rPr>
              <a:t> </a:t>
            </a:r>
            <a:r>
              <a:rPr lang="es-AR" sz="2400" dirty="0" err="1">
                <a:solidFill>
                  <a:schemeClr val="bg1"/>
                </a:solidFill>
              </a:rPr>
              <a:t>embeddings</a:t>
            </a:r>
            <a:endParaRPr lang="es-AR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s-AR" sz="2400" dirty="0" err="1">
                <a:solidFill>
                  <a:schemeClr val="bg1"/>
                </a:solidFill>
              </a:rPr>
              <a:t>Simulations</a:t>
            </a:r>
            <a:endParaRPr lang="es-AR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s-AR" sz="2400" dirty="0">
                <a:solidFill>
                  <a:schemeClr val="bg1"/>
                </a:solidFill>
              </a:rPr>
              <a:t>Cambio de dominio</a:t>
            </a:r>
          </a:p>
        </p:txBody>
      </p:sp>
    </p:spTree>
    <p:extLst>
      <p:ext uri="{BB962C8B-B14F-4D97-AF65-F5344CB8AC3E}">
        <p14:creationId xmlns:p14="http://schemas.microsoft.com/office/powerpoint/2010/main" val="214596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425155" y="1043128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Denoising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autoencoders</a:t>
            </a:r>
            <a:endParaRPr lang="es-AR" sz="2800" dirty="0">
              <a:solidFill>
                <a:schemeClr val="bg1"/>
              </a:solidFill>
            </a:endParaRPr>
          </a:p>
          <a:p>
            <a:pPr algn="l"/>
            <a:r>
              <a:rPr lang="es-AR" sz="28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6202" r="8682"/>
          <a:stretch/>
        </p:blipFill>
        <p:spPr>
          <a:xfrm>
            <a:off x="605308" y="1745741"/>
            <a:ext cx="2472744" cy="3286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8987" r="6948" b="25887"/>
          <a:stretch/>
        </p:blipFill>
        <p:spPr>
          <a:xfrm>
            <a:off x="309094" y="5370491"/>
            <a:ext cx="3799268" cy="9197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685" y="1941754"/>
            <a:ext cx="66484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4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35003" y="1179264"/>
            <a:ext cx="11521994" cy="518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b="1" dirty="0" err="1">
                <a:solidFill>
                  <a:schemeClr val="bg1"/>
                </a:solidFill>
              </a:rPr>
              <a:t>undercomplete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autoencoders</a:t>
            </a:r>
            <a:r>
              <a:rPr lang="es-AR" sz="2800" dirty="0">
                <a:solidFill>
                  <a:schemeClr val="bg1"/>
                </a:solidFill>
              </a:rPr>
              <a:t> vs </a:t>
            </a:r>
            <a:r>
              <a:rPr lang="es-AR" sz="2800" b="1" dirty="0" err="1">
                <a:solidFill>
                  <a:schemeClr val="bg1"/>
                </a:solidFill>
              </a:rPr>
              <a:t>regularized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autoencoders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5003" y="2242399"/>
            <a:ext cx="100067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</a:rPr>
              <a:t>Si en </a:t>
            </a:r>
            <a:r>
              <a:rPr lang="es-AR" sz="2400" dirty="0" err="1">
                <a:solidFill>
                  <a:schemeClr val="bg1"/>
                </a:solidFill>
              </a:rPr>
              <a:t>autoencoder</a:t>
            </a:r>
            <a:r>
              <a:rPr lang="es-AR" sz="2400" dirty="0">
                <a:solidFill>
                  <a:schemeClr val="bg1"/>
                </a:solidFill>
              </a:rPr>
              <a:t> tiene capacidad suficiente copiará al entrada (aprende la función identidad).</a:t>
            </a:r>
          </a:p>
          <a:p>
            <a:endParaRPr lang="es-AR" sz="2400" dirty="0">
              <a:solidFill>
                <a:schemeClr val="bg1"/>
              </a:solidFill>
            </a:endParaRPr>
          </a:p>
          <a:p>
            <a:r>
              <a:rPr lang="es-AR" sz="2400" dirty="0">
                <a:solidFill>
                  <a:schemeClr val="bg1"/>
                </a:solidFill>
              </a:rPr>
              <a:t>Se reduce la capacidad del </a:t>
            </a:r>
            <a:r>
              <a:rPr lang="es-AR" sz="2400" dirty="0" err="1">
                <a:solidFill>
                  <a:schemeClr val="bg1"/>
                </a:solidFill>
              </a:rPr>
              <a:t>autoencoder</a:t>
            </a:r>
            <a:r>
              <a:rPr lang="es-AR" sz="2400" dirty="0">
                <a:solidFill>
                  <a:schemeClr val="bg1"/>
                </a:solidFill>
              </a:rPr>
              <a:t> (</a:t>
            </a:r>
            <a:r>
              <a:rPr lang="es-AR" sz="2400" b="1" dirty="0" err="1">
                <a:solidFill>
                  <a:schemeClr val="bg1"/>
                </a:solidFill>
              </a:rPr>
              <a:t>undercomplete</a:t>
            </a:r>
            <a:r>
              <a:rPr lang="es-AR" sz="2400" b="1" dirty="0">
                <a:solidFill>
                  <a:schemeClr val="bg1"/>
                </a:solidFill>
              </a:rPr>
              <a:t> …</a:t>
            </a:r>
            <a:r>
              <a:rPr lang="es-AR" sz="2400" dirty="0">
                <a:solidFill>
                  <a:schemeClr val="bg1"/>
                </a:solidFill>
              </a:rPr>
              <a:t>) para que aprenda los “aspectos relevante” de la entrada. Aprenden la </a:t>
            </a:r>
            <a:r>
              <a:rPr lang="es-AR" sz="2400" i="1" dirty="0" err="1">
                <a:solidFill>
                  <a:schemeClr val="bg1"/>
                </a:solidFill>
              </a:rPr>
              <a:t>latent</a:t>
            </a:r>
            <a:r>
              <a:rPr lang="es-AR" sz="2400" i="1" dirty="0">
                <a:solidFill>
                  <a:schemeClr val="bg1"/>
                </a:solidFill>
              </a:rPr>
              <a:t> variable </a:t>
            </a:r>
            <a:r>
              <a:rPr lang="es-AR" sz="2400" dirty="0">
                <a:solidFill>
                  <a:schemeClr val="bg1"/>
                </a:solidFill>
              </a:rPr>
              <a:t>del </a:t>
            </a:r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.</a:t>
            </a:r>
          </a:p>
          <a:p>
            <a:endParaRPr lang="es-AR" sz="2400" i="1" dirty="0">
              <a:solidFill>
                <a:schemeClr val="bg1"/>
              </a:solidFill>
            </a:endParaRPr>
          </a:p>
          <a:p>
            <a:r>
              <a:rPr lang="es-AR" sz="2400" dirty="0">
                <a:solidFill>
                  <a:schemeClr val="bg1"/>
                </a:solidFill>
              </a:rPr>
              <a:t>Otra manera es “regularizar” sus pesos en el entrenamiento… </a:t>
            </a:r>
            <a:r>
              <a:rPr lang="es-AR" sz="2400" b="1" dirty="0" err="1">
                <a:solidFill>
                  <a:schemeClr val="bg1"/>
                </a:solidFill>
              </a:rPr>
              <a:t>regularized</a:t>
            </a:r>
            <a:r>
              <a:rPr lang="es-AR" sz="2400" b="1" dirty="0">
                <a:solidFill>
                  <a:schemeClr val="bg1"/>
                </a:solidFill>
              </a:rPr>
              <a:t> … </a:t>
            </a:r>
            <a:r>
              <a:rPr lang="es-AR" sz="2400" dirty="0">
                <a:solidFill>
                  <a:schemeClr val="bg1"/>
                </a:solidFill>
              </a:rPr>
              <a:t>para que aprenda otras características del </a:t>
            </a:r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.</a:t>
            </a:r>
            <a:endParaRPr lang="es-AR" sz="2400" b="1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04" y="5764267"/>
            <a:ext cx="4150962" cy="87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7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35003" y="1085871"/>
            <a:ext cx="11521994" cy="59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 err="1">
                <a:solidFill>
                  <a:schemeClr val="bg1"/>
                </a:solidFill>
              </a:rPr>
              <a:t>Sparse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>
                <a:solidFill>
                  <a:schemeClr val="bg1"/>
                </a:solidFill>
                <a:sym typeface="Wingdings" panose="05000000000000000000" pitchFamily="2" charset="2"/>
              </a:rPr>
              <a:t> limitación de activación neuronas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38034" y="2979009"/>
            <a:ext cx="1040597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6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AR" sz="2000" b="1" dirty="0" err="1">
                <a:solidFill>
                  <a:schemeClr val="bg1"/>
                </a:solidFill>
              </a:rPr>
              <a:t>Sparse</a:t>
            </a:r>
            <a:r>
              <a:rPr lang="es-AR" sz="2000" b="1" dirty="0">
                <a:solidFill>
                  <a:schemeClr val="bg1"/>
                </a:solidFill>
              </a:rPr>
              <a:t> </a:t>
            </a:r>
            <a:r>
              <a:rPr lang="es-AR" sz="2000" b="1" dirty="0" err="1">
                <a:solidFill>
                  <a:schemeClr val="bg1"/>
                </a:solidFill>
              </a:rPr>
              <a:t>activation</a:t>
            </a:r>
            <a:r>
              <a:rPr lang="es-AR" sz="2000" b="1" dirty="0">
                <a:solidFill>
                  <a:schemeClr val="bg1"/>
                </a:solidFill>
              </a:rPr>
              <a:t> </a:t>
            </a:r>
            <a:r>
              <a:rPr lang="es-AR" sz="2000" dirty="0">
                <a:solidFill>
                  <a:schemeClr val="bg1"/>
                </a:solidFill>
              </a:rPr>
              <a:t>- </a:t>
            </a:r>
            <a:r>
              <a:rPr lang="es-AR" sz="2000" dirty="0" err="1">
                <a:solidFill>
                  <a:schemeClr val="bg1"/>
                </a:solidFill>
              </a:rPr>
              <a:t>for</a:t>
            </a:r>
            <a:r>
              <a:rPr lang="es-AR" sz="2000" dirty="0">
                <a:solidFill>
                  <a:schemeClr val="bg1"/>
                </a:solidFill>
              </a:rPr>
              <a:t> a </a:t>
            </a:r>
            <a:r>
              <a:rPr lang="es-AR" sz="2000" dirty="0" err="1">
                <a:solidFill>
                  <a:schemeClr val="bg1"/>
                </a:solidFill>
              </a:rPr>
              <a:t>given</a:t>
            </a:r>
            <a:r>
              <a:rPr lang="es-AR" sz="2000" dirty="0">
                <a:solidFill>
                  <a:schemeClr val="bg1"/>
                </a:solidFill>
              </a:rPr>
              <a:t> input, </a:t>
            </a:r>
            <a:r>
              <a:rPr lang="es-AR" sz="2000" dirty="0" err="1">
                <a:solidFill>
                  <a:schemeClr val="bg1"/>
                </a:solidFill>
              </a:rPr>
              <a:t>most</a:t>
            </a:r>
            <a:r>
              <a:rPr lang="es-AR" sz="2000" dirty="0">
                <a:solidFill>
                  <a:schemeClr val="bg1"/>
                </a:solidFill>
              </a:rPr>
              <a:t> of </a:t>
            </a:r>
            <a:r>
              <a:rPr lang="es-AR" sz="2000" dirty="0" err="1">
                <a:solidFill>
                  <a:schemeClr val="bg1"/>
                </a:solidFill>
              </a:rPr>
              <a:t>the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hidden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neurons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only</a:t>
            </a:r>
            <a:r>
              <a:rPr lang="es-AR" sz="2000" dirty="0">
                <a:solidFill>
                  <a:schemeClr val="bg1"/>
                </a:solidFill>
              </a:rPr>
              <a:t> produce a </a:t>
            </a:r>
            <a:r>
              <a:rPr lang="es-AR" sz="2000" dirty="0" err="1">
                <a:solidFill>
                  <a:schemeClr val="bg1"/>
                </a:solidFill>
              </a:rPr>
              <a:t>very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small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activation</a:t>
            </a:r>
            <a:r>
              <a:rPr lang="es-AR" sz="2000" dirty="0">
                <a:solidFill>
                  <a:schemeClr val="bg1"/>
                </a:solidFill>
              </a:rPr>
              <a:t>.</a:t>
            </a:r>
          </a:p>
          <a:p>
            <a:pPr marL="0" lvl="6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AR" sz="2000" dirty="0">
              <a:solidFill>
                <a:schemeClr val="bg1"/>
              </a:solidFill>
            </a:endParaRP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AR" sz="2000" dirty="0" err="1">
                <a:solidFill>
                  <a:schemeClr val="bg1"/>
                </a:solidFill>
              </a:rPr>
              <a:t>For</a:t>
            </a:r>
            <a:r>
              <a:rPr lang="es-AR" sz="2000" dirty="0">
                <a:solidFill>
                  <a:schemeClr val="bg1"/>
                </a:solidFill>
              </a:rPr>
              <a:t> a </a:t>
            </a:r>
            <a:r>
              <a:rPr lang="es-AR" sz="2000" dirty="0" err="1">
                <a:solidFill>
                  <a:schemeClr val="bg1"/>
                </a:solidFill>
              </a:rPr>
              <a:t>given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hidden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node</a:t>
            </a:r>
            <a:r>
              <a:rPr lang="es-AR" sz="2000" dirty="0">
                <a:solidFill>
                  <a:schemeClr val="bg1"/>
                </a:solidFill>
              </a:rPr>
              <a:t>, </a:t>
            </a:r>
            <a:r>
              <a:rPr lang="es-AR" sz="2000" b="1" dirty="0" err="1">
                <a:solidFill>
                  <a:schemeClr val="bg1"/>
                </a:solidFill>
              </a:rPr>
              <a:t>it’s</a:t>
            </a:r>
            <a:r>
              <a:rPr lang="es-AR" sz="2000" b="1" dirty="0">
                <a:solidFill>
                  <a:schemeClr val="bg1"/>
                </a:solidFill>
              </a:rPr>
              <a:t> </a:t>
            </a:r>
            <a:r>
              <a:rPr lang="es-AR" sz="2000" b="1" dirty="0" err="1">
                <a:solidFill>
                  <a:schemeClr val="bg1"/>
                </a:solidFill>
              </a:rPr>
              <a:t>average</a:t>
            </a:r>
            <a:r>
              <a:rPr lang="es-AR" sz="2000" b="1" dirty="0">
                <a:solidFill>
                  <a:schemeClr val="bg1"/>
                </a:solidFill>
              </a:rPr>
              <a:t> </a:t>
            </a:r>
            <a:r>
              <a:rPr lang="es-AR" sz="2000" b="1" dirty="0" err="1">
                <a:solidFill>
                  <a:schemeClr val="bg1"/>
                </a:solidFill>
              </a:rPr>
              <a:t>activation</a:t>
            </a:r>
            <a:r>
              <a:rPr lang="es-AR" sz="2000" b="1" dirty="0">
                <a:solidFill>
                  <a:schemeClr val="bg1"/>
                </a:solidFill>
              </a:rPr>
              <a:t> </a:t>
            </a:r>
            <a:r>
              <a:rPr lang="es-AR" sz="2000" b="1" dirty="0" err="1">
                <a:solidFill>
                  <a:schemeClr val="bg1"/>
                </a:solidFill>
              </a:rPr>
              <a:t>value</a:t>
            </a:r>
            <a:r>
              <a:rPr lang="es-AR" sz="2000" b="1" dirty="0">
                <a:solidFill>
                  <a:schemeClr val="bg1"/>
                </a:solidFill>
              </a:rPr>
              <a:t> (</a:t>
            </a:r>
            <a:r>
              <a:rPr lang="es-AR" sz="2000" b="1" dirty="0" err="1">
                <a:solidFill>
                  <a:schemeClr val="bg1"/>
                </a:solidFill>
              </a:rPr>
              <a:t>over</a:t>
            </a:r>
            <a:r>
              <a:rPr lang="es-AR" sz="2000" b="1" dirty="0">
                <a:solidFill>
                  <a:schemeClr val="bg1"/>
                </a:solidFill>
              </a:rPr>
              <a:t> </a:t>
            </a:r>
            <a:r>
              <a:rPr lang="es-AR" sz="2000" b="1" dirty="0" err="1">
                <a:solidFill>
                  <a:schemeClr val="bg1"/>
                </a:solidFill>
              </a:rPr>
              <a:t>all</a:t>
            </a:r>
            <a:r>
              <a:rPr lang="es-AR" sz="2000" b="1" dirty="0">
                <a:solidFill>
                  <a:schemeClr val="bg1"/>
                </a:solidFill>
              </a:rPr>
              <a:t> </a:t>
            </a:r>
            <a:r>
              <a:rPr lang="es-AR" sz="2000" b="1" dirty="0" err="1">
                <a:solidFill>
                  <a:schemeClr val="bg1"/>
                </a:solidFill>
              </a:rPr>
              <a:t>the</a:t>
            </a:r>
            <a:r>
              <a:rPr lang="es-AR" sz="2000" b="1" dirty="0">
                <a:solidFill>
                  <a:schemeClr val="bg1"/>
                </a:solidFill>
              </a:rPr>
              <a:t> training </a:t>
            </a:r>
            <a:r>
              <a:rPr lang="es-AR" sz="2000" b="1" dirty="0" err="1">
                <a:solidFill>
                  <a:schemeClr val="bg1"/>
                </a:solidFill>
              </a:rPr>
              <a:t>samples</a:t>
            </a:r>
            <a:r>
              <a:rPr lang="es-AR" sz="2000" dirty="0">
                <a:solidFill>
                  <a:schemeClr val="bg1"/>
                </a:solidFill>
              </a:rPr>
              <a:t>) </a:t>
            </a:r>
            <a:r>
              <a:rPr lang="es-AR" sz="2000" dirty="0" err="1">
                <a:solidFill>
                  <a:schemeClr val="bg1"/>
                </a:solidFill>
              </a:rPr>
              <a:t>should</a:t>
            </a:r>
            <a:r>
              <a:rPr lang="es-AR" sz="2000" dirty="0">
                <a:solidFill>
                  <a:schemeClr val="bg1"/>
                </a:solidFill>
              </a:rPr>
              <a:t> be a </a:t>
            </a:r>
            <a:r>
              <a:rPr lang="es-AR" sz="2000" dirty="0" err="1">
                <a:solidFill>
                  <a:schemeClr val="bg1"/>
                </a:solidFill>
              </a:rPr>
              <a:t>small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value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close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to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zero</a:t>
            </a:r>
            <a:r>
              <a:rPr lang="es-AR" sz="2000" dirty="0">
                <a:solidFill>
                  <a:schemeClr val="bg1"/>
                </a:solidFill>
              </a:rPr>
              <a:t>, </a:t>
            </a:r>
            <a:r>
              <a:rPr lang="es-AR" sz="2000" dirty="0" err="1">
                <a:solidFill>
                  <a:schemeClr val="bg1"/>
                </a:solidFill>
              </a:rPr>
              <a:t>e.g</a:t>
            </a:r>
            <a:r>
              <a:rPr lang="es-AR" sz="2000" dirty="0">
                <a:solidFill>
                  <a:schemeClr val="bg1"/>
                </a:solidFill>
              </a:rPr>
              <a:t>., 0.5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AR" sz="20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8033" y="4542890"/>
            <a:ext cx="104059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This prevents </a:t>
            </a:r>
            <a:r>
              <a:rPr lang="en-US" sz="2000" dirty="0" err="1">
                <a:solidFill>
                  <a:schemeClr val="bg1"/>
                </a:solidFill>
              </a:rPr>
              <a:t>autoencoders</a:t>
            </a:r>
            <a:r>
              <a:rPr lang="en-US" sz="2000" dirty="0">
                <a:solidFill>
                  <a:schemeClr val="bg1"/>
                </a:solidFill>
              </a:rPr>
              <a:t> to use all of the hidden nodes at a time and forcing only a reduced number of hidden nodes to be used.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074" y="1675930"/>
            <a:ext cx="2514600" cy="904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13" y="1650247"/>
            <a:ext cx="4150962" cy="877847"/>
          </a:xfrm>
          <a:prstGeom prst="rect">
            <a:avLst/>
          </a:prstGeom>
        </p:spPr>
      </p:pic>
      <p:sp>
        <p:nvSpPr>
          <p:cNvPr id="12" name="Subtitle 1"/>
          <p:cNvSpPr txBox="1">
            <a:spLocks/>
          </p:cNvSpPr>
          <p:nvPr/>
        </p:nvSpPr>
        <p:spPr>
          <a:xfrm>
            <a:off x="438033" y="5938798"/>
            <a:ext cx="11521994" cy="59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 err="1">
                <a:solidFill>
                  <a:schemeClr val="bg1"/>
                </a:solidFill>
              </a:rPr>
              <a:t>Sparse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autoencodes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>
                <a:solidFill>
                  <a:schemeClr val="bg1"/>
                </a:solidFill>
                <a:sym typeface="Wingdings" panose="05000000000000000000" pitchFamily="2" charset="2"/>
              </a:rPr>
              <a:t> para </a:t>
            </a:r>
            <a:r>
              <a:rPr lang="es-AR" b="1" dirty="0">
                <a:solidFill>
                  <a:schemeClr val="bg1"/>
                </a:solidFill>
                <a:sym typeface="Wingdings" panose="05000000000000000000" pitchFamily="2" charset="2"/>
              </a:rPr>
              <a:t>obtener </a:t>
            </a:r>
            <a:r>
              <a:rPr lang="es-AR" b="1" dirty="0" err="1">
                <a:solidFill>
                  <a:schemeClr val="bg1"/>
                </a:solidFill>
                <a:sym typeface="Wingdings" panose="05000000000000000000" pitchFamily="2" charset="2"/>
              </a:rPr>
              <a:t>features</a:t>
            </a:r>
            <a:r>
              <a:rPr lang="es-AR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s-AR" dirty="0">
                <a:solidFill>
                  <a:schemeClr val="bg1"/>
                </a:solidFill>
                <a:sym typeface="Wingdings" panose="05000000000000000000" pitchFamily="2" charset="2"/>
              </a:rPr>
              <a:t>para otra tarea  pre-training.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47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1"/>
            <a:ext cx="12511314" cy="490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147289" y="703712"/>
            <a:ext cx="7103517" cy="764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constractive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r>
              <a:rPr lang="es-AR" sz="3200" dirty="0">
                <a:solidFill>
                  <a:schemeClr val="bg1"/>
                </a:solidFill>
              </a:rPr>
              <a:t> CAE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438034" y="5851173"/>
            <a:ext cx="11521994" cy="59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dirty="0" err="1">
                <a:solidFill>
                  <a:schemeClr val="bg1"/>
                </a:solidFill>
              </a:rPr>
              <a:t>Constractive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autoencodes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>
                <a:solidFill>
                  <a:schemeClr val="bg1"/>
                </a:solidFill>
                <a:sym typeface="Wingdings" panose="05000000000000000000" pitchFamily="2" charset="2"/>
              </a:rPr>
              <a:t> hace una f(x) que no varia mucho con pequeños cambios en x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34" y="1681203"/>
            <a:ext cx="2667000" cy="9810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20216" y="1776863"/>
            <a:ext cx="74611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objective is to have a robust learned representation which is </a:t>
            </a:r>
            <a:r>
              <a:rPr lang="en-US" sz="2400" b="1" dirty="0">
                <a:solidFill>
                  <a:schemeClr val="bg1"/>
                </a:solidFill>
              </a:rPr>
              <a:t>less sensitive to small variation in the data</a:t>
            </a:r>
            <a:endParaRPr lang="es-AR" sz="24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712" y="3142720"/>
            <a:ext cx="111531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Similar inputs have similar encodings. Hence, we're forcing the model to learn how to </a:t>
            </a:r>
            <a:r>
              <a:rPr lang="en-US" sz="2000" b="1" dirty="0">
                <a:solidFill>
                  <a:schemeClr val="bg1"/>
                </a:solidFill>
              </a:rPr>
              <a:t>contract</a:t>
            </a:r>
            <a:r>
              <a:rPr lang="en-US" sz="2000" dirty="0">
                <a:solidFill>
                  <a:schemeClr val="bg1"/>
                </a:solidFill>
              </a:rPr>
              <a:t> a neighborhood of inputs into a smaller neighborhood of outputs.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7711" y="4225518"/>
            <a:ext cx="111531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Undercomplete</a:t>
            </a:r>
            <a:r>
              <a:rPr lang="es-AR" sz="2000" dirty="0">
                <a:solidFill>
                  <a:schemeClr val="bg1"/>
                </a:solidFill>
              </a:rPr>
              <a:t> + </a:t>
            </a:r>
            <a:r>
              <a:rPr lang="es-AR" sz="2000" dirty="0" err="1">
                <a:solidFill>
                  <a:schemeClr val="bg1"/>
                </a:solidFill>
              </a:rPr>
              <a:t>constractive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>
                <a:solidFill>
                  <a:schemeClr val="bg1"/>
                </a:solidFill>
                <a:sym typeface="Wingdings" panose="05000000000000000000" pitchFamily="2" charset="2"/>
              </a:rPr>
              <a:t> se aprenden d </a:t>
            </a:r>
            <a:r>
              <a:rPr lang="es-A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f</a:t>
            </a:r>
            <a:r>
              <a:rPr lang="es-AR" sz="2000" dirty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es-A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x</a:t>
            </a:r>
            <a:r>
              <a:rPr lang="es-AR" sz="2000" dirty="0">
                <a:solidFill>
                  <a:schemeClr val="bg1"/>
                </a:solidFill>
                <a:sym typeface="Wingdings" panose="05000000000000000000" pitchFamily="2" charset="2"/>
              </a:rPr>
              <a:t>)/d</a:t>
            </a:r>
            <a:r>
              <a:rPr lang="es-A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x</a:t>
            </a:r>
            <a:r>
              <a:rPr lang="es-AR" sz="2000" dirty="0">
                <a:solidFill>
                  <a:schemeClr val="bg1"/>
                </a:solidFill>
                <a:sym typeface="Wingdings" panose="05000000000000000000" pitchFamily="2" charset="2"/>
              </a:rPr>
              <a:t> pequeñas. Solo un número pequeño de </a:t>
            </a:r>
            <a:r>
              <a:rPr lang="es-A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hi</a:t>
            </a:r>
            <a:r>
              <a:rPr lang="es-AR" sz="2000" dirty="0">
                <a:solidFill>
                  <a:schemeClr val="bg1"/>
                </a:solidFill>
                <a:sym typeface="Wingdings" panose="05000000000000000000" pitchFamily="2" charset="2"/>
              </a:rPr>
              <a:t> (que se corresponden con un número reducido de direcciones en </a:t>
            </a:r>
            <a:r>
              <a:rPr lang="es-AR" sz="2000" b="1" dirty="0">
                <a:solidFill>
                  <a:schemeClr val="bg1"/>
                </a:solidFill>
                <a:sym typeface="Wingdings" panose="05000000000000000000" pitchFamily="2" charset="2"/>
              </a:rPr>
              <a:t>x</a:t>
            </a:r>
            <a:r>
              <a:rPr lang="es-AR" sz="2000" dirty="0">
                <a:solidFill>
                  <a:schemeClr val="bg1"/>
                </a:solidFill>
                <a:sym typeface="Wingdings" panose="05000000000000000000" pitchFamily="2" charset="2"/>
              </a:rPr>
              <a:t>), pueden tener una derivada considerable.</a:t>
            </a:r>
          </a:p>
          <a:p>
            <a:pPr>
              <a:buFont typeface="Arial" panose="020B0604020202020204" pitchFamily="34" charset="0"/>
              <a:buChar char="•"/>
            </a:pPr>
            <a:endParaRPr lang="es-AR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rgbClr val="FF0000"/>
                </a:solidFill>
                <a:sym typeface="Wingdings" panose="05000000000000000000" pitchFamily="2" charset="2"/>
              </a:rPr>
              <a:t> Esas direcciones marcarán los planos tangentes en el </a:t>
            </a:r>
            <a:r>
              <a:rPr lang="es-AR" sz="2400" i="1" dirty="0" err="1">
                <a:solidFill>
                  <a:srgbClr val="FF0000"/>
                </a:solidFill>
                <a:sym typeface="Wingdings" panose="05000000000000000000" pitchFamily="2" charset="2"/>
              </a:rPr>
              <a:t>manifold</a:t>
            </a:r>
            <a:r>
              <a:rPr lang="es-AR" sz="2400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AR" sz="2400" i="1" dirty="0" err="1">
                <a:solidFill>
                  <a:srgbClr val="FF0000"/>
                </a:solidFill>
                <a:sym typeface="Wingdings" panose="05000000000000000000" pitchFamily="2" charset="2"/>
              </a:rPr>
              <a:t>hiperplane</a:t>
            </a:r>
            <a:endParaRPr lang="es-AR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80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63" y="741254"/>
            <a:ext cx="6600825" cy="590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944" y="1392697"/>
            <a:ext cx="5177424" cy="534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7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32" y="889536"/>
            <a:ext cx="6600825" cy="590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32" y="1782315"/>
            <a:ext cx="5294157" cy="36591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557" y="2725862"/>
            <a:ext cx="5370492" cy="371195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04044" y="60067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https://www.kaggle.com/apapiu/manifold-learning-and-autoencoders</a:t>
            </a:r>
          </a:p>
        </p:txBody>
      </p:sp>
    </p:spTree>
    <p:extLst>
      <p:ext uri="{BB962C8B-B14F-4D97-AF65-F5344CB8AC3E}">
        <p14:creationId xmlns:p14="http://schemas.microsoft.com/office/powerpoint/2010/main" val="354145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-159657" y="0"/>
            <a:ext cx="1251131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sz="3200" dirty="0" err="1">
                <a:solidFill>
                  <a:schemeClr val="bg1"/>
                </a:solidFill>
              </a:rPr>
              <a:t>Autoencoders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-459194" y="754386"/>
            <a:ext cx="11521994" cy="108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2800" dirty="0">
                <a:solidFill>
                  <a:schemeClr val="bg1"/>
                </a:solidFill>
              </a:rPr>
              <a:t>	</a:t>
            </a:r>
            <a:r>
              <a:rPr lang="es-AR" sz="2800" dirty="0" err="1">
                <a:solidFill>
                  <a:schemeClr val="bg1"/>
                </a:solidFill>
              </a:rPr>
              <a:t>varationals</a:t>
            </a:r>
            <a:r>
              <a:rPr lang="es-AR" sz="2800" dirty="0">
                <a:solidFill>
                  <a:schemeClr val="bg1"/>
                </a:solidFill>
              </a:rPr>
              <a:t> </a:t>
            </a:r>
            <a:r>
              <a:rPr lang="es-AR" sz="2800" dirty="0" err="1">
                <a:solidFill>
                  <a:schemeClr val="bg1"/>
                </a:solidFill>
              </a:rPr>
              <a:t>autoencoder</a:t>
            </a:r>
            <a:r>
              <a:rPr lang="es-AR" sz="2800" dirty="0">
                <a:solidFill>
                  <a:schemeClr val="bg1"/>
                </a:solidFill>
              </a:rPr>
              <a:t> - VAE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1919" y="1476225"/>
            <a:ext cx="47308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Encoder genera </a:t>
            </a:r>
            <a:r>
              <a:rPr lang="en-US" sz="2000" b="1" i="1" dirty="0">
                <a:solidFill>
                  <a:schemeClr val="bg1"/>
                </a:solidFill>
              </a:rPr>
              <a:t>Gaussian density function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con sigma y mean en </a:t>
            </a:r>
            <a:r>
              <a:rPr lang="en-US" sz="2000" dirty="0" err="1">
                <a:solidFill>
                  <a:schemeClr val="bg1"/>
                </a:solidFill>
              </a:rPr>
              <a:t>lugar</a:t>
            </a:r>
            <a:r>
              <a:rPr lang="en-US" sz="2000" dirty="0">
                <a:solidFill>
                  <a:schemeClr val="bg1"/>
                </a:solidFill>
              </a:rPr>
              <a:t> de un vector de </a:t>
            </a:r>
            <a:r>
              <a:rPr lang="en-US" sz="2000" i="1" dirty="0">
                <a:solidFill>
                  <a:schemeClr val="bg1"/>
                </a:solidFill>
              </a:rPr>
              <a:t>latent variable</a:t>
            </a:r>
            <a:endParaRPr lang="es-AR" sz="2000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3588" y="4493824"/>
            <a:ext cx="105392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It gives significant control over how we want to model our latent distribution unlike the other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After training you can just sample from the distribution followed by decoding and generating new data.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902" y="2743346"/>
            <a:ext cx="2976874" cy="148843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1" b="46639"/>
          <a:stretch/>
        </p:blipFill>
        <p:spPr>
          <a:xfrm>
            <a:off x="5246441" y="1552378"/>
            <a:ext cx="6567473" cy="27996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588" y="5595782"/>
            <a:ext cx="106293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 a VAE, one views our encoding vector z as a latent variable with a probability density function P(z) such that if we sample z from P(z) we have a high probability that the decoded vector d(z) is a good example from or very near the manifold for our data X. 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798616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6589</TotalTime>
  <Words>923</Words>
  <Application>Microsoft Office PowerPoint</Application>
  <PresentationFormat>Panorámica</PresentationFormat>
  <Paragraphs>128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7" baseType="lpstr">
      <vt:lpstr>Arial</vt:lpstr>
      <vt:lpstr>Tw Cen MT</vt:lpstr>
      <vt:lpstr>Circuit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</dc:creator>
  <cp:lastModifiedBy>Marcos Maillot</cp:lastModifiedBy>
  <cp:revision>260</cp:revision>
  <dcterms:created xsi:type="dcterms:W3CDTF">2021-10-29T16:05:42Z</dcterms:created>
  <dcterms:modified xsi:type="dcterms:W3CDTF">2022-10-06T19:44:51Z</dcterms:modified>
</cp:coreProperties>
</file>