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91e6a50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191e6a50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91e6a50a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91e6a50a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67e48816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67e48816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91e6a50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191e6a50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91e6a50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191e6a50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91e6a50a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191e6a50a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67e48816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67e48816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91e6a50a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191e6a50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191e6a50a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91e6a50a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191e6a50a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ompetitions/flower-classification-with-tpus/over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Trabajo Práctico Integrador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1367000"/>
            <a:ext cx="7688700" cy="29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Buscar un conjunto de datos de su preferencia y entrenar modelos de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visión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para alguna de las tareas que vemos durante el curso (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clasificación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detección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 objetos,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segmentación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, etc).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Entregas: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Para la clase 5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: Dataset seleccionado y tipo de problema que desean resolver.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Para la clase 8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: Diapositivas de la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presentación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, notebooks con desarrollo, entrenamiento y resultados de cada experimento.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Duración de las presentaciones: ~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15 min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Cantidad de integrantes: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Hasta 2 personas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57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Recomendación</a:t>
            </a:r>
            <a:r>
              <a:rPr lang="es"/>
              <a:t> Final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1372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593" lvl="0" marL="457200" rtl="0" algn="just">
              <a:spcBef>
                <a:spcPts val="0"/>
              </a:spcBef>
              <a:spcAft>
                <a:spcPts val="0"/>
              </a:spcAft>
              <a:buSzPts val="1213"/>
              <a:buFont typeface="Montserrat"/>
              <a:buChar char="●"/>
            </a:pPr>
            <a:r>
              <a:rPr lang="es" sz="1212">
                <a:latin typeface="Montserrat"/>
                <a:ea typeface="Montserrat"/>
                <a:cs typeface="Montserrat"/>
                <a:sym typeface="Montserrat"/>
              </a:rPr>
              <a:t>Empiecen ya!!! El tiempo pasa volando, y las GPU se toman su tiempo.</a:t>
            </a:r>
            <a:endParaRPr sz="1212">
              <a:latin typeface="Montserrat"/>
              <a:ea typeface="Montserrat"/>
              <a:cs typeface="Montserrat"/>
              <a:sym typeface="Montserrat"/>
            </a:endParaRPr>
          </a:p>
          <a:p>
            <a:pPr indent="-305593" lvl="0" marL="457200" rtl="0" algn="just">
              <a:spcBef>
                <a:spcPts val="0"/>
              </a:spcBef>
              <a:spcAft>
                <a:spcPts val="0"/>
              </a:spcAft>
              <a:buSzPts val="1213"/>
              <a:buFont typeface="Montserrat"/>
              <a:buChar char="●"/>
            </a:pPr>
            <a:r>
              <a:rPr lang="es" sz="1212">
                <a:latin typeface="Montserrat"/>
                <a:ea typeface="Montserrat"/>
                <a:cs typeface="Montserrat"/>
                <a:sym typeface="Montserrat"/>
              </a:rPr>
              <a:t>Trabajen con datasets ya etiquetados, no se pongan a etiquetar ustedes!</a:t>
            </a:r>
            <a:endParaRPr sz="1212">
              <a:latin typeface="Montserrat"/>
              <a:ea typeface="Montserrat"/>
              <a:cs typeface="Montserrat"/>
              <a:sym typeface="Montserrat"/>
            </a:endParaRPr>
          </a:p>
          <a:p>
            <a:pPr indent="-305593" lvl="0" marL="457200" rtl="0" algn="just">
              <a:spcBef>
                <a:spcPts val="0"/>
              </a:spcBef>
              <a:spcAft>
                <a:spcPts val="0"/>
              </a:spcAft>
              <a:buSzPts val="1213"/>
              <a:buFont typeface="Montserrat"/>
              <a:buChar char="●"/>
            </a:pPr>
            <a:r>
              <a:rPr lang="es" sz="1212">
                <a:latin typeface="Montserrat"/>
                <a:ea typeface="Montserrat"/>
                <a:cs typeface="Montserrat"/>
                <a:sym typeface="Montserrat"/>
              </a:rPr>
              <a:t>Para validar </a:t>
            </a:r>
            <a:r>
              <a:rPr lang="es" sz="1212">
                <a:latin typeface="Montserrat"/>
                <a:ea typeface="Montserrat"/>
                <a:cs typeface="Montserrat"/>
                <a:sym typeface="Montserrat"/>
              </a:rPr>
              <a:t>rápidamente</a:t>
            </a:r>
            <a:r>
              <a:rPr lang="es" sz="1212">
                <a:latin typeface="Montserrat"/>
                <a:ea typeface="Montserrat"/>
                <a:cs typeface="Montserrat"/>
                <a:sym typeface="Montserrat"/>
              </a:rPr>
              <a:t> algunos experimentos, pueden utilizarse datasets reducidos al momento de hacer un ajuste de hiperparametros y luego sobre las combinaciones </a:t>
            </a:r>
            <a:r>
              <a:rPr lang="es" sz="1212">
                <a:latin typeface="Montserrat"/>
                <a:ea typeface="Montserrat"/>
                <a:cs typeface="Montserrat"/>
                <a:sym typeface="Montserrat"/>
              </a:rPr>
              <a:t>más</a:t>
            </a:r>
            <a:r>
              <a:rPr lang="es" sz="1212">
                <a:latin typeface="Montserrat"/>
                <a:ea typeface="Montserrat"/>
                <a:cs typeface="Montserrat"/>
                <a:sym typeface="Montserrat"/>
              </a:rPr>
              <a:t> prometedoras hacer un entrenamiento con el dataset completo.</a:t>
            </a:r>
            <a:endParaRPr sz="1212">
              <a:latin typeface="Montserrat"/>
              <a:ea typeface="Montserrat"/>
              <a:cs typeface="Montserrat"/>
              <a:sym typeface="Montserrat"/>
            </a:endParaRPr>
          </a:p>
          <a:p>
            <a:pPr indent="-305593" lvl="0" marL="457200" rtl="0" algn="just">
              <a:spcBef>
                <a:spcPts val="0"/>
              </a:spcBef>
              <a:spcAft>
                <a:spcPts val="0"/>
              </a:spcAft>
              <a:buSzPts val="1213"/>
              <a:buFont typeface="Montserrat"/>
              <a:buChar char="●"/>
            </a:pPr>
            <a:r>
              <a:rPr lang="es" sz="1212">
                <a:latin typeface="Montserrat"/>
                <a:ea typeface="Montserrat"/>
                <a:cs typeface="Montserrat"/>
                <a:sym typeface="Montserrat"/>
              </a:rPr>
              <a:t>Envíenos</a:t>
            </a:r>
            <a:r>
              <a:rPr lang="es" sz="1212">
                <a:latin typeface="Montserrat"/>
                <a:ea typeface="Montserrat"/>
                <a:cs typeface="Montserrat"/>
                <a:sym typeface="Montserrat"/>
              </a:rPr>
              <a:t> resultados parciales tanto de los experimentos como del estado de la </a:t>
            </a:r>
            <a:r>
              <a:rPr lang="es" sz="1212">
                <a:latin typeface="Montserrat"/>
                <a:ea typeface="Montserrat"/>
                <a:cs typeface="Montserrat"/>
                <a:sym typeface="Montserrat"/>
              </a:rPr>
              <a:t>presentación</a:t>
            </a:r>
            <a:r>
              <a:rPr lang="es" sz="1212">
                <a:latin typeface="Montserrat"/>
                <a:ea typeface="Montserrat"/>
                <a:cs typeface="Montserrat"/>
                <a:sym typeface="Montserrat"/>
              </a:rPr>
              <a:t>. Mi</a:t>
            </a:r>
            <a:r>
              <a:rPr lang="es" sz="1212">
                <a:latin typeface="Montserrat"/>
                <a:ea typeface="Montserrat"/>
                <a:cs typeface="Montserrat"/>
                <a:sym typeface="Montserrat"/>
              </a:rPr>
              <a:t>entras más cortos sean los ciclos de feedback, antes podrán validar que están en el camino correcto.</a:t>
            </a:r>
            <a:endParaRPr sz="1212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Trabajo Práctico Integrador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Las diapositivas y el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código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deben contener: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Descripción del problema que hay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detrás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del conjunto de datos.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Análisis exploratorio del conjunto de datos.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Tarea de visión por computadora a resolver y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métricas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a utilizar para evaluarla.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Uso de Data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Augmentation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. Porque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sí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o porque no. Cuales se utilizaron y sus configuraciones.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Arquitecturas de modelos a entrenar (al menos 2).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Uso de Transfer Learning. Porque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sí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o porque no. En caso de utilizarlo a partir de que pesos de realizó.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Entrenamientos realizados (al menos 4). Hiperparametros utilizados en cada uno.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Gráficas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 resultados y sus comparaciones.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Conclusiones.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 e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valuará la claridad en la exposición.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Descripción del problema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265675"/>
            <a:ext cx="76887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En el mundo hay una asombrosa diversidad de flores, llegando a superar el número de 400000 especies diferentes.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Se desean identificar diferentes especies de flores en base a imágenes posiblemente capturadas con diferentes fuentes.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Se toma como ejemplo el desafio de Kaggle:</a:t>
            </a:r>
            <a:r>
              <a:rPr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https://www.kaggle.com/competitions/flower-classification-with-tpus/overview</a:t>
            </a:r>
            <a:r>
              <a:rPr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Salida esperada: nombre de la flor presente en la imagen.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Conjunto de datos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577050" y="1361100"/>
            <a:ext cx="32223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dataset está compuesto por imágenes RGB cuadradas con flores en diferentes entornos.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328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Posee 100 clases, entre las cuales podemos encontrar: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{'pink_primrose',    'hard-leaved pocket orchid', ‘canterbury bells', 'sweet_pea', 'wild_geranium', 'tiger_lily', 'moon_orchid',              'bird_of_paradise', 'monkshood',        'globe_thistle', …}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Resolución de las imágenes: 224x224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conjunto de datos está dividido en: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train:12753 img, test: 3712img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9450" y="1277250"/>
            <a:ext cx="4694900" cy="37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Solución propuesta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411250"/>
            <a:ext cx="7688700" cy="30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Entrenar un clasificador de imágenes multiclase, que debiera poder generalizar para imágenes con diferentes orígenes.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Para salvar los pequeños desbalances que presenta el dataset, la métrica que se utilizará para evaluar la performance del modelo entrenado será </a:t>
            </a: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Balanced Accuracy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La solución deberá devolver el nombre de la clase correspondiente para cada imagen de entrada.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Requerimiento: que haya una sola especie de flor presente en la imagen.</a:t>
            </a:r>
            <a:r>
              <a:rPr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Data Augmentation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08250" y="1475700"/>
            <a:ext cx="77775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5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Data Augmentation: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Random Rotation (-30°, 30°)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Width Shift (+/- 20%)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Height Shift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(+/- 20%)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Random Zoom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(hasta un 10%)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Horizontal Flip (50%)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 evitan las transformaciones de color dado que las especies de flores se caracterizan por tales propiedades (por ejemplo un girasol sera siempre de color amarillo).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Por lo tanto, se escogen una serie de transformaciones relativas a la posición y geometría de las imágenes.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Incluir en caso de que sea necesario algún preprocesamiento de las imágenes o codificación o decodificación de los datos/etiquetas.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Modelos a entrenar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88625" y="1475700"/>
            <a:ext cx="78297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Listado de modelos a entrenar: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VGG16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ResNet50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InceptionV3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 todos los casos los modelos se entrenan haciendo Transfer Learning, eliminando la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última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capa densa y reemplazandola por una nueva. Los modelos preentrenados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están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entrenados con ImageNet.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Además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, el modelo ResNet50 fue entrenado sin utilizar Transfer Learning para comparar los resultados.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Entrenamiento ResNet50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7150" y="2919050"/>
            <a:ext cx="56103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 entrenó el modelo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ResNet50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con y sin data augmentation.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 primer lugar se entrenó partiendo de un pre entrenamiento en ImageNet, haciendo transfer learning para el problema que abordamos.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 segundo lugar se entrenó partiendo de un estado inicial random.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Para ayudar a la convergencia del entrenamiento se utilizó un scheduler para disminuir exponencialmente el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 learning rate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durante el entrenamiento.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150" y="1225175"/>
            <a:ext cx="5256151" cy="16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9850" y="787050"/>
            <a:ext cx="2568949" cy="163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9850" y="2872545"/>
            <a:ext cx="2568948" cy="166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6282525" y="2515725"/>
            <a:ext cx="227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Entrenamiento sin DA</a:t>
            </a:r>
            <a:endParaRPr b="0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91350" y="4591900"/>
            <a:ext cx="227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Entrenamiento con DA</a:t>
            </a:r>
            <a:endParaRPr b="0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5853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Conclusiones y resultados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transfer learning realizado ha logrado disminuir en gran medida el tiempo de entrenamiento necesario.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modelo CCT tiene una muy buena relación de accuracy alcanzado en función de la cantidad de parámetros totales del modelo.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data augmentation produjo mejoras solamente en algunos de los modelos. Posiblemente se deba a una escasa duración del entrenamiento.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900" y="3296325"/>
            <a:ext cx="5558751" cy="11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4625" y="4792675"/>
            <a:ext cx="22764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5">
            <a:alphaModFix/>
          </a:blip>
          <a:srcRect b="0" l="2553" r="0" t="0"/>
          <a:stretch/>
        </p:blipFill>
        <p:spPr>
          <a:xfrm>
            <a:off x="6655025" y="2778050"/>
            <a:ext cx="1915675" cy="19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