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Merriweather Light"/>
      <p:regular r:id="rId24"/>
      <p:bold r:id="rId25"/>
      <p:italic r:id="rId26"/>
      <p:boldItalic r:id="rId27"/>
    </p:embeddedFont>
    <p:embeddedFont>
      <p:font typeface="Montserrat"/>
      <p:regular r:id="rId28"/>
      <p:bold r:id="rId29"/>
      <p:italic r:id="rId30"/>
      <p:boldItalic r:id="rId31"/>
    </p:embeddedFont>
    <p:embeddedFont>
      <p:font typeface="Open Sans SemiBold"/>
      <p:regular r:id="rId32"/>
      <p:bold r:id="rId33"/>
      <p:italic r:id="rId34"/>
      <p:boldItalic r:id="rId35"/>
    </p:embeddedFont>
    <p:embeddedFont>
      <p:font typeface="Vidaloka"/>
      <p:regular r:id="rId36"/>
    </p:embeddedFont>
    <p:embeddedFont>
      <p:font typeface="Russo One"/>
      <p:regular r:id="rId37"/>
    </p:embeddedFont>
    <p:embeddedFont>
      <p:font typeface="Crimson Text"/>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rimsonText-italic.fntdata"/><Relationship Id="rId20" Type="http://schemas.openxmlformats.org/officeDocument/2006/relationships/slide" Target="slides/slide16.xml"/><Relationship Id="rId42" Type="http://schemas.openxmlformats.org/officeDocument/2006/relationships/font" Target="fonts/OpenSans-regular.fntdata"/><Relationship Id="rId41" Type="http://schemas.openxmlformats.org/officeDocument/2006/relationships/font" Target="fonts/CrimsonText-boldItalic.fntdata"/><Relationship Id="rId22" Type="http://schemas.openxmlformats.org/officeDocument/2006/relationships/slide" Target="slides/slide18.xml"/><Relationship Id="rId44" Type="http://schemas.openxmlformats.org/officeDocument/2006/relationships/font" Target="fonts/OpenSans-italic.fntdata"/><Relationship Id="rId21" Type="http://schemas.openxmlformats.org/officeDocument/2006/relationships/slide" Target="slides/slide17.xml"/><Relationship Id="rId43" Type="http://schemas.openxmlformats.org/officeDocument/2006/relationships/font" Target="fonts/OpenSans-bold.fntdata"/><Relationship Id="rId24" Type="http://schemas.openxmlformats.org/officeDocument/2006/relationships/font" Target="fonts/MerriweatherLight-regular.fntdata"/><Relationship Id="rId23" Type="http://schemas.openxmlformats.org/officeDocument/2006/relationships/slide" Target="slides/slide19.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Light-italic.fntdata"/><Relationship Id="rId25" Type="http://schemas.openxmlformats.org/officeDocument/2006/relationships/font" Target="fonts/MerriweatherLight-bold.fntdata"/><Relationship Id="rId28" Type="http://schemas.openxmlformats.org/officeDocument/2006/relationships/font" Target="fonts/Montserrat-regular.fntdata"/><Relationship Id="rId27" Type="http://schemas.openxmlformats.org/officeDocument/2006/relationships/font" Target="fonts/Merriweather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schemas.openxmlformats.org/officeDocument/2006/relationships/font" Target="fonts/OpenSansSemiBold-bold.fntdata"/><Relationship Id="rId10" Type="http://schemas.openxmlformats.org/officeDocument/2006/relationships/slide" Target="slides/slide6.xml"/><Relationship Id="rId32" Type="http://schemas.openxmlformats.org/officeDocument/2006/relationships/font" Target="fonts/OpenSansSemiBold-regular.fntdata"/><Relationship Id="rId13" Type="http://schemas.openxmlformats.org/officeDocument/2006/relationships/slide" Target="slides/slide9.xml"/><Relationship Id="rId35" Type="http://schemas.openxmlformats.org/officeDocument/2006/relationships/font" Target="fonts/OpenSansSemiBold-boldItalic.fntdata"/><Relationship Id="rId12" Type="http://schemas.openxmlformats.org/officeDocument/2006/relationships/slide" Target="slides/slide8.xml"/><Relationship Id="rId34" Type="http://schemas.openxmlformats.org/officeDocument/2006/relationships/font" Target="fonts/OpenSansSemiBold-italic.fntdata"/><Relationship Id="rId15" Type="http://schemas.openxmlformats.org/officeDocument/2006/relationships/slide" Target="slides/slide11.xml"/><Relationship Id="rId37" Type="http://schemas.openxmlformats.org/officeDocument/2006/relationships/font" Target="fonts/RussoOne-regular.fntdata"/><Relationship Id="rId14" Type="http://schemas.openxmlformats.org/officeDocument/2006/relationships/slide" Target="slides/slide10.xml"/><Relationship Id="rId36" Type="http://schemas.openxmlformats.org/officeDocument/2006/relationships/font" Target="fonts/Vidaloka-regular.fntdata"/><Relationship Id="rId17" Type="http://schemas.openxmlformats.org/officeDocument/2006/relationships/slide" Target="slides/slide13.xml"/><Relationship Id="rId39" Type="http://schemas.openxmlformats.org/officeDocument/2006/relationships/font" Target="fonts/CrimsonText-bold.fntdata"/><Relationship Id="rId16" Type="http://schemas.openxmlformats.org/officeDocument/2006/relationships/slide" Target="slides/slide12.xml"/><Relationship Id="rId38" Type="http://schemas.openxmlformats.org/officeDocument/2006/relationships/font" Target="fonts/CrimsonText-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f7922f40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f7922f40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Só para esclarecer esse LDA é para </a:t>
            </a:r>
            <a:r>
              <a:rPr lang="en"/>
              <a:t>Latent Dirichlet Allocation e não para o Linear Discriminant Analysis que geralmente vemos mais, e eu gastei um pouco mais de tempo no modelo anterior, pois esse utiliza basicamente a mesma ideia geral do LSA, porém o LDA assume a distribuição de Dirichlet  (que é uma distribuição de </a:t>
            </a:r>
            <a:r>
              <a:rPr lang="en"/>
              <a:t>distribuições</a:t>
            </a:r>
            <a:r>
              <a:rPr lang="en"/>
              <a:t>) para as matrizes de Documento-Tópico e Termo-Tópico, sendo uma melhor generalização para novos documentos.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Podemos pensar que se temos a probabilidade das palavras em relação a seus tópicos e a probabilidade dos tópicos em relação a um documento, poderíamos recriar </a:t>
            </a:r>
            <a:r>
              <a:rPr lang="en"/>
              <a:t>esse</a:t>
            </a:r>
            <a:r>
              <a:rPr lang="en"/>
              <a:t> documento seguindo uma receitinha. O LDA, basicamente vai tentar fazer o processo inverso, tendo o documento, vai tentar reconstruir a probabilidade de cada palavra pertencer a um tópico tendo 3 hiperparâmetros: o Número de tópicos, a relação documento-tópico (alpha) e a relação termo-tópico (beta). Alfa e Beta controlam a similaridade dos tópicos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a:t>
            </a:r>
            <a:endParaRPr/>
          </a:p>
          <a:p>
            <a:pPr indent="0" lvl="0" marL="0" rtl="0" algn="just">
              <a:spcBef>
                <a:spcPts val="0"/>
              </a:spcBef>
              <a:spcAft>
                <a:spcPts val="0"/>
              </a:spcAft>
              <a:buNone/>
            </a:pPr>
            <a:r>
              <a:rPr lang="en"/>
              <a:t>Alfa: baixo alfa relaciona menos tópicos a cada documento</a:t>
            </a:r>
            <a:endParaRPr/>
          </a:p>
          <a:p>
            <a:pPr indent="0" lvl="0" marL="0" rtl="0" algn="just">
              <a:spcBef>
                <a:spcPts val="0"/>
              </a:spcBef>
              <a:spcAft>
                <a:spcPts val="0"/>
              </a:spcAft>
              <a:buNone/>
            </a:pPr>
            <a:r>
              <a:rPr lang="en"/>
              <a:t>Beta: baixo beta relaciona menos palavras a cada tópico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7922f40c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7922f40c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Uma abordagem mais atual que utilizamos no projeto é de utilizar transformers para o Topic Modeling, não vou entrar muito no transformer já que já foi explicado muito bem em outras apresentações aqui, mas basicamente transformer é um modelo “em branco” (pré-treinado) que é treinado para ter uma percepção da língua e entender relações semânticas, que geralmente para por fine-tuning para uma tarefa mais específica e, atualmente são considerados o estado da arte em NLP.</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A ideia de usar o BERTopic é, além de ser um modelo mais robusto por ter entendimento de língua, também fugir do tuning de hiperparâmetros que demanda certo esforço. A abordagem com Transformers é notavelmente melhor uma vez que esse modelo utiliza uma representação contínua (diferentemente dos modelos anteriores), mas apesar disso a sequência de construção é bem parecida.</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A partir do sentence embedding de cada documento é possível recriar o que seria a matriz de Documento-Termo, a partir disso então queremos clusterizar (agrupar) os embeddings que estão próximos, da mesma forma que antes, embeddings próximos tendem a estar relacionados a um mesmo contexto. E para essa etapa utiliza-se o HDBSCAN que é um algoritmo de clusterização hierárquica.Por questões de desempenho é interessante aplicar uma redução de dimensionalidade, para isso é utilizado o UMAP que é um algoritmo para este fim que ainda preserva as estruturas localmente, isso é importante para o Topic Modeling, já que quando cortamos algumas dimensões ainda preservamos a distância de termos e expressões próximos.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A partir desses clusters utilizamos um TF-IDF adaptado para um conjunto de classes, de maneira geral o TF-IDF tenta ver a importância da palavra em um documento, aqui tentamos ver a </a:t>
            </a:r>
            <a:r>
              <a:rPr lang="en"/>
              <a:t>importância</a:t>
            </a:r>
            <a:r>
              <a:rPr lang="en"/>
              <a:t> de uma palavra dentro de um cluster e extraindo as palavras mais importantes dentro de cada um deles teremos o nosso tópico.</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Por fim a etapa de MMR é usada para diminuir o overlap entre as palavras aumentando a coerência das palavras em cada tópico</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d86d2900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fd86d2900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7922f40c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7922f40c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Até agora estávamos falando sobre a modelagem de tópicos, agora queremos fazer uma classificação efetivamente, ou seja, queremos escolher uma dada classe para um conjunto de palavras criado pelos tópicos, para isso uma abordagem muito interessante é utilizar um modelo Zero-Shot esse tipo de modelo basicamente deve ser capaz de classificar dados que NÃO foram aprendidos durante a fase de treinamento, usando alguma informação auxiliar para conseguir acertar na classificação.</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Vamos dar um exemplo um pouco mais visual antes de voltarmos para NLP, pensemos que temos um classificador que foi treinado para classificar animais da fazendo como Cavalo, Porco e Ovelha e, por algum motivo (seja recursos, dados ou motivação de estudo) queremos usar esse mesmo modelo para classificar animais da savana no exemplo uma Zebra, mas o nosso modelo não foi treinado para saber o que é uma zebra e no melhor dos casos vai classificar essa imagem como um Cavalo. Então concedemos uma informação adicional, e dessa forma nosso modelo conseguir acertar a classificação de Zebra.</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Funciona da mesma forma para textos, a diferença é que nosso modelo geral é novamente algum Transformer que é pré-treinado para conhecimento geral da língua e dentro da informação extra está a orientação do que devemos classificar, por exemplo se temos dados de questões de ensino médio e classificar em grande área de Humanidades, Exatas e Biologia, teríamos como entrada o texto de uma questão e a informação adicional poderia ser algo do tipo “O enunciado dado é mais próximo de: Biologia, Exatas, Humanidades”, quase como se eu perguntasse para o modelo, e usando os conhecimentos da língua esse modelo é capaz de determinar que “fórmula”, “função” e “calcular” provavelmente se relacionam mais o tema de Exatas</a:t>
            </a:r>
            <a:endParaRPr/>
          </a:p>
          <a:p>
            <a:pPr indent="0" lvl="0" marL="0" rtl="0" algn="just">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d86d2900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d86d2900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7922f40c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7922f40c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Essa etapa é apenas para mostrar alguns dos resultados que temos utilizando as técnicas de Topic Modeling essa primeira é uma saída apenas do BERTopic para cada conjunto de palavras próximas, observe que cada uma das barras está descrevendo o quão importante é aquela palavra para o tópico em relação ao todo, vale notar que nem tudo são flores esses tópicos foram alguns dos melhores selecionados na mão para a foto ficar bonita, isso por que o BERTopic gera inúmeros tópicos de palavras de mesmo sentido até mesmo tópicos apenas de cumprimentos, nessa seleção encontram alguns que podemos ter uma ideia sobre o que falam como por exemplo esse primeiro claramente é sobre Educação.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f7922f40c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f7922f40c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 visualização está complicada, vou mostrar já um exemplo melhor, mas aqui usamos o Zero-Shot justamente para classificar cada um dos conjuntos de palavras dentre algumas temáticas de interesse, no caso dividimos aproximadamente por ministério português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7922f40c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f7922f40c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Aqui um pouco mais em zoom, conseguimos ver como alguns tópicos se comportam, o primeiro sobre “Escolas”,”Professores” </a:t>
            </a:r>
            <a:r>
              <a:rPr lang="en"/>
              <a:t>está</a:t>
            </a:r>
            <a:r>
              <a:rPr lang="en"/>
              <a:t> inteiramente em educação. Alguns tópicos se apresentam de forma mais caótica tendo pouca relevância ou aparecendo em múltiplas classes, esses tópicos geralmente não são tão representativos.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7922f40c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f7922f40c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Para finalizar um exemplo atribuindo o cada conjunto de palavras a um dos temas, vemos que está bem </a:t>
            </a:r>
            <a:r>
              <a:rPr lang="en"/>
              <a:t>condizente</a:t>
            </a:r>
            <a:r>
              <a:rPr lang="en"/>
              <a:t> para a maioria dos casos.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f7922f40c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f7922f40c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f7a3c50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f7a3c50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Nesta segunda apresentação vou falar um pouco da temática da IC, falar de topic modeling, Zero-Shot e depois mostrar como usamos essas técnicas no trabalho.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f7a3c50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f7a3c50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d86d290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d86d290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Dentro do projeto da IC, trabalho com os dados extraídos do Diário da Assembleia da República Portuguesa, é o segundo órgão de soberania do Estado Português (#1 é o presidente), sendo então um dos principais </a:t>
            </a:r>
            <a:r>
              <a:rPr lang="en"/>
              <a:t>órgãos</a:t>
            </a:r>
            <a:r>
              <a:rPr lang="en"/>
              <a:t> de articulação e mobilização política (é onde a política é feita de fato) e por onde passam projetos de lei, projetos de resolução entre outros.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Dentro do órgão existem 230 cadeiras divididas para 9 partidos, ou seja, cada pauta passa pela palavra de várias pessoas e partidos, gerando ao final da reunião uma Ata que é extensa e com um jargão específico do meio político, fazendo que seja difícil para um cidadão comum acompanhar as propostas e desenrolares políticos direto da fonte.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Então o trabalho da IC visa criar uma ferramenta que utiliza IA e NLP para extrair informações pertinentes diretamente das atas e convertê-las em informação que seja mais útil e concisa para o público geral.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d86d2900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d86d2900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Vendo o panorama, a proposta da ferramenta é que o usuário acesse uma aplicação Web, que já está previamente carregada com as bases de dados, que são tanto as das atas quanto os dos projetos parlamentares que passam pela Assembleia da República e assim esse usuário poderá utilizar ferramentas que são construídas em cima de técnicas de Sumarização automática, Modelagem de Tópicos e Análise de Sentimentos.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E essa ideia de atrelar ferramentas que utilizam da tecnologia para melhorar o fazer político está em uma área chamada de Democracia Digital, em que envolvemos e aumentamos a participação política dos indivíduos por meio do contato digital.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d86d2900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d86d2900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Isso foi mais um contexto geral do projeto da IC, se quiserem eu posso comentar sobre alguma das outras partes no final, agora o foco vai ser falar mais especificamente sobre uma das abordagens: O Topic Modeling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d86d2900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d86d2900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d86d29001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d86d29001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 modelagem de tópicos é uma técnica utilizada dentro de NLP para identificar tópicos abstratos dentro de um conjunto de textos, isso é feito de forma não-supervisionada, ou seja, o modelo não é treinado na tarefa de classificar um tópico.</a:t>
            </a:r>
            <a:endParaRPr/>
          </a:p>
          <a:p>
            <a:pPr indent="0" lvl="0" marL="0" rtl="0" algn="just">
              <a:spcBef>
                <a:spcPts val="0"/>
              </a:spcBef>
              <a:spcAft>
                <a:spcPts val="0"/>
              </a:spcAft>
              <a:buNone/>
            </a:pPr>
            <a:br>
              <a:rPr lang="en"/>
            </a:br>
            <a:r>
              <a:rPr lang="en"/>
              <a:t>Observe então que não podemos esperar que o modelo então atribua uma classe ao nosso tópico, na realidade qualquer modelo de topic modeling tentará agrupar palavras e expressões que estão próximas semanticamente e, que portanto, devem ser de um mesmo contexto ou falar sobre a mesma coisa.</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Dando um exemplo, um bom modelo deve ser capaz de agrupar palavras </a:t>
            </a:r>
            <a:r>
              <a:rPr lang="en">
                <a:solidFill>
                  <a:schemeClr val="dk1"/>
                </a:solidFill>
              </a:rPr>
              <a:t> como “professor”, “alunos” e “escolas” dentro de uma mesma caixa (essa caixa é um tópico abstrato), mas esse modelo não falará que essas palavras são sobre Educação (que aí seria uma tarefa de classificação, que deveria ser treinada).</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lang="en">
                <a:solidFill>
                  <a:schemeClr val="dk1"/>
                </a:solidFill>
              </a:rPr>
              <a:t>Legal, mas para que isso serve? Extrair tópicos por si só já é uma tarefa importante que pode facilitar muito a vida, podendo ser utilizado para automatização, organização dos documentos e até como etapa intermediária para machine learning servindo como base para anotação de córpus ou como um extrator de features. Exemplo: Analisar conjuntos de problemas recorrentes/similares em feedbacks de consumidores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7922f40c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7922f40c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Uma das abordagens utilizadas para criar um Topic Modeling é o Latent Semantic Analysis, esse modelo utiliza a teoria da semântica distribucional, em outras palavras, ele considera que palavras e expressões que são usadas nos mesmos contextos, tendem a ter um significado </a:t>
            </a:r>
            <a:r>
              <a:rPr lang="en"/>
              <a:t>semântico</a:t>
            </a:r>
            <a:r>
              <a:rPr lang="en"/>
              <a:t> próximo.</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Pensando que cada documento é composto por um conjunto de tópicos e cada tópico é nada mais que um conjunto de palavras do mesmo contexto, o LSA vai tentar </a:t>
            </a:r>
            <a:r>
              <a:rPr lang="en"/>
              <a:t>criar</a:t>
            </a:r>
            <a:r>
              <a:rPr lang="en"/>
              <a:t> algo justamente dessa forma, com uma matriz que relaciona documentos e tópicos e outra que relaciona tópicos a palavras.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Primeiramente criamos uma matriz de documentos por palavras, que pode ter como entrada a contagem simples de termos, mas geralmente utiliza-se o TF-IDF (Term Frequency - Inverse Document Frequency), que falando de maneira mais intuitiva vai calcular o “valor” ou quão importante/representativa é uma palavra em um documento.</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Utiliza-se então o Truncated SVD para reduzir a dimensionalidade do nosso espaço (observe que a matriz inicial é esparsa) e vamos ter 3 matrizes de saída:</a:t>
            </a:r>
            <a:endParaRPr/>
          </a:p>
          <a:p>
            <a:pPr indent="0" lvl="0" marL="0" rtl="0" algn="just">
              <a:spcBef>
                <a:spcPts val="0"/>
              </a:spcBef>
              <a:spcAft>
                <a:spcPts val="0"/>
              </a:spcAft>
              <a:buNone/>
            </a:pPr>
            <a:r>
              <a:rPr lang="en"/>
              <a:t>U é a Matriz de Documento-Tópico</a:t>
            </a:r>
            <a:endParaRPr/>
          </a:p>
          <a:p>
            <a:pPr indent="0" lvl="0" marL="0" rtl="0" algn="just">
              <a:spcBef>
                <a:spcPts val="0"/>
              </a:spcBef>
              <a:spcAft>
                <a:spcPts val="0"/>
              </a:spcAft>
              <a:buNone/>
            </a:pPr>
            <a:r>
              <a:rPr lang="en"/>
              <a:t>V é a Matriz de Termo-Tópico</a:t>
            </a:r>
            <a:endParaRPr/>
          </a:p>
          <a:p>
            <a:pPr indent="0" lvl="0" marL="0" rtl="0" algn="just">
              <a:spcBef>
                <a:spcPts val="0"/>
              </a:spcBef>
              <a:spcAft>
                <a:spcPts val="0"/>
              </a:spcAft>
              <a:buNone/>
            </a:pPr>
            <a:r>
              <a:rPr lang="en"/>
              <a:t>S é a Matriz diagonal que separa os t-maiores números que são os potenciais tópicos do documento → T é um hiperparâmetro</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91" name="Google Shape;91;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 name="Google Shape;9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 name="Google Shape;9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94" name="Shape 94"/>
        <p:cNvGrpSpPr/>
        <p:nvPr/>
      </p:nvGrpSpPr>
      <p:grpSpPr>
        <a:xfrm>
          <a:off x="0" y="0"/>
          <a:ext cx="0" cy="0"/>
          <a:chOff x="0" y="0"/>
          <a:chExt cx="0" cy="0"/>
        </a:xfrm>
      </p:grpSpPr>
      <p:sp>
        <p:nvSpPr>
          <p:cNvPr id="95" name="Google Shape;95;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96" name="Google Shape;96;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97" name="Google Shape;97;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sp>
        <p:nvSpPr>
          <p:cNvPr id="100" name="Google Shape;10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 name="Google Shape;10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 name="Google Shape;10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sp>
        <p:nvSpPr>
          <p:cNvPr id="105" name="Google Shape;105;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6" name="Google Shape;106;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07" name="Google Shape;107;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8" name="Google Shape;10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11" name="Shape 111"/>
        <p:cNvGrpSpPr/>
        <p:nvPr/>
      </p:nvGrpSpPr>
      <p:grpSpPr>
        <a:xfrm>
          <a:off x="0" y="0"/>
          <a:ext cx="0" cy="0"/>
          <a:chOff x="0" y="0"/>
          <a:chExt cx="0" cy="0"/>
        </a:xfrm>
      </p:grpSpPr>
      <p:sp>
        <p:nvSpPr>
          <p:cNvPr id="112" name="Google Shape;112;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4" name="Google Shape;114;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 name="Google Shape;119;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 name="Google Shape;121;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3" name="Google Shape;123;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 name="Google Shape;125;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6" name="Google Shape;126;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9" name="Google Shape;129;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0" name="Google Shape;130;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 name="Google Shape;131;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2" name="Google Shape;132;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 name="Google Shape;133;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4" name="Google Shape;134;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5" name="Google Shape;13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37" name="Shape 137"/>
        <p:cNvGrpSpPr/>
        <p:nvPr/>
      </p:nvGrpSpPr>
      <p:grpSpPr>
        <a:xfrm>
          <a:off x="0" y="0"/>
          <a:ext cx="0" cy="0"/>
          <a:chOff x="0" y="0"/>
          <a:chExt cx="0" cy="0"/>
        </a:xfrm>
      </p:grpSpPr>
      <p:sp>
        <p:nvSpPr>
          <p:cNvPr id="138" name="Google Shape;138;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9" name="Google Shape;139;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1" name="Google Shape;141;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3" name="Google Shape;143;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5" name="Google Shape;145;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6" name="Google Shape;146;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7" name="Google Shape;147;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8" name="Google Shape;148;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9" name="Google Shape;149;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0" name="Google Shape;150;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1" name="Google Shape;151;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5" name="Google Shape;15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7" name="Google Shape;15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3" name="Google Shape;16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 name="Google Shape;16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 name="Google Shape;167;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9" name="Google Shape;169;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1" name="Google Shape;171;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 name="Google Shape;172;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 name="Google Shape;17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3" name="Google Shape;183;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4" name="Google Shape;184;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 name="Google Shape;186;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88" name="Shape 188"/>
        <p:cNvGrpSpPr/>
        <p:nvPr/>
      </p:nvGrpSpPr>
      <p:grpSpPr>
        <a:xfrm>
          <a:off x="0" y="0"/>
          <a:ext cx="0" cy="0"/>
          <a:chOff x="0" y="0"/>
          <a:chExt cx="0" cy="0"/>
        </a:xfrm>
      </p:grpSpPr>
      <p:sp>
        <p:nvSpPr>
          <p:cNvPr id="189" name="Google Shape;189;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97" name="Shape 197"/>
        <p:cNvGrpSpPr/>
        <p:nvPr/>
      </p:nvGrpSpPr>
      <p:grpSpPr>
        <a:xfrm>
          <a:off x="0" y="0"/>
          <a:ext cx="0" cy="0"/>
          <a:chOff x="0" y="0"/>
          <a:chExt cx="0" cy="0"/>
        </a:xfrm>
      </p:grpSpPr>
      <p:sp>
        <p:nvSpPr>
          <p:cNvPr id="198" name="Google Shape;198;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0" name="Google Shape;200;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 name="Google Shape;201;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02" name="Shape 202"/>
        <p:cNvGrpSpPr/>
        <p:nvPr/>
      </p:nvGrpSpPr>
      <p:grpSpPr>
        <a:xfrm>
          <a:off x="0" y="0"/>
          <a:ext cx="0" cy="0"/>
          <a:chOff x="0" y="0"/>
          <a:chExt cx="0" cy="0"/>
        </a:xfrm>
      </p:grpSpPr>
      <p:sp>
        <p:nvSpPr>
          <p:cNvPr id="203" name="Google Shape;203;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04" name="Google Shape;204;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05" name="Google Shape;205;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07" name="Shape 207"/>
        <p:cNvGrpSpPr/>
        <p:nvPr/>
      </p:nvGrpSpPr>
      <p:grpSpPr>
        <a:xfrm>
          <a:off x="0" y="0"/>
          <a:ext cx="0" cy="0"/>
          <a:chOff x="0" y="0"/>
          <a:chExt cx="0" cy="0"/>
        </a:xfrm>
      </p:grpSpPr>
      <p:sp>
        <p:nvSpPr>
          <p:cNvPr id="208" name="Google Shape;208;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09" name="Google Shape;209;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0" name="Google Shape;210;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 name="Google Shape;211;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2" name="Google Shape;212;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1" name="Shape 221"/>
        <p:cNvGrpSpPr/>
        <p:nvPr/>
      </p:nvGrpSpPr>
      <p:grpSpPr>
        <a:xfrm>
          <a:off x="0" y="0"/>
          <a:ext cx="0" cy="0"/>
          <a:chOff x="0" y="0"/>
          <a:chExt cx="0" cy="0"/>
        </a:xfrm>
      </p:grpSpPr>
      <p:sp>
        <p:nvSpPr>
          <p:cNvPr id="222" name="Google Shape;222;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23" name="Google Shape;223;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 name="Google Shape;224;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7" name="Google Shape;227;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9"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2"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7"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s://monkeylearn.com/blog/introduction-to-topic-modeling/"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hyperlink" Target="https://maartengr.github.io/BERTopic/tutorial/algorithm/algorithm.html" TargetMode="External"/><Relationship Id="rId4" Type="http://schemas.openxmlformats.org/officeDocument/2006/relationships/image" Target="../media/image9.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hyperlink" Target="https://ionline.sapo.pt/artigo/481099/paris-parlamento-portugu-s-un-nime-na-condenacao-ao-terrorismo?seccao=Mundo_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towardsdatascience.com/visualizing-topic-models-with-scatterpies-and-t-sne-f21f228f7b0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hyperlink" Target="https://medium.com/nanonets/topic-modeling-with-lsa-psla-lda-and-lda2vec-555ff65b0b05#id_token=eyJhbGciOiJSUzI1NiIsImtpZCI6Ijg1ODI4YzU5Mjg0YTY5YjU0YjI3NDgzZTQ4N2MzYmQ0NmNkMmEyYjMiLCJ0eXAiOiJKV1QifQ.eyJpc3MiOiJodHRwczovL2FjY291bnRzLmdvb2dsZS5jb20iLCJuYmYiOjE2MzYwMzI2ODksImF1ZCI6IjIxNjI5NjAzNTgzNC1rMWs2cWUwNjBzMnRwMmEyamFtNGxqZGNtczAwc3R0Zy5hcHBzLmdvb2dsZXVzZXJjb250ZW50LmNvbSIsInN1YiI6IjExNDUzMTUxNzAxNzE2MzcyNzE0NSIsImhkIjoidXNwLmJyIiwiZW1haWwiOiJlbnpvYnVzdG9zQHVzcC5iciIsImVtYWlsX3ZlcmlmaWVkIjp0cnVlLCJhenAiOiIyMTYyOTYwMzU4MzQtazFrNnFlMDYwczJ0cDJhMmphbTRsamRjbXMwMHN0dGcuYXBwcy5nb29nbGV1c2VyY29udGVudC5jb20iLCJuYW1lIjoiRW56byBCdXN0b3MgZGEgU2lsdmEiLCJwaWN0dXJlIjoiaHR0cHM6Ly9saDMuZ29vZ2xldXNlcmNvbnRlbnQuY29tL2EtL0FPaDE0R2plcXRDdl8yekh0dTY0YjdDMkxtdjVVeUZxYWk3d20zYThOOEdFOHc9czk2LWMiLCJnaXZlbl9uYW1lIjoiRW56byIsImZhbWlseV9uYW1lIjoiQnVzdG9zIGRhIFNpbHZhIiwiaWF0IjoxNjM2MDMyOTg5LCJleHAiOjE2MzYwMzY1ODksImp0aSI6IjE2YWE0YzAwMzlmMmZlYjhiN2E5Y2JhZmQ4ZjJhMGViNzEyZGM4ODYifQ.MLcWU361E0T2f0uFaScFCmrhN4Zm8KPBD3GM1kG1tflupL1tVKHb0gOL34TFwGXSDBnGAvn-xKiV5_QxoFO026FeFPgs1RqxmBBenXBNBTHamKuxqKUV65I8S7K8c3E19Lm5oKKfXUpYtrfJtxHhS2oFxkOWScWR94M7j4iX2L1JWaUwvRw9GDt_giKm9XSuL3WLF-5qTd1MWGZqQ_CWMbG_UiUT9TIxyWTj0PyKSEGVt1PiUYpGoGnfTZJtb-1SfGOQBznEi8WwPXUaQXozsTS6Q_CYC5cePThJB2ixIzeb0DGniANiDveR2BXZH6EamKf8o_ydeeYXl_jGkwuueQ" TargetMode="External"/><Relationship Id="rId5" Type="http://schemas.openxmlformats.org/officeDocument/2006/relationships/hyperlink" Target="https://www.researchgate.net/figure/Truncated-Singular-Value-Decomposition-Given-a-truncation-level-k-an-approximation-of_fig5_275587268" TargetMode="External"/><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Democracia Aumentada</a:t>
            </a:r>
            <a:endParaRPr/>
          </a:p>
        </p:txBody>
      </p:sp>
      <p:sp>
        <p:nvSpPr>
          <p:cNvPr id="246" name="Google Shape;246;p34"/>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Um sistema para a Democracia Digital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idx="1" type="subTitle"/>
          </p:nvPr>
        </p:nvSpPr>
        <p:spPr>
          <a:xfrm>
            <a:off x="895950" y="1682000"/>
            <a:ext cx="4110000" cy="23799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Assume distribuição (Dirichlet)</a:t>
            </a:r>
            <a:endParaRPr/>
          </a:p>
          <a:p>
            <a:pPr indent="-317500" lvl="0" marL="457200" rtl="0" algn="l">
              <a:lnSpc>
                <a:spcPct val="200000"/>
              </a:lnSpc>
              <a:spcBef>
                <a:spcPts val="0"/>
              </a:spcBef>
              <a:spcAft>
                <a:spcPts val="0"/>
              </a:spcAft>
              <a:buSzPts val="1400"/>
              <a:buChar char="-"/>
            </a:pPr>
            <a:r>
              <a:rPr lang="en"/>
              <a:t>Melhor generalização</a:t>
            </a:r>
            <a:endParaRPr/>
          </a:p>
          <a:p>
            <a:pPr indent="-317500" lvl="0" marL="457200" rtl="0" algn="l">
              <a:lnSpc>
                <a:spcPct val="200000"/>
              </a:lnSpc>
              <a:spcBef>
                <a:spcPts val="0"/>
              </a:spcBef>
              <a:spcAft>
                <a:spcPts val="0"/>
              </a:spcAft>
              <a:buSzPts val="1400"/>
              <a:buChar char="-"/>
            </a:pPr>
            <a:r>
              <a:rPr lang="en"/>
              <a:t>Reconstruir probabilidades</a:t>
            </a:r>
            <a:endParaRPr/>
          </a:p>
        </p:txBody>
      </p:sp>
      <p:sp>
        <p:nvSpPr>
          <p:cNvPr id="321" name="Google Shape;321;p43"/>
          <p:cNvSpPr txBox="1"/>
          <p:nvPr>
            <p:ph type="title"/>
          </p:nvPr>
        </p:nvSpPr>
        <p:spPr>
          <a:xfrm>
            <a:off x="713225" y="445025"/>
            <a:ext cx="83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Histórico - LDA</a:t>
            </a:r>
            <a:endParaRPr/>
          </a:p>
          <a:p>
            <a:pPr indent="0" lvl="0" marL="0" rtl="0" algn="l">
              <a:spcBef>
                <a:spcPts val="0"/>
              </a:spcBef>
              <a:spcAft>
                <a:spcPts val="0"/>
              </a:spcAft>
              <a:buNone/>
            </a:pPr>
            <a:r>
              <a:t/>
            </a:r>
            <a:endParaRPr/>
          </a:p>
        </p:txBody>
      </p:sp>
      <p:sp>
        <p:nvSpPr>
          <p:cNvPr id="322" name="Google Shape;322;p43"/>
          <p:cNvSpPr txBox="1"/>
          <p:nvPr/>
        </p:nvSpPr>
        <p:spPr>
          <a:xfrm>
            <a:off x="5124250" y="4396050"/>
            <a:ext cx="14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Fonte: </a:t>
            </a:r>
            <a:r>
              <a:rPr lang="en" u="sng">
                <a:solidFill>
                  <a:schemeClr val="hlink"/>
                </a:solidFill>
                <a:latin typeface="Montserrat"/>
                <a:ea typeface="Montserrat"/>
                <a:cs typeface="Montserrat"/>
                <a:sym typeface="Montserrat"/>
                <a:hlinkClick r:id="rId3"/>
              </a:rPr>
              <a:t>link</a:t>
            </a:r>
            <a:endParaRPr>
              <a:latin typeface="Montserrat"/>
              <a:ea typeface="Montserrat"/>
              <a:cs typeface="Montserrat"/>
              <a:sym typeface="Montserrat"/>
            </a:endParaRPr>
          </a:p>
        </p:txBody>
      </p:sp>
      <p:pic>
        <p:nvPicPr>
          <p:cNvPr id="323" name="Google Shape;323;p43"/>
          <p:cNvPicPr preferRelativeResize="0"/>
          <p:nvPr/>
        </p:nvPicPr>
        <p:blipFill>
          <a:blip r:embed="rId4">
            <a:alphaModFix/>
          </a:blip>
          <a:stretch>
            <a:fillRect/>
          </a:stretch>
        </p:blipFill>
        <p:spPr>
          <a:xfrm>
            <a:off x="5124256" y="1347838"/>
            <a:ext cx="3833248" cy="30482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4"/>
          <p:cNvSpPr txBox="1"/>
          <p:nvPr>
            <p:ph idx="1" type="subTitle"/>
          </p:nvPr>
        </p:nvSpPr>
        <p:spPr>
          <a:xfrm>
            <a:off x="895950" y="1460100"/>
            <a:ext cx="4110000" cy="23799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Utilização de Transformers</a:t>
            </a:r>
            <a:endParaRPr/>
          </a:p>
          <a:p>
            <a:pPr indent="-317500" lvl="0" marL="457200" rtl="0" algn="l">
              <a:lnSpc>
                <a:spcPct val="200000"/>
              </a:lnSpc>
              <a:spcBef>
                <a:spcPts val="0"/>
              </a:spcBef>
              <a:spcAft>
                <a:spcPts val="0"/>
              </a:spcAft>
              <a:buSzPts val="1400"/>
              <a:buChar char="-"/>
            </a:pPr>
            <a:r>
              <a:rPr lang="en"/>
              <a:t>Entendimento de língua</a:t>
            </a:r>
            <a:endParaRPr/>
          </a:p>
          <a:p>
            <a:pPr indent="-317500" lvl="0" marL="457200" rtl="0" algn="l">
              <a:lnSpc>
                <a:spcPct val="200000"/>
              </a:lnSpc>
              <a:spcBef>
                <a:spcPts val="0"/>
              </a:spcBef>
              <a:spcAft>
                <a:spcPts val="0"/>
              </a:spcAft>
              <a:buSzPts val="1400"/>
              <a:buChar char="-"/>
            </a:pPr>
            <a:r>
              <a:rPr lang="en"/>
              <a:t>Fugir de Tuning de Hiperparâmetros</a:t>
            </a:r>
            <a:endParaRPr/>
          </a:p>
          <a:p>
            <a:pPr indent="-317500" lvl="0" marL="457200" rtl="0" algn="l">
              <a:lnSpc>
                <a:spcPct val="200000"/>
              </a:lnSpc>
              <a:spcBef>
                <a:spcPts val="0"/>
              </a:spcBef>
              <a:spcAft>
                <a:spcPts val="0"/>
              </a:spcAft>
              <a:buSzPts val="1400"/>
              <a:buChar char="-"/>
            </a:pPr>
            <a:r>
              <a:rPr lang="en"/>
              <a:t>UMAP e HDBSCAN</a:t>
            </a:r>
            <a:endParaRPr/>
          </a:p>
          <a:p>
            <a:pPr indent="-317500" lvl="0" marL="457200" rtl="0" algn="l">
              <a:lnSpc>
                <a:spcPct val="200000"/>
              </a:lnSpc>
              <a:spcBef>
                <a:spcPts val="0"/>
              </a:spcBef>
              <a:spcAft>
                <a:spcPts val="0"/>
              </a:spcAft>
              <a:buSzPts val="1400"/>
              <a:buChar char="-"/>
            </a:pPr>
            <a:r>
              <a:rPr lang="en"/>
              <a:t>c-TF-IDF</a:t>
            </a:r>
            <a:endParaRPr/>
          </a:p>
          <a:p>
            <a:pPr indent="-317500" lvl="0" marL="457200" rtl="0" algn="l">
              <a:lnSpc>
                <a:spcPct val="200000"/>
              </a:lnSpc>
              <a:spcBef>
                <a:spcPts val="0"/>
              </a:spcBef>
              <a:spcAft>
                <a:spcPts val="0"/>
              </a:spcAft>
              <a:buSzPts val="1400"/>
              <a:buChar char="-"/>
            </a:pPr>
            <a:r>
              <a:rPr lang="en"/>
              <a:t>MMR para coesão</a:t>
            </a:r>
            <a:endParaRPr/>
          </a:p>
        </p:txBody>
      </p:sp>
      <p:sp>
        <p:nvSpPr>
          <p:cNvPr id="329" name="Google Shape;329;p44"/>
          <p:cNvSpPr txBox="1"/>
          <p:nvPr>
            <p:ph type="title"/>
          </p:nvPr>
        </p:nvSpPr>
        <p:spPr>
          <a:xfrm>
            <a:off x="713225" y="445025"/>
            <a:ext cx="83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Abordagem atual </a:t>
            </a:r>
            <a:r>
              <a:rPr lang="en"/>
              <a:t>- BERTopic</a:t>
            </a:r>
            <a:endParaRPr/>
          </a:p>
        </p:txBody>
      </p:sp>
      <p:sp>
        <p:nvSpPr>
          <p:cNvPr id="330" name="Google Shape;330;p44"/>
          <p:cNvSpPr txBox="1"/>
          <p:nvPr/>
        </p:nvSpPr>
        <p:spPr>
          <a:xfrm>
            <a:off x="5435400" y="4286925"/>
            <a:ext cx="14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Fonte: </a:t>
            </a:r>
            <a:r>
              <a:rPr lang="en" u="sng">
                <a:solidFill>
                  <a:schemeClr val="hlink"/>
                </a:solidFill>
                <a:latin typeface="Montserrat"/>
                <a:ea typeface="Montserrat"/>
                <a:cs typeface="Montserrat"/>
                <a:sym typeface="Montserrat"/>
                <a:hlinkClick r:id="rId3"/>
              </a:rPr>
              <a:t>link</a:t>
            </a:r>
            <a:endParaRPr>
              <a:latin typeface="Montserrat"/>
              <a:ea typeface="Montserrat"/>
              <a:cs typeface="Montserrat"/>
              <a:sym typeface="Montserrat"/>
            </a:endParaRPr>
          </a:p>
        </p:txBody>
      </p:sp>
      <p:pic>
        <p:nvPicPr>
          <p:cNvPr id="331" name="Google Shape;331;p44"/>
          <p:cNvPicPr preferRelativeResize="0"/>
          <p:nvPr/>
        </p:nvPicPr>
        <p:blipFill>
          <a:blip r:embed="rId4">
            <a:alphaModFix/>
          </a:blip>
          <a:stretch>
            <a:fillRect/>
          </a:stretch>
        </p:blipFill>
        <p:spPr>
          <a:xfrm>
            <a:off x="5435407" y="1460090"/>
            <a:ext cx="3210947" cy="2826825"/>
          </a:xfrm>
          <a:prstGeom prst="rect">
            <a:avLst/>
          </a:prstGeom>
          <a:noFill/>
          <a:ln>
            <a:noFill/>
          </a:ln>
        </p:spPr>
      </p:pic>
      <p:pic>
        <p:nvPicPr>
          <p:cNvPr id="332" name="Google Shape;332;p44"/>
          <p:cNvPicPr preferRelativeResize="0"/>
          <p:nvPr/>
        </p:nvPicPr>
        <p:blipFill>
          <a:blip r:embed="rId5">
            <a:alphaModFix/>
          </a:blip>
          <a:stretch>
            <a:fillRect/>
          </a:stretch>
        </p:blipFill>
        <p:spPr>
          <a:xfrm>
            <a:off x="875500" y="4061900"/>
            <a:ext cx="4150898" cy="72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5"/>
          <p:cNvSpPr txBox="1"/>
          <p:nvPr>
            <p:ph type="title"/>
          </p:nvPr>
        </p:nvSpPr>
        <p:spPr>
          <a:xfrm>
            <a:off x="402000" y="2546375"/>
            <a:ext cx="8340000" cy="64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Zero-Shot Text Classification</a:t>
            </a:r>
            <a:endParaRPr/>
          </a:p>
        </p:txBody>
      </p:sp>
      <p:sp>
        <p:nvSpPr>
          <p:cNvPr id="338" name="Google Shape;338;p45"/>
          <p:cNvSpPr txBox="1"/>
          <p:nvPr>
            <p:ph idx="2" type="title"/>
          </p:nvPr>
        </p:nvSpPr>
        <p:spPr>
          <a:xfrm>
            <a:off x="3746550" y="1478925"/>
            <a:ext cx="16509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39" name="Google Shape;339;p45"/>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Uma abordagem para ser utilizada em conjunto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6"/>
          <p:cNvSpPr txBox="1"/>
          <p:nvPr>
            <p:ph idx="1" type="subTitle"/>
          </p:nvPr>
        </p:nvSpPr>
        <p:spPr>
          <a:xfrm>
            <a:off x="895950" y="1682000"/>
            <a:ext cx="4110000" cy="23799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Modelo de classificação</a:t>
            </a:r>
            <a:endParaRPr/>
          </a:p>
          <a:p>
            <a:pPr indent="-317500" lvl="0" marL="457200" rtl="0" algn="l">
              <a:lnSpc>
                <a:spcPct val="200000"/>
              </a:lnSpc>
              <a:spcBef>
                <a:spcPts val="0"/>
              </a:spcBef>
              <a:spcAft>
                <a:spcPts val="0"/>
              </a:spcAft>
              <a:buSzPts val="1400"/>
              <a:buChar char="-"/>
            </a:pPr>
            <a:r>
              <a:rPr lang="en"/>
              <a:t>Trabalhar com dados não treinados</a:t>
            </a:r>
            <a:endParaRPr/>
          </a:p>
          <a:p>
            <a:pPr indent="-317500" lvl="0" marL="457200" rtl="0" algn="l">
              <a:lnSpc>
                <a:spcPct val="200000"/>
              </a:lnSpc>
              <a:spcBef>
                <a:spcPts val="0"/>
              </a:spcBef>
              <a:spcAft>
                <a:spcPts val="0"/>
              </a:spcAft>
              <a:buSzPts val="1400"/>
              <a:buChar char="-"/>
            </a:pPr>
            <a:r>
              <a:rPr lang="en"/>
              <a:t>Informação adicional</a:t>
            </a:r>
            <a:endParaRPr/>
          </a:p>
          <a:p>
            <a:pPr indent="-317500" lvl="0" marL="457200" rtl="0" algn="l">
              <a:lnSpc>
                <a:spcPct val="200000"/>
              </a:lnSpc>
              <a:spcBef>
                <a:spcPts val="0"/>
              </a:spcBef>
              <a:spcAft>
                <a:spcPts val="0"/>
              </a:spcAft>
              <a:buSzPts val="1400"/>
              <a:buChar char="-"/>
            </a:pPr>
            <a:r>
              <a:rPr lang="en"/>
              <a:t>Exemplo ilustrativo</a:t>
            </a:r>
            <a:endParaRPr/>
          </a:p>
          <a:p>
            <a:pPr indent="-317500" lvl="0" marL="457200" rtl="0" algn="l">
              <a:lnSpc>
                <a:spcPct val="200000"/>
              </a:lnSpc>
              <a:spcBef>
                <a:spcPts val="0"/>
              </a:spcBef>
              <a:spcAft>
                <a:spcPts val="0"/>
              </a:spcAft>
              <a:buSzPts val="1400"/>
              <a:buChar char="-"/>
            </a:pPr>
            <a:r>
              <a:rPr lang="en"/>
              <a:t>Abordagem em NLP</a:t>
            </a:r>
            <a:endParaRPr/>
          </a:p>
        </p:txBody>
      </p:sp>
      <p:sp>
        <p:nvSpPr>
          <p:cNvPr id="345" name="Google Shape;345;p46"/>
          <p:cNvSpPr txBox="1"/>
          <p:nvPr>
            <p:ph type="title"/>
          </p:nvPr>
        </p:nvSpPr>
        <p:spPr>
          <a:xfrm>
            <a:off x="713225" y="445025"/>
            <a:ext cx="83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Zero-Shot Text Classification: Ideia geral</a:t>
            </a:r>
            <a:endParaRPr/>
          </a:p>
        </p:txBody>
      </p:sp>
      <p:pic>
        <p:nvPicPr>
          <p:cNvPr id="346" name="Google Shape;346;p46"/>
          <p:cNvPicPr preferRelativeResize="0"/>
          <p:nvPr/>
        </p:nvPicPr>
        <p:blipFill>
          <a:blip r:embed="rId3">
            <a:alphaModFix/>
          </a:blip>
          <a:stretch>
            <a:fillRect/>
          </a:stretch>
        </p:blipFill>
        <p:spPr>
          <a:xfrm>
            <a:off x="5142468" y="1531265"/>
            <a:ext cx="3796825" cy="2684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1931400" y="2543975"/>
            <a:ext cx="5281200" cy="64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Estado atual</a:t>
            </a:r>
            <a:endParaRPr/>
          </a:p>
        </p:txBody>
      </p:sp>
      <p:sp>
        <p:nvSpPr>
          <p:cNvPr id="352" name="Google Shape;352;p47"/>
          <p:cNvSpPr txBox="1"/>
          <p:nvPr>
            <p:ph idx="2" type="title"/>
          </p:nvPr>
        </p:nvSpPr>
        <p:spPr>
          <a:xfrm>
            <a:off x="3746550" y="1478925"/>
            <a:ext cx="16509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53" name="Google Shape;353;p47"/>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Como a funcionalidade funciona e exemplos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713225" y="445025"/>
            <a:ext cx="83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Modeling no Democracia Aumentada</a:t>
            </a:r>
            <a:endParaRPr/>
          </a:p>
        </p:txBody>
      </p:sp>
      <p:pic>
        <p:nvPicPr>
          <p:cNvPr id="359" name="Google Shape;359;p48"/>
          <p:cNvPicPr preferRelativeResize="0"/>
          <p:nvPr/>
        </p:nvPicPr>
        <p:blipFill>
          <a:blip r:embed="rId3">
            <a:alphaModFix/>
          </a:blip>
          <a:stretch>
            <a:fillRect/>
          </a:stretch>
        </p:blipFill>
        <p:spPr>
          <a:xfrm>
            <a:off x="2264624" y="1017725"/>
            <a:ext cx="4614750" cy="3461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9"/>
          <p:cNvSpPr txBox="1"/>
          <p:nvPr>
            <p:ph type="title"/>
          </p:nvPr>
        </p:nvSpPr>
        <p:spPr>
          <a:xfrm>
            <a:off x="713225" y="445025"/>
            <a:ext cx="83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Zero-Shot </a:t>
            </a:r>
            <a:r>
              <a:rPr lang="en"/>
              <a:t>no Democracia Aumentada</a:t>
            </a:r>
            <a:endParaRPr/>
          </a:p>
        </p:txBody>
      </p:sp>
      <p:pic>
        <p:nvPicPr>
          <p:cNvPr id="365" name="Google Shape;365;p49"/>
          <p:cNvPicPr preferRelativeResize="0"/>
          <p:nvPr/>
        </p:nvPicPr>
        <p:blipFill>
          <a:blip r:embed="rId3">
            <a:alphaModFix/>
          </a:blip>
          <a:stretch>
            <a:fillRect/>
          </a:stretch>
        </p:blipFill>
        <p:spPr>
          <a:xfrm>
            <a:off x="601188" y="1017725"/>
            <a:ext cx="7941625" cy="44764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0"/>
          <p:cNvSpPr txBox="1"/>
          <p:nvPr>
            <p:ph type="title"/>
          </p:nvPr>
        </p:nvSpPr>
        <p:spPr>
          <a:xfrm>
            <a:off x="713225" y="445025"/>
            <a:ext cx="83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Zero-Shot no Democracia Aumentada</a:t>
            </a:r>
            <a:endParaRPr/>
          </a:p>
        </p:txBody>
      </p:sp>
      <p:pic>
        <p:nvPicPr>
          <p:cNvPr id="371" name="Google Shape;371;p50"/>
          <p:cNvPicPr preferRelativeResize="0"/>
          <p:nvPr/>
        </p:nvPicPr>
        <p:blipFill rotWithShape="1">
          <a:blip r:embed="rId3">
            <a:alphaModFix/>
          </a:blip>
          <a:srcRect b="54035" l="0" r="79712" t="0"/>
          <a:stretch/>
        </p:blipFill>
        <p:spPr>
          <a:xfrm>
            <a:off x="3097338" y="1017725"/>
            <a:ext cx="2949325" cy="3766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1"/>
          <p:cNvSpPr txBox="1"/>
          <p:nvPr>
            <p:ph type="title"/>
          </p:nvPr>
        </p:nvSpPr>
        <p:spPr>
          <a:xfrm>
            <a:off x="713225" y="445025"/>
            <a:ext cx="83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Zero-Shot no Democracia Aumentada</a:t>
            </a:r>
            <a:endParaRPr/>
          </a:p>
        </p:txBody>
      </p:sp>
      <p:pic>
        <p:nvPicPr>
          <p:cNvPr id="377" name="Google Shape;377;p51"/>
          <p:cNvPicPr preferRelativeResize="0"/>
          <p:nvPr/>
        </p:nvPicPr>
        <p:blipFill>
          <a:blip r:embed="rId3">
            <a:alphaModFix/>
          </a:blip>
          <a:stretch>
            <a:fillRect/>
          </a:stretch>
        </p:blipFill>
        <p:spPr>
          <a:xfrm>
            <a:off x="1871576" y="1017725"/>
            <a:ext cx="5400849" cy="3586725"/>
          </a:xfrm>
          <a:prstGeom prst="rect">
            <a:avLst/>
          </a:prstGeom>
          <a:noFill/>
          <a:ln cap="flat" cmpd="sng" w="9525">
            <a:solidFill>
              <a:srgbClr val="7C7B7B"/>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2"/>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Dúvidas?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Índice</a:t>
            </a:r>
            <a:endParaRPr/>
          </a:p>
        </p:txBody>
      </p:sp>
      <p:sp>
        <p:nvSpPr>
          <p:cNvPr id="252" name="Google Shape;252;p35"/>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Contextualização</a:t>
            </a:r>
            <a:endParaRPr/>
          </a:p>
        </p:txBody>
      </p:sp>
      <p:sp>
        <p:nvSpPr>
          <p:cNvPr id="253" name="Google Shape;253;p35"/>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Topic Modeling</a:t>
            </a:r>
            <a:endParaRPr/>
          </a:p>
        </p:txBody>
      </p:sp>
      <p:sp>
        <p:nvSpPr>
          <p:cNvPr id="254" name="Google Shape;254;p35"/>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Discutir para que serve e alguns modelos</a:t>
            </a:r>
            <a:endParaRPr/>
          </a:p>
        </p:txBody>
      </p:sp>
      <p:sp>
        <p:nvSpPr>
          <p:cNvPr id="255" name="Google Shape;255;p35"/>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Apresentar um pouco a temática principal da IC</a:t>
            </a:r>
            <a:endParaRPr/>
          </a:p>
        </p:txBody>
      </p:sp>
      <p:sp>
        <p:nvSpPr>
          <p:cNvPr id="256" name="Google Shape;256;p35"/>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Estado atual</a:t>
            </a:r>
            <a:endParaRPr/>
          </a:p>
        </p:txBody>
      </p:sp>
      <p:sp>
        <p:nvSpPr>
          <p:cNvPr id="257" name="Google Shape;257;p35"/>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Como a funcionalidade funciona e exemplos</a:t>
            </a:r>
            <a:endParaRPr/>
          </a:p>
        </p:txBody>
      </p:sp>
      <p:sp>
        <p:nvSpPr>
          <p:cNvPr id="258" name="Google Shape;258;p35"/>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Zero-Shot TC</a:t>
            </a:r>
            <a:endParaRPr/>
          </a:p>
        </p:txBody>
      </p:sp>
      <p:sp>
        <p:nvSpPr>
          <p:cNvPr id="259" name="Google Shape;259;p35"/>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Uma abordagem para ser utilizada em conjunto</a:t>
            </a:r>
            <a:endParaRPr/>
          </a:p>
        </p:txBody>
      </p:sp>
      <p:sp>
        <p:nvSpPr>
          <p:cNvPr id="260" name="Google Shape;260;p35"/>
          <p:cNvSpPr txBox="1"/>
          <p:nvPr>
            <p:ph idx="9" type="title"/>
          </p:nvPr>
        </p:nvSpPr>
        <p:spPr>
          <a:xfrm>
            <a:off x="2378650" y="130358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61" name="Google Shape;261;p35"/>
          <p:cNvSpPr txBox="1"/>
          <p:nvPr>
            <p:ph idx="13" type="title"/>
          </p:nvPr>
        </p:nvSpPr>
        <p:spPr>
          <a:xfrm>
            <a:off x="5724450" y="130358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62" name="Google Shape;262;p35"/>
          <p:cNvSpPr txBox="1"/>
          <p:nvPr>
            <p:ph idx="14" type="title"/>
          </p:nvPr>
        </p:nvSpPr>
        <p:spPr>
          <a:xfrm>
            <a:off x="2378700" y="308273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63" name="Google Shape;263;p35"/>
          <p:cNvSpPr txBox="1"/>
          <p:nvPr>
            <p:ph idx="15" type="title"/>
          </p:nvPr>
        </p:nvSpPr>
        <p:spPr>
          <a:xfrm>
            <a:off x="5724450" y="308273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1931400" y="2543975"/>
            <a:ext cx="5281200" cy="64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Contextualização</a:t>
            </a:r>
            <a:endParaRPr/>
          </a:p>
        </p:txBody>
      </p:sp>
      <p:sp>
        <p:nvSpPr>
          <p:cNvPr id="269" name="Google Shape;269;p36"/>
          <p:cNvSpPr txBox="1"/>
          <p:nvPr>
            <p:ph idx="2" type="title"/>
          </p:nvPr>
        </p:nvSpPr>
        <p:spPr>
          <a:xfrm>
            <a:off x="3746550" y="1478925"/>
            <a:ext cx="16509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70" name="Google Shape;270;p36"/>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Apresentar um pouco a temática principal da 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idx="1" type="subTitle"/>
          </p:nvPr>
        </p:nvSpPr>
        <p:spPr>
          <a:xfrm>
            <a:off x="895950" y="1682000"/>
            <a:ext cx="4110000" cy="23799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Um dos principais órgãos portugueses</a:t>
            </a:r>
            <a:endParaRPr/>
          </a:p>
          <a:p>
            <a:pPr indent="-317500" lvl="0" marL="457200" rtl="0" algn="l">
              <a:lnSpc>
                <a:spcPct val="200000"/>
              </a:lnSpc>
              <a:spcBef>
                <a:spcPts val="0"/>
              </a:spcBef>
              <a:spcAft>
                <a:spcPts val="0"/>
              </a:spcAft>
              <a:buSzPts val="1400"/>
              <a:buChar char="-"/>
            </a:pPr>
            <a:r>
              <a:rPr lang="en"/>
              <a:t>Lugar onde a política é feita</a:t>
            </a:r>
            <a:endParaRPr/>
          </a:p>
          <a:p>
            <a:pPr indent="-317500" lvl="0" marL="457200" rtl="0" algn="l">
              <a:lnSpc>
                <a:spcPct val="200000"/>
              </a:lnSpc>
              <a:spcBef>
                <a:spcPts val="0"/>
              </a:spcBef>
              <a:spcAft>
                <a:spcPts val="0"/>
              </a:spcAft>
              <a:buSzPts val="1400"/>
              <a:buChar char="-"/>
            </a:pPr>
            <a:r>
              <a:rPr lang="en"/>
              <a:t>Reuniões longas e jargão específico</a:t>
            </a:r>
            <a:endParaRPr/>
          </a:p>
          <a:p>
            <a:pPr indent="-317500" lvl="0" marL="457200" rtl="0" algn="l">
              <a:lnSpc>
                <a:spcPct val="200000"/>
              </a:lnSpc>
              <a:spcBef>
                <a:spcPts val="0"/>
              </a:spcBef>
              <a:spcAft>
                <a:spcPts val="0"/>
              </a:spcAft>
              <a:buSzPts val="1400"/>
              <a:buChar char="-"/>
            </a:pPr>
            <a:r>
              <a:rPr lang="en"/>
              <a:t>Difícil para o cidadão acompanhar</a:t>
            </a:r>
            <a:endParaRPr/>
          </a:p>
          <a:p>
            <a:pPr indent="-317500" lvl="0" marL="457200" rtl="0" algn="l">
              <a:lnSpc>
                <a:spcPct val="200000"/>
              </a:lnSpc>
              <a:spcBef>
                <a:spcPts val="0"/>
              </a:spcBef>
              <a:spcAft>
                <a:spcPts val="0"/>
              </a:spcAft>
              <a:buSzPts val="1400"/>
              <a:buChar char="-"/>
            </a:pPr>
            <a:r>
              <a:rPr lang="en"/>
              <a:t>Ferramenta que utiliza IA e NLP</a:t>
            </a:r>
            <a:endParaRPr/>
          </a:p>
        </p:txBody>
      </p:sp>
      <p:sp>
        <p:nvSpPr>
          <p:cNvPr id="276" name="Google Shape;276;p37"/>
          <p:cNvSpPr txBox="1"/>
          <p:nvPr>
            <p:ph type="title"/>
          </p:nvPr>
        </p:nvSpPr>
        <p:spPr>
          <a:xfrm>
            <a:off x="713225" y="445025"/>
            <a:ext cx="83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Assembleia Portuguesa</a:t>
            </a:r>
            <a:endParaRPr/>
          </a:p>
        </p:txBody>
      </p:sp>
      <p:pic>
        <p:nvPicPr>
          <p:cNvPr id="277" name="Google Shape;277;p37"/>
          <p:cNvPicPr preferRelativeResize="0"/>
          <p:nvPr/>
        </p:nvPicPr>
        <p:blipFill rotWithShape="1">
          <a:blip r:embed="rId3">
            <a:alphaModFix/>
          </a:blip>
          <a:srcRect b="0" l="17263" r="7514" t="0"/>
          <a:stretch/>
        </p:blipFill>
        <p:spPr>
          <a:xfrm>
            <a:off x="5586875" y="1594550"/>
            <a:ext cx="2915400" cy="2554800"/>
          </a:xfrm>
          <a:prstGeom prst="rect">
            <a:avLst/>
          </a:prstGeom>
          <a:noFill/>
          <a:ln cap="flat" cmpd="sng" w="28575">
            <a:solidFill>
              <a:schemeClr val="accent1"/>
            </a:solidFill>
            <a:prstDash val="solid"/>
            <a:round/>
            <a:headEnd len="sm" w="sm" type="none"/>
            <a:tailEnd len="sm" w="sm" type="none"/>
          </a:ln>
        </p:spPr>
      </p:pic>
      <p:sp>
        <p:nvSpPr>
          <p:cNvPr id="278" name="Google Shape;278;p37"/>
          <p:cNvSpPr txBox="1"/>
          <p:nvPr/>
        </p:nvSpPr>
        <p:spPr>
          <a:xfrm>
            <a:off x="5586875" y="4149350"/>
            <a:ext cx="14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Fonte: </a:t>
            </a:r>
            <a:r>
              <a:rPr lang="en" u="sng">
                <a:solidFill>
                  <a:schemeClr val="hlink"/>
                </a:solidFill>
                <a:latin typeface="Montserrat"/>
                <a:ea typeface="Montserrat"/>
                <a:cs typeface="Montserrat"/>
                <a:sym typeface="Montserrat"/>
                <a:hlinkClick r:id="rId4"/>
              </a:rPr>
              <a:t>link</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713225" y="445025"/>
            <a:ext cx="83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Democracia Aumentada</a:t>
            </a:r>
            <a:endParaRPr/>
          </a:p>
        </p:txBody>
      </p:sp>
      <p:pic>
        <p:nvPicPr>
          <p:cNvPr id="284" name="Google Shape;284;p38"/>
          <p:cNvPicPr preferRelativeResize="0"/>
          <p:nvPr/>
        </p:nvPicPr>
        <p:blipFill>
          <a:blip r:embed="rId3">
            <a:alphaModFix/>
          </a:blip>
          <a:stretch>
            <a:fillRect/>
          </a:stretch>
        </p:blipFill>
        <p:spPr>
          <a:xfrm>
            <a:off x="713225" y="1017725"/>
            <a:ext cx="6776325" cy="3285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713225" y="445025"/>
            <a:ext cx="83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Democracia Aumentada</a:t>
            </a:r>
            <a:endParaRPr/>
          </a:p>
        </p:txBody>
      </p:sp>
      <p:pic>
        <p:nvPicPr>
          <p:cNvPr id="290" name="Google Shape;290;p39"/>
          <p:cNvPicPr preferRelativeResize="0"/>
          <p:nvPr/>
        </p:nvPicPr>
        <p:blipFill>
          <a:blip r:embed="rId3">
            <a:alphaModFix/>
          </a:blip>
          <a:stretch>
            <a:fillRect/>
          </a:stretch>
        </p:blipFill>
        <p:spPr>
          <a:xfrm>
            <a:off x="713225" y="1017725"/>
            <a:ext cx="6776325" cy="3285825"/>
          </a:xfrm>
          <a:prstGeom prst="rect">
            <a:avLst/>
          </a:prstGeom>
          <a:noFill/>
          <a:ln>
            <a:noFill/>
          </a:ln>
        </p:spPr>
      </p:pic>
      <p:sp>
        <p:nvSpPr>
          <p:cNvPr id="291" name="Google Shape;291;p39"/>
          <p:cNvSpPr/>
          <p:nvPr/>
        </p:nvSpPr>
        <p:spPr>
          <a:xfrm>
            <a:off x="5473575" y="2117900"/>
            <a:ext cx="2227800" cy="935100"/>
          </a:xfrm>
          <a:prstGeom prst="roundRect">
            <a:avLst>
              <a:gd fmla="val 16667" name="adj"/>
            </a:avLst>
          </a:prstGeom>
          <a:no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1931400" y="2543975"/>
            <a:ext cx="5281200" cy="64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Topic Modeling</a:t>
            </a:r>
            <a:endParaRPr/>
          </a:p>
        </p:txBody>
      </p:sp>
      <p:sp>
        <p:nvSpPr>
          <p:cNvPr id="297" name="Google Shape;297;p40"/>
          <p:cNvSpPr txBox="1"/>
          <p:nvPr>
            <p:ph idx="2" type="title"/>
          </p:nvPr>
        </p:nvSpPr>
        <p:spPr>
          <a:xfrm>
            <a:off x="3746550" y="1478925"/>
            <a:ext cx="16509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98" name="Google Shape;298;p40"/>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Discutir para que serve e alguns modelos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idx="1" type="subTitle"/>
          </p:nvPr>
        </p:nvSpPr>
        <p:spPr>
          <a:xfrm>
            <a:off x="895950" y="1682000"/>
            <a:ext cx="4110000" cy="23799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Método de identificação de tópicos</a:t>
            </a:r>
            <a:endParaRPr/>
          </a:p>
          <a:p>
            <a:pPr indent="-317500" lvl="0" marL="457200" rtl="0" algn="l">
              <a:lnSpc>
                <a:spcPct val="200000"/>
              </a:lnSpc>
              <a:spcBef>
                <a:spcPts val="0"/>
              </a:spcBef>
              <a:spcAft>
                <a:spcPts val="0"/>
              </a:spcAft>
              <a:buSzPts val="1400"/>
              <a:buChar char="-"/>
            </a:pPr>
            <a:r>
              <a:rPr lang="en"/>
              <a:t>Modelo não-supervisionado</a:t>
            </a:r>
            <a:endParaRPr/>
          </a:p>
          <a:p>
            <a:pPr indent="-317500" lvl="0" marL="457200" rtl="0" algn="l">
              <a:lnSpc>
                <a:spcPct val="200000"/>
              </a:lnSpc>
              <a:spcBef>
                <a:spcPts val="0"/>
              </a:spcBef>
              <a:spcAft>
                <a:spcPts val="0"/>
              </a:spcAft>
              <a:buSzPts val="1400"/>
              <a:buChar char="-"/>
            </a:pPr>
            <a:r>
              <a:rPr lang="en"/>
              <a:t>Agrupamento de palavras próximas</a:t>
            </a:r>
            <a:endParaRPr/>
          </a:p>
          <a:p>
            <a:pPr indent="-317500" lvl="0" marL="457200" rtl="0" algn="l">
              <a:lnSpc>
                <a:spcPct val="200000"/>
              </a:lnSpc>
              <a:spcBef>
                <a:spcPts val="0"/>
              </a:spcBef>
              <a:spcAft>
                <a:spcPts val="0"/>
              </a:spcAft>
              <a:buSzPts val="1400"/>
              <a:buChar char="-"/>
            </a:pPr>
            <a:r>
              <a:rPr lang="en"/>
              <a:t>Automatização</a:t>
            </a:r>
            <a:r>
              <a:rPr lang="en"/>
              <a:t>,</a:t>
            </a:r>
            <a:r>
              <a:rPr lang="en"/>
              <a:t> organização</a:t>
            </a:r>
            <a:endParaRPr/>
          </a:p>
          <a:p>
            <a:pPr indent="-317500" lvl="0" marL="457200" rtl="0" algn="l">
              <a:lnSpc>
                <a:spcPct val="200000"/>
              </a:lnSpc>
              <a:spcBef>
                <a:spcPts val="0"/>
              </a:spcBef>
              <a:spcAft>
                <a:spcPts val="0"/>
              </a:spcAft>
              <a:buSzPts val="1400"/>
              <a:buChar char="-"/>
            </a:pPr>
            <a:r>
              <a:rPr lang="en"/>
              <a:t>Anotação de Córpus</a:t>
            </a:r>
            <a:r>
              <a:rPr lang="en"/>
              <a:t>,</a:t>
            </a:r>
            <a:r>
              <a:rPr lang="en"/>
              <a:t> Feature Selection</a:t>
            </a:r>
            <a:endParaRPr/>
          </a:p>
        </p:txBody>
      </p:sp>
      <p:sp>
        <p:nvSpPr>
          <p:cNvPr id="304" name="Google Shape;304;p41"/>
          <p:cNvSpPr txBox="1"/>
          <p:nvPr>
            <p:ph type="title"/>
          </p:nvPr>
        </p:nvSpPr>
        <p:spPr>
          <a:xfrm>
            <a:off x="713225" y="445025"/>
            <a:ext cx="83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que é o Topic Modeling?</a:t>
            </a:r>
            <a:endParaRPr/>
          </a:p>
        </p:txBody>
      </p:sp>
      <p:pic>
        <p:nvPicPr>
          <p:cNvPr id="305" name="Google Shape;305;p41"/>
          <p:cNvPicPr preferRelativeResize="0"/>
          <p:nvPr/>
        </p:nvPicPr>
        <p:blipFill rotWithShape="1">
          <a:blip r:embed="rId3">
            <a:alphaModFix/>
          </a:blip>
          <a:srcRect b="9663" l="0" r="0" t="9671"/>
          <a:stretch/>
        </p:blipFill>
        <p:spPr>
          <a:xfrm>
            <a:off x="5350680" y="1390700"/>
            <a:ext cx="3380400" cy="2962500"/>
          </a:xfrm>
          <a:prstGeom prst="rect">
            <a:avLst/>
          </a:prstGeom>
          <a:noFill/>
          <a:ln cap="flat" cmpd="sng" w="28575">
            <a:solidFill>
              <a:schemeClr val="accent1"/>
            </a:solidFill>
            <a:prstDash val="solid"/>
            <a:round/>
            <a:headEnd len="sm" w="sm" type="none"/>
            <a:tailEnd len="sm" w="sm" type="none"/>
          </a:ln>
        </p:spPr>
      </p:pic>
      <p:sp>
        <p:nvSpPr>
          <p:cNvPr id="306" name="Google Shape;306;p41"/>
          <p:cNvSpPr txBox="1"/>
          <p:nvPr/>
        </p:nvSpPr>
        <p:spPr>
          <a:xfrm>
            <a:off x="5350675" y="4353200"/>
            <a:ext cx="14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Fonte: </a:t>
            </a:r>
            <a:r>
              <a:rPr lang="en" u="sng">
                <a:solidFill>
                  <a:schemeClr val="hlink"/>
                </a:solidFill>
                <a:latin typeface="Montserrat"/>
                <a:ea typeface="Montserrat"/>
                <a:cs typeface="Montserrat"/>
                <a:sym typeface="Montserrat"/>
                <a:hlinkClick r:id="rId4"/>
              </a:rPr>
              <a:t>link</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ph idx="1" type="subTitle"/>
          </p:nvPr>
        </p:nvSpPr>
        <p:spPr>
          <a:xfrm>
            <a:off x="895950" y="1682000"/>
            <a:ext cx="4110000" cy="23799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Semântica Distribucional</a:t>
            </a:r>
            <a:endParaRPr/>
          </a:p>
          <a:p>
            <a:pPr indent="-317500" lvl="0" marL="457200" rtl="0" algn="l">
              <a:lnSpc>
                <a:spcPct val="200000"/>
              </a:lnSpc>
              <a:spcBef>
                <a:spcPts val="0"/>
              </a:spcBef>
              <a:spcAft>
                <a:spcPts val="0"/>
              </a:spcAft>
              <a:buSzPts val="1400"/>
              <a:buChar char="-"/>
            </a:pPr>
            <a:r>
              <a:rPr lang="en"/>
              <a:t>TF-IDF</a:t>
            </a:r>
            <a:endParaRPr/>
          </a:p>
          <a:p>
            <a:pPr indent="-317500" lvl="0" marL="457200" rtl="0" algn="l">
              <a:lnSpc>
                <a:spcPct val="200000"/>
              </a:lnSpc>
              <a:spcBef>
                <a:spcPts val="0"/>
              </a:spcBef>
              <a:spcAft>
                <a:spcPts val="0"/>
              </a:spcAft>
              <a:buSzPts val="1400"/>
              <a:buChar char="-"/>
            </a:pPr>
            <a:r>
              <a:rPr lang="en"/>
              <a:t>Truncated SVD</a:t>
            </a:r>
            <a:endParaRPr/>
          </a:p>
        </p:txBody>
      </p:sp>
      <p:sp>
        <p:nvSpPr>
          <p:cNvPr id="312" name="Google Shape;312;p42"/>
          <p:cNvSpPr txBox="1"/>
          <p:nvPr>
            <p:ph type="title"/>
          </p:nvPr>
        </p:nvSpPr>
        <p:spPr>
          <a:xfrm>
            <a:off x="713225" y="445025"/>
            <a:ext cx="83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Histórico - LSA</a:t>
            </a:r>
            <a:endParaRPr/>
          </a:p>
        </p:txBody>
      </p:sp>
      <p:pic>
        <p:nvPicPr>
          <p:cNvPr id="313" name="Google Shape;313;p42"/>
          <p:cNvPicPr preferRelativeResize="0"/>
          <p:nvPr/>
        </p:nvPicPr>
        <p:blipFill rotWithShape="1">
          <a:blip r:embed="rId3">
            <a:alphaModFix/>
          </a:blip>
          <a:srcRect b="0" l="4695" r="5521" t="0"/>
          <a:stretch/>
        </p:blipFill>
        <p:spPr>
          <a:xfrm>
            <a:off x="5250750" y="831450"/>
            <a:ext cx="3214500" cy="2126700"/>
          </a:xfrm>
          <a:prstGeom prst="rect">
            <a:avLst/>
          </a:prstGeom>
          <a:noFill/>
          <a:ln cap="flat" cmpd="sng" w="28575">
            <a:solidFill>
              <a:schemeClr val="accent1"/>
            </a:solidFill>
            <a:prstDash val="solid"/>
            <a:round/>
            <a:headEnd len="sm" w="sm" type="none"/>
            <a:tailEnd len="sm" w="sm" type="none"/>
          </a:ln>
        </p:spPr>
      </p:pic>
      <p:sp>
        <p:nvSpPr>
          <p:cNvPr id="314" name="Google Shape;314;p42"/>
          <p:cNvSpPr txBox="1"/>
          <p:nvPr/>
        </p:nvSpPr>
        <p:spPr>
          <a:xfrm>
            <a:off x="4803000" y="4312050"/>
            <a:ext cx="18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Fonte: </a:t>
            </a:r>
            <a:r>
              <a:rPr lang="en" u="sng">
                <a:solidFill>
                  <a:schemeClr val="hlink"/>
                </a:solidFill>
                <a:latin typeface="Montserrat"/>
                <a:ea typeface="Montserrat"/>
                <a:cs typeface="Montserrat"/>
                <a:sym typeface="Montserrat"/>
                <a:hlinkClick r:id="rId4"/>
              </a:rPr>
              <a:t>link</a:t>
            </a:r>
            <a:r>
              <a:rPr lang="en">
                <a:latin typeface="Montserrat"/>
                <a:ea typeface="Montserrat"/>
                <a:cs typeface="Montserrat"/>
                <a:sym typeface="Montserrat"/>
              </a:rPr>
              <a:t> e </a:t>
            </a:r>
            <a:r>
              <a:rPr lang="en" u="sng">
                <a:solidFill>
                  <a:schemeClr val="hlink"/>
                </a:solidFill>
                <a:latin typeface="Montserrat"/>
                <a:ea typeface="Montserrat"/>
                <a:cs typeface="Montserrat"/>
                <a:sym typeface="Montserrat"/>
                <a:hlinkClick r:id="rId5"/>
              </a:rPr>
              <a:t>link</a:t>
            </a:r>
            <a:endParaRPr>
              <a:latin typeface="Montserrat"/>
              <a:ea typeface="Montserrat"/>
              <a:cs typeface="Montserrat"/>
              <a:sym typeface="Montserrat"/>
            </a:endParaRPr>
          </a:p>
        </p:txBody>
      </p:sp>
      <p:pic>
        <p:nvPicPr>
          <p:cNvPr id="315" name="Google Shape;315;p42"/>
          <p:cNvPicPr preferRelativeResize="0"/>
          <p:nvPr/>
        </p:nvPicPr>
        <p:blipFill>
          <a:blip r:embed="rId6">
            <a:alphaModFix/>
          </a:blip>
          <a:stretch>
            <a:fillRect/>
          </a:stretch>
        </p:blipFill>
        <p:spPr>
          <a:xfrm>
            <a:off x="4803000" y="2958160"/>
            <a:ext cx="4110001" cy="135389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