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Staatliches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pos="492">
          <p15:clr>
            <a:srgbClr val="9AA0A6"/>
          </p15:clr>
        </p15:guide>
        <p15:guide id="3" pos="42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492"/>
        <p:guide pos="42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Staatliches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Passo 3: retomar o referencial e falar -&gt; regex identificar claramente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Doc2vec (</a:t>
            </a:r>
            <a:r>
              <a:rPr lang="en">
                <a:solidFill>
                  <a:schemeClr val="dk1"/>
                </a:solidFill>
              </a:rPr>
              <a:t>1000)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desbalanço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Não é o melhor mas nem o pior. &gt; doq o aleatório.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Apesar de ter muitos falsos positivos, ainda sim pra um primeiro modelo, um baseline, conseguiu ter um bom desempenho (muitos verdadeiros positivos e verdadeiros negativos).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Resultado satisfatório nas circunstâncias. Agora é melhorar o parâmetro.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Maior contribuição: modelo de rotulação. 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Vamos apresentar dois exemplos (o texto está pré-processado)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Referencial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Comentar que a esmagadora maioria dos casos, o requerido é a empresa a qual se discute o mérito da falência.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Como?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Administrador judicial / processo civil / lei, artigo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Inviabilidade de ler tudo e rotular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58706" y="26550"/>
            <a:ext cx="3787200" cy="31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b="0" sz="9600"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58700" y="3348475"/>
            <a:ext cx="2371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/>
          <p:nvPr/>
        </p:nvSpPr>
        <p:spPr>
          <a:xfrm flipH="1" rot="10800000">
            <a:off x="-2575" y="-12250"/>
            <a:ext cx="9144000" cy="176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 txBox="1"/>
          <p:nvPr>
            <p:ph type="title"/>
          </p:nvPr>
        </p:nvSpPr>
        <p:spPr>
          <a:xfrm>
            <a:off x="701600" y="612675"/>
            <a:ext cx="51030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title"/>
          </p:nvPr>
        </p:nvSpPr>
        <p:spPr>
          <a:xfrm>
            <a:off x="778650" y="295615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778650" y="3467900"/>
            <a:ext cx="17874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11"/>
          <p:cNvSpPr txBox="1"/>
          <p:nvPr>
            <p:ph idx="3" type="title"/>
          </p:nvPr>
        </p:nvSpPr>
        <p:spPr>
          <a:xfrm>
            <a:off x="2711750" y="29561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1"/>
          <p:cNvSpPr txBox="1"/>
          <p:nvPr>
            <p:ph idx="4" type="subTitle"/>
          </p:nvPr>
        </p:nvSpPr>
        <p:spPr>
          <a:xfrm>
            <a:off x="2711750" y="3467900"/>
            <a:ext cx="17874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1"/>
          <p:cNvSpPr txBox="1"/>
          <p:nvPr>
            <p:ph idx="5" type="title"/>
          </p:nvPr>
        </p:nvSpPr>
        <p:spPr>
          <a:xfrm>
            <a:off x="4644850" y="29561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1"/>
          <p:cNvSpPr txBox="1"/>
          <p:nvPr>
            <p:ph idx="6" type="subTitle"/>
          </p:nvPr>
        </p:nvSpPr>
        <p:spPr>
          <a:xfrm>
            <a:off x="4644850" y="3467900"/>
            <a:ext cx="17874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1"/>
          <p:cNvSpPr txBox="1"/>
          <p:nvPr>
            <p:ph idx="7" type="title"/>
          </p:nvPr>
        </p:nvSpPr>
        <p:spPr>
          <a:xfrm>
            <a:off x="6577950" y="29561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1"/>
          <p:cNvSpPr txBox="1"/>
          <p:nvPr>
            <p:ph idx="8" type="subTitle"/>
          </p:nvPr>
        </p:nvSpPr>
        <p:spPr>
          <a:xfrm>
            <a:off x="6577950" y="3467900"/>
            <a:ext cx="17874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5241175" y="655611"/>
            <a:ext cx="28110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5241175" y="2539375"/>
            <a:ext cx="32262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709763" y="1533275"/>
            <a:ext cx="3626100" cy="28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2" type="body"/>
          </p:nvPr>
        </p:nvSpPr>
        <p:spPr>
          <a:xfrm>
            <a:off x="4808136" y="1533275"/>
            <a:ext cx="3626100" cy="28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701600" y="612675"/>
            <a:ext cx="35721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-2575" y="-15925"/>
            <a:ext cx="6279600" cy="515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701600" y="2344725"/>
            <a:ext cx="2811000" cy="21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5280900" y="277200"/>
            <a:ext cx="3863100" cy="458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5976000" y="1445100"/>
            <a:ext cx="24729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None/>
              <a:defRPr b="0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" name="Google Shape;101;p16"/>
          <p:cNvSpPr/>
          <p:nvPr/>
        </p:nvSpPr>
        <p:spPr>
          <a:xfrm>
            <a:off x="286800" y="280450"/>
            <a:ext cx="46506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-39875" y="-11975"/>
            <a:ext cx="4611900" cy="519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733913" y="1778850"/>
            <a:ext cx="1787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733913" y="3196350"/>
            <a:ext cx="1787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2" type="title"/>
          </p:nvPr>
        </p:nvSpPr>
        <p:spPr>
          <a:xfrm>
            <a:off x="2696838" y="1778850"/>
            <a:ext cx="1787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3" type="subTitle"/>
          </p:nvPr>
        </p:nvSpPr>
        <p:spPr>
          <a:xfrm>
            <a:off x="2696838" y="3196350"/>
            <a:ext cx="1787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4" type="title"/>
          </p:nvPr>
        </p:nvSpPr>
        <p:spPr>
          <a:xfrm>
            <a:off x="4659763" y="1778850"/>
            <a:ext cx="1787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8"/>
          <p:cNvSpPr txBox="1"/>
          <p:nvPr>
            <p:ph idx="5" type="subTitle"/>
          </p:nvPr>
        </p:nvSpPr>
        <p:spPr>
          <a:xfrm>
            <a:off x="4659763" y="3196350"/>
            <a:ext cx="1787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8"/>
          <p:cNvSpPr txBox="1"/>
          <p:nvPr>
            <p:ph idx="6" type="title"/>
          </p:nvPr>
        </p:nvSpPr>
        <p:spPr>
          <a:xfrm>
            <a:off x="6622688" y="1778850"/>
            <a:ext cx="1787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18"/>
          <p:cNvSpPr txBox="1"/>
          <p:nvPr>
            <p:ph idx="7" type="subTitle"/>
          </p:nvPr>
        </p:nvSpPr>
        <p:spPr>
          <a:xfrm>
            <a:off x="6622688" y="3196350"/>
            <a:ext cx="1787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8"/>
          <p:cNvSpPr txBox="1"/>
          <p:nvPr>
            <p:ph idx="8" type="title"/>
          </p:nvPr>
        </p:nvSpPr>
        <p:spPr>
          <a:xfrm>
            <a:off x="701675" y="1260050"/>
            <a:ext cx="18519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9" type="title"/>
          </p:nvPr>
        </p:nvSpPr>
        <p:spPr>
          <a:xfrm>
            <a:off x="6590450" y="1260050"/>
            <a:ext cx="18519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3" type="title"/>
          </p:nvPr>
        </p:nvSpPr>
        <p:spPr>
          <a:xfrm>
            <a:off x="4611400" y="1260050"/>
            <a:ext cx="18519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4" type="title"/>
          </p:nvPr>
        </p:nvSpPr>
        <p:spPr>
          <a:xfrm>
            <a:off x="2656538" y="1260050"/>
            <a:ext cx="18519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AND_BODY_1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5673000" y="4015536"/>
            <a:ext cx="28110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2134350" y="1470225"/>
            <a:ext cx="48879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810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  <a:defRPr sz="2400">
                <a:solidFill>
                  <a:schemeClr val="lt2"/>
                </a:solidFill>
              </a:defRPr>
            </a:lvl2pPr>
            <a:lvl3pPr indent="-3810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■"/>
              <a:defRPr sz="2400">
                <a:solidFill>
                  <a:schemeClr val="lt2"/>
                </a:solidFill>
              </a:defRPr>
            </a:lvl3pPr>
            <a:lvl4pPr indent="-3810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4pPr>
            <a:lvl5pPr indent="-3810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  <a:defRPr sz="2400">
                <a:solidFill>
                  <a:schemeClr val="lt2"/>
                </a:solidFill>
              </a:defRPr>
            </a:lvl5pPr>
            <a:lvl6pPr indent="-3810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■"/>
              <a:defRPr sz="2400">
                <a:solidFill>
                  <a:schemeClr val="lt2"/>
                </a:solidFill>
              </a:defRPr>
            </a:lvl6pPr>
            <a:lvl7pPr indent="-3810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7pPr>
            <a:lvl8pPr indent="-3810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Char char="○"/>
              <a:defRPr sz="2400">
                <a:solidFill>
                  <a:schemeClr val="lt2"/>
                </a:solidFill>
              </a:defRPr>
            </a:lvl8pPr>
            <a:lvl9pPr indent="-3810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400"/>
              <a:buChar char="■"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"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701600" y="612675"/>
            <a:ext cx="51030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title"/>
          </p:nvPr>
        </p:nvSpPr>
        <p:spPr>
          <a:xfrm>
            <a:off x="1288000" y="2984500"/>
            <a:ext cx="1787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1288000" y="3467900"/>
            <a:ext cx="17874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3" type="title"/>
          </p:nvPr>
        </p:nvSpPr>
        <p:spPr>
          <a:xfrm>
            <a:off x="3678300" y="2984600"/>
            <a:ext cx="1787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4" type="subTitle"/>
          </p:nvPr>
        </p:nvSpPr>
        <p:spPr>
          <a:xfrm>
            <a:off x="3678300" y="3467900"/>
            <a:ext cx="17874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5" type="title"/>
          </p:nvPr>
        </p:nvSpPr>
        <p:spPr>
          <a:xfrm>
            <a:off x="6068600" y="2984600"/>
            <a:ext cx="1787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6" type="subTitle"/>
          </p:nvPr>
        </p:nvSpPr>
        <p:spPr>
          <a:xfrm>
            <a:off x="6068600" y="3467900"/>
            <a:ext cx="17874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_AND_BODY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01600" y="2702675"/>
            <a:ext cx="32262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701600" y="612675"/>
            <a:ext cx="35721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"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701600" y="612675"/>
            <a:ext cx="51030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title"/>
          </p:nvPr>
        </p:nvSpPr>
        <p:spPr>
          <a:xfrm>
            <a:off x="1288000" y="1829125"/>
            <a:ext cx="178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1288000" y="22487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3" type="title"/>
          </p:nvPr>
        </p:nvSpPr>
        <p:spPr>
          <a:xfrm>
            <a:off x="3678300" y="1829000"/>
            <a:ext cx="178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4" type="subTitle"/>
          </p:nvPr>
        </p:nvSpPr>
        <p:spPr>
          <a:xfrm>
            <a:off x="3678300" y="22487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5" type="title"/>
          </p:nvPr>
        </p:nvSpPr>
        <p:spPr>
          <a:xfrm>
            <a:off x="6068600" y="1829000"/>
            <a:ext cx="178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6" type="subTitle"/>
          </p:nvPr>
        </p:nvSpPr>
        <p:spPr>
          <a:xfrm>
            <a:off x="6068600" y="22487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7" type="title"/>
          </p:nvPr>
        </p:nvSpPr>
        <p:spPr>
          <a:xfrm>
            <a:off x="1288000" y="3271725"/>
            <a:ext cx="178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8" type="subTitle"/>
          </p:nvPr>
        </p:nvSpPr>
        <p:spPr>
          <a:xfrm>
            <a:off x="1288000" y="36913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9" type="title"/>
          </p:nvPr>
        </p:nvSpPr>
        <p:spPr>
          <a:xfrm>
            <a:off x="3678300" y="3271600"/>
            <a:ext cx="178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13" type="subTitle"/>
          </p:nvPr>
        </p:nvSpPr>
        <p:spPr>
          <a:xfrm>
            <a:off x="3678300" y="36913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4" type="title"/>
          </p:nvPr>
        </p:nvSpPr>
        <p:spPr>
          <a:xfrm>
            <a:off x="6068600" y="3271600"/>
            <a:ext cx="178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15" type="subTitle"/>
          </p:nvPr>
        </p:nvSpPr>
        <p:spPr>
          <a:xfrm>
            <a:off x="6068600" y="36913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2">
    <p:bg>
      <p:bgPr>
        <a:solidFill>
          <a:schemeClr val="dk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2855675" y="814725"/>
            <a:ext cx="6336900" cy="43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60" name="Google Shape;160;p23"/>
          <p:cNvCxnSpPr/>
          <p:nvPr/>
        </p:nvCxnSpPr>
        <p:spPr>
          <a:xfrm>
            <a:off x="2855675" y="4871925"/>
            <a:ext cx="60282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3"/>
          <p:cNvCxnSpPr/>
          <p:nvPr/>
        </p:nvCxnSpPr>
        <p:spPr>
          <a:xfrm>
            <a:off x="8871505" y="814855"/>
            <a:ext cx="0" cy="4065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TITLE_AND_BODY_2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701600" y="612675"/>
            <a:ext cx="35721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2469150" y="1806050"/>
            <a:ext cx="4205700" cy="33804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3086550" y="1131100"/>
            <a:ext cx="2970900" cy="11685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 txBox="1"/>
          <p:nvPr>
            <p:ph idx="2" type="title"/>
          </p:nvPr>
        </p:nvSpPr>
        <p:spPr>
          <a:xfrm>
            <a:off x="3412488" y="1445800"/>
            <a:ext cx="23316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3052200" y="3691300"/>
            <a:ext cx="3052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TITLE_ONLY_2_1">
    <p:bg>
      <p:bgPr>
        <a:solidFill>
          <a:schemeClr val="dk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527525" y="1809375"/>
            <a:ext cx="28593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2" type="subTitle"/>
          </p:nvPr>
        </p:nvSpPr>
        <p:spPr>
          <a:xfrm>
            <a:off x="1527525" y="2693825"/>
            <a:ext cx="28593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3" type="subTitle"/>
          </p:nvPr>
        </p:nvSpPr>
        <p:spPr>
          <a:xfrm>
            <a:off x="1527525" y="3578275"/>
            <a:ext cx="28593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2075550" y="0"/>
            <a:ext cx="499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2547300" y="903600"/>
            <a:ext cx="404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1" type="subTitle"/>
          </p:nvPr>
        </p:nvSpPr>
        <p:spPr>
          <a:xfrm>
            <a:off x="2694450" y="1745400"/>
            <a:ext cx="37551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/>
        </p:nvSpPr>
        <p:spPr>
          <a:xfrm>
            <a:off x="2967600" y="3591400"/>
            <a:ext cx="3208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0" i="0" lang="en" sz="1100" u="none" cap="none" strike="noStrike">
                <a:solidFill>
                  <a:schemeClr val="l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0" i="0" lang="en" sz="1100" u="none" cap="none" strike="noStrike">
                <a:solidFill>
                  <a:schemeClr val="l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b="0" i="0" lang="en" sz="1100" u="none" cap="none" strike="noStrike">
                <a:solidFill>
                  <a:schemeClr val="l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b="0" i="0" sz="11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TITLE_AND_TWO_COLUMNS_1">
    <p:bg>
      <p:bgPr>
        <a:solidFill>
          <a:schemeClr val="dk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-34350" y="-25750"/>
            <a:ext cx="5976300" cy="51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09775" y="1533275"/>
            <a:ext cx="4347600" cy="28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701600" y="612675"/>
            <a:ext cx="4347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TITLE_AND_BODY_1_1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4516675" y="0"/>
            <a:ext cx="4027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4954975" y="1287900"/>
            <a:ext cx="3150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954975" y="732525"/>
            <a:ext cx="315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2" type="subTitle"/>
          </p:nvPr>
        </p:nvSpPr>
        <p:spPr>
          <a:xfrm>
            <a:off x="4954975" y="2671038"/>
            <a:ext cx="3150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4"/>
          <p:cNvSpPr txBox="1"/>
          <p:nvPr>
            <p:ph idx="3" type="title"/>
          </p:nvPr>
        </p:nvSpPr>
        <p:spPr>
          <a:xfrm>
            <a:off x="4954975" y="2115663"/>
            <a:ext cx="315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4" type="subTitle"/>
          </p:nvPr>
        </p:nvSpPr>
        <p:spPr>
          <a:xfrm>
            <a:off x="4954975" y="4054188"/>
            <a:ext cx="3150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" name="Google Shape;26;p4"/>
          <p:cNvSpPr txBox="1"/>
          <p:nvPr>
            <p:ph idx="5" type="title"/>
          </p:nvPr>
        </p:nvSpPr>
        <p:spPr>
          <a:xfrm>
            <a:off x="4954975" y="3498813"/>
            <a:ext cx="315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09775" y="1399650"/>
            <a:ext cx="69240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01600" y="612675"/>
            <a:ext cx="72327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ONLY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296125" y="321150"/>
            <a:ext cx="4092300" cy="4501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4729400" y="321150"/>
            <a:ext cx="4092300" cy="4501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1176463" y="1713125"/>
            <a:ext cx="23316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176475" y="2187425"/>
            <a:ext cx="23316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title"/>
          </p:nvPr>
        </p:nvSpPr>
        <p:spPr>
          <a:xfrm>
            <a:off x="5609738" y="1713125"/>
            <a:ext cx="23316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5609750" y="2187450"/>
            <a:ext cx="23316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701600" y="1556900"/>
            <a:ext cx="2097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701600" y="2431825"/>
            <a:ext cx="34527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01600" y="612675"/>
            <a:ext cx="51030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701600" y="612666"/>
            <a:ext cx="28110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1613000" y="0"/>
            <a:ext cx="5810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311700" y="2303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title"/>
          </p:nvPr>
        </p:nvSpPr>
        <p:spPr>
          <a:xfrm>
            <a:off x="2808750" y="1165625"/>
            <a:ext cx="35265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694450" y="3171625"/>
            <a:ext cx="37551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286800" y="280450"/>
            <a:ext cx="8583000" cy="4589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-24750" y="1324150"/>
            <a:ext cx="9193500" cy="25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/>
          <p:nvPr>
            <p:ph hasCustomPrompt="1" type="title"/>
          </p:nvPr>
        </p:nvSpPr>
        <p:spPr>
          <a:xfrm>
            <a:off x="311700" y="9537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7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29998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aatliches"/>
              <a:buNone/>
              <a:defRPr b="1" i="0" sz="2800" u="none" cap="none" strike="noStrik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i="0" sz="2800" u="none" cap="none" strike="noStrik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i="0" sz="2800" u="none" cap="none" strike="noStrik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i="0" sz="2800" u="none" cap="none" strike="noStrik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i="0" sz="2800" u="none" cap="none" strike="noStrik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i="0" sz="2800" u="none" cap="none" strike="noStrik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i="0" sz="2800" u="none" cap="none" strike="noStrik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i="0" sz="2800" u="none" cap="none" strike="noStrik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b="1" i="0" sz="2800" u="none" cap="none" strike="noStrik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"/>
              <a:buChar char="●"/>
              <a:defRPr b="0" i="0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286800" y="280450"/>
            <a:ext cx="4297200" cy="4589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>
            <p:ph type="ctrTitle"/>
          </p:nvPr>
        </p:nvSpPr>
        <p:spPr>
          <a:xfrm>
            <a:off x="758706" y="26550"/>
            <a:ext cx="3787200" cy="31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VOX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LEGIS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758700" y="3348475"/>
            <a:ext cx="34536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Marcelo Cirilo de Souza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Pedro Henrique Barbosa de Almeida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Ricardo Akira Tanaka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Thomas Palmeira Ferraz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Verena Christian Saêta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0" l="27351" r="0" t="10778"/>
          <a:stretch/>
        </p:blipFill>
        <p:spPr>
          <a:xfrm>
            <a:off x="5258725" y="280450"/>
            <a:ext cx="3885276" cy="458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709775" y="1450400"/>
            <a:ext cx="30252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Impossibilidade de rotular todos os dados na mão;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Solução não supervisionada via </a:t>
            </a:r>
            <a:r>
              <a:rPr i="1" lang="en" sz="1500"/>
              <a:t>clusterização</a:t>
            </a:r>
            <a:r>
              <a:rPr lang="en" sz="1500"/>
              <a:t> 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 txBox="1"/>
          <p:nvPr>
            <p:ph type="title"/>
          </p:nvPr>
        </p:nvSpPr>
        <p:spPr>
          <a:xfrm>
            <a:off x="701600" y="612675"/>
            <a:ext cx="4705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TENTATIVAS MAL sucedidas</a:t>
            </a:r>
            <a:endParaRPr/>
          </a:p>
        </p:txBody>
      </p:sp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450" y="1450400"/>
            <a:ext cx="4342700" cy="29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701600" y="612675"/>
            <a:ext cx="6073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cLASSIFICAÇÃO DE DECISÕES</a:t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1448800" y="239417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8"/>
          <p:cNvSpPr txBox="1"/>
          <p:nvPr>
            <p:ph idx="4294967295" type="title"/>
          </p:nvPr>
        </p:nvSpPr>
        <p:spPr>
          <a:xfrm>
            <a:off x="925450" y="1637123"/>
            <a:ext cx="178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Passo 1</a:t>
            </a:r>
            <a:endParaRPr sz="1800"/>
          </a:p>
        </p:txBody>
      </p:sp>
      <p:sp>
        <p:nvSpPr>
          <p:cNvPr id="302" name="Google Shape;302;p38"/>
          <p:cNvSpPr txBox="1"/>
          <p:nvPr>
            <p:ph idx="4294967295" type="subTitle"/>
          </p:nvPr>
        </p:nvSpPr>
        <p:spPr>
          <a:xfrm>
            <a:off x="925450" y="340845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Redução do </a:t>
            </a:r>
            <a:r>
              <a:rPr b="0" i="1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dataset</a:t>
            </a:r>
            <a:r>
              <a:rPr b="0" i="0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para processos eletrônicos de falência;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3284025" y="239417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8"/>
          <p:cNvSpPr txBox="1"/>
          <p:nvPr>
            <p:ph idx="4294967295" type="title"/>
          </p:nvPr>
        </p:nvSpPr>
        <p:spPr>
          <a:xfrm>
            <a:off x="2760675" y="1637123"/>
            <a:ext cx="178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Passo 2</a:t>
            </a:r>
            <a:endParaRPr sz="1800"/>
          </a:p>
        </p:txBody>
      </p:sp>
      <p:sp>
        <p:nvSpPr>
          <p:cNvPr id="305" name="Google Shape;305;p38"/>
          <p:cNvSpPr txBox="1"/>
          <p:nvPr>
            <p:ph idx="4294967295" type="subTitle"/>
          </p:nvPr>
        </p:nvSpPr>
        <p:spPr>
          <a:xfrm>
            <a:off x="2760675" y="340845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Remoção de documentos desnecessários e limpeza das </a:t>
            </a:r>
            <a:r>
              <a:rPr b="0" i="1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strings</a:t>
            </a:r>
            <a:r>
              <a:rPr b="0" i="0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restantes; 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5119250" y="239417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8"/>
          <p:cNvSpPr txBox="1"/>
          <p:nvPr>
            <p:ph idx="4294967295" type="title"/>
          </p:nvPr>
        </p:nvSpPr>
        <p:spPr>
          <a:xfrm>
            <a:off x="4595900" y="1637123"/>
            <a:ext cx="178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PASSO 3</a:t>
            </a:r>
            <a:endParaRPr sz="1800"/>
          </a:p>
        </p:txBody>
      </p:sp>
      <p:sp>
        <p:nvSpPr>
          <p:cNvPr id="308" name="Google Shape;308;p38"/>
          <p:cNvSpPr txBox="1"/>
          <p:nvPr>
            <p:ph idx="4294967295" type="subTitle"/>
          </p:nvPr>
        </p:nvSpPr>
        <p:spPr>
          <a:xfrm>
            <a:off x="4595900" y="340845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Rotulação através da identificação de expressões regulares;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6954475" y="239417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8"/>
          <p:cNvSpPr txBox="1"/>
          <p:nvPr>
            <p:ph idx="4294967295" type="title"/>
          </p:nvPr>
        </p:nvSpPr>
        <p:spPr>
          <a:xfrm>
            <a:off x="6431125" y="1637123"/>
            <a:ext cx="178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Passo 4</a:t>
            </a:r>
            <a:endParaRPr sz="1800"/>
          </a:p>
        </p:txBody>
      </p:sp>
      <p:sp>
        <p:nvSpPr>
          <p:cNvPr id="311" name="Google Shape;311;p38"/>
          <p:cNvSpPr txBox="1"/>
          <p:nvPr>
            <p:ph idx="4294967295" type="subTitle"/>
          </p:nvPr>
        </p:nvSpPr>
        <p:spPr>
          <a:xfrm>
            <a:off x="6431125" y="340845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Normalização dos </a:t>
            </a:r>
            <a:r>
              <a:rPr b="0" i="1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targets;</a:t>
            </a:r>
            <a:endParaRPr b="0" i="1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12" name="Google Shape;312;p38"/>
          <p:cNvGrpSpPr/>
          <p:nvPr/>
        </p:nvGrpSpPr>
        <p:grpSpPr>
          <a:xfrm>
            <a:off x="5322477" y="2544683"/>
            <a:ext cx="334147" cy="440714"/>
            <a:chOff x="6300488" y="3998833"/>
            <a:chExt cx="360577" cy="475573"/>
          </a:xfrm>
        </p:grpSpPr>
        <p:sp>
          <p:nvSpPr>
            <p:cNvPr id="313" name="Google Shape;313;p38"/>
            <p:cNvSpPr/>
            <p:nvPr/>
          </p:nvSpPr>
          <p:spPr>
            <a:xfrm>
              <a:off x="6300488" y="3998833"/>
              <a:ext cx="360577" cy="475573"/>
            </a:xfrm>
            <a:custGeom>
              <a:rect b="b" l="l" r="r" t="t"/>
              <a:pathLst>
                <a:path extrusionOk="0" h="25136" w="19058">
                  <a:moveTo>
                    <a:pt x="6055" y="814"/>
                  </a:moveTo>
                  <a:cubicBezTo>
                    <a:pt x="6069" y="814"/>
                    <a:pt x="6081" y="826"/>
                    <a:pt x="6082" y="841"/>
                  </a:cubicBezTo>
                  <a:lnTo>
                    <a:pt x="6082" y="5829"/>
                  </a:lnTo>
                  <a:lnTo>
                    <a:pt x="4934" y="5254"/>
                  </a:lnTo>
                  <a:cubicBezTo>
                    <a:pt x="4876" y="5226"/>
                    <a:pt x="4814" y="5212"/>
                    <a:pt x="4752" y="5212"/>
                  </a:cubicBezTo>
                  <a:cubicBezTo>
                    <a:pt x="4689" y="5212"/>
                    <a:pt x="4627" y="5226"/>
                    <a:pt x="4570" y="5254"/>
                  </a:cubicBezTo>
                  <a:lnTo>
                    <a:pt x="3422" y="5829"/>
                  </a:lnTo>
                  <a:lnTo>
                    <a:pt x="3422" y="841"/>
                  </a:lnTo>
                  <a:cubicBezTo>
                    <a:pt x="3422" y="826"/>
                    <a:pt x="3434" y="814"/>
                    <a:pt x="3449" y="814"/>
                  </a:cubicBezTo>
                  <a:close/>
                  <a:moveTo>
                    <a:pt x="17780" y="1683"/>
                  </a:moveTo>
                  <a:cubicBezTo>
                    <a:pt x="18033" y="1683"/>
                    <a:pt x="18241" y="1890"/>
                    <a:pt x="18241" y="2144"/>
                  </a:cubicBezTo>
                  <a:lnTo>
                    <a:pt x="18243" y="23860"/>
                  </a:lnTo>
                  <a:cubicBezTo>
                    <a:pt x="18241" y="24115"/>
                    <a:pt x="18035" y="24321"/>
                    <a:pt x="17782" y="24321"/>
                  </a:cubicBezTo>
                  <a:lnTo>
                    <a:pt x="1277" y="24321"/>
                  </a:lnTo>
                  <a:cubicBezTo>
                    <a:pt x="1022" y="24321"/>
                    <a:pt x="815" y="24115"/>
                    <a:pt x="815" y="23860"/>
                  </a:cubicBezTo>
                  <a:lnTo>
                    <a:pt x="815" y="2144"/>
                  </a:lnTo>
                  <a:cubicBezTo>
                    <a:pt x="815" y="1890"/>
                    <a:pt x="1022" y="1683"/>
                    <a:pt x="1277" y="1683"/>
                  </a:cubicBezTo>
                  <a:lnTo>
                    <a:pt x="2606" y="1683"/>
                  </a:lnTo>
                  <a:lnTo>
                    <a:pt x="2606" y="6488"/>
                  </a:lnTo>
                  <a:cubicBezTo>
                    <a:pt x="2607" y="6724"/>
                    <a:pt x="2800" y="6896"/>
                    <a:pt x="3013" y="6896"/>
                  </a:cubicBezTo>
                  <a:cubicBezTo>
                    <a:pt x="3074" y="6896"/>
                    <a:pt x="3136" y="6882"/>
                    <a:pt x="3196" y="6852"/>
                  </a:cubicBezTo>
                  <a:lnTo>
                    <a:pt x="4751" y="6075"/>
                  </a:lnTo>
                  <a:lnTo>
                    <a:pt x="6305" y="6852"/>
                  </a:lnTo>
                  <a:cubicBezTo>
                    <a:pt x="6366" y="6882"/>
                    <a:pt x="6428" y="6896"/>
                    <a:pt x="6489" y="6896"/>
                  </a:cubicBezTo>
                  <a:cubicBezTo>
                    <a:pt x="6702" y="6896"/>
                    <a:pt x="6896" y="6724"/>
                    <a:pt x="6896" y="6488"/>
                  </a:cubicBezTo>
                  <a:lnTo>
                    <a:pt x="6896" y="1683"/>
                  </a:lnTo>
                  <a:close/>
                  <a:moveTo>
                    <a:pt x="3447" y="1"/>
                  </a:moveTo>
                  <a:cubicBezTo>
                    <a:pt x="2983" y="1"/>
                    <a:pt x="2607" y="377"/>
                    <a:pt x="2606" y="841"/>
                  </a:cubicBezTo>
                  <a:lnTo>
                    <a:pt x="2606" y="869"/>
                  </a:lnTo>
                  <a:lnTo>
                    <a:pt x="1277" y="869"/>
                  </a:lnTo>
                  <a:cubicBezTo>
                    <a:pt x="571" y="870"/>
                    <a:pt x="1" y="1441"/>
                    <a:pt x="1" y="2144"/>
                  </a:cubicBezTo>
                  <a:lnTo>
                    <a:pt x="1" y="23860"/>
                  </a:lnTo>
                  <a:cubicBezTo>
                    <a:pt x="1" y="24566"/>
                    <a:pt x="573" y="25136"/>
                    <a:pt x="1277" y="25136"/>
                  </a:cubicBezTo>
                  <a:lnTo>
                    <a:pt x="17782" y="25136"/>
                  </a:lnTo>
                  <a:cubicBezTo>
                    <a:pt x="18485" y="25136"/>
                    <a:pt x="19056" y="24566"/>
                    <a:pt x="19057" y="23860"/>
                  </a:cubicBezTo>
                  <a:lnTo>
                    <a:pt x="19057" y="2144"/>
                  </a:lnTo>
                  <a:cubicBezTo>
                    <a:pt x="19056" y="1441"/>
                    <a:pt x="18485" y="870"/>
                    <a:pt x="17782" y="869"/>
                  </a:cubicBezTo>
                  <a:lnTo>
                    <a:pt x="6897" y="869"/>
                  </a:lnTo>
                  <a:lnTo>
                    <a:pt x="6897" y="841"/>
                  </a:lnTo>
                  <a:cubicBezTo>
                    <a:pt x="6896" y="377"/>
                    <a:pt x="6519" y="1"/>
                    <a:pt x="6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6366254" y="4138538"/>
              <a:ext cx="229102" cy="237257"/>
            </a:xfrm>
            <a:custGeom>
              <a:rect b="b" l="l" r="r" t="t"/>
              <a:pathLst>
                <a:path extrusionOk="0" h="12540" w="12109">
                  <a:moveTo>
                    <a:pt x="6052" y="815"/>
                  </a:moveTo>
                  <a:cubicBezTo>
                    <a:pt x="6463" y="815"/>
                    <a:pt x="6669" y="1311"/>
                    <a:pt x="6379" y="1602"/>
                  </a:cubicBezTo>
                  <a:cubicBezTo>
                    <a:pt x="6285" y="1696"/>
                    <a:pt x="6169" y="1738"/>
                    <a:pt x="6056" y="1738"/>
                  </a:cubicBezTo>
                  <a:cubicBezTo>
                    <a:pt x="5818" y="1738"/>
                    <a:pt x="5590" y="1554"/>
                    <a:pt x="5590" y="1276"/>
                  </a:cubicBezTo>
                  <a:cubicBezTo>
                    <a:pt x="5590" y="1021"/>
                    <a:pt x="5797" y="815"/>
                    <a:pt x="6052" y="815"/>
                  </a:cubicBezTo>
                  <a:close/>
                  <a:moveTo>
                    <a:pt x="2144" y="5319"/>
                  </a:moveTo>
                  <a:lnTo>
                    <a:pt x="3254" y="7817"/>
                  </a:lnTo>
                  <a:lnTo>
                    <a:pt x="1033" y="7817"/>
                  </a:lnTo>
                  <a:lnTo>
                    <a:pt x="2144" y="5319"/>
                  </a:lnTo>
                  <a:close/>
                  <a:moveTo>
                    <a:pt x="9961" y="5319"/>
                  </a:moveTo>
                  <a:lnTo>
                    <a:pt x="11071" y="7817"/>
                  </a:lnTo>
                  <a:lnTo>
                    <a:pt x="8850" y="7817"/>
                  </a:lnTo>
                  <a:lnTo>
                    <a:pt x="9961" y="5319"/>
                  </a:lnTo>
                  <a:close/>
                  <a:moveTo>
                    <a:pt x="3323" y="8632"/>
                  </a:moveTo>
                  <a:cubicBezTo>
                    <a:pt x="3098" y="8919"/>
                    <a:pt x="2649" y="9120"/>
                    <a:pt x="2144" y="9120"/>
                  </a:cubicBezTo>
                  <a:cubicBezTo>
                    <a:pt x="1639" y="9120"/>
                    <a:pt x="1188" y="8919"/>
                    <a:pt x="964" y="8632"/>
                  </a:cubicBezTo>
                  <a:close/>
                  <a:moveTo>
                    <a:pt x="11140" y="8632"/>
                  </a:moveTo>
                  <a:cubicBezTo>
                    <a:pt x="10917" y="8919"/>
                    <a:pt x="10466" y="9120"/>
                    <a:pt x="9961" y="9120"/>
                  </a:cubicBezTo>
                  <a:cubicBezTo>
                    <a:pt x="9456" y="9120"/>
                    <a:pt x="9005" y="8919"/>
                    <a:pt x="8782" y="8632"/>
                  </a:cubicBezTo>
                  <a:close/>
                  <a:moveTo>
                    <a:pt x="6052" y="8196"/>
                  </a:moveTo>
                  <a:cubicBezTo>
                    <a:pt x="6306" y="8196"/>
                    <a:pt x="6513" y="8404"/>
                    <a:pt x="6513" y="8659"/>
                  </a:cubicBezTo>
                  <a:lnTo>
                    <a:pt x="6513" y="11726"/>
                  </a:lnTo>
                  <a:lnTo>
                    <a:pt x="5590" y="11726"/>
                  </a:lnTo>
                  <a:lnTo>
                    <a:pt x="5590" y="8659"/>
                  </a:lnTo>
                  <a:cubicBezTo>
                    <a:pt x="5590" y="8404"/>
                    <a:pt x="5797" y="8196"/>
                    <a:pt x="6052" y="8196"/>
                  </a:cubicBezTo>
                  <a:close/>
                  <a:moveTo>
                    <a:pt x="6052" y="0"/>
                  </a:moveTo>
                  <a:cubicBezTo>
                    <a:pt x="5427" y="0"/>
                    <a:pt x="4894" y="452"/>
                    <a:pt x="4792" y="1068"/>
                  </a:cubicBezTo>
                  <a:cubicBezTo>
                    <a:pt x="4692" y="1686"/>
                    <a:pt x="5052" y="2285"/>
                    <a:pt x="5644" y="2483"/>
                  </a:cubicBezTo>
                  <a:lnTo>
                    <a:pt x="5644" y="3039"/>
                  </a:lnTo>
                  <a:lnTo>
                    <a:pt x="1275" y="3039"/>
                  </a:lnTo>
                  <a:cubicBezTo>
                    <a:pt x="1050" y="3040"/>
                    <a:pt x="868" y="3222"/>
                    <a:pt x="868" y="3447"/>
                  </a:cubicBezTo>
                  <a:cubicBezTo>
                    <a:pt x="868" y="3671"/>
                    <a:pt x="1050" y="3853"/>
                    <a:pt x="1275" y="3853"/>
                  </a:cubicBezTo>
                  <a:lnTo>
                    <a:pt x="1736" y="3853"/>
                  </a:lnTo>
                  <a:lnTo>
                    <a:pt x="1736" y="4229"/>
                  </a:lnTo>
                  <a:lnTo>
                    <a:pt x="34" y="8060"/>
                  </a:lnTo>
                  <a:cubicBezTo>
                    <a:pt x="34" y="8060"/>
                    <a:pt x="34" y="8060"/>
                    <a:pt x="34" y="8061"/>
                  </a:cubicBezTo>
                  <a:cubicBezTo>
                    <a:pt x="29" y="8071"/>
                    <a:pt x="26" y="8081"/>
                    <a:pt x="23" y="8090"/>
                  </a:cubicBezTo>
                  <a:cubicBezTo>
                    <a:pt x="22" y="8093"/>
                    <a:pt x="20" y="8096"/>
                    <a:pt x="18" y="8101"/>
                  </a:cubicBezTo>
                  <a:cubicBezTo>
                    <a:pt x="15" y="8107"/>
                    <a:pt x="14" y="8116"/>
                    <a:pt x="12" y="8124"/>
                  </a:cubicBezTo>
                  <a:cubicBezTo>
                    <a:pt x="9" y="8131"/>
                    <a:pt x="9" y="8134"/>
                    <a:pt x="8" y="8140"/>
                  </a:cubicBezTo>
                  <a:cubicBezTo>
                    <a:pt x="6" y="8145"/>
                    <a:pt x="6" y="8151"/>
                    <a:pt x="5" y="8157"/>
                  </a:cubicBezTo>
                  <a:cubicBezTo>
                    <a:pt x="5" y="8163"/>
                    <a:pt x="2" y="8174"/>
                    <a:pt x="2" y="8181"/>
                  </a:cubicBezTo>
                  <a:lnTo>
                    <a:pt x="2" y="8192"/>
                  </a:lnTo>
                  <a:cubicBezTo>
                    <a:pt x="2" y="8202"/>
                    <a:pt x="0" y="8212"/>
                    <a:pt x="0" y="8222"/>
                  </a:cubicBezTo>
                  <a:lnTo>
                    <a:pt x="0" y="8225"/>
                  </a:lnTo>
                  <a:cubicBezTo>
                    <a:pt x="0" y="9167"/>
                    <a:pt x="962" y="9935"/>
                    <a:pt x="2144" y="9935"/>
                  </a:cubicBezTo>
                  <a:cubicBezTo>
                    <a:pt x="3327" y="9935"/>
                    <a:pt x="4289" y="9167"/>
                    <a:pt x="4289" y="8225"/>
                  </a:cubicBezTo>
                  <a:lnTo>
                    <a:pt x="4289" y="8222"/>
                  </a:lnTo>
                  <a:cubicBezTo>
                    <a:pt x="4289" y="8213"/>
                    <a:pt x="4289" y="8204"/>
                    <a:pt x="4287" y="8192"/>
                  </a:cubicBezTo>
                  <a:lnTo>
                    <a:pt x="4287" y="8181"/>
                  </a:lnTo>
                  <a:cubicBezTo>
                    <a:pt x="4287" y="8174"/>
                    <a:pt x="4286" y="8165"/>
                    <a:pt x="4284" y="8157"/>
                  </a:cubicBezTo>
                  <a:cubicBezTo>
                    <a:pt x="4283" y="8148"/>
                    <a:pt x="4281" y="8145"/>
                    <a:pt x="4281" y="8140"/>
                  </a:cubicBezTo>
                  <a:cubicBezTo>
                    <a:pt x="4280" y="8134"/>
                    <a:pt x="4278" y="8130"/>
                    <a:pt x="4277" y="8124"/>
                  </a:cubicBezTo>
                  <a:cubicBezTo>
                    <a:pt x="4275" y="8118"/>
                    <a:pt x="4272" y="8107"/>
                    <a:pt x="4271" y="8101"/>
                  </a:cubicBezTo>
                  <a:cubicBezTo>
                    <a:pt x="4269" y="8096"/>
                    <a:pt x="4268" y="8093"/>
                    <a:pt x="4266" y="8090"/>
                  </a:cubicBezTo>
                  <a:cubicBezTo>
                    <a:pt x="4263" y="8080"/>
                    <a:pt x="4260" y="8071"/>
                    <a:pt x="4255" y="8061"/>
                  </a:cubicBezTo>
                  <a:cubicBezTo>
                    <a:pt x="4255" y="8061"/>
                    <a:pt x="4255" y="8060"/>
                    <a:pt x="4254" y="8060"/>
                  </a:cubicBezTo>
                  <a:lnTo>
                    <a:pt x="2552" y="4229"/>
                  </a:lnTo>
                  <a:lnTo>
                    <a:pt x="2552" y="3853"/>
                  </a:lnTo>
                  <a:lnTo>
                    <a:pt x="5647" y="3853"/>
                  </a:lnTo>
                  <a:lnTo>
                    <a:pt x="5647" y="7450"/>
                  </a:lnTo>
                  <a:cubicBezTo>
                    <a:pt x="5128" y="7625"/>
                    <a:pt x="4779" y="8111"/>
                    <a:pt x="4779" y="8658"/>
                  </a:cubicBezTo>
                  <a:lnTo>
                    <a:pt x="4779" y="11725"/>
                  </a:lnTo>
                  <a:lnTo>
                    <a:pt x="3882" y="11725"/>
                  </a:lnTo>
                  <a:cubicBezTo>
                    <a:pt x="3880" y="11725"/>
                    <a:pt x="3877" y="11725"/>
                    <a:pt x="3874" y="11725"/>
                  </a:cubicBezTo>
                  <a:cubicBezTo>
                    <a:pt x="3650" y="11725"/>
                    <a:pt x="3467" y="11907"/>
                    <a:pt x="3467" y="12133"/>
                  </a:cubicBezTo>
                  <a:cubicBezTo>
                    <a:pt x="3467" y="12358"/>
                    <a:pt x="3650" y="12540"/>
                    <a:pt x="3874" y="12540"/>
                  </a:cubicBezTo>
                  <a:cubicBezTo>
                    <a:pt x="3877" y="12540"/>
                    <a:pt x="3880" y="12540"/>
                    <a:pt x="3882" y="12540"/>
                  </a:cubicBezTo>
                  <a:lnTo>
                    <a:pt x="8225" y="12540"/>
                  </a:lnTo>
                  <a:cubicBezTo>
                    <a:pt x="8228" y="12540"/>
                    <a:pt x="8231" y="12540"/>
                    <a:pt x="8234" y="12540"/>
                  </a:cubicBezTo>
                  <a:cubicBezTo>
                    <a:pt x="8458" y="12540"/>
                    <a:pt x="8641" y="12358"/>
                    <a:pt x="8641" y="12133"/>
                  </a:cubicBezTo>
                  <a:cubicBezTo>
                    <a:pt x="8641" y="11907"/>
                    <a:pt x="8458" y="11725"/>
                    <a:pt x="8234" y="11725"/>
                  </a:cubicBezTo>
                  <a:cubicBezTo>
                    <a:pt x="8231" y="11725"/>
                    <a:pt x="8228" y="11725"/>
                    <a:pt x="8225" y="11725"/>
                  </a:cubicBezTo>
                  <a:lnTo>
                    <a:pt x="7329" y="11725"/>
                  </a:lnTo>
                  <a:lnTo>
                    <a:pt x="7329" y="8659"/>
                  </a:lnTo>
                  <a:cubicBezTo>
                    <a:pt x="7329" y="8111"/>
                    <a:pt x="6978" y="7625"/>
                    <a:pt x="6461" y="7450"/>
                  </a:cubicBezTo>
                  <a:lnTo>
                    <a:pt x="6461" y="3855"/>
                  </a:lnTo>
                  <a:lnTo>
                    <a:pt x="9556" y="3855"/>
                  </a:lnTo>
                  <a:lnTo>
                    <a:pt x="9556" y="4229"/>
                  </a:lnTo>
                  <a:lnTo>
                    <a:pt x="7854" y="8060"/>
                  </a:lnTo>
                  <a:cubicBezTo>
                    <a:pt x="7852" y="8060"/>
                    <a:pt x="7852" y="8061"/>
                    <a:pt x="7854" y="8063"/>
                  </a:cubicBezTo>
                  <a:cubicBezTo>
                    <a:pt x="7849" y="8072"/>
                    <a:pt x="7845" y="8081"/>
                    <a:pt x="7842" y="8090"/>
                  </a:cubicBezTo>
                  <a:cubicBezTo>
                    <a:pt x="7842" y="8093"/>
                    <a:pt x="7840" y="8098"/>
                    <a:pt x="7839" y="8101"/>
                  </a:cubicBezTo>
                  <a:cubicBezTo>
                    <a:pt x="7836" y="8108"/>
                    <a:pt x="7834" y="8116"/>
                    <a:pt x="7833" y="8125"/>
                  </a:cubicBezTo>
                  <a:cubicBezTo>
                    <a:pt x="7829" y="8133"/>
                    <a:pt x="7828" y="8136"/>
                    <a:pt x="7828" y="8140"/>
                  </a:cubicBezTo>
                  <a:cubicBezTo>
                    <a:pt x="7826" y="8146"/>
                    <a:pt x="7826" y="8152"/>
                    <a:pt x="7825" y="8157"/>
                  </a:cubicBezTo>
                  <a:cubicBezTo>
                    <a:pt x="7823" y="8163"/>
                    <a:pt x="7822" y="8174"/>
                    <a:pt x="7820" y="8181"/>
                  </a:cubicBezTo>
                  <a:lnTo>
                    <a:pt x="7820" y="8193"/>
                  </a:lnTo>
                  <a:cubicBezTo>
                    <a:pt x="7820" y="8202"/>
                    <a:pt x="7819" y="8213"/>
                    <a:pt x="7819" y="8224"/>
                  </a:cubicBezTo>
                  <a:lnTo>
                    <a:pt x="7819" y="8225"/>
                  </a:lnTo>
                  <a:cubicBezTo>
                    <a:pt x="7819" y="9169"/>
                    <a:pt x="8782" y="9935"/>
                    <a:pt x="9964" y="9935"/>
                  </a:cubicBezTo>
                  <a:cubicBezTo>
                    <a:pt x="11147" y="9935"/>
                    <a:pt x="12109" y="9169"/>
                    <a:pt x="12109" y="8225"/>
                  </a:cubicBezTo>
                  <a:lnTo>
                    <a:pt x="12109" y="8224"/>
                  </a:lnTo>
                  <a:cubicBezTo>
                    <a:pt x="12109" y="8213"/>
                    <a:pt x="12107" y="8202"/>
                    <a:pt x="12107" y="8193"/>
                  </a:cubicBezTo>
                  <a:lnTo>
                    <a:pt x="12104" y="8192"/>
                  </a:lnTo>
                  <a:lnTo>
                    <a:pt x="12104" y="8181"/>
                  </a:lnTo>
                  <a:cubicBezTo>
                    <a:pt x="12104" y="8174"/>
                    <a:pt x="12101" y="8165"/>
                    <a:pt x="12100" y="8157"/>
                  </a:cubicBezTo>
                  <a:cubicBezTo>
                    <a:pt x="12098" y="8148"/>
                    <a:pt x="12098" y="8145"/>
                    <a:pt x="12097" y="8140"/>
                  </a:cubicBezTo>
                  <a:cubicBezTo>
                    <a:pt x="12095" y="8134"/>
                    <a:pt x="12094" y="8130"/>
                    <a:pt x="12092" y="8124"/>
                  </a:cubicBezTo>
                  <a:cubicBezTo>
                    <a:pt x="12091" y="8116"/>
                    <a:pt x="12089" y="8107"/>
                    <a:pt x="12086" y="8101"/>
                  </a:cubicBezTo>
                  <a:cubicBezTo>
                    <a:pt x="12085" y="8096"/>
                    <a:pt x="12083" y="8093"/>
                    <a:pt x="12083" y="8090"/>
                  </a:cubicBezTo>
                  <a:cubicBezTo>
                    <a:pt x="12080" y="8080"/>
                    <a:pt x="12076" y="8071"/>
                    <a:pt x="12071" y="8061"/>
                  </a:cubicBezTo>
                  <a:cubicBezTo>
                    <a:pt x="12071" y="8061"/>
                    <a:pt x="12071" y="8060"/>
                    <a:pt x="12071" y="8060"/>
                  </a:cubicBezTo>
                  <a:lnTo>
                    <a:pt x="10369" y="4229"/>
                  </a:lnTo>
                  <a:lnTo>
                    <a:pt x="10369" y="3853"/>
                  </a:lnTo>
                  <a:lnTo>
                    <a:pt x="10832" y="3853"/>
                  </a:lnTo>
                  <a:cubicBezTo>
                    <a:pt x="11056" y="3853"/>
                    <a:pt x="11238" y="3671"/>
                    <a:pt x="11238" y="3447"/>
                  </a:cubicBezTo>
                  <a:cubicBezTo>
                    <a:pt x="11238" y="3222"/>
                    <a:pt x="11056" y="3039"/>
                    <a:pt x="10832" y="3039"/>
                  </a:cubicBezTo>
                  <a:lnTo>
                    <a:pt x="6460" y="3039"/>
                  </a:lnTo>
                  <a:lnTo>
                    <a:pt x="6460" y="2483"/>
                  </a:lnTo>
                  <a:cubicBezTo>
                    <a:pt x="7051" y="2285"/>
                    <a:pt x="7411" y="1686"/>
                    <a:pt x="7311" y="1068"/>
                  </a:cubicBezTo>
                  <a:cubicBezTo>
                    <a:pt x="7209" y="452"/>
                    <a:pt x="6677" y="0"/>
                    <a:pt x="6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5" name="Google Shape;315;p38"/>
          <p:cNvCxnSpPr>
            <a:stCxn id="300" idx="3"/>
            <a:endCxn id="303" idx="1"/>
          </p:cNvCxnSpPr>
          <p:nvPr/>
        </p:nvCxnSpPr>
        <p:spPr>
          <a:xfrm>
            <a:off x="2189500" y="2764525"/>
            <a:ext cx="109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38"/>
          <p:cNvCxnSpPr>
            <a:stCxn id="303" idx="3"/>
            <a:endCxn id="306" idx="1"/>
          </p:cNvCxnSpPr>
          <p:nvPr/>
        </p:nvCxnSpPr>
        <p:spPr>
          <a:xfrm>
            <a:off x="4024725" y="2764525"/>
            <a:ext cx="109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38"/>
          <p:cNvCxnSpPr>
            <a:stCxn id="306" idx="3"/>
            <a:endCxn id="309" idx="1"/>
          </p:cNvCxnSpPr>
          <p:nvPr/>
        </p:nvCxnSpPr>
        <p:spPr>
          <a:xfrm>
            <a:off x="5859950" y="2764525"/>
            <a:ext cx="109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38"/>
          <p:cNvCxnSpPr>
            <a:stCxn id="309" idx="3"/>
          </p:cNvCxnSpPr>
          <p:nvPr/>
        </p:nvCxnSpPr>
        <p:spPr>
          <a:xfrm>
            <a:off x="7695175" y="2764525"/>
            <a:ext cx="359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38"/>
          <p:cNvCxnSpPr>
            <a:stCxn id="300" idx="0"/>
            <a:endCxn id="301" idx="2"/>
          </p:cNvCxnSpPr>
          <p:nvPr/>
        </p:nvCxnSpPr>
        <p:spPr>
          <a:xfrm rot="10800000">
            <a:off x="1819150" y="212147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20" name="Google Shape;320;p38"/>
          <p:cNvCxnSpPr>
            <a:stCxn id="303" idx="0"/>
            <a:endCxn id="304" idx="2"/>
          </p:cNvCxnSpPr>
          <p:nvPr/>
        </p:nvCxnSpPr>
        <p:spPr>
          <a:xfrm rot="10800000">
            <a:off x="3654375" y="212147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21" name="Google Shape;321;p38"/>
          <p:cNvCxnSpPr>
            <a:stCxn id="306" idx="0"/>
            <a:endCxn id="307" idx="2"/>
          </p:cNvCxnSpPr>
          <p:nvPr/>
        </p:nvCxnSpPr>
        <p:spPr>
          <a:xfrm rot="10800000">
            <a:off x="5489600" y="212147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22" name="Google Shape;322;p38"/>
          <p:cNvCxnSpPr>
            <a:stCxn id="309" idx="0"/>
            <a:endCxn id="310" idx="2"/>
          </p:cNvCxnSpPr>
          <p:nvPr/>
        </p:nvCxnSpPr>
        <p:spPr>
          <a:xfrm rot="10800000">
            <a:off x="7324825" y="212147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id="323" name="Google Shape;32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963" y="2595875"/>
            <a:ext cx="338325" cy="3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4875" y="2545575"/>
            <a:ext cx="4389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05325" y="2545575"/>
            <a:ext cx="438912" cy="43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701600" y="612675"/>
            <a:ext cx="60738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cLASSIFICAÇÃO DE DECISÕES</a:t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2341663" y="247532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9"/>
          <p:cNvSpPr txBox="1"/>
          <p:nvPr>
            <p:ph idx="4294967295" type="title"/>
          </p:nvPr>
        </p:nvSpPr>
        <p:spPr>
          <a:xfrm>
            <a:off x="1818313" y="1718273"/>
            <a:ext cx="178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Passo 5</a:t>
            </a:r>
            <a:endParaRPr sz="1800"/>
          </a:p>
        </p:txBody>
      </p:sp>
      <p:sp>
        <p:nvSpPr>
          <p:cNvPr id="334" name="Google Shape;334;p39"/>
          <p:cNvSpPr txBox="1"/>
          <p:nvPr>
            <p:ph idx="4294967295" type="subTitle"/>
          </p:nvPr>
        </p:nvSpPr>
        <p:spPr>
          <a:xfrm>
            <a:off x="1818325" y="3489600"/>
            <a:ext cx="1787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Vetorização dos documentos com </a:t>
            </a:r>
            <a:r>
              <a:rPr b="0" i="1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doc2vec</a:t>
            </a:r>
            <a:r>
              <a:rPr b="0" i="0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4176888" y="247532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9"/>
          <p:cNvSpPr txBox="1"/>
          <p:nvPr>
            <p:ph idx="4294967295" type="title"/>
          </p:nvPr>
        </p:nvSpPr>
        <p:spPr>
          <a:xfrm>
            <a:off x="3653538" y="1718273"/>
            <a:ext cx="178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Passo 6</a:t>
            </a:r>
            <a:endParaRPr sz="1800"/>
          </a:p>
        </p:txBody>
      </p:sp>
      <p:sp>
        <p:nvSpPr>
          <p:cNvPr id="337" name="Google Shape;337;p39"/>
          <p:cNvSpPr txBox="1"/>
          <p:nvPr>
            <p:ph idx="4294967295" type="subTitle"/>
          </p:nvPr>
        </p:nvSpPr>
        <p:spPr>
          <a:xfrm>
            <a:off x="3653538" y="34896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Rede neural para a classificação;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8" name="Google Shape;338;p39"/>
          <p:cNvSpPr/>
          <p:nvPr/>
        </p:nvSpPr>
        <p:spPr>
          <a:xfrm>
            <a:off x="6012113" y="2475325"/>
            <a:ext cx="740700" cy="74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9"/>
          <p:cNvSpPr txBox="1"/>
          <p:nvPr>
            <p:ph idx="4294967295" type="title"/>
          </p:nvPr>
        </p:nvSpPr>
        <p:spPr>
          <a:xfrm>
            <a:off x="5488763" y="1718273"/>
            <a:ext cx="178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PASSO 7</a:t>
            </a:r>
            <a:endParaRPr sz="1800"/>
          </a:p>
        </p:txBody>
      </p:sp>
      <p:sp>
        <p:nvSpPr>
          <p:cNvPr id="340" name="Google Shape;340;p39"/>
          <p:cNvSpPr txBox="1"/>
          <p:nvPr>
            <p:ph idx="4294967295" type="subTitle"/>
          </p:nvPr>
        </p:nvSpPr>
        <p:spPr>
          <a:xfrm>
            <a:off x="5488763" y="34896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Avaliação do modelo.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7280910" y="2861894"/>
            <a:ext cx="44760" cy="14307"/>
          </a:xfrm>
          <a:custGeom>
            <a:rect b="b" l="l" r="r" t="t"/>
            <a:pathLst>
              <a:path extrusionOk="0" h="816" w="2553">
                <a:moveTo>
                  <a:pt x="409" y="0"/>
                </a:moveTo>
                <a:cubicBezTo>
                  <a:pt x="184" y="0"/>
                  <a:pt x="1" y="182"/>
                  <a:pt x="1" y="407"/>
                </a:cubicBezTo>
                <a:cubicBezTo>
                  <a:pt x="1" y="631"/>
                  <a:pt x="184" y="815"/>
                  <a:pt x="409" y="815"/>
                </a:cubicBezTo>
                <a:lnTo>
                  <a:pt x="2146" y="815"/>
                </a:lnTo>
                <a:cubicBezTo>
                  <a:pt x="2370" y="815"/>
                  <a:pt x="2552" y="631"/>
                  <a:pt x="2552" y="407"/>
                </a:cubicBezTo>
                <a:cubicBezTo>
                  <a:pt x="2552" y="182"/>
                  <a:pt x="2370" y="0"/>
                  <a:pt x="21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39"/>
          <p:cNvCxnSpPr>
            <a:stCxn id="332" idx="3"/>
            <a:endCxn id="335" idx="1"/>
          </p:cNvCxnSpPr>
          <p:nvPr/>
        </p:nvCxnSpPr>
        <p:spPr>
          <a:xfrm>
            <a:off x="3082363" y="2845675"/>
            <a:ext cx="109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39"/>
          <p:cNvCxnSpPr>
            <a:stCxn id="335" idx="3"/>
            <a:endCxn id="338" idx="1"/>
          </p:cNvCxnSpPr>
          <p:nvPr/>
        </p:nvCxnSpPr>
        <p:spPr>
          <a:xfrm>
            <a:off x="4917588" y="2845675"/>
            <a:ext cx="109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39"/>
          <p:cNvCxnSpPr>
            <a:stCxn id="332" idx="0"/>
            <a:endCxn id="333" idx="2"/>
          </p:cNvCxnSpPr>
          <p:nvPr/>
        </p:nvCxnSpPr>
        <p:spPr>
          <a:xfrm rot="10800000">
            <a:off x="2712013" y="220262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45" name="Google Shape;345;p39"/>
          <p:cNvCxnSpPr>
            <a:stCxn id="335" idx="0"/>
            <a:endCxn id="336" idx="2"/>
          </p:cNvCxnSpPr>
          <p:nvPr/>
        </p:nvCxnSpPr>
        <p:spPr>
          <a:xfrm rot="10800000">
            <a:off x="4547238" y="220262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46" name="Google Shape;346;p39"/>
          <p:cNvCxnSpPr>
            <a:stCxn id="338" idx="0"/>
            <a:endCxn id="339" idx="2"/>
          </p:cNvCxnSpPr>
          <p:nvPr/>
        </p:nvCxnSpPr>
        <p:spPr>
          <a:xfrm rot="10800000">
            <a:off x="6382463" y="2202625"/>
            <a:ext cx="0" cy="27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47" name="Google Shape;347;p39"/>
          <p:cNvCxnSpPr/>
          <p:nvPr/>
        </p:nvCxnSpPr>
        <p:spPr>
          <a:xfrm>
            <a:off x="5652288" y="2846200"/>
            <a:ext cx="359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48" name="Google Shape;3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2575" y="2626738"/>
            <a:ext cx="4389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738" y="2626213"/>
            <a:ext cx="4389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5800" y="2626738"/>
            <a:ext cx="438912" cy="43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title"/>
          </p:nvPr>
        </p:nvSpPr>
        <p:spPr>
          <a:xfrm>
            <a:off x="311700" y="398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Treino e validação</a:t>
            </a:r>
            <a:endParaRPr/>
          </a:p>
        </p:txBody>
      </p:sp>
      <p:sp>
        <p:nvSpPr>
          <p:cNvPr id="357" name="Google Shape;35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0"/>
          <p:cNvSpPr txBox="1"/>
          <p:nvPr/>
        </p:nvSpPr>
        <p:spPr>
          <a:xfrm>
            <a:off x="1678400" y="1179100"/>
            <a:ext cx="57282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Dados de treinamento (rotulados via REGEX):</a:t>
            </a:r>
            <a:endParaRPr b="0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b="0" i="0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115 negativos;</a:t>
            </a:r>
            <a:endParaRPr b="0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b="0" i="0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896 positivos.</a:t>
            </a:r>
            <a:endParaRPr b="0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Dados de validação (rotulados manualmente):</a:t>
            </a:r>
            <a:endParaRPr b="0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b="0" i="0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24 negativos;</a:t>
            </a:r>
            <a:endParaRPr b="0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b="0" i="0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11 positivos.</a:t>
            </a:r>
            <a:endParaRPr b="0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Classificador:</a:t>
            </a:r>
            <a:endParaRPr b="0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b="0" i="0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Rede </a:t>
            </a:r>
            <a:r>
              <a:rPr b="0" i="1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fully-connected</a:t>
            </a:r>
            <a:r>
              <a:rPr b="0" i="0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0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b="0" i="0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Camadas ocultas de tamanhos 50, 100, 50 e 1;</a:t>
            </a:r>
            <a:endParaRPr b="0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b="0" i="0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Função de ativação “ReLU”; </a:t>
            </a:r>
            <a:endParaRPr b="0" i="0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</a:pPr>
            <a:r>
              <a:rPr b="0" i="0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Função de perda: “</a:t>
            </a:r>
            <a:r>
              <a:rPr b="0" i="1" lang="en" sz="1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Binary Cross-Entropy”.</a:t>
            </a:r>
            <a:endParaRPr b="0" i="1" sz="1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311700" y="1696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64" name="Google Shape;36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41"/>
          <p:cNvSpPr/>
          <p:nvPr/>
        </p:nvSpPr>
        <p:spPr>
          <a:xfrm>
            <a:off x="2922450" y="1115175"/>
            <a:ext cx="3299100" cy="25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2730750" y="3865725"/>
            <a:ext cx="36600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Acurácia: 0.57</a:t>
            </a:r>
            <a:endParaRPr b="0" i="0" sz="17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Precisão: 0.41</a:t>
            </a:r>
            <a:endParaRPr b="0" i="0" sz="17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Revocação: 0.82</a:t>
            </a:r>
            <a:endParaRPr b="0" i="0" sz="17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7" name="Google Shape;36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2450" y="1115175"/>
            <a:ext cx="3201786" cy="258815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 txBox="1"/>
          <p:nvPr/>
        </p:nvSpPr>
        <p:spPr>
          <a:xfrm>
            <a:off x="1609950" y="801075"/>
            <a:ext cx="5901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Matriz de confusão</a:t>
            </a:r>
            <a:endParaRPr b="0" i="0" sz="16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 rot="-5400000">
            <a:off x="1590450" y="2252175"/>
            <a:ext cx="2349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Rótulos verdadeiros</a:t>
            </a:r>
            <a:endParaRPr b="0"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0" name="Google Shape;370;p41"/>
          <p:cNvSpPr txBox="1"/>
          <p:nvPr/>
        </p:nvSpPr>
        <p:spPr>
          <a:xfrm>
            <a:off x="1588700" y="3627075"/>
            <a:ext cx="5901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Rótulos preditos</a:t>
            </a:r>
            <a:endParaRPr b="0"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type="title"/>
          </p:nvPr>
        </p:nvSpPr>
        <p:spPr>
          <a:xfrm>
            <a:off x="311700" y="1536000"/>
            <a:ext cx="8520600" cy="20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0" lang="en" sz="1500">
                <a:latin typeface="Raleway"/>
                <a:ea typeface="Raleway"/>
                <a:cs typeface="Raleway"/>
                <a:sym typeface="Raleway"/>
              </a:rPr>
              <a:t>“[...] todavia soma notas fiscais emitidas totalizam quantia r 27.918,00 valor ultrapassa limite legalmente estabelecido data propositura ação saliente-se lei refere-se soma títulos protestados valor dívida atualizada pretende requerente ausente pois requisito legal decretação quebra posto considerando autos consta </a:t>
            </a:r>
            <a:r>
              <a:rPr b="0" lang="en" sz="1500">
                <a:solidFill>
                  <a:srgbClr val="000000"/>
                </a:solidFill>
                <a:highlight>
                  <a:srgbClr val="FFD966"/>
                </a:highlight>
                <a:latin typeface="Raleway"/>
                <a:ea typeface="Raleway"/>
                <a:cs typeface="Raleway"/>
                <a:sym typeface="Raleway"/>
              </a:rPr>
              <a:t>julgo improcedente pedido falência extinguindo processo</a:t>
            </a:r>
            <a:r>
              <a:rPr b="0" lang="en" sz="1500">
                <a:highlight>
                  <a:srgbClr val="FFD966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lang="en" sz="1500">
                <a:latin typeface="Raleway"/>
                <a:ea typeface="Raleway"/>
                <a:cs typeface="Raleway"/>
                <a:sym typeface="Raleway"/>
              </a:rPr>
              <a:t>fulcro art 487 i cpc/15 sucumbente </a:t>
            </a:r>
            <a:r>
              <a:rPr b="0" lang="en" sz="1500">
                <a:solidFill>
                  <a:schemeClr val="dk1"/>
                </a:solidFill>
                <a:highlight>
                  <a:srgbClr val="FFD966"/>
                </a:highlight>
                <a:latin typeface="Raleway"/>
                <a:ea typeface="Raleway"/>
                <a:cs typeface="Raleway"/>
                <a:sym typeface="Raleway"/>
              </a:rPr>
              <a:t>condeno autora pagamento custas </a:t>
            </a:r>
            <a:r>
              <a:rPr b="0" lang="en" sz="1500">
                <a:latin typeface="Raleway"/>
                <a:ea typeface="Raleway"/>
                <a:cs typeface="Raleway"/>
                <a:sym typeface="Raleway"/>
              </a:rPr>
              <a:t>despesas processuais honorários advocatícios prol patrono requerida arbitro 10 valor atualizado causa termos art 85 § 2º cpc/15 p.r.i.c .. campinas 11 maio 2016 1030316-40.2014.8.26.0114 lauda 2”</a:t>
            </a:r>
            <a:endParaRPr b="0"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2"/>
          <p:cNvSpPr txBox="1"/>
          <p:nvPr>
            <p:ph idx="1" type="body"/>
          </p:nvPr>
        </p:nvSpPr>
        <p:spPr>
          <a:xfrm>
            <a:off x="311700" y="660875"/>
            <a:ext cx="8520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Exemplo negativo corretamente classificado</a:t>
            </a:r>
            <a:endParaRPr sz="2400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type="title"/>
          </p:nvPr>
        </p:nvSpPr>
        <p:spPr>
          <a:xfrm>
            <a:off x="311700" y="1536000"/>
            <a:ext cx="85206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0" lang="en" sz="1500">
                <a:latin typeface="Raleway"/>
                <a:ea typeface="Raleway"/>
                <a:cs typeface="Raleway"/>
                <a:sym typeface="Raleway"/>
              </a:rPr>
              <a:t>'cite-se réu apresentar contestação prazo 10 dias conste citação réu prazo contestar poderá depositar valor correspondente total crédito acrescido correção monetária juros honorários advocatícios ora fixados 10 sobre valor dado </a:t>
            </a:r>
            <a:r>
              <a:rPr b="0" lang="en" sz="1500">
                <a:solidFill>
                  <a:srgbClr val="000000"/>
                </a:solidFill>
                <a:highlight>
                  <a:srgbClr val="FFD966"/>
                </a:highlight>
                <a:latin typeface="Raleway"/>
                <a:ea typeface="Raleway"/>
                <a:cs typeface="Raleway"/>
                <a:sym typeface="Raleway"/>
              </a:rPr>
              <a:t>causa hipótese falência decretada </a:t>
            </a:r>
            <a:r>
              <a:rPr b="0" lang="en" sz="1500">
                <a:latin typeface="Raleway"/>
                <a:ea typeface="Raleway"/>
                <a:cs typeface="Raleway"/>
                <a:sym typeface="Raleway"/>
              </a:rPr>
              <a:t>art 98 lei 11.101/2005 conste </a:t>
            </a:r>
            <a:r>
              <a:rPr b="0" lang="en" sz="1500">
                <a:solidFill>
                  <a:srgbClr val="000000"/>
                </a:solidFill>
                <a:highlight>
                  <a:srgbClr val="FFD966"/>
                </a:highlight>
                <a:latin typeface="Raleway"/>
                <a:ea typeface="Raleway"/>
                <a:cs typeface="Raleway"/>
                <a:sym typeface="Raleway"/>
              </a:rPr>
              <a:t>mandado réu prazo contestar </a:t>
            </a:r>
            <a:r>
              <a:rPr b="0" lang="en" sz="1500">
                <a:latin typeface="Raleway"/>
                <a:ea typeface="Raleway"/>
                <a:cs typeface="Raleway"/>
                <a:sym typeface="Raleway"/>
              </a:rPr>
              <a:t>poderá pleitear recuperação judicial art 95 lei 11.101/2005 cumpra-se int guarulhos 17 março 2014. processo nº 1002471-91.2014.8.26.0224 p. 1'</a:t>
            </a:r>
            <a:endParaRPr b="0"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3" name="Google Shape;38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3"/>
          <p:cNvSpPr txBox="1"/>
          <p:nvPr>
            <p:ph idx="1" type="body"/>
          </p:nvPr>
        </p:nvSpPr>
        <p:spPr>
          <a:xfrm>
            <a:off x="311700" y="660875"/>
            <a:ext cx="8520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Exemplo POSITIVO corretamente classificado</a:t>
            </a:r>
            <a:endParaRPr sz="2400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title"/>
          </p:nvPr>
        </p:nvSpPr>
        <p:spPr>
          <a:xfrm>
            <a:off x="701600" y="612675"/>
            <a:ext cx="51030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TRABALHOS FUTUROS</a:t>
            </a:r>
            <a:endParaRPr/>
          </a:p>
        </p:txBody>
      </p:sp>
      <p:sp>
        <p:nvSpPr>
          <p:cNvPr id="390" name="Google Shape;390;p44"/>
          <p:cNvSpPr txBox="1"/>
          <p:nvPr>
            <p:ph idx="2" type="title"/>
          </p:nvPr>
        </p:nvSpPr>
        <p:spPr>
          <a:xfrm>
            <a:off x="778650" y="295615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RÓTULOS</a:t>
            </a:r>
            <a:endParaRPr/>
          </a:p>
        </p:txBody>
      </p:sp>
      <p:sp>
        <p:nvSpPr>
          <p:cNvPr id="391" name="Google Shape;391;p44"/>
          <p:cNvSpPr txBox="1"/>
          <p:nvPr>
            <p:ph idx="1" type="subTitle"/>
          </p:nvPr>
        </p:nvSpPr>
        <p:spPr>
          <a:xfrm>
            <a:off x="778650" y="3467900"/>
            <a:ext cx="17874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Ampliação dos dados rotulados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(ground-truth);</a:t>
            </a:r>
            <a:endParaRPr i="1"/>
          </a:p>
        </p:txBody>
      </p:sp>
      <p:sp>
        <p:nvSpPr>
          <p:cNvPr id="392" name="Google Shape;392;p44"/>
          <p:cNvSpPr txBox="1"/>
          <p:nvPr>
            <p:ph idx="3" type="title"/>
          </p:nvPr>
        </p:nvSpPr>
        <p:spPr>
          <a:xfrm>
            <a:off x="2711750" y="29561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/>
              <a:t>FEATURES</a:t>
            </a:r>
            <a:endParaRPr i="1"/>
          </a:p>
        </p:txBody>
      </p:sp>
      <p:sp>
        <p:nvSpPr>
          <p:cNvPr id="393" name="Google Shape;393;p44"/>
          <p:cNvSpPr txBox="1"/>
          <p:nvPr>
            <p:ph idx="4" type="subTitle"/>
          </p:nvPr>
        </p:nvSpPr>
        <p:spPr>
          <a:xfrm>
            <a:off x="2711750" y="3467900"/>
            <a:ext cx="17874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Usar leis, documentos citados e outras  expressões como </a:t>
            </a:r>
            <a:r>
              <a:rPr i="1" lang="en">
                <a:solidFill>
                  <a:schemeClr val="dk2"/>
                </a:solidFill>
              </a:rPr>
              <a:t>features</a:t>
            </a:r>
            <a:r>
              <a:rPr lang="en">
                <a:solidFill>
                  <a:schemeClr val="dk2"/>
                </a:solidFill>
              </a:rPr>
              <a:t>;</a:t>
            </a:r>
            <a:endParaRPr/>
          </a:p>
        </p:txBody>
      </p:sp>
      <p:sp>
        <p:nvSpPr>
          <p:cNvPr id="394" name="Google Shape;394;p44"/>
          <p:cNvSpPr txBox="1"/>
          <p:nvPr>
            <p:ph idx="5" type="title"/>
          </p:nvPr>
        </p:nvSpPr>
        <p:spPr>
          <a:xfrm>
            <a:off x="4644850" y="29561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CORRELAÇÕES</a:t>
            </a:r>
            <a:endParaRPr/>
          </a:p>
        </p:txBody>
      </p:sp>
      <p:sp>
        <p:nvSpPr>
          <p:cNvPr id="395" name="Google Shape;395;p44"/>
          <p:cNvSpPr txBox="1"/>
          <p:nvPr>
            <p:ph idx="6" type="subTitle"/>
          </p:nvPr>
        </p:nvSpPr>
        <p:spPr>
          <a:xfrm>
            <a:off x="4644850" y="3467900"/>
            <a:ext cx="17874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Analisar correlações das </a:t>
            </a:r>
            <a:r>
              <a:rPr i="1" lang="en"/>
              <a:t>features</a:t>
            </a:r>
            <a:r>
              <a:rPr lang="en"/>
              <a:t> relacionadas;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6" name="Google Shape;396;p44"/>
          <p:cNvSpPr txBox="1"/>
          <p:nvPr>
            <p:ph idx="7" type="title"/>
          </p:nvPr>
        </p:nvSpPr>
        <p:spPr>
          <a:xfrm>
            <a:off x="6577950" y="2956100"/>
            <a:ext cx="178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VIÉSES</a:t>
            </a:r>
            <a:endParaRPr/>
          </a:p>
        </p:txBody>
      </p:sp>
      <p:sp>
        <p:nvSpPr>
          <p:cNvPr id="397" name="Google Shape;397;p44"/>
          <p:cNvSpPr txBox="1"/>
          <p:nvPr>
            <p:ph idx="8" type="subTitle"/>
          </p:nvPr>
        </p:nvSpPr>
        <p:spPr>
          <a:xfrm>
            <a:off x="6577950" y="3467900"/>
            <a:ext cx="17874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Identificar e analisar vieses.</a:t>
            </a:r>
            <a:endParaRPr/>
          </a:p>
        </p:txBody>
      </p:sp>
      <p:pic>
        <p:nvPicPr>
          <p:cNvPr id="398" name="Google Shape;39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600" y="2371238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8638" y="2334000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5000" y="2334000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3900" y="2334000"/>
            <a:ext cx="475488" cy="4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/>
          <p:nvPr>
            <p:ph type="title"/>
          </p:nvPr>
        </p:nvSpPr>
        <p:spPr>
          <a:xfrm>
            <a:off x="1388100" y="1568950"/>
            <a:ext cx="6367800" cy="20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2"/>
                </a:solidFill>
              </a:rPr>
              <a:t>OBRIGADO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08" name="Google Shape;40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4460450" y="0"/>
            <a:ext cx="4683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665600" y="1705750"/>
            <a:ext cx="3644100" cy="30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Entender como os juízes decidem: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Extrair informações de documentos de um processo judicial;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Determinar teor das decisões dos juízes;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Identificar variação nas decisões.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6" name="Google Shape;206;p29"/>
          <p:cNvSpPr txBox="1"/>
          <p:nvPr>
            <p:ph type="title"/>
          </p:nvPr>
        </p:nvSpPr>
        <p:spPr>
          <a:xfrm>
            <a:off x="701600" y="612675"/>
            <a:ext cx="35721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 PROBLEMA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7868" r="0" t="0"/>
          <a:stretch/>
        </p:blipFill>
        <p:spPr>
          <a:xfrm>
            <a:off x="4950602" y="1049700"/>
            <a:ext cx="4206227" cy="30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11769" r="0" t="0"/>
          <a:stretch/>
        </p:blipFill>
        <p:spPr>
          <a:xfrm>
            <a:off x="-1" y="965125"/>
            <a:ext cx="4257323" cy="32197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idx="4294967295" type="body"/>
          </p:nvPr>
        </p:nvSpPr>
        <p:spPr>
          <a:xfrm>
            <a:off x="4572000" y="1465200"/>
            <a:ext cx="3903900" cy="3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</a:t>
            </a:r>
            <a:r>
              <a:rPr lang="en" sz="1800"/>
              <a:t>uantificar as decisões judiciais;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 sz="1800"/>
              <a:t>lassificar as decisões em positivas e negativas;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 sz="1800"/>
              <a:t>apear fatores não-relacionados às características do processo que afetam as decisões dos juízes.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4294967295" type="title"/>
          </p:nvPr>
        </p:nvSpPr>
        <p:spPr>
          <a:xfrm>
            <a:off x="4572000" y="469886"/>
            <a:ext cx="28110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OS DESAFIOS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701600" y="612675"/>
            <a:ext cx="72327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dADOS</a:t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11750" r="11750" t="0"/>
          <a:stretch/>
        </p:blipFill>
        <p:spPr>
          <a:xfrm>
            <a:off x="1514324" y="1812800"/>
            <a:ext cx="743585" cy="9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 rotWithShape="1">
          <a:blip r:embed="rId4">
            <a:alphaModFix/>
          </a:blip>
          <a:srcRect b="0" l="11750" r="11750" t="0"/>
          <a:stretch/>
        </p:blipFill>
        <p:spPr>
          <a:xfrm>
            <a:off x="1514275" y="3643800"/>
            <a:ext cx="743575" cy="9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31"/>
          <p:cNvCxnSpPr>
            <a:stCxn id="222" idx="3"/>
            <a:endCxn id="225" idx="1"/>
          </p:cNvCxnSpPr>
          <p:nvPr/>
        </p:nvCxnSpPr>
        <p:spPr>
          <a:xfrm>
            <a:off x="2257909" y="2298800"/>
            <a:ext cx="990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p31"/>
          <p:cNvCxnSpPr>
            <a:stCxn id="223" idx="3"/>
            <a:endCxn id="227" idx="1"/>
          </p:cNvCxnSpPr>
          <p:nvPr/>
        </p:nvCxnSpPr>
        <p:spPr>
          <a:xfrm>
            <a:off x="2257850" y="4129800"/>
            <a:ext cx="990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31"/>
          <p:cNvCxnSpPr>
            <a:endCxn id="229" idx="1"/>
          </p:cNvCxnSpPr>
          <p:nvPr/>
        </p:nvCxnSpPr>
        <p:spPr>
          <a:xfrm>
            <a:off x="2513850" y="2298800"/>
            <a:ext cx="3006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31"/>
          <p:cNvCxnSpPr>
            <a:stCxn id="227" idx="3"/>
            <a:endCxn id="231" idx="1"/>
          </p:cNvCxnSpPr>
          <p:nvPr/>
        </p:nvCxnSpPr>
        <p:spPr>
          <a:xfrm>
            <a:off x="4529975" y="4129800"/>
            <a:ext cx="1009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29" name="Google Shape;229;p31"/>
          <p:cNvPicPr preferRelativeResize="0"/>
          <p:nvPr/>
        </p:nvPicPr>
        <p:blipFill rotWithShape="1">
          <a:blip r:embed="rId5">
            <a:alphaModFix/>
          </a:blip>
          <a:srcRect b="0" l="11669" r="11660" t="0"/>
          <a:stretch/>
        </p:blipFill>
        <p:spPr>
          <a:xfrm>
            <a:off x="5520750" y="1812800"/>
            <a:ext cx="745199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 rotWithShape="1">
          <a:blip r:embed="rId5">
            <a:alphaModFix/>
          </a:blip>
          <a:srcRect b="0" l="11669" r="11660" t="0"/>
          <a:stretch/>
        </p:blipFill>
        <p:spPr>
          <a:xfrm>
            <a:off x="5539800" y="3643800"/>
            <a:ext cx="745199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3248675" y="2055950"/>
            <a:ext cx="1281300" cy="485700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rPr>
              <a:t>extração</a:t>
            </a:r>
            <a:endParaRPr b="0" i="0" sz="1400" u="none" cap="none" strike="noStrike">
              <a:solidFill>
                <a:srgbClr val="F3F3F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3248675" y="3886950"/>
            <a:ext cx="1281300" cy="485700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rPr>
              <a:t>extração</a:t>
            </a:r>
            <a:endParaRPr b="0" i="0" sz="1400" u="none" cap="none" strike="noStrike">
              <a:solidFill>
                <a:srgbClr val="F3F3F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2" name="Google Shape;232;p31"/>
          <p:cNvSpPr txBox="1"/>
          <p:nvPr>
            <p:ph idx="4294967295" type="title"/>
          </p:nvPr>
        </p:nvSpPr>
        <p:spPr>
          <a:xfrm>
            <a:off x="1014082" y="1270025"/>
            <a:ext cx="2850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2200"/>
              <a:t>Administrativos (E-SAJ)</a:t>
            </a:r>
            <a:endParaRPr b="0" sz="2200"/>
          </a:p>
        </p:txBody>
      </p:sp>
      <p:sp>
        <p:nvSpPr>
          <p:cNvPr id="233" name="Google Shape;233;p31"/>
          <p:cNvSpPr txBox="1"/>
          <p:nvPr>
            <p:ph idx="4294967295" type="title"/>
          </p:nvPr>
        </p:nvSpPr>
        <p:spPr>
          <a:xfrm>
            <a:off x="1014082" y="3059500"/>
            <a:ext cx="2850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2200"/>
              <a:t>AUTOS PROCESSUAIS</a:t>
            </a:r>
            <a:endParaRPr b="0" sz="2200"/>
          </a:p>
        </p:txBody>
      </p:sp>
      <p:sp>
        <p:nvSpPr>
          <p:cNvPr id="234" name="Google Shape;234;p31"/>
          <p:cNvSpPr/>
          <p:nvPr/>
        </p:nvSpPr>
        <p:spPr>
          <a:xfrm>
            <a:off x="6419850" y="2284300"/>
            <a:ext cx="575400" cy="1906800"/>
          </a:xfrm>
          <a:prstGeom prst="rightBrace">
            <a:avLst>
              <a:gd fmla="val 50000" name="adj1"/>
              <a:gd fmla="val 4939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1"/>
          <p:cNvSpPr txBox="1"/>
          <p:nvPr>
            <p:ph idx="4294967295" type="title"/>
          </p:nvPr>
        </p:nvSpPr>
        <p:spPr>
          <a:xfrm>
            <a:off x="6934132" y="2832125"/>
            <a:ext cx="2850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2200"/>
              <a:t>Falências;</a:t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2200"/>
              <a:t>Recuperações</a:t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2200"/>
              <a:t>JUDICIAIS.</a:t>
            </a:r>
            <a:endParaRPr b="0" sz="2200"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1173138" y="305525"/>
            <a:ext cx="23316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DESAFIOS</a:t>
            </a:r>
            <a:endParaRPr sz="2200"/>
          </a:p>
        </p:txBody>
      </p:sp>
      <p:sp>
        <p:nvSpPr>
          <p:cNvPr id="242" name="Google Shape;242;p32"/>
          <p:cNvSpPr txBox="1"/>
          <p:nvPr>
            <p:ph idx="1" type="subTitle"/>
          </p:nvPr>
        </p:nvSpPr>
        <p:spPr>
          <a:xfrm>
            <a:off x="270700" y="997025"/>
            <a:ext cx="4114800" cy="3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Tamanho dos ZIPs dos processos e limitação de recursos do GDrive e Colab;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Limpeza extensa:  muito ruído na </a:t>
            </a:r>
            <a:r>
              <a:rPr i="1" lang="en" sz="1500"/>
              <a:t>string</a:t>
            </a:r>
            <a:r>
              <a:rPr lang="en" sz="1500"/>
              <a:t> extraída do PDF;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Pluralidade dos autos: petições, guias, despachos, sentenças;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Falta de padrões em citações chaves de leis;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</p:txBody>
      </p:sp>
      <p:sp>
        <p:nvSpPr>
          <p:cNvPr id="243" name="Google Shape;243;p32"/>
          <p:cNvSpPr txBox="1"/>
          <p:nvPr>
            <p:ph idx="2" type="title"/>
          </p:nvPr>
        </p:nvSpPr>
        <p:spPr>
          <a:xfrm>
            <a:off x="5607450" y="342875"/>
            <a:ext cx="23316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ALTERNATIVAS</a:t>
            </a:r>
            <a:endParaRPr sz="2200"/>
          </a:p>
        </p:txBody>
      </p:sp>
      <p:sp>
        <p:nvSpPr>
          <p:cNvPr id="244" name="Google Shape;244;p32"/>
          <p:cNvSpPr txBox="1"/>
          <p:nvPr>
            <p:ph idx="3" type="subTitle"/>
          </p:nvPr>
        </p:nvSpPr>
        <p:spPr>
          <a:xfrm>
            <a:off x="4742850" y="997025"/>
            <a:ext cx="40608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Processamento local;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REGEX (Expressões Regulares);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Selecionar documentos escritos pelo juiz;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Muita análise dos textos;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4306501" y="892260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4322401" y="1930485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4322401" y="2740110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322401" y="3702135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173138" y="305525"/>
            <a:ext cx="23316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DESAFIOS</a:t>
            </a:r>
            <a:endParaRPr sz="2200"/>
          </a:p>
        </p:txBody>
      </p:sp>
      <p:sp>
        <p:nvSpPr>
          <p:cNvPr id="255" name="Google Shape;255;p33"/>
          <p:cNvSpPr txBox="1"/>
          <p:nvPr>
            <p:ph idx="1" type="subTitle"/>
          </p:nvPr>
        </p:nvSpPr>
        <p:spPr>
          <a:xfrm>
            <a:off x="270700" y="844625"/>
            <a:ext cx="4114800" cy="3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Dificuldade com REGEX;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Linguagem técnica dos documentos;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Ambiguidade no referencial: é positivo ou negativo em relação ao quê?;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Falta de rotulação.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</p:txBody>
      </p:sp>
      <p:sp>
        <p:nvSpPr>
          <p:cNvPr id="256" name="Google Shape;256;p33"/>
          <p:cNvSpPr txBox="1"/>
          <p:nvPr>
            <p:ph idx="2" type="title"/>
          </p:nvPr>
        </p:nvSpPr>
        <p:spPr>
          <a:xfrm>
            <a:off x="5609750" y="342425"/>
            <a:ext cx="23316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ALTERNATIVAS</a:t>
            </a:r>
            <a:endParaRPr sz="2200"/>
          </a:p>
        </p:txBody>
      </p:sp>
      <p:sp>
        <p:nvSpPr>
          <p:cNvPr id="257" name="Google Shape;257;p33"/>
          <p:cNvSpPr txBox="1"/>
          <p:nvPr>
            <p:ph idx="3" type="subTitle"/>
          </p:nvPr>
        </p:nvSpPr>
        <p:spPr>
          <a:xfrm>
            <a:off x="4733925" y="1039525"/>
            <a:ext cx="41148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Muito estudo;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Fixar um referencial: o requerente da ação;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Criamos um método de anotação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(a seguir).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/>
          <p:nvPr/>
        </p:nvSpPr>
        <p:spPr>
          <a:xfrm>
            <a:off x="4322401" y="2968710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4322401" y="2197185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4322401" y="931160"/>
            <a:ext cx="499200" cy="609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01600" y="612675"/>
            <a:ext cx="51030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ESTATÍSTICAS EXPLORATÓRIAS</a:t>
            </a:r>
            <a:endParaRPr/>
          </a:p>
        </p:txBody>
      </p:sp>
      <p:pic>
        <p:nvPicPr>
          <p:cNvPr id="267" name="Google Shape;2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3375" y="1680975"/>
            <a:ext cx="6117250" cy="3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 txBox="1"/>
          <p:nvPr/>
        </p:nvSpPr>
        <p:spPr>
          <a:xfrm>
            <a:off x="1621200" y="1342725"/>
            <a:ext cx="5901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Nuvem de palavras mais frequentes</a:t>
            </a:r>
            <a:endParaRPr b="0"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701600" y="612675"/>
            <a:ext cx="51030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ESTATÍSTICAS EXPLORATÓRIAS</a:t>
            </a:r>
            <a:endParaRPr/>
          </a:p>
        </p:txBody>
      </p:sp>
      <p:sp>
        <p:nvSpPr>
          <p:cNvPr id="275" name="Google Shape;275;p35"/>
          <p:cNvSpPr txBox="1"/>
          <p:nvPr/>
        </p:nvSpPr>
        <p:spPr>
          <a:xfrm>
            <a:off x="1613425" y="1342725"/>
            <a:ext cx="5901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Distribuição dos 10 tipos de documentos mais frequentes</a:t>
            </a:r>
            <a:endParaRPr b="0"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 rotWithShape="1">
          <a:blip r:embed="rId3">
            <a:alphaModFix/>
          </a:blip>
          <a:srcRect b="3551" l="0" r="8272" t="8768"/>
          <a:stretch/>
        </p:blipFill>
        <p:spPr>
          <a:xfrm>
            <a:off x="2464625" y="1765025"/>
            <a:ext cx="3891650" cy="27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/>
          <p:nvPr/>
        </p:nvSpPr>
        <p:spPr>
          <a:xfrm>
            <a:off x="2181425" y="0"/>
            <a:ext cx="696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284" name="Google Shape;284;p36"/>
          <p:cNvSpPr txBox="1"/>
          <p:nvPr>
            <p:ph idx="4294967295" type="body"/>
          </p:nvPr>
        </p:nvSpPr>
        <p:spPr>
          <a:xfrm>
            <a:off x="4228475" y="1409650"/>
            <a:ext cx="43284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Extração das strings dos PDFs;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Extração dos tipos de documentos (via nome do arquivo);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Extração de quem assinou o documento e quando o fez;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Extração da localização do documento no calhamaço do processo;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Identificar a parte representada dado um advogado;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Classificar as decisões.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5" name="Google Shape;285;p36"/>
          <p:cNvSpPr txBox="1"/>
          <p:nvPr>
            <p:ph type="title"/>
          </p:nvPr>
        </p:nvSpPr>
        <p:spPr>
          <a:xfrm>
            <a:off x="4228475" y="579675"/>
            <a:ext cx="43284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2"/>
                </a:solidFill>
              </a:rPr>
              <a:t>Etapas bem sucedidas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b="0" l="6631" r="31332" t="0"/>
          <a:stretch/>
        </p:blipFill>
        <p:spPr>
          <a:xfrm>
            <a:off x="0" y="643875"/>
            <a:ext cx="3794752" cy="385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w Lesson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434343"/>
      </a:accent1>
      <a:accent2>
        <a:srgbClr val="EEEEEE"/>
      </a:accent2>
      <a:accent3>
        <a:srgbClr val="999999"/>
      </a:accent3>
      <a:accent4>
        <a:srgbClr val="B7B7B7"/>
      </a:accent4>
      <a:accent5>
        <a:srgbClr val="CCCCCC"/>
      </a:accent5>
      <a:accent6>
        <a:srgbClr val="EFEFE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