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obo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italic.fntdata"/><Relationship Id="rId50" Type="http://schemas.openxmlformats.org/officeDocument/2006/relationships/font" Target="fonts/Roboto-bold.fntdata"/><Relationship Id="rId52"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d7051a0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d7051a0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Bom dia, primeiramente agradeço aos membros da banca, professor Bruno Veloso e professor Thiago Pardo. Também comprimento a minha orientadora, a professora Anna Reali e a todos que estão assistindo.</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O meu projeto de mestrado se chama “Gerando o Wikipedia brasileiro a partir da sumarização de </a:t>
            </a:r>
            <a:r>
              <a:rPr lang="pt-BR"/>
              <a:t>múltiplos</a:t>
            </a:r>
            <a:r>
              <a:rPr lang="pt-BR"/>
              <a:t> websites”, e, como o nome já diz, se trata da implementação de um modelo para gerar artigos do wikipedia à partir de sumarização automática de textos na internet.</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Estamos realizando esse trabalho no laboratório do C2D, que é uma parceria entre a Poli e Itaú.</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f03c121dfe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f03c121dfe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ef747c4eb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ef747c4eb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ef747c4eb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ef747c4eb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ed7051a0a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ed7051a0a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ed7051a0a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ed7051a0a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e9735d95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e9735d95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ea7ff8988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ea7ff8988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ed7051a0a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ed7051a0a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ed7051a0a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ed7051a0a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ed7051a0a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ed7051a0a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d7051a0a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d7051a0a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Essa apresentação passará por esses pontos:</a:t>
            </a:r>
            <a:endParaRPr/>
          </a:p>
          <a:p>
            <a:pPr indent="-298450" lvl="0" marL="457200" rtl="0" algn="l">
              <a:spcBef>
                <a:spcPts val="0"/>
              </a:spcBef>
              <a:spcAft>
                <a:spcPts val="0"/>
              </a:spcAft>
              <a:buSzPts val="1100"/>
              <a:buChar char="-"/>
            </a:pPr>
            <a:r>
              <a:rPr lang="pt-BR"/>
              <a:t>Começamos introduzindo o problema que estamos atacando, apontando a motivação e o objetivo do projeto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ed7051a0a9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ed7051a0a9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ed7051a0a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ed7051a0a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0669c050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0669c050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0669c0509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0669c0509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0669c0509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0669c0509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0669c0509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10669c0509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0669c0509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0669c0509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0669c0509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0669c0509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0669c0509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10669c0509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0669c0509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10669c0509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d7051a0a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d7051a0a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0669c0509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0669c0509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ec12c7b5f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ec12c7b5f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ed7051a0a9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ed7051a0a9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f0495f91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f0495f91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ee1ceccc8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ee1ceccc8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ee1ceccc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ee1ceccc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ed7051a0a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ed7051a0a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f03c121df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f03c121df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eec042eea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eec042eea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ed7051a0a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ed7051a0a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f3704e1b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f3704e1b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ed7051a0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ed7051a0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ed7051a0a9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ed7051a0a9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f0495f91d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f0495f91d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ec12c7b5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ec12c7b5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d7051a0a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d7051a0a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f747c4eb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f747c4eb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03c121df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03c121df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03c121df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03c121df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03c121dfe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f03c121dfe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 Id="rId4" Type="http://schemas.openxmlformats.org/officeDocument/2006/relationships/image" Target="../media/image1.jpg"/><Relationship Id="rId5"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5590"/>
        </a:solidFill>
      </p:bgPr>
    </p:bg>
    <p:spTree>
      <p:nvGrpSpPr>
        <p:cNvPr id="9" name="Shape 9"/>
        <p:cNvGrpSpPr/>
        <p:nvPr/>
      </p:nvGrpSpPr>
      <p:grpSpPr>
        <a:xfrm>
          <a:off x="0" y="0"/>
          <a:ext cx="0" cy="0"/>
          <a:chOff x="0" y="0"/>
          <a:chExt cx="0" cy="0"/>
        </a:xfrm>
      </p:grpSpPr>
      <p:sp>
        <p:nvSpPr>
          <p:cNvPr id="10" name="Google Shape;10;p2"/>
          <p:cNvSpPr/>
          <p:nvPr/>
        </p:nvSpPr>
        <p:spPr>
          <a:xfrm>
            <a:off x="-7975" y="3630475"/>
            <a:ext cx="9152100" cy="1512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500"/>
              <a:buFont typeface="Roboto"/>
              <a:buNone/>
              <a:defRPr sz="3500">
                <a:solidFill>
                  <a:schemeClr val="lt1"/>
                </a:solidFill>
                <a:latin typeface="Roboto"/>
                <a:ea typeface="Roboto"/>
                <a:cs typeface="Roboto"/>
                <a:sym typeface="Robo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7875"/>
            <a:ext cx="5712000" cy="7926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rgbClr val="FDEF40"/>
              </a:buClr>
              <a:buSzPts val="1400"/>
              <a:buFont typeface="Roboto"/>
              <a:buNone/>
              <a:defRPr sz="1400">
                <a:solidFill>
                  <a:srgbClr val="FDEF40"/>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3" name="Google Shape;13;p2"/>
          <p:cNvPicPr preferRelativeResize="0"/>
          <p:nvPr/>
        </p:nvPicPr>
        <p:blipFill rotWithShape="1">
          <a:blip r:embed="rId2">
            <a:alphaModFix/>
          </a:blip>
          <a:srcRect b="0" l="-129" r="666" t="99"/>
          <a:stretch/>
        </p:blipFill>
        <p:spPr>
          <a:xfrm>
            <a:off x="6416276" y="3630475"/>
            <a:ext cx="2719750" cy="1512900"/>
          </a:xfrm>
          <a:prstGeom prst="rect">
            <a:avLst/>
          </a:prstGeom>
          <a:noFill/>
          <a:ln>
            <a:noFill/>
          </a:ln>
        </p:spPr>
      </p:pic>
      <p:pic>
        <p:nvPicPr>
          <p:cNvPr id="14" name="Google Shape;14;p2"/>
          <p:cNvPicPr preferRelativeResize="0"/>
          <p:nvPr/>
        </p:nvPicPr>
        <p:blipFill rotWithShape="1">
          <a:blip r:embed="rId3">
            <a:alphaModFix/>
          </a:blip>
          <a:srcRect b="23408" l="23913" r="25334" t="28739"/>
          <a:stretch/>
        </p:blipFill>
        <p:spPr>
          <a:xfrm>
            <a:off x="311690" y="4047126"/>
            <a:ext cx="1494409" cy="792600"/>
          </a:xfrm>
          <a:prstGeom prst="rect">
            <a:avLst/>
          </a:prstGeom>
          <a:noFill/>
          <a:ln>
            <a:noFill/>
          </a:ln>
        </p:spPr>
      </p:pic>
      <p:grpSp>
        <p:nvGrpSpPr>
          <p:cNvPr id="15" name="Google Shape;15;p2"/>
          <p:cNvGrpSpPr/>
          <p:nvPr/>
        </p:nvGrpSpPr>
        <p:grpSpPr>
          <a:xfrm>
            <a:off x="3495072" y="4046900"/>
            <a:ext cx="2137891" cy="793048"/>
            <a:chOff x="9049673" y="5758046"/>
            <a:chExt cx="2871580" cy="1065208"/>
          </a:xfrm>
        </p:grpSpPr>
        <p:sp>
          <p:nvSpPr>
            <p:cNvPr id="16" name="Google Shape;16;p2"/>
            <p:cNvSpPr txBox="1"/>
            <p:nvPr/>
          </p:nvSpPr>
          <p:spPr>
            <a:xfrm>
              <a:off x="9049680" y="5758046"/>
              <a:ext cx="1543500" cy="3720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pt-BR" sz="1800" u="none" cap="none" strike="noStrike">
                  <a:solidFill>
                    <a:schemeClr val="dk1"/>
                  </a:solidFill>
                  <a:latin typeface="Arial"/>
                  <a:ea typeface="Arial"/>
                  <a:cs typeface="Arial"/>
                  <a:sym typeface="Arial"/>
                </a:rPr>
                <a:t>Parceria</a:t>
              </a:r>
              <a:r>
                <a:rPr b="0" i="0" lang="pt-BR" sz="1800" u="none" cap="none" strike="noStrike">
                  <a:solidFill>
                    <a:srgbClr val="FFFFFF"/>
                  </a:solidFill>
                  <a:latin typeface="Arial"/>
                  <a:ea typeface="Arial"/>
                  <a:cs typeface="Arial"/>
                  <a:sym typeface="Arial"/>
                </a:rPr>
                <a:t>:</a:t>
              </a:r>
              <a:endParaRPr/>
            </a:p>
          </p:txBody>
        </p:sp>
        <p:pic>
          <p:nvPicPr>
            <p:cNvPr id="17" name="Google Shape;17;p2"/>
            <p:cNvPicPr preferRelativeResize="0"/>
            <p:nvPr/>
          </p:nvPicPr>
          <p:blipFill rotWithShape="1">
            <a:blip r:embed="rId4">
              <a:alphaModFix/>
            </a:blip>
            <a:srcRect b="0" l="0" r="0" t="0"/>
            <a:stretch/>
          </p:blipFill>
          <p:spPr>
            <a:xfrm>
              <a:off x="9049673" y="6178794"/>
              <a:ext cx="1686000" cy="302295"/>
            </a:xfrm>
            <a:prstGeom prst="rect">
              <a:avLst/>
            </a:prstGeom>
            <a:noFill/>
            <a:ln>
              <a:noFill/>
            </a:ln>
          </p:spPr>
        </p:pic>
        <p:sp>
          <p:nvSpPr>
            <p:cNvPr id="18" name="Google Shape;18;p2"/>
            <p:cNvSpPr txBox="1"/>
            <p:nvPr/>
          </p:nvSpPr>
          <p:spPr>
            <a:xfrm>
              <a:off x="10782189" y="6037554"/>
              <a:ext cx="425100" cy="7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3200">
                  <a:solidFill>
                    <a:schemeClr val="dk1"/>
                  </a:solidFill>
                  <a:latin typeface="Arial"/>
                  <a:ea typeface="Arial"/>
                  <a:cs typeface="Arial"/>
                  <a:sym typeface="Arial"/>
                </a:rPr>
                <a:t>+</a:t>
              </a:r>
              <a:endParaRPr sz="3200">
                <a:solidFill>
                  <a:schemeClr val="dk1"/>
                </a:solidFill>
                <a:latin typeface="Arial"/>
                <a:ea typeface="Arial"/>
                <a:cs typeface="Arial"/>
                <a:sym typeface="Arial"/>
              </a:endParaRPr>
            </a:p>
          </p:txBody>
        </p:sp>
        <p:pic>
          <p:nvPicPr>
            <p:cNvPr id="19" name="Google Shape;19;p2"/>
            <p:cNvPicPr preferRelativeResize="0"/>
            <p:nvPr/>
          </p:nvPicPr>
          <p:blipFill rotWithShape="1">
            <a:blip r:embed="rId5">
              <a:alphaModFix/>
            </a:blip>
            <a:srcRect b="0" l="0" r="0" t="0"/>
            <a:stretch/>
          </p:blipFill>
          <p:spPr>
            <a:xfrm>
              <a:off x="11253821" y="5996225"/>
              <a:ext cx="667432" cy="667432"/>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075590"/>
        </a:solidFill>
      </p:bgPr>
    </p:bg>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311700" y="1106125"/>
            <a:ext cx="8520600" cy="1963500"/>
          </a:xfrm>
          <a:prstGeom prst="rect">
            <a:avLst/>
          </a:prstGeom>
        </p:spPr>
        <p:txBody>
          <a:bodyPr anchorCtr="0" anchor="ctr" bIns="91425" lIns="91425" spcFirstLastPara="1" rIns="91425" wrap="square" tIns="91425">
            <a:normAutofit/>
          </a:bodyPr>
          <a:lstStyle>
            <a:lvl1pPr lvl="0" algn="ctr">
              <a:spcBef>
                <a:spcPts val="0"/>
              </a:spcBef>
              <a:spcAft>
                <a:spcPts val="0"/>
              </a:spcAft>
              <a:buClr>
                <a:srgbClr val="FFFFFF"/>
              </a:buClr>
              <a:buSzPts val="8000"/>
              <a:buNone/>
              <a:defRPr sz="8000">
                <a:solidFill>
                  <a:srgbClr val="FFFFFF"/>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lnSpc>
                <a:spcPct val="150000"/>
              </a:lnSpc>
              <a:spcBef>
                <a:spcPts val="0"/>
              </a:spcBef>
              <a:spcAft>
                <a:spcPts val="0"/>
              </a:spcAft>
              <a:buClr>
                <a:schemeClr val="lt1"/>
              </a:buClr>
              <a:buSzPts val="1800"/>
              <a:buFont typeface="Roboto"/>
              <a:buChar char="●"/>
              <a:defRPr>
                <a:solidFill>
                  <a:schemeClr val="lt1"/>
                </a:solidFill>
                <a:latin typeface="Roboto"/>
                <a:ea typeface="Roboto"/>
                <a:cs typeface="Roboto"/>
                <a:sym typeface="Roboto"/>
              </a:defRPr>
            </a:lvl1pPr>
            <a:lvl2pPr indent="-317500" lvl="1" marL="914400" algn="ctr">
              <a:lnSpc>
                <a:spcPct val="15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gn="ctr">
              <a:lnSpc>
                <a:spcPct val="15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gn="ctr">
              <a:lnSpc>
                <a:spcPct val="15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gn="ctr">
              <a:lnSpc>
                <a:spcPct val="15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gn="ctr">
              <a:lnSpc>
                <a:spcPct val="15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gn="ctr">
              <a:lnSpc>
                <a:spcPct val="15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gn="ctr">
              <a:lnSpc>
                <a:spcPct val="15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gn="ctr">
              <a:lnSpc>
                <a:spcPct val="15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p:txBody>
      </p:sp>
      <p:sp>
        <p:nvSpPr>
          <p:cNvPr id="68" name="Google Shape;6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b="1" sz="1400">
                <a:solidFill>
                  <a:schemeClr val="lt1"/>
                </a:solidFill>
                <a:latin typeface="Roboto"/>
                <a:ea typeface="Roboto"/>
                <a:cs typeface="Roboto"/>
                <a:sym typeface="Roboto"/>
              </a:defRPr>
            </a:lvl1pPr>
            <a:lvl2pPr lvl="1" rtl="0">
              <a:buNone/>
              <a:defRPr b="1" sz="1400">
                <a:solidFill>
                  <a:schemeClr val="lt1"/>
                </a:solidFill>
                <a:latin typeface="Roboto"/>
                <a:ea typeface="Roboto"/>
                <a:cs typeface="Roboto"/>
                <a:sym typeface="Roboto"/>
              </a:defRPr>
            </a:lvl2pPr>
            <a:lvl3pPr lvl="2" rtl="0">
              <a:buNone/>
              <a:defRPr b="1" sz="1400">
                <a:solidFill>
                  <a:schemeClr val="lt1"/>
                </a:solidFill>
                <a:latin typeface="Roboto"/>
                <a:ea typeface="Roboto"/>
                <a:cs typeface="Roboto"/>
                <a:sym typeface="Roboto"/>
              </a:defRPr>
            </a:lvl3pPr>
            <a:lvl4pPr lvl="3" rtl="0">
              <a:buNone/>
              <a:defRPr b="1" sz="1400">
                <a:solidFill>
                  <a:schemeClr val="lt1"/>
                </a:solidFill>
                <a:latin typeface="Roboto"/>
                <a:ea typeface="Roboto"/>
                <a:cs typeface="Roboto"/>
                <a:sym typeface="Roboto"/>
              </a:defRPr>
            </a:lvl4pPr>
            <a:lvl5pPr lvl="4" rtl="0">
              <a:buNone/>
              <a:defRPr b="1" sz="1400">
                <a:solidFill>
                  <a:schemeClr val="lt1"/>
                </a:solidFill>
                <a:latin typeface="Roboto"/>
                <a:ea typeface="Roboto"/>
                <a:cs typeface="Roboto"/>
                <a:sym typeface="Roboto"/>
              </a:defRPr>
            </a:lvl5pPr>
            <a:lvl6pPr lvl="5" rtl="0">
              <a:buNone/>
              <a:defRPr b="1" sz="1400">
                <a:solidFill>
                  <a:schemeClr val="lt1"/>
                </a:solidFill>
                <a:latin typeface="Roboto"/>
                <a:ea typeface="Roboto"/>
                <a:cs typeface="Roboto"/>
                <a:sym typeface="Roboto"/>
              </a:defRPr>
            </a:lvl6pPr>
            <a:lvl7pPr lvl="6" rtl="0">
              <a:buNone/>
              <a:defRPr b="1" sz="1400">
                <a:solidFill>
                  <a:schemeClr val="lt1"/>
                </a:solidFill>
                <a:latin typeface="Roboto"/>
                <a:ea typeface="Roboto"/>
                <a:cs typeface="Roboto"/>
                <a:sym typeface="Roboto"/>
              </a:defRPr>
            </a:lvl7pPr>
            <a:lvl8pPr lvl="7" rtl="0">
              <a:buNone/>
              <a:defRPr b="1" sz="1400">
                <a:solidFill>
                  <a:schemeClr val="lt1"/>
                </a:solidFill>
                <a:latin typeface="Roboto"/>
                <a:ea typeface="Roboto"/>
                <a:cs typeface="Roboto"/>
                <a:sym typeface="Roboto"/>
              </a:defRPr>
            </a:lvl8pPr>
            <a:lvl9pPr lvl="8" rtl="0">
              <a:buNone/>
              <a:defRPr b="1" sz="14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pic>
        <p:nvPicPr>
          <p:cNvPr id="69" name="Google Shape;69;p11"/>
          <p:cNvPicPr preferRelativeResize="0"/>
          <p:nvPr/>
        </p:nvPicPr>
        <p:blipFill rotWithShape="1">
          <a:blip r:embed="rId2">
            <a:alphaModFix/>
          </a:blip>
          <a:srcRect b="21579" l="22808" r="23245" t="25711"/>
          <a:stretch/>
        </p:blipFill>
        <p:spPr>
          <a:xfrm>
            <a:off x="7915250" y="83250"/>
            <a:ext cx="1145800" cy="6297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b="0" l="-129" r="666" t="99"/>
          <a:stretch/>
        </p:blipFill>
        <p:spPr>
          <a:xfrm>
            <a:off x="4194813" y="1957526"/>
            <a:ext cx="4277775" cy="2379600"/>
          </a:xfrm>
          <a:prstGeom prst="rect">
            <a:avLst/>
          </a:prstGeom>
          <a:noFill/>
          <a:ln>
            <a:noFill/>
          </a:ln>
        </p:spPr>
      </p:pic>
      <p:sp>
        <p:nvSpPr>
          <p:cNvPr id="72" name="Google Shape;7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b="1" sz="1400">
                <a:solidFill>
                  <a:schemeClr val="dk1"/>
                </a:solidFill>
                <a:latin typeface="Roboto"/>
                <a:ea typeface="Roboto"/>
                <a:cs typeface="Roboto"/>
                <a:sym typeface="Roboto"/>
              </a:defRPr>
            </a:lvl1pPr>
            <a:lvl2pPr lvl="1">
              <a:buNone/>
              <a:defRPr b="1" sz="1400">
                <a:solidFill>
                  <a:schemeClr val="dk1"/>
                </a:solidFill>
                <a:latin typeface="Roboto"/>
                <a:ea typeface="Roboto"/>
                <a:cs typeface="Roboto"/>
                <a:sym typeface="Roboto"/>
              </a:defRPr>
            </a:lvl2pPr>
            <a:lvl3pPr lvl="2">
              <a:buNone/>
              <a:defRPr b="1" sz="1400">
                <a:solidFill>
                  <a:schemeClr val="dk1"/>
                </a:solidFill>
                <a:latin typeface="Roboto"/>
                <a:ea typeface="Roboto"/>
                <a:cs typeface="Roboto"/>
                <a:sym typeface="Roboto"/>
              </a:defRPr>
            </a:lvl3pPr>
            <a:lvl4pPr lvl="3">
              <a:buNone/>
              <a:defRPr b="1" sz="1400">
                <a:solidFill>
                  <a:schemeClr val="dk1"/>
                </a:solidFill>
                <a:latin typeface="Roboto"/>
                <a:ea typeface="Roboto"/>
                <a:cs typeface="Roboto"/>
                <a:sym typeface="Roboto"/>
              </a:defRPr>
            </a:lvl4pPr>
            <a:lvl5pPr lvl="4">
              <a:buNone/>
              <a:defRPr b="1" sz="1400">
                <a:solidFill>
                  <a:schemeClr val="dk1"/>
                </a:solidFill>
                <a:latin typeface="Roboto"/>
                <a:ea typeface="Roboto"/>
                <a:cs typeface="Roboto"/>
                <a:sym typeface="Roboto"/>
              </a:defRPr>
            </a:lvl5pPr>
            <a:lvl6pPr lvl="5">
              <a:buNone/>
              <a:defRPr b="1" sz="1400">
                <a:solidFill>
                  <a:schemeClr val="dk1"/>
                </a:solidFill>
                <a:latin typeface="Roboto"/>
                <a:ea typeface="Roboto"/>
                <a:cs typeface="Roboto"/>
                <a:sym typeface="Roboto"/>
              </a:defRPr>
            </a:lvl6pPr>
            <a:lvl7pPr lvl="6">
              <a:buNone/>
              <a:defRPr b="1" sz="1400">
                <a:solidFill>
                  <a:schemeClr val="dk1"/>
                </a:solidFill>
                <a:latin typeface="Roboto"/>
                <a:ea typeface="Roboto"/>
                <a:cs typeface="Roboto"/>
                <a:sym typeface="Roboto"/>
              </a:defRPr>
            </a:lvl7pPr>
            <a:lvl8pPr lvl="7">
              <a:buNone/>
              <a:defRPr b="1" sz="1400">
                <a:solidFill>
                  <a:schemeClr val="dk1"/>
                </a:solidFill>
                <a:latin typeface="Roboto"/>
                <a:ea typeface="Roboto"/>
                <a:cs typeface="Roboto"/>
                <a:sym typeface="Roboto"/>
              </a:defRPr>
            </a:lvl8pPr>
            <a:lvl9pPr lvl="8">
              <a:buNone/>
              <a:defRPr b="1" sz="14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
        <p:nvSpPr>
          <p:cNvPr id="73" name="Google Shape;73;p1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03695"/>
              </a:buClr>
              <a:buSzPts val="2800"/>
              <a:buFont typeface="Roboto"/>
              <a:buNone/>
              <a:defRPr>
                <a:solidFill>
                  <a:srgbClr val="003695"/>
                </a:solidFill>
                <a:latin typeface="Roboto"/>
                <a:ea typeface="Roboto"/>
                <a:cs typeface="Roboto"/>
                <a:sym typeface="Robot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2"/>
          <p:cNvSpPr txBox="1"/>
          <p:nvPr>
            <p:ph idx="1" type="body"/>
          </p:nvPr>
        </p:nvSpPr>
        <p:spPr>
          <a:xfrm>
            <a:off x="311700" y="1152475"/>
            <a:ext cx="8160900" cy="3416400"/>
          </a:xfrm>
          <a:prstGeom prst="rect">
            <a:avLst/>
          </a:prstGeom>
        </p:spPr>
        <p:txBody>
          <a:bodyPr anchorCtr="0" anchor="t" bIns="91425" lIns="91425" spcFirstLastPara="1" rIns="91425" wrap="square" tIns="91425">
            <a:normAutofit/>
          </a:bodyPr>
          <a:lstStyle>
            <a:lvl1pPr indent="-304800" lvl="0" marL="4572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indent="-304800" lvl="1" marL="9144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p:txBody>
      </p:sp>
      <p:pic>
        <p:nvPicPr>
          <p:cNvPr id="75" name="Google Shape;75;p12"/>
          <p:cNvPicPr preferRelativeResize="0"/>
          <p:nvPr/>
        </p:nvPicPr>
        <p:blipFill rotWithShape="1">
          <a:blip r:embed="rId3">
            <a:alphaModFix/>
          </a:blip>
          <a:srcRect b="23408" l="23913" r="25334" t="28739"/>
          <a:stretch/>
        </p:blipFill>
        <p:spPr>
          <a:xfrm>
            <a:off x="7941363" y="91227"/>
            <a:ext cx="1079798" cy="572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5590"/>
        </a:solidFill>
      </p:bgPr>
    </p:bg>
    <p:spTree>
      <p:nvGrpSpPr>
        <p:cNvPr id="20" name="Shape 20"/>
        <p:cNvGrpSpPr/>
        <p:nvPr/>
      </p:nvGrpSpPr>
      <p:grpSpPr>
        <a:xfrm>
          <a:off x="0" y="0"/>
          <a:ext cx="0" cy="0"/>
          <a:chOff x="0" y="0"/>
          <a:chExt cx="0" cy="0"/>
        </a:xfrm>
      </p:grpSpPr>
      <p:sp>
        <p:nvSpPr>
          <p:cNvPr id="21" name="Google Shape;21;p3"/>
          <p:cNvSpPr txBox="1"/>
          <p:nvPr>
            <p:ph type="title"/>
          </p:nvPr>
        </p:nvSpPr>
        <p:spPr>
          <a:xfrm>
            <a:off x="943575" y="1292425"/>
            <a:ext cx="7888800" cy="841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2" name="Google Shape;2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b="1" sz="1400">
                <a:solidFill>
                  <a:schemeClr val="lt1"/>
                </a:solidFill>
                <a:latin typeface="Roboto"/>
                <a:ea typeface="Roboto"/>
                <a:cs typeface="Roboto"/>
                <a:sym typeface="Roboto"/>
              </a:defRPr>
            </a:lvl1pPr>
            <a:lvl2pPr lvl="1" rtl="0">
              <a:buNone/>
              <a:defRPr b="1" sz="1400">
                <a:solidFill>
                  <a:schemeClr val="lt1"/>
                </a:solidFill>
                <a:latin typeface="Roboto"/>
                <a:ea typeface="Roboto"/>
                <a:cs typeface="Roboto"/>
                <a:sym typeface="Roboto"/>
              </a:defRPr>
            </a:lvl2pPr>
            <a:lvl3pPr lvl="2" rtl="0">
              <a:buNone/>
              <a:defRPr b="1" sz="1400">
                <a:solidFill>
                  <a:schemeClr val="lt1"/>
                </a:solidFill>
                <a:latin typeface="Roboto"/>
                <a:ea typeface="Roboto"/>
                <a:cs typeface="Roboto"/>
                <a:sym typeface="Roboto"/>
              </a:defRPr>
            </a:lvl3pPr>
            <a:lvl4pPr lvl="3" rtl="0">
              <a:buNone/>
              <a:defRPr b="1" sz="1400">
                <a:solidFill>
                  <a:schemeClr val="lt1"/>
                </a:solidFill>
                <a:latin typeface="Roboto"/>
                <a:ea typeface="Roboto"/>
                <a:cs typeface="Roboto"/>
                <a:sym typeface="Roboto"/>
              </a:defRPr>
            </a:lvl4pPr>
            <a:lvl5pPr lvl="4" rtl="0">
              <a:buNone/>
              <a:defRPr b="1" sz="1400">
                <a:solidFill>
                  <a:schemeClr val="lt1"/>
                </a:solidFill>
                <a:latin typeface="Roboto"/>
                <a:ea typeface="Roboto"/>
                <a:cs typeface="Roboto"/>
                <a:sym typeface="Roboto"/>
              </a:defRPr>
            </a:lvl5pPr>
            <a:lvl6pPr lvl="5" rtl="0">
              <a:buNone/>
              <a:defRPr b="1" sz="1400">
                <a:solidFill>
                  <a:schemeClr val="lt1"/>
                </a:solidFill>
                <a:latin typeface="Roboto"/>
                <a:ea typeface="Roboto"/>
                <a:cs typeface="Roboto"/>
                <a:sym typeface="Roboto"/>
              </a:defRPr>
            </a:lvl6pPr>
            <a:lvl7pPr lvl="6" rtl="0">
              <a:buNone/>
              <a:defRPr b="1" sz="1400">
                <a:solidFill>
                  <a:schemeClr val="lt1"/>
                </a:solidFill>
                <a:latin typeface="Roboto"/>
                <a:ea typeface="Roboto"/>
                <a:cs typeface="Roboto"/>
                <a:sym typeface="Roboto"/>
              </a:defRPr>
            </a:lvl7pPr>
            <a:lvl8pPr lvl="7" rtl="0">
              <a:buNone/>
              <a:defRPr b="1" sz="1400">
                <a:solidFill>
                  <a:schemeClr val="lt1"/>
                </a:solidFill>
                <a:latin typeface="Roboto"/>
                <a:ea typeface="Roboto"/>
                <a:cs typeface="Roboto"/>
                <a:sym typeface="Roboto"/>
              </a:defRPr>
            </a:lvl8pPr>
            <a:lvl9pPr lvl="8" rtl="0">
              <a:buNone/>
              <a:defRPr b="1" sz="14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pic>
        <p:nvPicPr>
          <p:cNvPr id="23" name="Google Shape;23;p3"/>
          <p:cNvPicPr preferRelativeResize="0"/>
          <p:nvPr/>
        </p:nvPicPr>
        <p:blipFill rotWithShape="1">
          <a:blip r:embed="rId2">
            <a:alphaModFix/>
          </a:blip>
          <a:srcRect b="21579" l="22808" r="23245" t="25711"/>
          <a:stretch/>
        </p:blipFill>
        <p:spPr>
          <a:xfrm>
            <a:off x="7915250" y="83250"/>
            <a:ext cx="1145800" cy="629750"/>
          </a:xfrm>
          <a:prstGeom prst="rect">
            <a:avLst/>
          </a:prstGeom>
          <a:noFill/>
          <a:ln>
            <a:noFill/>
          </a:ln>
        </p:spPr>
      </p:pic>
      <p:sp>
        <p:nvSpPr>
          <p:cNvPr id="24" name="Google Shape;24;p3"/>
          <p:cNvSpPr txBox="1"/>
          <p:nvPr>
            <p:ph idx="1" type="body"/>
          </p:nvPr>
        </p:nvSpPr>
        <p:spPr>
          <a:xfrm>
            <a:off x="943575" y="2134225"/>
            <a:ext cx="3481800" cy="2652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1pPr>
            <a:lvl2pPr indent="-304800" lvl="1" marL="914400" rtl="0">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2pPr>
            <a:lvl3pPr indent="-304800" lvl="2" marL="1371600" rtl="0">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3pPr>
            <a:lvl4pPr indent="-304800" lvl="3" marL="1828800" rtl="0">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4pPr>
            <a:lvl5pPr indent="-304800" lvl="4" marL="2286000" rtl="0">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5pPr>
            <a:lvl6pPr indent="-304800" lvl="5" marL="2743200" rtl="0">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6pPr>
            <a:lvl7pPr indent="-304800" lvl="6" marL="3200400" rtl="0">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7pPr>
            <a:lvl8pPr indent="-304800" lvl="7" marL="3657600" rtl="0">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8pPr>
            <a:lvl9pPr indent="-304800" lvl="8" marL="4114800" rtl="0">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25" name="Shape 25"/>
        <p:cNvGrpSpPr/>
        <p:nvPr/>
      </p:nvGrpSpPr>
      <p:grpSpPr>
        <a:xfrm>
          <a:off x="0" y="0"/>
          <a:ext cx="0" cy="0"/>
          <a:chOff x="0" y="0"/>
          <a:chExt cx="0" cy="0"/>
        </a:xfrm>
      </p:grpSpPr>
      <p:sp>
        <p:nvSpPr>
          <p:cNvPr id="26" name="Google Shape;26;p4"/>
          <p:cNvSpPr/>
          <p:nvPr/>
        </p:nvSpPr>
        <p:spPr>
          <a:xfrm>
            <a:off x="0" y="4663325"/>
            <a:ext cx="9144000" cy="475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003695"/>
              </a:buClr>
              <a:buSzPts val="2800"/>
              <a:buFont typeface="Roboto"/>
              <a:buNone/>
              <a:defRPr>
                <a:solidFill>
                  <a:srgbClr val="003695"/>
                </a:solidFill>
                <a:latin typeface="Roboto"/>
                <a:ea typeface="Roboto"/>
                <a:cs typeface="Roboto"/>
                <a:sym typeface="Robot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04800" lvl="0" marL="4572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indent="-304800" lvl="1" marL="9144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p:txBody>
      </p:sp>
      <p:pic>
        <p:nvPicPr>
          <p:cNvPr id="29" name="Google Shape;29;p4"/>
          <p:cNvPicPr preferRelativeResize="0"/>
          <p:nvPr/>
        </p:nvPicPr>
        <p:blipFill rotWithShape="1">
          <a:blip r:embed="rId2">
            <a:alphaModFix/>
          </a:blip>
          <a:srcRect b="23408" l="23913" r="25334" t="28739"/>
          <a:stretch/>
        </p:blipFill>
        <p:spPr>
          <a:xfrm>
            <a:off x="7941363" y="91227"/>
            <a:ext cx="1079798" cy="572700"/>
          </a:xfrm>
          <a:prstGeom prst="rect">
            <a:avLst/>
          </a:prstGeom>
          <a:noFill/>
          <a:ln>
            <a:noFill/>
          </a:ln>
        </p:spPr>
      </p:pic>
      <p:sp>
        <p:nvSpPr>
          <p:cNvPr id="30" name="Google Shape;3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b="1" sz="1400">
                <a:solidFill>
                  <a:schemeClr val="dk1"/>
                </a:solidFill>
                <a:latin typeface="Roboto"/>
                <a:ea typeface="Roboto"/>
                <a:cs typeface="Roboto"/>
                <a:sym typeface="Roboto"/>
              </a:defRPr>
            </a:lvl1pPr>
            <a:lvl2pPr lvl="1" rtl="0">
              <a:buNone/>
              <a:defRPr b="1" sz="1400">
                <a:solidFill>
                  <a:schemeClr val="dk1"/>
                </a:solidFill>
                <a:latin typeface="Roboto"/>
                <a:ea typeface="Roboto"/>
                <a:cs typeface="Roboto"/>
                <a:sym typeface="Roboto"/>
              </a:defRPr>
            </a:lvl2pPr>
            <a:lvl3pPr lvl="2" rtl="0">
              <a:buNone/>
              <a:defRPr b="1" sz="1400">
                <a:solidFill>
                  <a:schemeClr val="dk1"/>
                </a:solidFill>
                <a:latin typeface="Roboto"/>
                <a:ea typeface="Roboto"/>
                <a:cs typeface="Roboto"/>
                <a:sym typeface="Roboto"/>
              </a:defRPr>
            </a:lvl3pPr>
            <a:lvl4pPr lvl="3" rtl="0">
              <a:buNone/>
              <a:defRPr b="1" sz="1400">
                <a:solidFill>
                  <a:schemeClr val="dk1"/>
                </a:solidFill>
                <a:latin typeface="Roboto"/>
                <a:ea typeface="Roboto"/>
                <a:cs typeface="Roboto"/>
                <a:sym typeface="Roboto"/>
              </a:defRPr>
            </a:lvl4pPr>
            <a:lvl5pPr lvl="4" rtl="0">
              <a:buNone/>
              <a:defRPr b="1" sz="1400">
                <a:solidFill>
                  <a:schemeClr val="dk1"/>
                </a:solidFill>
                <a:latin typeface="Roboto"/>
                <a:ea typeface="Roboto"/>
                <a:cs typeface="Roboto"/>
                <a:sym typeface="Roboto"/>
              </a:defRPr>
            </a:lvl5pPr>
            <a:lvl6pPr lvl="5" rtl="0">
              <a:buNone/>
              <a:defRPr b="1" sz="1400">
                <a:solidFill>
                  <a:schemeClr val="dk1"/>
                </a:solidFill>
                <a:latin typeface="Roboto"/>
                <a:ea typeface="Roboto"/>
                <a:cs typeface="Roboto"/>
                <a:sym typeface="Roboto"/>
              </a:defRPr>
            </a:lvl6pPr>
            <a:lvl7pPr lvl="6" rtl="0">
              <a:buNone/>
              <a:defRPr b="1" sz="1400">
                <a:solidFill>
                  <a:schemeClr val="dk1"/>
                </a:solidFill>
                <a:latin typeface="Roboto"/>
                <a:ea typeface="Roboto"/>
                <a:cs typeface="Roboto"/>
                <a:sym typeface="Roboto"/>
              </a:defRPr>
            </a:lvl7pPr>
            <a:lvl8pPr lvl="7" rtl="0">
              <a:buNone/>
              <a:defRPr b="1" sz="1400">
                <a:solidFill>
                  <a:schemeClr val="dk1"/>
                </a:solidFill>
                <a:latin typeface="Roboto"/>
                <a:ea typeface="Roboto"/>
                <a:cs typeface="Roboto"/>
                <a:sym typeface="Roboto"/>
              </a:defRPr>
            </a:lvl8pPr>
            <a:lvl9pPr lvl="8" rtl="0">
              <a:buNone/>
              <a:defRPr b="1" sz="14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31" name="Shape 31"/>
        <p:cNvGrpSpPr/>
        <p:nvPr/>
      </p:nvGrpSpPr>
      <p:grpSpPr>
        <a:xfrm>
          <a:off x="0" y="0"/>
          <a:ext cx="0" cy="0"/>
          <a:chOff x="0" y="0"/>
          <a:chExt cx="0" cy="0"/>
        </a:xfrm>
      </p:grpSpPr>
      <p:sp>
        <p:nvSpPr>
          <p:cNvPr id="32" name="Google Shape;3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003695"/>
              </a:buClr>
              <a:buSzPts val="2800"/>
              <a:buFont typeface="Roboto"/>
              <a:buNone/>
              <a:defRPr>
                <a:solidFill>
                  <a:srgbClr val="003695"/>
                </a:solidFill>
                <a:latin typeface="Roboto"/>
                <a:ea typeface="Roboto"/>
                <a:cs typeface="Roboto"/>
                <a:sym typeface="Robot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5"/>
          <p:cNvSpPr txBox="1"/>
          <p:nvPr>
            <p:ph idx="1" type="body"/>
          </p:nvPr>
        </p:nvSpPr>
        <p:spPr>
          <a:xfrm>
            <a:off x="311700" y="1152475"/>
            <a:ext cx="4037100" cy="3366600"/>
          </a:xfrm>
          <a:prstGeom prst="rect">
            <a:avLst/>
          </a:prstGeom>
          <a:solidFill>
            <a:schemeClr val="lt1"/>
          </a:solidFill>
          <a:ln>
            <a:noFill/>
          </a:ln>
        </p:spPr>
        <p:txBody>
          <a:bodyPr anchorCtr="0" anchor="t" bIns="91425" lIns="91425" spcFirstLastPara="1" rIns="91425" wrap="square" tIns="91425">
            <a:normAutofit/>
          </a:bodyPr>
          <a:lstStyle>
            <a:lvl1pPr indent="-330200" lvl="0" marL="457200">
              <a:lnSpc>
                <a:spcPct val="15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indent="-304800" lvl="1" marL="9144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p:txBody>
      </p:sp>
      <p:sp>
        <p:nvSpPr>
          <p:cNvPr id="34" name="Google Shape;34;p5"/>
          <p:cNvSpPr txBox="1"/>
          <p:nvPr>
            <p:ph idx="2" type="body"/>
          </p:nvPr>
        </p:nvSpPr>
        <p:spPr>
          <a:xfrm>
            <a:off x="4746200" y="1152475"/>
            <a:ext cx="4086000" cy="3366600"/>
          </a:xfrm>
          <a:prstGeom prst="rect">
            <a:avLst/>
          </a:prstGeom>
          <a:solidFill>
            <a:schemeClr val="lt1"/>
          </a:solidFill>
          <a:ln>
            <a:noFill/>
          </a:ln>
        </p:spPr>
        <p:txBody>
          <a:bodyPr anchorCtr="0" anchor="t" bIns="91425" lIns="91425" spcFirstLastPara="1" rIns="91425" wrap="square" tIns="91425">
            <a:normAutofit/>
          </a:bodyPr>
          <a:lstStyle>
            <a:lvl1pPr indent="-330200" lvl="0" marL="457200">
              <a:lnSpc>
                <a:spcPct val="150000"/>
              </a:lnSpc>
              <a:spcBef>
                <a:spcPts val="0"/>
              </a:spcBef>
              <a:spcAft>
                <a:spcPts val="0"/>
              </a:spcAft>
              <a:buClr>
                <a:schemeClr val="dk1"/>
              </a:buClr>
              <a:buSzPts val="1600"/>
              <a:buChar char="●"/>
              <a:defRPr sz="1600">
                <a:solidFill>
                  <a:schemeClr val="dk1"/>
                </a:solidFill>
              </a:defRPr>
            </a:lvl1pPr>
            <a:lvl2pPr indent="-304800" lvl="1" marL="914400">
              <a:lnSpc>
                <a:spcPct val="150000"/>
              </a:lnSpc>
              <a:spcBef>
                <a:spcPts val="0"/>
              </a:spcBef>
              <a:spcAft>
                <a:spcPts val="0"/>
              </a:spcAft>
              <a:buClr>
                <a:schemeClr val="dk1"/>
              </a:buClr>
              <a:buSzPts val="1200"/>
              <a:buChar char="○"/>
              <a:defRPr sz="1200">
                <a:solidFill>
                  <a:schemeClr val="dk1"/>
                </a:solidFill>
              </a:defRPr>
            </a:lvl2pPr>
            <a:lvl3pPr indent="-304800" lvl="2" marL="1371600">
              <a:lnSpc>
                <a:spcPct val="150000"/>
              </a:lnSpc>
              <a:spcBef>
                <a:spcPts val="0"/>
              </a:spcBef>
              <a:spcAft>
                <a:spcPts val="0"/>
              </a:spcAft>
              <a:buClr>
                <a:schemeClr val="dk1"/>
              </a:buClr>
              <a:buSzPts val="1200"/>
              <a:buChar char="■"/>
              <a:defRPr sz="1200">
                <a:solidFill>
                  <a:schemeClr val="dk1"/>
                </a:solidFill>
              </a:defRPr>
            </a:lvl3pPr>
            <a:lvl4pPr indent="-304800" lvl="3" marL="1828800">
              <a:lnSpc>
                <a:spcPct val="150000"/>
              </a:lnSpc>
              <a:spcBef>
                <a:spcPts val="0"/>
              </a:spcBef>
              <a:spcAft>
                <a:spcPts val="0"/>
              </a:spcAft>
              <a:buClr>
                <a:schemeClr val="dk1"/>
              </a:buClr>
              <a:buSzPts val="1200"/>
              <a:buChar char="●"/>
              <a:defRPr sz="1200">
                <a:solidFill>
                  <a:schemeClr val="dk1"/>
                </a:solidFill>
              </a:defRPr>
            </a:lvl4pPr>
            <a:lvl5pPr indent="-304800" lvl="4" marL="2286000">
              <a:lnSpc>
                <a:spcPct val="150000"/>
              </a:lnSpc>
              <a:spcBef>
                <a:spcPts val="0"/>
              </a:spcBef>
              <a:spcAft>
                <a:spcPts val="0"/>
              </a:spcAft>
              <a:buClr>
                <a:schemeClr val="dk1"/>
              </a:buClr>
              <a:buSzPts val="1200"/>
              <a:buChar char="○"/>
              <a:defRPr sz="1200">
                <a:solidFill>
                  <a:schemeClr val="dk1"/>
                </a:solidFill>
              </a:defRPr>
            </a:lvl5pPr>
            <a:lvl6pPr indent="-304800" lvl="5" marL="2743200">
              <a:lnSpc>
                <a:spcPct val="150000"/>
              </a:lnSpc>
              <a:spcBef>
                <a:spcPts val="0"/>
              </a:spcBef>
              <a:spcAft>
                <a:spcPts val="0"/>
              </a:spcAft>
              <a:buClr>
                <a:schemeClr val="dk1"/>
              </a:buClr>
              <a:buSzPts val="1200"/>
              <a:buChar char="■"/>
              <a:defRPr sz="1200">
                <a:solidFill>
                  <a:schemeClr val="dk1"/>
                </a:solidFill>
              </a:defRPr>
            </a:lvl6pPr>
            <a:lvl7pPr indent="-304800" lvl="6" marL="3200400">
              <a:lnSpc>
                <a:spcPct val="150000"/>
              </a:lnSpc>
              <a:spcBef>
                <a:spcPts val="0"/>
              </a:spcBef>
              <a:spcAft>
                <a:spcPts val="0"/>
              </a:spcAft>
              <a:buClr>
                <a:schemeClr val="dk1"/>
              </a:buClr>
              <a:buSzPts val="1200"/>
              <a:buChar char="●"/>
              <a:defRPr sz="1200">
                <a:solidFill>
                  <a:schemeClr val="dk1"/>
                </a:solidFill>
              </a:defRPr>
            </a:lvl7pPr>
            <a:lvl8pPr indent="-304800" lvl="7" marL="3657600">
              <a:lnSpc>
                <a:spcPct val="150000"/>
              </a:lnSpc>
              <a:spcBef>
                <a:spcPts val="0"/>
              </a:spcBef>
              <a:spcAft>
                <a:spcPts val="0"/>
              </a:spcAft>
              <a:buClr>
                <a:schemeClr val="dk1"/>
              </a:buClr>
              <a:buSzPts val="1200"/>
              <a:buChar char="○"/>
              <a:defRPr sz="1200">
                <a:solidFill>
                  <a:schemeClr val="dk1"/>
                </a:solidFill>
              </a:defRPr>
            </a:lvl8pPr>
            <a:lvl9pPr indent="-304800" lvl="8" marL="4114800">
              <a:lnSpc>
                <a:spcPct val="150000"/>
              </a:lnSpc>
              <a:spcBef>
                <a:spcPts val="0"/>
              </a:spcBef>
              <a:spcAft>
                <a:spcPts val="0"/>
              </a:spcAft>
              <a:buClr>
                <a:schemeClr val="dk1"/>
              </a:buClr>
              <a:buSzPts val="1200"/>
              <a:buChar char="■"/>
              <a:defRPr sz="1200">
                <a:solidFill>
                  <a:schemeClr val="dk1"/>
                </a:solidFill>
              </a:defRPr>
            </a:lvl9pPr>
          </a:lstStyle>
          <a:p/>
        </p:txBody>
      </p:sp>
      <p:sp>
        <p:nvSpPr>
          <p:cNvPr id="35" name="Google Shape;3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b="1" sz="1400">
                <a:solidFill>
                  <a:schemeClr val="dk1"/>
                </a:solidFill>
                <a:latin typeface="Roboto"/>
                <a:ea typeface="Roboto"/>
                <a:cs typeface="Roboto"/>
                <a:sym typeface="Roboto"/>
              </a:defRPr>
            </a:lvl1pPr>
            <a:lvl2pPr lvl="1" rtl="0">
              <a:buNone/>
              <a:defRPr b="1" sz="1400">
                <a:solidFill>
                  <a:schemeClr val="dk1"/>
                </a:solidFill>
                <a:latin typeface="Roboto"/>
                <a:ea typeface="Roboto"/>
                <a:cs typeface="Roboto"/>
                <a:sym typeface="Roboto"/>
              </a:defRPr>
            </a:lvl2pPr>
            <a:lvl3pPr lvl="2" rtl="0">
              <a:buNone/>
              <a:defRPr b="1" sz="1400">
                <a:solidFill>
                  <a:schemeClr val="dk1"/>
                </a:solidFill>
                <a:latin typeface="Roboto"/>
                <a:ea typeface="Roboto"/>
                <a:cs typeface="Roboto"/>
                <a:sym typeface="Roboto"/>
              </a:defRPr>
            </a:lvl3pPr>
            <a:lvl4pPr lvl="3" rtl="0">
              <a:buNone/>
              <a:defRPr b="1" sz="1400">
                <a:solidFill>
                  <a:schemeClr val="dk1"/>
                </a:solidFill>
                <a:latin typeface="Roboto"/>
                <a:ea typeface="Roboto"/>
                <a:cs typeface="Roboto"/>
                <a:sym typeface="Roboto"/>
              </a:defRPr>
            </a:lvl4pPr>
            <a:lvl5pPr lvl="4" rtl="0">
              <a:buNone/>
              <a:defRPr b="1" sz="1400">
                <a:solidFill>
                  <a:schemeClr val="dk1"/>
                </a:solidFill>
                <a:latin typeface="Roboto"/>
                <a:ea typeface="Roboto"/>
                <a:cs typeface="Roboto"/>
                <a:sym typeface="Roboto"/>
              </a:defRPr>
            </a:lvl5pPr>
            <a:lvl6pPr lvl="5" rtl="0">
              <a:buNone/>
              <a:defRPr b="1" sz="1400">
                <a:solidFill>
                  <a:schemeClr val="dk1"/>
                </a:solidFill>
                <a:latin typeface="Roboto"/>
                <a:ea typeface="Roboto"/>
                <a:cs typeface="Roboto"/>
                <a:sym typeface="Roboto"/>
              </a:defRPr>
            </a:lvl6pPr>
            <a:lvl7pPr lvl="6" rtl="0">
              <a:buNone/>
              <a:defRPr b="1" sz="1400">
                <a:solidFill>
                  <a:schemeClr val="dk1"/>
                </a:solidFill>
                <a:latin typeface="Roboto"/>
                <a:ea typeface="Roboto"/>
                <a:cs typeface="Roboto"/>
                <a:sym typeface="Roboto"/>
              </a:defRPr>
            </a:lvl7pPr>
            <a:lvl8pPr lvl="7" rtl="0">
              <a:buNone/>
              <a:defRPr b="1" sz="1400">
                <a:solidFill>
                  <a:schemeClr val="dk1"/>
                </a:solidFill>
                <a:latin typeface="Roboto"/>
                <a:ea typeface="Roboto"/>
                <a:cs typeface="Roboto"/>
                <a:sym typeface="Roboto"/>
              </a:defRPr>
            </a:lvl8pPr>
            <a:lvl9pPr lvl="8" rtl="0">
              <a:buNone/>
              <a:defRPr b="1" sz="14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pic>
        <p:nvPicPr>
          <p:cNvPr id="36" name="Google Shape;36;p5"/>
          <p:cNvPicPr preferRelativeResize="0"/>
          <p:nvPr/>
        </p:nvPicPr>
        <p:blipFill rotWithShape="1">
          <a:blip r:embed="rId2">
            <a:alphaModFix/>
          </a:blip>
          <a:srcRect b="23408" l="23913" r="25334" t="28739"/>
          <a:stretch/>
        </p:blipFill>
        <p:spPr>
          <a:xfrm>
            <a:off x="7941363" y="91227"/>
            <a:ext cx="1079798" cy="5727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p:nvPr/>
        </p:nvSpPr>
        <p:spPr>
          <a:xfrm>
            <a:off x="0" y="4663225"/>
            <a:ext cx="9144000" cy="475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003695"/>
              </a:buClr>
              <a:buSzPts val="2800"/>
              <a:buFont typeface="Roboto"/>
              <a:buNone/>
              <a:defRPr>
                <a:solidFill>
                  <a:srgbClr val="003695"/>
                </a:solidFill>
                <a:latin typeface="Roboto"/>
                <a:ea typeface="Roboto"/>
                <a:cs typeface="Roboto"/>
                <a:sym typeface="Robot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40" name="Google Shape;40;p6"/>
          <p:cNvPicPr preferRelativeResize="0"/>
          <p:nvPr/>
        </p:nvPicPr>
        <p:blipFill rotWithShape="1">
          <a:blip r:embed="rId2">
            <a:alphaModFix/>
          </a:blip>
          <a:srcRect b="23408" l="23913" r="25334" t="28739"/>
          <a:stretch/>
        </p:blipFill>
        <p:spPr>
          <a:xfrm>
            <a:off x="7941363" y="91227"/>
            <a:ext cx="1079798" cy="572700"/>
          </a:xfrm>
          <a:prstGeom prst="rect">
            <a:avLst/>
          </a:prstGeom>
          <a:noFill/>
          <a:ln>
            <a:noFill/>
          </a:ln>
        </p:spPr>
      </p:pic>
      <p:sp>
        <p:nvSpPr>
          <p:cNvPr id="41" name="Google Shape;4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b="1" sz="1400">
                <a:solidFill>
                  <a:schemeClr val="dk1"/>
                </a:solidFill>
                <a:latin typeface="Roboto"/>
                <a:ea typeface="Roboto"/>
                <a:cs typeface="Roboto"/>
                <a:sym typeface="Roboto"/>
              </a:defRPr>
            </a:lvl1pPr>
            <a:lvl2pPr lvl="1" rtl="0">
              <a:buNone/>
              <a:defRPr b="1" sz="1400">
                <a:solidFill>
                  <a:schemeClr val="dk1"/>
                </a:solidFill>
                <a:latin typeface="Roboto"/>
                <a:ea typeface="Roboto"/>
                <a:cs typeface="Roboto"/>
                <a:sym typeface="Roboto"/>
              </a:defRPr>
            </a:lvl2pPr>
            <a:lvl3pPr lvl="2" rtl="0">
              <a:buNone/>
              <a:defRPr b="1" sz="1400">
                <a:solidFill>
                  <a:schemeClr val="dk1"/>
                </a:solidFill>
                <a:latin typeface="Roboto"/>
                <a:ea typeface="Roboto"/>
                <a:cs typeface="Roboto"/>
                <a:sym typeface="Roboto"/>
              </a:defRPr>
            </a:lvl3pPr>
            <a:lvl4pPr lvl="3" rtl="0">
              <a:buNone/>
              <a:defRPr b="1" sz="1400">
                <a:solidFill>
                  <a:schemeClr val="dk1"/>
                </a:solidFill>
                <a:latin typeface="Roboto"/>
                <a:ea typeface="Roboto"/>
                <a:cs typeface="Roboto"/>
                <a:sym typeface="Roboto"/>
              </a:defRPr>
            </a:lvl4pPr>
            <a:lvl5pPr lvl="4" rtl="0">
              <a:buNone/>
              <a:defRPr b="1" sz="1400">
                <a:solidFill>
                  <a:schemeClr val="dk1"/>
                </a:solidFill>
                <a:latin typeface="Roboto"/>
                <a:ea typeface="Roboto"/>
                <a:cs typeface="Roboto"/>
                <a:sym typeface="Roboto"/>
              </a:defRPr>
            </a:lvl5pPr>
            <a:lvl6pPr lvl="5" rtl="0">
              <a:buNone/>
              <a:defRPr b="1" sz="1400">
                <a:solidFill>
                  <a:schemeClr val="dk1"/>
                </a:solidFill>
                <a:latin typeface="Roboto"/>
                <a:ea typeface="Roboto"/>
                <a:cs typeface="Roboto"/>
                <a:sym typeface="Roboto"/>
              </a:defRPr>
            </a:lvl6pPr>
            <a:lvl7pPr lvl="6" rtl="0">
              <a:buNone/>
              <a:defRPr b="1" sz="1400">
                <a:solidFill>
                  <a:schemeClr val="dk1"/>
                </a:solidFill>
                <a:latin typeface="Roboto"/>
                <a:ea typeface="Roboto"/>
                <a:cs typeface="Roboto"/>
                <a:sym typeface="Roboto"/>
              </a:defRPr>
            </a:lvl7pPr>
            <a:lvl8pPr lvl="7" rtl="0">
              <a:buNone/>
              <a:defRPr b="1" sz="1400">
                <a:solidFill>
                  <a:schemeClr val="dk1"/>
                </a:solidFill>
                <a:latin typeface="Roboto"/>
                <a:ea typeface="Roboto"/>
                <a:cs typeface="Roboto"/>
                <a:sym typeface="Roboto"/>
              </a:defRPr>
            </a:lvl8pPr>
            <a:lvl9pPr lvl="8" rtl="0">
              <a:buNone/>
              <a:defRPr b="1" sz="14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
        <p:nvSpPr>
          <p:cNvPr id="42" name="Google Shape;42;p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04800" lvl="0" marL="4572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indent="-304800" lvl="1" marL="9144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7"/>
          <p:cNvSpPr/>
          <p:nvPr/>
        </p:nvSpPr>
        <p:spPr>
          <a:xfrm>
            <a:off x="0" y="0"/>
            <a:ext cx="38382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txBox="1"/>
          <p:nvPr>
            <p:ph type="title"/>
          </p:nvPr>
        </p:nvSpPr>
        <p:spPr>
          <a:xfrm>
            <a:off x="311700" y="555600"/>
            <a:ext cx="3191100" cy="755700"/>
          </a:xfrm>
          <a:prstGeom prst="rect">
            <a:avLst/>
          </a:prstGeom>
        </p:spPr>
        <p:txBody>
          <a:bodyPr anchorCtr="0" anchor="b" bIns="91425" lIns="91425" spcFirstLastPara="1" rIns="91425" wrap="square" tIns="91425">
            <a:normAutofit/>
          </a:bodyPr>
          <a:lstStyle>
            <a:lvl1pPr lvl="0">
              <a:spcBef>
                <a:spcPts val="0"/>
              </a:spcBef>
              <a:spcAft>
                <a:spcPts val="0"/>
              </a:spcAft>
              <a:buClr>
                <a:srgbClr val="003695"/>
              </a:buClr>
              <a:buSzPts val="2400"/>
              <a:buFont typeface="Roboto"/>
              <a:buNone/>
              <a:defRPr sz="2400">
                <a:solidFill>
                  <a:srgbClr val="003695"/>
                </a:solidFill>
                <a:latin typeface="Roboto"/>
                <a:ea typeface="Roboto"/>
                <a:cs typeface="Roboto"/>
                <a:sym typeface="Roboto"/>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7"/>
          <p:cNvSpPr txBox="1"/>
          <p:nvPr>
            <p:ph idx="1" type="body"/>
          </p:nvPr>
        </p:nvSpPr>
        <p:spPr>
          <a:xfrm>
            <a:off x="311700" y="1389600"/>
            <a:ext cx="3420000" cy="3179400"/>
          </a:xfrm>
          <a:prstGeom prst="rect">
            <a:avLst/>
          </a:prstGeom>
        </p:spPr>
        <p:txBody>
          <a:bodyPr anchorCtr="0" anchor="t" bIns="91425" lIns="91425" spcFirstLastPara="1" rIns="91425" wrap="square" tIns="91425">
            <a:normAutofit/>
          </a:bodyPr>
          <a:lstStyle>
            <a:lvl1pPr indent="-304800" lvl="0" marL="4572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indent="-304800" lvl="1" marL="9144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p:txBody>
      </p:sp>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b="1" sz="1400">
                <a:solidFill>
                  <a:schemeClr val="dk1"/>
                </a:solidFill>
                <a:latin typeface="Roboto"/>
                <a:ea typeface="Roboto"/>
                <a:cs typeface="Roboto"/>
                <a:sym typeface="Roboto"/>
              </a:defRPr>
            </a:lvl1pPr>
            <a:lvl2pPr lvl="1" rtl="0">
              <a:buNone/>
              <a:defRPr b="1" sz="1400">
                <a:solidFill>
                  <a:schemeClr val="dk1"/>
                </a:solidFill>
                <a:latin typeface="Roboto"/>
                <a:ea typeface="Roboto"/>
                <a:cs typeface="Roboto"/>
                <a:sym typeface="Roboto"/>
              </a:defRPr>
            </a:lvl2pPr>
            <a:lvl3pPr lvl="2" rtl="0">
              <a:buNone/>
              <a:defRPr b="1" sz="1400">
                <a:solidFill>
                  <a:schemeClr val="dk1"/>
                </a:solidFill>
                <a:latin typeface="Roboto"/>
                <a:ea typeface="Roboto"/>
                <a:cs typeface="Roboto"/>
                <a:sym typeface="Roboto"/>
              </a:defRPr>
            </a:lvl3pPr>
            <a:lvl4pPr lvl="3" rtl="0">
              <a:buNone/>
              <a:defRPr b="1" sz="1400">
                <a:solidFill>
                  <a:schemeClr val="dk1"/>
                </a:solidFill>
                <a:latin typeface="Roboto"/>
                <a:ea typeface="Roboto"/>
                <a:cs typeface="Roboto"/>
                <a:sym typeface="Roboto"/>
              </a:defRPr>
            </a:lvl4pPr>
            <a:lvl5pPr lvl="4" rtl="0">
              <a:buNone/>
              <a:defRPr b="1" sz="1400">
                <a:solidFill>
                  <a:schemeClr val="dk1"/>
                </a:solidFill>
                <a:latin typeface="Roboto"/>
                <a:ea typeface="Roboto"/>
                <a:cs typeface="Roboto"/>
                <a:sym typeface="Roboto"/>
              </a:defRPr>
            </a:lvl5pPr>
            <a:lvl6pPr lvl="5" rtl="0">
              <a:buNone/>
              <a:defRPr b="1" sz="1400">
                <a:solidFill>
                  <a:schemeClr val="dk1"/>
                </a:solidFill>
                <a:latin typeface="Roboto"/>
                <a:ea typeface="Roboto"/>
                <a:cs typeface="Roboto"/>
                <a:sym typeface="Roboto"/>
              </a:defRPr>
            </a:lvl6pPr>
            <a:lvl7pPr lvl="6" rtl="0">
              <a:buNone/>
              <a:defRPr b="1" sz="1400">
                <a:solidFill>
                  <a:schemeClr val="dk1"/>
                </a:solidFill>
                <a:latin typeface="Roboto"/>
                <a:ea typeface="Roboto"/>
                <a:cs typeface="Roboto"/>
                <a:sym typeface="Roboto"/>
              </a:defRPr>
            </a:lvl7pPr>
            <a:lvl8pPr lvl="7" rtl="0">
              <a:buNone/>
              <a:defRPr b="1" sz="1400">
                <a:solidFill>
                  <a:schemeClr val="dk1"/>
                </a:solidFill>
                <a:latin typeface="Roboto"/>
                <a:ea typeface="Roboto"/>
                <a:cs typeface="Roboto"/>
                <a:sym typeface="Roboto"/>
              </a:defRPr>
            </a:lvl8pPr>
            <a:lvl9pPr lvl="8" rtl="0">
              <a:buNone/>
              <a:defRPr b="1" sz="14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pic>
        <p:nvPicPr>
          <p:cNvPr id="48" name="Google Shape;48;p7"/>
          <p:cNvPicPr preferRelativeResize="0"/>
          <p:nvPr/>
        </p:nvPicPr>
        <p:blipFill rotWithShape="1">
          <a:blip r:embed="rId2">
            <a:alphaModFix/>
          </a:blip>
          <a:srcRect b="23408" l="23913" r="25334" t="28739"/>
          <a:stretch/>
        </p:blipFill>
        <p:spPr>
          <a:xfrm>
            <a:off x="7941363" y="91227"/>
            <a:ext cx="1079798" cy="5727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075590"/>
        </a:solidFill>
      </p:bgPr>
    </p:bg>
    <p:spTree>
      <p:nvGrpSpPr>
        <p:cNvPr id="49" name="Shape 49"/>
        <p:cNvGrpSpPr/>
        <p:nvPr/>
      </p:nvGrpSpPr>
      <p:grpSpPr>
        <a:xfrm>
          <a:off x="0" y="0"/>
          <a:ext cx="0" cy="0"/>
          <a:chOff x="0" y="0"/>
          <a:chExt cx="0" cy="0"/>
        </a:xfrm>
      </p:grpSpPr>
      <p:sp>
        <p:nvSpPr>
          <p:cNvPr id="50" name="Google Shape;50;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000"/>
              <a:buFont typeface="Roboto"/>
              <a:buNone/>
              <a:defRPr sz="3000">
                <a:solidFill>
                  <a:schemeClr val="lt1"/>
                </a:solidFill>
                <a:latin typeface="Roboto"/>
                <a:ea typeface="Roboto"/>
                <a:cs typeface="Roboto"/>
                <a:sym typeface="Roboto"/>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1" name="Google Shape;5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b="1" sz="1400">
                <a:solidFill>
                  <a:schemeClr val="lt1"/>
                </a:solidFill>
                <a:latin typeface="Roboto"/>
                <a:ea typeface="Roboto"/>
                <a:cs typeface="Roboto"/>
                <a:sym typeface="Roboto"/>
              </a:defRPr>
            </a:lvl1pPr>
            <a:lvl2pPr lvl="1" rtl="0">
              <a:buNone/>
              <a:defRPr b="1" sz="1400">
                <a:solidFill>
                  <a:schemeClr val="lt1"/>
                </a:solidFill>
                <a:latin typeface="Roboto"/>
                <a:ea typeface="Roboto"/>
                <a:cs typeface="Roboto"/>
                <a:sym typeface="Roboto"/>
              </a:defRPr>
            </a:lvl2pPr>
            <a:lvl3pPr lvl="2" rtl="0">
              <a:buNone/>
              <a:defRPr b="1" sz="1400">
                <a:solidFill>
                  <a:schemeClr val="lt1"/>
                </a:solidFill>
                <a:latin typeface="Roboto"/>
                <a:ea typeface="Roboto"/>
                <a:cs typeface="Roboto"/>
                <a:sym typeface="Roboto"/>
              </a:defRPr>
            </a:lvl3pPr>
            <a:lvl4pPr lvl="3" rtl="0">
              <a:buNone/>
              <a:defRPr b="1" sz="1400">
                <a:solidFill>
                  <a:schemeClr val="lt1"/>
                </a:solidFill>
                <a:latin typeface="Roboto"/>
                <a:ea typeface="Roboto"/>
                <a:cs typeface="Roboto"/>
                <a:sym typeface="Roboto"/>
              </a:defRPr>
            </a:lvl4pPr>
            <a:lvl5pPr lvl="4" rtl="0">
              <a:buNone/>
              <a:defRPr b="1" sz="1400">
                <a:solidFill>
                  <a:schemeClr val="lt1"/>
                </a:solidFill>
                <a:latin typeface="Roboto"/>
                <a:ea typeface="Roboto"/>
                <a:cs typeface="Roboto"/>
                <a:sym typeface="Roboto"/>
              </a:defRPr>
            </a:lvl5pPr>
            <a:lvl6pPr lvl="5" rtl="0">
              <a:buNone/>
              <a:defRPr b="1" sz="1400">
                <a:solidFill>
                  <a:schemeClr val="lt1"/>
                </a:solidFill>
                <a:latin typeface="Roboto"/>
                <a:ea typeface="Roboto"/>
                <a:cs typeface="Roboto"/>
                <a:sym typeface="Roboto"/>
              </a:defRPr>
            </a:lvl6pPr>
            <a:lvl7pPr lvl="6" rtl="0">
              <a:buNone/>
              <a:defRPr b="1" sz="1400">
                <a:solidFill>
                  <a:schemeClr val="lt1"/>
                </a:solidFill>
                <a:latin typeface="Roboto"/>
                <a:ea typeface="Roboto"/>
                <a:cs typeface="Roboto"/>
                <a:sym typeface="Roboto"/>
              </a:defRPr>
            </a:lvl7pPr>
            <a:lvl8pPr lvl="7" rtl="0">
              <a:buNone/>
              <a:defRPr b="1" sz="1400">
                <a:solidFill>
                  <a:schemeClr val="lt1"/>
                </a:solidFill>
                <a:latin typeface="Roboto"/>
                <a:ea typeface="Roboto"/>
                <a:cs typeface="Roboto"/>
                <a:sym typeface="Roboto"/>
              </a:defRPr>
            </a:lvl8pPr>
            <a:lvl9pPr lvl="8" rtl="0">
              <a:buNone/>
              <a:defRPr b="1" sz="14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pic>
        <p:nvPicPr>
          <p:cNvPr id="52" name="Google Shape;52;p8"/>
          <p:cNvPicPr preferRelativeResize="0"/>
          <p:nvPr/>
        </p:nvPicPr>
        <p:blipFill rotWithShape="1">
          <a:blip r:embed="rId2">
            <a:alphaModFix/>
          </a:blip>
          <a:srcRect b="21579" l="22808" r="23245" t="25711"/>
          <a:stretch/>
        </p:blipFill>
        <p:spPr>
          <a:xfrm>
            <a:off x="7915250" y="83250"/>
            <a:ext cx="1145800" cy="6297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rgbClr val="075590"/>
        </a:solidFill>
      </p:bgPr>
    </p:bg>
    <p:spTree>
      <p:nvGrpSpPr>
        <p:cNvPr id="53" name="Shape 53"/>
        <p:cNvGrpSpPr/>
        <p:nvPr/>
      </p:nvGrpSpPr>
      <p:grpSpPr>
        <a:xfrm>
          <a:off x="0" y="0"/>
          <a:ext cx="0" cy="0"/>
          <a:chOff x="0" y="0"/>
          <a:chExt cx="0" cy="0"/>
        </a:xfrm>
      </p:grpSpPr>
      <p:sp>
        <p:nvSpPr>
          <p:cNvPr id="54" name="Google Shape;5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3000"/>
              <a:buFont typeface="Roboto"/>
              <a:buNone/>
              <a:defRPr sz="3000">
                <a:solidFill>
                  <a:schemeClr val="lt1"/>
                </a:solidFill>
                <a:latin typeface="Roboto"/>
                <a:ea typeface="Roboto"/>
                <a:cs typeface="Roboto"/>
                <a:sym typeface="Roboto"/>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6" name="Google Shape;5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rgbClr val="FDEF40"/>
              </a:buClr>
              <a:buSzPts val="2000"/>
              <a:buNone/>
              <a:defRPr sz="2000">
                <a:solidFill>
                  <a:srgbClr val="FDEF4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7" name="Google Shape;5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30200" lvl="0" marL="457200">
              <a:lnSpc>
                <a:spcPct val="15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indent="-317500" lvl="1" marL="914400">
              <a:lnSpc>
                <a:spcPct val="15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5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5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5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5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5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5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5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58" name="Google Shape;5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b="1" sz="1400">
                <a:solidFill>
                  <a:schemeClr val="dk1"/>
                </a:solidFill>
                <a:latin typeface="Roboto"/>
                <a:ea typeface="Roboto"/>
                <a:cs typeface="Roboto"/>
                <a:sym typeface="Roboto"/>
              </a:defRPr>
            </a:lvl1pPr>
            <a:lvl2pPr lvl="1" rtl="0">
              <a:buNone/>
              <a:defRPr b="1" sz="1400">
                <a:solidFill>
                  <a:schemeClr val="dk1"/>
                </a:solidFill>
                <a:latin typeface="Roboto"/>
                <a:ea typeface="Roboto"/>
                <a:cs typeface="Roboto"/>
                <a:sym typeface="Roboto"/>
              </a:defRPr>
            </a:lvl2pPr>
            <a:lvl3pPr lvl="2" rtl="0">
              <a:buNone/>
              <a:defRPr b="1" sz="1400">
                <a:solidFill>
                  <a:schemeClr val="dk1"/>
                </a:solidFill>
                <a:latin typeface="Roboto"/>
                <a:ea typeface="Roboto"/>
                <a:cs typeface="Roboto"/>
                <a:sym typeface="Roboto"/>
              </a:defRPr>
            </a:lvl3pPr>
            <a:lvl4pPr lvl="3" rtl="0">
              <a:buNone/>
              <a:defRPr b="1" sz="1400">
                <a:solidFill>
                  <a:schemeClr val="dk1"/>
                </a:solidFill>
                <a:latin typeface="Roboto"/>
                <a:ea typeface="Roboto"/>
                <a:cs typeface="Roboto"/>
                <a:sym typeface="Roboto"/>
              </a:defRPr>
            </a:lvl4pPr>
            <a:lvl5pPr lvl="4" rtl="0">
              <a:buNone/>
              <a:defRPr b="1" sz="1400">
                <a:solidFill>
                  <a:schemeClr val="dk1"/>
                </a:solidFill>
                <a:latin typeface="Roboto"/>
                <a:ea typeface="Roboto"/>
                <a:cs typeface="Roboto"/>
                <a:sym typeface="Roboto"/>
              </a:defRPr>
            </a:lvl5pPr>
            <a:lvl6pPr lvl="5" rtl="0">
              <a:buNone/>
              <a:defRPr b="1" sz="1400">
                <a:solidFill>
                  <a:schemeClr val="dk1"/>
                </a:solidFill>
                <a:latin typeface="Roboto"/>
                <a:ea typeface="Roboto"/>
                <a:cs typeface="Roboto"/>
                <a:sym typeface="Roboto"/>
              </a:defRPr>
            </a:lvl6pPr>
            <a:lvl7pPr lvl="6" rtl="0">
              <a:buNone/>
              <a:defRPr b="1" sz="1400">
                <a:solidFill>
                  <a:schemeClr val="dk1"/>
                </a:solidFill>
                <a:latin typeface="Roboto"/>
                <a:ea typeface="Roboto"/>
                <a:cs typeface="Roboto"/>
                <a:sym typeface="Roboto"/>
              </a:defRPr>
            </a:lvl7pPr>
            <a:lvl8pPr lvl="7" rtl="0">
              <a:buNone/>
              <a:defRPr b="1" sz="1400">
                <a:solidFill>
                  <a:schemeClr val="dk1"/>
                </a:solidFill>
                <a:latin typeface="Roboto"/>
                <a:ea typeface="Roboto"/>
                <a:cs typeface="Roboto"/>
                <a:sym typeface="Roboto"/>
              </a:defRPr>
            </a:lvl8pPr>
            <a:lvl9pPr lvl="8" rtl="0">
              <a:buNone/>
              <a:defRPr b="1" sz="14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59" name="Shape 59"/>
        <p:cNvGrpSpPr/>
        <p:nvPr/>
      </p:nvGrpSpPr>
      <p:grpSpPr>
        <a:xfrm>
          <a:off x="0" y="0"/>
          <a:ext cx="0" cy="0"/>
          <a:chOff x="0" y="0"/>
          <a:chExt cx="0" cy="0"/>
        </a:xfrm>
      </p:grpSpPr>
      <p:sp>
        <p:nvSpPr>
          <p:cNvPr id="60" name="Google Shape;60;p10"/>
          <p:cNvSpPr/>
          <p:nvPr/>
        </p:nvSpPr>
        <p:spPr>
          <a:xfrm>
            <a:off x="0" y="1017725"/>
            <a:ext cx="9144000" cy="412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b="1" sz="1400">
                <a:solidFill>
                  <a:schemeClr val="dk1"/>
                </a:solidFill>
                <a:latin typeface="Roboto"/>
                <a:ea typeface="Roboto"/>
                <a:cs typeface="Roboto"/>
                <a:sym typeface="Roboto"/>
              </a:defRPr>
            </a:lvl1pPr>
            <a:lvl2pPr lvl="1" rtl="0">
              <a:buNone/>
              <a:defRPr b="1" sz="1400">
                <a:solidFill>
                  <a:schemeClr val="dk1"/>
                </a:solidFill>
                <a:latin typeface="Roboto"/>
                <a:ea typeface="Roboto"/>
                <a:cs typeface="Roboto"/>
                <a:sym typeface="Roboto"/>
              </a:defRPr>
            </a:lvl2pPr>
            <a:lvl3pPr lvl="2" rtl="0">
              <a:buNone/>
              <a:defRPr b="1" sz="1400">
                <a:solidFill>
                  <a:schemeClr val="dk1"/>
                </a:solidFill>
                <a:latin typeface="Roboto"/>
                <a:ea typeface="Roboto"/>
                <a:cs typeface="Roboto"/>
                <a:sym typeface="Roboto"/>
              </a:defRPr>
            </a:lvl3pPr>
            <a:lvl4pPr lvl="3" rtl="0">
              <a:buNone/>
              <a:defRPr b="1" sz="1400">
                <a:solidFill>
                  <a:schemeClr val="dk1"/>
                </a:solidFill>
                <a:latin typeface="Roboto"/>
                <a:ea typeface="Roboto"/>
                <a:cs typeface="Roboto"/>
                <a:sym typeface="Roboto"/>
              </a:defRPr>
            </a:lvl4pPr>
            <a:lvl5pPr lvl="4" rtl="0">
              <a:buNone/>
              <a:defRPr b="1" sz="1400">
                <a:solidFill>
                  <a:schemeClr val="dk1"/>
                </a:solidFill>
                <a:latin typeface="Roboto"/>
                <a:ea typeface="Roboto"/>
                <a:cs typeface="Roboto"/>
                <a:sym typeface="Roboto"/>
              </a:defRPr>
            </a:lvl5pPr>
            <a:lvl6pPr lvl="5" rtl="0">
              <a:buNone/>
              <a:defRPr b="1" sz="1400">
                <a:solidFill>
                  <a:schemeClr val="dk1"/>
                </a:solidFill>
                <a:latin typeface="Roboto"/>
                <a:ea typeface="Roboto"/>
                <a:cs typeface="Roboto"/>
                <a:sym typeface="Roboto"/>
              </a:defRPr>
            </a:lvl6pPr>
            <a:lvl7pPr lvl="6" rtl="0">
              <a:buNone/>
              <a:defRPr b="1" sz="1400">
                <a:solidFill>
                  <a:schemeClr val="dk1"/>
                </a:solidFill>
                <a:latin typeface="Roboto"/>
                <a:ea typeface="Roboto"/>
                <a:cs typeface="Roboto"/>
                <a:sym typeface="Roboto"/>
              </a:defRPr>
            </a:lvl7pPr>
            <a:lvl8pPr lvl="7" rtl="0">
              <a:buNone/>
              <a:defRPr b="1" sz="1400">
                <a:solidFill>
                  <a:schemeClr val="dk1"/>
                </a:solidFill>
                <a:latin typeface="Roboto"/>
                <a:ea typeface="Roboto"/>
                <a:cs typeface="Roboto"/>
                <a:sym typeface="Roboto"/>
              </a:defRPr>
            </a:lvl8pPr>
            <a:lvl9pPr lvl="8" rtl="0">
              <a:buNone/>
              <a:defRPr b="1" sz="14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
        <p:nvSpPr>
          <p:cNvPr id="62" name="Google Shape;62;p1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03695"/>
              </a:buClr>
              <a:buSzPts val="2800"/>
              <a:buFont typeface="Roboto"/>
              <a:buNone/>
              <a:defRPr>
                <a:solidFill>
                  <a:srgbClr val="003695"/>
                </a:solidFill>
                <a:latin typeface="Roboto"/>
                <a:ea typeface="Roboto"/>
                <a:cs typeface="Roboto"/>
                <a:sym typeface="Robot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63" name="Google Shape;63;p10"/>
          <p:cNvPicPr preferRelativeResize="0"/>
          <p:nvPr/>
        </p:nvPicPr>
        <p:blipFill rotWithShape="1">
          <a:blip r:embed="rId2">
            <a:alphaModFix/>
          </a:blip>
          <a:srcRect b="23408" l="23913" r="25334" t="28739"/>
          <a:stretch/>
        </p:blipFill>
        <p:spPr>
          <a:xfrm>
            <a:off x="7941363" y="91227"/>
            <a:ext cx="1079798" cy="572700"/>
          </a:xfrm>
          <a:prstGeom prst="rect">
            <a:avLst/>
          </a:prstGeom>
          <a:noFill/>
          <a:ln>
            <a:noFill/>
          </a:ln>
        </p:spPr>
      </p:pic>
      <p:sp>
        <p:nvSpPr>
          <p:cNvPr id="64" name="Google Shape;64;p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04800" lvl="0" marL="4572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indent="-304800" lvl="1" marL="9144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rtl="0">
              <a:lnSpc>
                <a:spcPct val="15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www.inf.ufrgs.br/pln/wiki/index.php?title=BrWaC" TargetMode="External"/><Relationship Id="rId4" Type="http://schemas.openxmlformats.org/officeDocument/2006/relationships/image" Target="../media/image13.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hyperlink" Target="https://doi.org/10.5753/eniac.2020.12152" TargetMode="External"/><Relationship Id="rId4" Type="http://schemas.openxmlformats.org/officeDocument/2006/relationships/hyperlink" Target="http://c4ai.inova.usp.br/bracis/eniac.ht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mailto:andre.seidel@usp.br" TargetMode="External"/><Relationship Id="rId4" Type="http://schemas.openxmlformats.org/officeDocument/2006/relationships/hyperlink" Target="https://www.linkedin.com/in/andr%C3%A9-seidel-oliveira-814626195"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hyperlink" Target="https://github.com/aseidelo/BrWac2Wiki" TargetMode="Externa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pt.wikipedia.org/wiki/Porto_de_Itaja%C3%AD" TargetMode="Externa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31.png"/><Relationship Id="rId4" Type="http://schemas.openxmlformats.org/officeDocument/2006/relationships/image" Target="../media/image28.png"/><Relationship Id="rId9" Type="http://schemas.openxmlformats.org/officeDocument/2006/relationships/image" Target="../media/image22.png"/><Relationship Id="rId5" Type="http://schemas.openxmlformats.org/officeDocument/2006/relationships/image" Target="../media/image29.png"/><Relationship Id="rId6" Type="http://schemas.openxmlformats.org/officeDocument/2006/relationships/image" Target="../media/image25.png"/><Relationship Id="rId7" Type="http://schemas.openxmlformats.org/officeDocument/2006/relationships/image" Target="../media/image20.png"/><Relationship Id="rId8"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27.png"/><Relationship Id="rId4" Type="http://schemas.openxmlformats.org/officeDocument/2006/relationships/image" Target="../media/image21.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3"/>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sz="3500"/>
              <a:t>GENERATING PT-BR WIKIPEDIA BY SUMMARIZING MULTIPLE WEBSITES</a:t>
            </a:r>
            <a:endParaRPr sz="3500"/>
          </a:p>
        </p:txBody>
      </p:sp>
      <p:sp>
        <p:nvSpPr>
          <p:cNvPr id="81" name="Google Shape;81;p13"/>
          <p:cNvSpPr txBox="1"/>
          <p:nvPr>
            <p:ph idx="1" type="subTitle"/>
          </p:nvPr>
        </p:nvSpPr>
        <p:spPr>
          <a:xfrm>
            <a:off x="311700" y="2837875"/>
            <a:ext cx="57120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André Seidel Oliveira</a:t>
            </a:r>
            <a:endParaRPr/>
          </a:p>
          <a:p>
            <a:pPr indent="0" lvl="0" marL="0" rtl="0" algn="l">
              <a:spcBef>
                <a:spcPts val="0"/>
              </a:spcBef>
              <a:spcAft>
                <a:spcPts val="0"/>
              </a:spcAft>
              <a:buNone/>
            </a:pPr>
            <a:r>
              <a:rPr lang="pt-BR"/>
              <a:t>Advisor: Ph.D Anna Helena Reali Costa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2"/>
          <p:cNvSpPr/>
          <p:nvPr/>
        </p:nvSpPr>
        <p:spPr>
          <a:xfrm>
            <a:off x="4830925" y="1835275"/>
            <a:ext cx="1289204" cy="1222691"/>
          </a:xfrm>
          <a:prstGeom prst="roundRect">
            <a:avLst>
              <a:gd fmla="val 6224" name="adj"/>
            </a:avLst>
          </a:prstGeom>
          <a:solidFill>
            <a:srgbClr val="FFFFFF"/>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7" name="Google Shape;407;p22"/>
          <p:cNvCxnSpPr/>
          <p:nvPr/>
        </p:nvCxnSpPr>
        <p:spPr>
          <a:xfrm flipH="1" rot="10800000">
            <a:off x="5482696" y="3040782"/>
            <a:ext cx="600" cy="422100"/>
          </a:xfrm>
          <a:prstGeom prst="straightConnector1">
            <a:avLst/>
          </a:prstGeom>
          <a:noFill/>
          <a:ln cap="flat" cmpd="sng" w="9525">
            <a:solidFill>
              <a:schemeClr val="dk2"/>
            </a:solidFill>
            <a:prstDash val="solid"/>
            <a:round/>
            <a:headEnd len="med" w="med" type="none"/>
            <a:tailEnd len="med" w="med" type="triangle"/>
          </a:ln>
        </p:spPr>
      </p:cxnSp>
      <p:sp>
        <p:nvSpPr>
          <p:cNvPr id="408" name="Google Shape;408;p22"/>
          <p:cNvSpPr txBox="1"/>
          <p:nvPr/>
        </p:nvSpPr>
        <p:spPr>
          <a:xfrm>
            <a:off x="4948901" y="3698275"/>
            <a:ext cx="1068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x</a:t>
            </a:r>
            <a:r>
              <a:rPr baseline="-25000" i="1" lang="pt-BR" sz="1200"/>
              <a:t>1</a:t>
            </a:r>
            <a:r>
              <a:rPr i="1" lang="pt-BR" sz="1200"/>
              <a:t>, x</a:t>
            </a:r>
            <a:r>
              <a:rPr baseline="-25000" i="1" lang="pt-BR" sz="1200"/>
              <a:t>2</a:t>
            </a:r>
            <a:r>
              <a:rPr i="1" lang="pt-BR" sz="1200"/>
              <a:t>, …, x</a:t>
            </a:r>
            <a:r>
              <a:rPr baseline="-25000" i="1" lang="pt-BR" sz="1200"/>
              <a:t>J</a:t>
            </a:r>
            <a:endParaRPr baseline="-25000" i="1" sz="1200"/>
          </a:p>
        </p:txBody>
      </p:sp>
      <p:sp>
        <p:nvSpPr>
          <p:cNvPr id="409" name="Google Shape;409;p22"/>
          <p:cNvSpPr/>
          <p:nvPr/>
        </p:nvSpPr>
        <p:spPr>
          <a:xfrm>
            <a:off x="5069794" y="3341443"/>
            <a:ext cx="826800" cy="24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900"/>
              <a:t>Embedding</a:t>
            </a:r>
            <a:endParaRPr sz="900"/>
          </a:p>
        </p:txBody>
      </p:sp>
      <p:sp>
        <p:nvSpPr>
          <p:cNvPr id="410" name="Google Shape;410;p22"/>
          <p:cNvSpPr/>
          <p:nvPr/>
        </p:nvSpPr>
        <p:spPr>
          <a:xfrm>
            <a:off x="5431508" y="3158746"/>
            <a:ext cx="102900" cy="102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411" name="Google Shape;411;p22"/>
          <p:cNvSpPr/>
          <p:nvPr/>
        </p:nvSpPr>
        <p:spPr>
          <a:xfrm>
            <a:off x="5041475" y="2677848"/>
            <a:ext cx="883401" cy="286703"/>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700">
                <a:solidFill>
                  <a:schemeClr val="dk1"/>
                </a:solidFill>
              </a:rPr>
              <a:t>Multi-Head self Att.</a:t>
            </a:r>
            <a:endParaRPr sz="700"/>
          </a:p>
        </p:txBody>
      </p:sp>
      <p:sp>
        <p:nvSpPr>
          <p:cNvPr id="412" name="Google Shape;412;p22"/>
          <p:cNvSpPr/>
          <p:nvPr/>
        </p:nvSpPr>
        <p:spPr>
          <a:xfrm>
            <a:off x="4224666" y="3134246"/>
            <a:ext cx="826800" cy="152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800"/>
              <a:t>Position emb.</a:t>
            </a:r>
            <a:endParaRPr sz="800"/>
          </a:p>
        </p:txBody>
      </p:sp>
      <p:cxnSp>
        <p:nvCxnSpPr>
          <p:cNvPr id="413" name="Google Shape;413;p22"/>
          <p:cNvCxnSpPr>
            <a:stCxn id="412" idx="3"/>
            <a:endCxn id="410" idx="2"/>
          </p:cNvCxnSpPr>
          <p:nvPr/>
        </p:nvCxnSpPr>
        <p:spPr>
          <a:xfrm>
            <a:off x="5051466" y="3210296"/>
            <a:ext cx="380100" cy="0"/>
          </a:xfrm>
          <a:prstGeom prst="straightConnector1">
            <a:avLst/>
          </a:prstGeom>
          <a:noFill/>
          <a:ln cap="flat" cmpd="sng" w="9525">
            <a:solidFill>
              <a:schemeClr val="dk2"/>
            </a:solidFill>
            <a:prstDash val="solid"/>
            <a:round/>
            <a:headEnd len="med" w="med" type="none"/>
            <a:tailEnd len="med" w="med" type="triangle"/>
          </a:ln>
        </p:spPr>
      </p:cxnSp>
      <p:sp>
        <p:nvSpPr>
          <p:cNvPr id="414" name="Google Shape;414;p22"/>
          <p:cNvSpPr txBox="1"/>
          <p:nvPr/>
        </p:nvSpPr>
        <p:spPr>
          <a:xfrm>
            <a:off x="5370499" y="3069275"/>
            <a:ext cx="220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700"/>
              <a:t>+</a:t>
            </a:r>
            <a:endParaRPr b="1" sz="400"/>
          </a:p>
        </p:txBody>
      </p:sp>
      <p:sp>
        <p:nvSpPr>
          <p:cNvPr id="415" name="Google Shape;415;p22"/>
          <p:cNvSpPr/>
          <p:nvPr/>
        </p:nvSpPr>
        <p:spPr>
          <a:xfrm>
            <a:off x="5069794" y="2429236"/>
            <a:ext cx="826733" cy="15944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700"/>
              <a:t>Sum and norm.</a:t>
            </a:r>
            <a:endParaRPr sz="700"/>
          </a:p>
        </p:txBody>
      </p:sp>
      <p:cxnSp>
        <p:nvCxnSpPr>
          <p:cNvPr id="416" name="Google Shape;416;p22"/>
          <p:cNvCxnSpPr>
            <a:stCxn id="414" idx="0"/>
            <a:endCxn id="415" idx="1"/>
          </p:cNvCxnSpPr>
          <p:nvPr/>
        </p:nvCxnSpPr>
        <p:spPr>
          <a:xfrm flipH="1" rot="5400000">
            <a:off x="4995049" y="2583575"/>
            <a:ext cx="560400" cy="411000"/>
          </a:xfrm>
          <a:prstGeom prst="bentConnector4">
            <a:avLst>
              <a:gd fmla="val 10131" name="adj1"/>
              <a:gd fmla="val 134276" name="adj2"/>
            </a:avLst>
          </a:prstGeom>
          <a:noFill/>
          <a:ln cap="flat" cmpd="sng" w="9525">
            <a:solidFill>
              <a:schemeClr val="dk2"/>
            </a:solidFill>
            <a:prstDash val="solid"/>
            <a:round/>
            <a:headEnd len="med" w="med" type="none"/>
            <a:tailEnd len="med" w="med" type="triangle"/>
          </a:ln>
        </p:spPr>
      </p:cxnSp>
      <p:cxnSp>
        <p:nvCxnSpPr>
          <p:cNvPr id="417" name="Google Shape;417;p22"/>
          <p:cNvCxnSpPr>
            <a:stCxn id="411" idx="0"/>
            <a:endCxn id="415" idx="2"/>
          </p:cNvCxnSpPr>
          <p:nvPr/>
        </p:nvCxnSpPr>
        <p:spPr>
          <a:xfrm rot="10800000">
            <a:off x="5483176" y="2588748"/>
            <a:ext cx="0" cy="89100"/>
          </a:xfrm>
          <a:prstGeom prst="straightConnector1">
            <a:avLst/>
          </a:prstGeom>
          <a:noFill/>
          <a:ln cap="flat" cmpd="sng" w="9525">
            <a:solidFill>
              <a:schemeClr val="dk2"/>
            </a:solidFill>
            <a:prstDash val="solid"/>
            <a:round/>
            <a:headEnd len="med" w="med" type="none"/>
            <a:tailEnd len="med" w="med" type="triangle"/>
          </a:ln>
        </p:spPr>
      </p:cxnSp>
      <p:cxnSp>
        <p:nvCxnSpPr>
          <p:cNvPr id="418" name="Google Shape;418;p22"/>
          <p:cNvCxnSpPr/>
          <p:nvPr/>
        </p:nvCxnSpPr>
        <p:spPr>
          <a:xfrm rot="10800000">
            <a:off x="5482761" y="3578121"/>
            <a:ext cx="300" cy="159300"/>
          </a:xfrm>
          <a:prstGeom prst="straightConnector1">
            <a:avLst/>
          </a:prstGeom>
          <a:noFill/>
          <a:ln cap="flat" cmpd="sng" w="9525">
            <a:solidFill>
              <a:schemeClr val="dk2"/>
            </a:solidFill>
            <a:prstDash val="solid"/>
            <a:round/>
            <a:headEnd len="med" w="med" type="none"/>
            <a:tailEnd len="med" w="med" type="triangle"/>
          </a:ln>
        </p:spPr>
      </p:cxnSp>
      <p:sp>
        <p:nvSpPr>
          <p:cNvPr id="419" name="Google Shape;419;p22"/>
          <p:cNvSpPr/>
          <p:nvPr/>
        </p:nvSpPr>
        <p:spPr>
          <a:xfrm>
            <a:off x="6767478" y="725054"/>
            <a:ext cx="826733" cy="151996"/>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900"/>
              <a:t>Softmax</a:t>
            </a:r>
            <a:endParaRPr sz="900"/>
          </a:p>
        </p:txBody>
      </p:sp>
      <p:sp>
        <p:nvSpPr>
          <p:cNvPr id="420" name="Google Shape;420;p22"/>
          <p:cNvSpPr/>
          <p:nvPr/>
        </p:nvSpPr>
        <p:spPr>
          <a:xfrm>
            <a:off x="5069794" y="2188207"/>
            <a:ext cx="826733" cy="151996"/>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900"/>
              <a:t>NN</a:t>
            </a:r>
            <a:endParaRPr sz="900"/>
          </a:p>
        </p:txBody>
      </p:sp>
      <p:sp>
        <p:nvSpPr>
          <p:cNvPr id="421" name="Google Shape;421;p22"/>
          <p:cNvSpPr/>
          <p:nvPr/>
        </p:nvSpPr>
        <p:spPr>
          <a:xfrm>
            <a:off x="5069794" y="1939590"/>
            <a:ext cx="826733" cy="15944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700"/>
              <a:t>Sum and norm.</a:t>
            </a:r>
            <a:endParaRPr sz="700"/>
          </a:p>
        </p:txBody>
      </p:sp>
      <p:cxnSp>
        <p:nvCxnSpPr>
          <p:cNvPr id="422" name="Google Shape;422;p22"/>
          <p:cNvCxnSpPr>
            <a:stCxn id="420" idx="0"/>
            <a:endCxn id="421" idx="2"/>
          </p:cNvCxnSpPr>
          <p:nvPr/>
        </p:nvCxnSpPr>
        <p:spPr>
          <a:xfrm rot="10800000">
            <a:off x="5483160" y="2099107"/>
            <a:ext cx="0" cy="89100"/>
          </a:xfrm>
          <a:prstGeom prst="straightConnector1">
            <a:avLst/>
          </a:prstGeom>
          <a:noFill/>
          <a:ln cap="flat" cmpd="sng" w="9525">
            <a:solidFill>
              <a:schemeClr val="dk2"/>
            </a:solidFill>
            <a:prstDash val="solid"/>
            <a:round/>
            <a:headEnd len="med" w="med" type="none"/>
            <a:tailEnd len="med" w="med" type="triangle"/>
          </a:ln>
        </p:spPr>
      </p:cxnSp>
      <p:sp>
        <p:nvSpPr>
          <p:cNvPr id="423" name="Google Shape;423;p22"/>
          <p:cNvSpPr/>
          <p:nvPr/>
        </p:nvSpPr>
        <p:spPr>
          <a:xfrm>
            <a:off x="6483925" y="1256425"/>
            <a:ext cx="1341550" cy="1801620"/>
          </a:xfrm>
          <a:prstGeom prst="roundRect">
            <a:avLst>
              <a:gd fmla="val 6224" name="adj"/>
            </a:avLst>
          </a:prstGeom>
          <a:solidFill>
            <a:srgbClr val="FFFFFF"/>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6775014" y="1578113"/>
            <a:ext cx="826733" cy="151996"/>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900"/>
              <a:t>NN</a:t>
            </a:r>
            <a:endParaRPr sz="900"/>
          </a:p>
        </p:txBody>
      </p:sp>
      <p:sp>
        <p:nvSpPr>
          <p:cNvPr id="425" name="Google Shape;425;p22"/>
          <p:cNvSpPr/>
          <p:nvPr/>
        </p:nvSpPr>
        <p:spPr>
          <a:xfrm>
            <a:off x="6771422" y="1319196"/>
            <a:ext cx="826733" cy="15944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700"/>
              <a:t>Sum and norm.</a:t>
            </a:r>
            <a:endParaRPr sz="700"/>
          </a:p>
        </p:txBody>
      </p:sp>
      <p:cxnSp>
        <p:nvCxnSpPr>
          <p:cNvPr id="426" name="Google Shape;426;p22"/>
          <p:cNvCxnSpPr>
            <a:endCxn id="425" idx="2"/>
          </p:cNvCxnSpPr>
          <p:nvPr/>
        </p:nvCxnSpPr>
        <p:spPr>
          <a:xfrm rot="10800000">
            <a:off x="7184788" y="1478636"/>
            <a:ext cx="3900" cy="99300"/>
          </a:xfrm>
          <a:prstGeom prst="straightConnector1">
            <a:avLst/>
          </a:prstGeom>
          <a:noFill/>
          <a:ln cap="flat" cmpd="sng" w="9525">
            <a:solidFill>
              <a:schemeClr val="dk2"/>
            </a:solidFill>
            <a:prstDash val="solid"/>
            <a:round/>
            <a:headEnd len="med" w="med" type="none"/>
            <a:tailEnd len="med" w="med" type="triangle"/>
          </a:ln>
        </p:spPr>
      </p:cxnSp>
      <p:sp>
        <p:nvSpPr>
          <p:cNvPr id="427" name="Google Shape;427;p22"/>
          <p:cNvSpPr/>
          <p:nvPr/>
        </p:nvSpPr>
        <p:spPr>
          <a:xfrm>
            <a:off x="6779063" y="2084908"/>
            <a:ext cx="826733" cy="245163"/>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700"/>
              <a:t>Masked Multi-Head att.</a:t>
            </a:r>
            <a:endParaRPr sz="700"/>
          </a:p>
        </p:txBody>
      </p:sp>
      <p:sp>
        <p:nvSpPr>
          <p:cNvPr id="428" name="Google Shape;428;p22"/>
          <p:cNvSpPr/>
          <p:nvPr/>
        </p:nvSpPr>
        <p:spPr>
          <a:xfrm>
            <a:off x="6775014" y="1824186"/>
            <a:ext cx="826733" cy="15944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700"/>
              <a:t>Sum and norm.</a:t>
            </a:r>
            <a:endParaRPr sz="700"/>
          </a:p>
        </p:txBody>
      </p:sp>
      <p:cxnSp>
        <p:nvCxnSpPr>
          <p:cNvPr id="429" name="Google Shape;429;p22"/>
          <p:cNvCxnSpPr>
            <a:stCxn id="427" idx="0"/>
            <a:endCxn id="428" idx="2"/>
          </p:cNvCxnSpPr>
          <p:nvPr/>
        </p:nvCxnSpPr>
        <p:spPr>
          <a:xfrm rot="10800000">
            <a:off x="7188530" y="1983508"/>
            <a:ext cx="3900" cy="101400"/>
          </a:xfrm>
          <a:prstGeom prst="straightConnector1">
            <a:avLst/>
          </a:prstGeom>
          <a:noFill/>
          <a:ln cap="flat" cmpd="sng" w="9525">
            <a:solidFill>
              <a:schemeClr val="dk2"/>
            </a:solidFill>
            <a:prstDash val="solid"/>
            <a:round/>
            <a:headEnd len="med" w="med" type="none"/>
            <a:tailEnd len="med" w="med" type="triangle"/>
          </a:ln>
        </p:spPr>
      </p:cxnSp>
      <p:cxnSp>
        <p:nvCxnSpPr>
          <p:cNvPr id="430" name="Google Shape;430;p22"/>
          <p:cNvCxnSpPr/>
          <p:nvPr/>
        </p:nvCxnSpPr>
        <p:spPr>
          <a:xfrm flipH="1" rot="10800000">
            <a:off x="7188175" y="3004684"/>
            <a:ext cx="600" cy="422100"/>
          </a:xfrm>
          <a:prstGeom prst="straightConnector1">
            <a:avLst/>
          </a:prstGeom>
          <a:noFill/>
          <a:ln cap="flat" cmpd="sng" w="9525">
            <a:solidFill>
              <a:schemeClr val="dk2"/>
            </a:solidFill>
            <a:prstDash val="solid"/>
            <a:round/>
            <a:headEnd len="med" w="med" type="none"/>
            <a:tailEnd len="med" w="med" type="triangle"/>
          </a:ln>
        </p:spPr>
      </p:cxnSp>
      <p:sp>
        <p:nvSpPr>
          <p:cNvPr id="431" name="Google Shape;431;p22"/>
          <p:cNvSpPr txBox="1"/>
          <p:nvPr/>
        </p:nvSpPr>
        <p:spPr>
          <a:xfrm>
            <a:off x="6428324" y="3716425"/>
            <a:ext cx="1520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shifted y</a:t>
            </a:r>
            <a:r>
              <a:rPr baseline="-25000" i="1" lang="pt-BR" sz="1200"/>
              <a:t>1</a:t>
            </a:r>
            <a:r>
              <a:rPr i="1" lang="pt-BR" sz="1200"/>
              <a:t>, y</a:t>
            </a:r>
            <a:r>
              <a:rPr baseline="-25000" i="1" lang="pt-BR" sz="1200"/>
              <a:t>2</a:t>
            </a:r>
            <a:r>
              <a:rPr i="1" lang="pt-BR" sz="1200"/>
              <a:t>, …, y</a:t>
            </a:r>
            <a:r>
              <a:rPr baseline="-25000" i="1" lang="pt-BR" sz="1200"/>
              <a:t>J</a:t>
            </a:r>
            <a:endParaRPr baseline="-25000" i="1" sz="1200"/>
          </a:p>
        </p:txBody>
      </p:sp>
      <p:sp>
        <p:nvSpPr>
          <p:cNvPr id="432" name="Google Shape;432;p22"/>
          <p:cNvSpPr/>
          <p:nvPr/>
        </p:nvSpPr>
        <p:spPr>
          <a:xfrm>
            <a:off x="6775225" y="3346937"/>
            <a:ext cx="826800" cy="245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900"/>
              <a:t>Embedding</a:t>
            </a:r>
            <a:endParaRPr sz="900"/>
          </a:p>
        </p:txBody>
      </p:sp>
      <p:sp>
        <p:nvSpPr>
          <p:cNvPr id="433" name="Google Shape;433;p22"/>
          <p:cNvSpPr/>
          <p:nvPr/>
        </p:nvSpPr>
        <p:spPr>
          <a:xfrm>
            <a:off x="7136939" y="3164239"/>
            <a:ext cx="102900" cy="102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434" name="Google Shape;434;p22"/>
          <p:cNvSpPr/>
          <p:nvPr/>
        </p:nvSpPr>
        <p:spPr>
          <a:xfrm>
            <a:off x="7645724" y="3135267"/>
            <a:ext cx="826800" cy="152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800"/>
              <a:t>Position emb.</a:t>
            </a:r>
            <a:endParaRPr sz="800"/>
          </a:p>
        </p:txBody>
      </p:sp>
      <p:cxnSp>
        <p:nvCxnSpPr>
          <p:cNvPr id="435" name="Google Shape;435;p22"/>
          <p:cNvCxnSpPr>
            <a:stCxn id="434" idx="1"/>
            <a:endCxn id="433" idx="6"/>
          </p:cNvCxnSpPr>
          <p:nvPr/>
        </p:nvCxnSpPr>
        <p:spPr>
          <a:xfrm flipH="1">
            <a:off x="7239824" y="3211317"/>
            <a:ext cx="405900" cy="4500"/>
          </a:xfrm>
          <a:prstGeom prst="straightConnector1">
            <a:avLst/>
          </a:prstGeom>
          <a:noFill/>
          <a:ln cap="flat" cmpd="sng" w="9525">
            <a:solidFill>
              <a:schemeClr val="dk2"/>
            </a:solidFill>
            <a:prstDash val="solid"/>
            <a:round/>
            <a:headEnd len="med" w="med" type="none"/>
            <a:tailEnd len="med" w="med" type="triangle"/>
          </a:ln>
        </p:spPr>
      </p:cxnSp>
      <p:cxnSp>
        <p:nvCxnSpPr>
          <p:cNvPr id="436" name="Google Shape;436;p22"/>
          <p:cNvCxnSpPr/>
          <p:nvPr/>
        </p:nvCxnSpPr>
        <p:spPr>
          <a:xfrm rot="10800000">
            <a:off x="7188175" y="3596256"/>
            <a:ext cx="300" cy="159300"/>
          </a:xfrm>
          <a:prstGeom prst="straightConnector1">
            <a:avLst/>
          </a:prstGeom>
          <a:noFill/>
          <a:ln cap="flat" cmpd="sng" w="9525">
            <a:solidFill>
              <a:schemeClr val="dk2"/>
            </a:solidFill>
            <a:prstDash val="solid"/>
            <a:round/>
            <a:headEnd len="med" w="med" type="none"/>
            <a:tailEnd len="med" w="med" type="triangle"/>
          </a:ln>
        </p:spPr>
      </p:cxnSp>
      <p:sp>
        <p:nvSpPr>
          <p:cNvPr id="437" name="Google Shape;437;p22"/>
          <p:cNvSpPr txBox="1"/>
          <p:nvPr/>
        </p:nvSpPr>
        <p:spPr>
          <a:xfrm>
            <a:off x="7072225" y="3072525"/>
            <a:ext cx="2244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700"/>
              <a:t>+</a:t>
            </a:r>
            <a:endParaRPr b="1" sz="700"/>
          </a:p>
        </p:txBody>
      </p:sp>
      <p:sp>
        <p:nvSpPr>
          <p:cNvPr id="438" name="Google Shape;438;p22"/>
          <p:cNvSpPr txBox="1"/>
          <p:nvPr/>
        </p:nvSpPr>
        <p:spPr>
          <a:xfrm>
            <a:off x="6536253" y="285525"/>
            <a:ext cx="1289204" cy="36930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ŷ</a:t>
            </a:r>
            <a:r>
              <a:rPr baseline="-25000" i="1" lang="pt-BR" sz="1200"/>
              <a:t>1</a:t>
            </a:r>
            <a:r>
              <a:rPr i="1" lang="pt-BR" sz="1200"/>
              <a:t>, ŷ</a:t>
            </a:r>
            <a:r>
              <a:rPr baseline="-25000" i="1" lang="pt-BR" sz="1200"/>
              <a:t>2</a:t>
            </a:r>
            <a:r>
              <a:rPr i="1" lang="pt-BR" sz="1200"/>
              <a:t>, …, ŷ</a:t>
            </a:r>
            <a:r>
              <a:rPr baseline="-25000" i="1" lang="pt-BR" sz="1200"/>
              <a:t>J</a:t>
            </a:r>
            <a:endParaRPr baseline="-25000" i="1" sz="1200"/>
          </a:p>
        </p:txBody>
      </p:sp>
      <p:cxnSp>
        <p:nvCxnSpPr>
          <p:cNvPr id="439" name="Google Shape;439;p22"/>
          <p:cNvCxnSpPr>
            <a:stCxn id="415" idx="0"/>
            <a:endCxn id="420" idx="2"/>
          </p:cNvCxnSpPr>
          <p:nvPr/>
        </p:nvCxnSpPr>
        <p:spPr>
          <a:xfrm rot="10800000">
            <a:off x="5483160" y="2340136"/>
            <a:ext cx="0" cy="89100"/>
          </a:xfrm>
          <a:prstGeom prst="straightConnector1">
            <a:avLst/>
          </a:prstGeom>
          <a:noFill/>
          <a:ln cap="flat" cmpd="sng" w="9525">
            <a:solidFill>
              <a:schemeClr val="dk2"/>
            </a:solidFill>
            <a:prstDash val="solid"/>
            <a:round/>
            <a:headEnd len="med" w="med" type="none"/>
            <a:tailEnd len="med" w="med" type="triangle"/>
          </a:ln>
        </p:spPr>
      </p:cxnSp>
      <p:sp>
        <p:nvSpPr>
          <p:cNvPr id="440" name="Google Shape;440;p22"/>
          <p:cNvSpPr/>
          <p:nvPr/>
        </p:nvSpPr>
        <p:spPr>
          <a:xfrm>
            <a:off x="6750750" y="2679823"/>
            <a:ext cx="883401" cy="286703"/>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700"/>
              <a:t>Masked Multi-Head self Att.</a:t>
            </a:r>
            <a:endParaRPr sz="700"/>
          </a:p>
        </p:txBody>
      </p:sp>
      <p:sp>
        <p:nvSpPr>
          <p:cNvPr id="441" name="Google Shape;441;p22"/>
          <p:cNvSpPr/>
          <p:nvPr/>
        </p:nvSpPr>
        <p:spPr>
          <a:xfrm>
            <a:off x="6779063" y="2431208"/>
            <a:ext cx="826733" cy="15944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700"/>
              <a:t>Sum and norm.</a:t>
            </a:r>
            <a:endParaRPr sz="700"/>
          </a:p>
        </p:txBody>
      </p:sp>
      <p:cxnSp>
        <p:nvCxnSpPr>
          <p:cNvPr id="442" name="Google Shape;442;p22"/>
          <p:cNvCxnSpPr>
            <a:stCxn id="437" idx="0"/>
            <a:endCxn id="441" idx="1"/>
          </p:cNvCxnSpPr>
          <p:nvPr/>
        </p:nvCxnSpPr>
        <p:spPr>
          <a:xfrm flipH="1" rot="5400000">
            <a:off x="6700975" y="2589075"/>
            <a:ext cx="561600" cy="405300"/>
          </a:xfrm>
          <a:prstGeom prst="bentConnector4">
            <a:avLst>
              <a:gd fmla="val 9322" name="adj1"/>
              <a:gd fmla="val 146102" name="adj2"/>
            </a:avLst>
          </a:prstGeom>
          <a:noFill/>
          <a:ln cap="flat" cmpd="sng" w="9525">
            <a:solidFill>
              <a:schemeClr val="dk2"/>
            </a:solidFill>
            <a:prstDash val="solid"/>
            <a:round/>
            <a:headEnd len="med" w="med" type="none"/>
            <a:tailEnd len="med" w="med" type="triangle"/>
          </a:ln>
        </p:spPr>
      </p:cxnSp>
      <p:cxnSp>
        <p:nvCxnSpPr>
          <p:cNvPr id="443" name="Google Shape;443;p22"/>
          <p:cNvCxnSpPr>
            <a:stCxn id="440" idx="0"/>
            <a:endCxn id="441" idx="2"/>
          </p:cNvCxnSpPr>
          <p:nvPr/>
        </p:nvCxnSpPr>
        <p:spPr>
          <a:xfrm rot="10800000">
            <a:off x="7192451" y="2590724"/>
            <a:ext cx="0" cy="89100"/>
          </a:xfrm>
          <a:prstGeom prst="straightConnector1">
            <a:avLst/>
          </a:prstGeom>
          <a:noFill/>
          <a:ln cap="flat" cmpd="sng" w="9525">
            <a:solidFill>
              <a:schemeClr val="dk2"/>
            </a:solidFill>
            <a:prstDash val="solid"/>
            <a:round/>
            <a:headEnd len="med" w="med" type="none"/>
            <a:tailEnd len="med" w="med" type="triangle"/>
          </a:ln>
        </p:spPr>
      </p:cxnSp>
      <p:sp>
        <p:nvSpPr>
          <p:cNvPr id="444" name="Google Shape;444;p22"/>
          <p:cNvSpPr/>
          <p:nvPr/>
        </p:nvSpPr>
        <p:spPr>
          <a:xfrm>
            <a:off x="6767478" y="990732"/>
            <a:ext cx="826733" cy="151996"/>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900"/>
              <a:t>NN</a:t>
            </a:r>
            <a:endParaRPr sz="900"/>
          </a:p>
        </p:txBody>
      </p:sp>
      <p:cxnSp>
        <p:nvCxnSpPr>
          <p:cNvPr id="445" name="Google Shape;445;p22"/>
          <p:cNvCxnSpPr>
            <a:stCxn id="441" idx="0"/>
            <a:endCxn id="427" idx="2"/>
          </p:cNvCxnSpPr>
          <p:nvPr/>
        </p:nvCxnSpPr>
        <p:spPr>
          <a:xfrm rot="10800000">
            <a:off x="7192430" y="2330108"/>
            <a:ext cx="0" cy="101100"/>
          </a:xfrm>
          <a:prstGeom prst="straightConnector1">
            <a:avLst/>
          </a:prstGeom>
          <a:noFill/>
          <a:ln cap="flat" cmpd="sng" w="9525">
            <a:solidFill>
              <a:schemeClr val="dk2"/>
            </a:solidFill>
            <a:prstDash val="solid"/>
            <a:round/>
            <a:headEnd len="med" w="med" type="none"/>
            <a:tailEnd len="med" w="med" type="triangle"/>
          </a:ln>
        </p:spPr>
      </p:cxnSp>
      <p:cxnSp>
        <p:nvCxnSpPr>
          <p:cNvPr id="446" name="Google Shape;446;p22"/>
          <p:cNvCxnSpPr>
            <a:stCxn id="428" idx="0"/>
            <a:endCxn id="424" idx="2"/>
          </p:cNvCxnSpPr>
          <p:nvPr/>
        </p:nvCxnSpPr>
        <p:spPr>
          <a:xfrm rot="10800000">
            <a:off x="7188380" y="1729986"/>
            <a:ext cx="0" cy="94200"/>
          </a:xfrm>
          <a:prstGeom prst="straightConnector1">
            <a:avLst/>
          </a:prstGeom>
          <a:noFill/>
          <a:ln cap="flat" cmpd="sng" w="9525">
            <a:solidFill>
              <a:schemeClr val="dk2"/>
            </a:solidFill>
            <a:prstDash val="solid"/>
            <a:round/>
            <a:headEnd len="med" w="med" type="none"/>
            <a:tailEnd len="med" w="med" type="triangle"/>
          </a:ln>
        </p:spPr>
      </p:cxnSp>
      <p:cxnSp>
        <p:nvCxnSpPr>
          <p:cNvPr id="447" name="Google Shape;447;p22"/>
          <p:cNvCxnSpPr>
            <a:stCxn id="425" idx="0"/>
            <a:endCxn id="444" idx="2"/>
          </p:cNvCxnSpPr>
          <p:nvPr/>
        </p:nvCxnSpPr>
        <p:spPr>
          <a:xfrm rot="10800000">
            <a:off x="7180888" y="1142796"/>
            <a:ext cx="3900" cy="176400"/>
          </a:xfrm>
          <a:prstGeom prst="straightConnector1">
            <a:avLst/>
          </a:prstGeom>
          <a:noFill/>
          <a:ln cap="flat" cmpd="sng" w="9525">
            <a:solidFill>
              <a:schemeClr val="dk2"/>
            </a:solidFill>
            <a:prstDash val="solid"/>
            <a:round/>
            <a:headEnd len="med" w="med" type="none"/>
            <a:tailEnd len="med" w="med" type="triangle"/>
          </a:ln>
        </p:spPr>
      </p:cxnSp>
      <p:cxnSp>
        <p:nvCxnSpPr>
          <p:cNvPr id="448" name="Google Shape;448;p22"/>
          <p:cNvCxnSpPr>
            <a:stCxn id="444" idx="0"/>
            <a:endCxn id="419" idx="2"/>
          </p:cNvCxnSpPr>
          <p:nvPr/>
        </p:nvCxnSpPr>
        <p:spPr>
          <a:xfrm rot="10800000">
            <a:off x="7180845" y="877032"/>
            <a:ext cx="0" cy="113700"/>
          </a:xfrm>
          <a:prstGeom prst="straightConnector1">
            <a:avLst/>
          </a:prstGeom>
          <a:noFill/>
          <a:ln cap="flat" cmpd="sng" w="9525">
            <a:solidFill>
              <a:schemeClr val="dk2"/>
            </a:solidFill>
            <a:prstDash val="solid"/>
            <a:round/>
            <a:headEnd len="med" w="med" type="none"/>
            <a:tailEnd len="med" w="med" type="triangle"/>
          </a:ln>
        </p:spPr>
      </p:cxnSp>
      <p:cxnSp>
        <p:nvCxnSpPr>
          <p:cNvPr id="449" name="Google Shape;449;p22"/>
          <p:cNvCxnSpPr/>
          <p:nvPr/>
        </p:nvCxnSpPr>
        <p:spPr>
          <a:xfrm rot="10800000">
            <a:off x="7180851" y="599407"/>
            <a:ext cx="0" cy="113577"/>
          </a:xfrm>
          <a:prstGeom prst="straightConnector1">
            <a:avLst/>
          </a:prstGeom>
          <a:noFill/>
          <a:ln cap="flat" cmpd="sng" w="9525">
            <a:solidFill>
              <a:schemeClr val="dk2"/>
            </a:solidFill>
            <a:prstDash val="solid"/>
            <a:round/>
            <a:headEnd len="med" w="med" type="none"/>
            <a:tailEnd len="med" w="med" type="triangle"/>
          </a:ln>
        </p:spPr>
      </p:cxnSp>
      <p:cxnSp>
        <p:nvCxnSpPr>
          <p:cNvPr id="450" name="Google Shape;450;p22"/>
          <p:cNvCxnSpPr>
            <a:endCxn id="427" idx="1"/>
          </p:cNvCxnSpPr>
          <p:nvPr/>
        </p:nvCxnSpPr>
        <p:spPr>
          <a:xfrm>
            <a:off x="5895563" y="2021489"/>
            <a:ext cx="883500" cy="1860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451" name="Google Shape;451;p22"/>
          <p:cNvCxnSpPr>
            <a:stCxn id="441" idx="3"/>
            <a:endCxn id="428" idx="3"/>
          </p:cNvCxnSpPr>
          <p:nvPr/>
        </p:nvCxnSpPr>
        <p:spPr>
          <a:xfrm rot="10800000">
            <a:off x="7601896" y="1904028"/>
            <a:ext cx="3900" cy="606900"/>
          </a:xfrm>
          <a:prstGeom prst="bentConnector3">
            <a:avLst>
              <a:gd fmla="val -4204481" name="adj1"/>
            </a:avLst>
          </a:prstGeom>
          <a:noFill/>
          <a:ln cap="flat" cmpd="sng" w="9525">
            <a:solidFill>
              <a:schemeClr val="dk2"/>
            </a:solidFill>
            <a:prstDash val="solid"/>
            <a:round/>
            <a:headEnd len="med" w="med" type="none"/>
            <a:tailEnd len="med" w="med" type="triangle"/>
          </a:ln>
        </p:spPr>
      </p:cxnSp>
      <p:cxnSp>
        <p:nvCxnSpPr>
          <p:cNvPr id="452" name="Google Shape;452;p22"/>
          <p:cNvCxnSpPr>
            <a:endCxn id="425" idx="1"/>
          </p:cNvCxnSpPr>
          <p:nvPr/>
        </p:nvCxnSpPr>
        <p:spPr>
          <a:xfrm flipH="1" rot="5400000">
            <a:off x="6514472" y="1655866"/>
            <a:ext cx="525300" cy="11400"/>
          </a:xfrm>
          <a:prstGeom prst="bentConnector4">
            <a:avLst>
              <a:gd fmla="val 52" name="adj1"/>
              <a:gd fmla="val 2166024" name="adj2"/>
            </a:avLst>
          </a:prstGeom>
          <a:noFill/>
          <a:ln cap="flat" cmpd="sng" w="9525">
            <a:solidFill>
              <a:schemeClr val="dk2"/>
            </a:solidFill>
            <a:prstDash val="solid"/>
            <a:round/>
            <a:headEnd len="med" w="med" type="none"/>
            <a:tailEnd len="med" w="med" type="triangle"/>
          </a:ln>
        </p:spPr>
      </p:cxnSp>
      <p:sp>
        <p:nvSpPr>
          <p:cNvPr id="453" name="Google Shape;453;p22"/>
          <p:cNvSpPr txBox="1"/>
          <p:nvPr/>
        </p:nvSpPr>
        <p:spPr>
          <a:xfrm>
            <a:off x="4723617" y="1600932"/>
            <a:ext cx="867554" cy="33856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000"/>
              <a:t>Encoder</a:t>
            </a:r>
            <a:endParaRPr sz="1000"/>
          </a:p>
        </p:txBody>
      </p:sp>
      <p:sp>
        <p:nvSpPr>
          <p:cNvPr id="454" name="Google Shape;454;p22"/>
          <p:cNvSpPr txBox="1"/>
          <p:nvPr/>
        </p:nvSpPr>
        <p:spPr>
          <a:xfrm>
            <a:off x="6206029" y="1086850"/>
            <a:ext cx="780150" cy="238439"/>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pt-BR" sz="1000"/>
              <a:t>Decoder</a:t>
            </a:r>
            <a:endParaRPr sz="1000"/>
          </a:p>
        </p:txBody>
      </p:sp>
      <p:cxnSp>
        <p:nvCxnSpPr>
          <p:cNvPr id="455" name="Google Shape;455;p22"/>
          <p:cNvCxnSpPr>
            <a:stCxn id="415" idx="0"/>
            <a:endCxn id="421" idx="1"/>
          </p:cNvCxnSpPr>
          <p:nvPr/>
        </p:nvCxnSpPr>
        <p:spPr>
          <a:xfrm flipH="1" rot="5400000">
            <a:off x="5071560" y="2017636"/>
            <a:ext cx="409800" cy="413400"/>
          </a:xfrm>
          <a:prstGeom prst="bentConnector4">
            <a:avLst>
              <a:gd fmla="val 14787" name="adj1"/>
              <a:gd fmla="val 142190" name="adj2"/>
            </a:avLst>
          </a:prstGeom>
          <a:noFill/>
          <a:ln cap="flat" cmpd="sng" w="9525">
            <a:solidFill>
              <a:schemeClr val="dk2"/>
            </a:solidFill>
            <a:prstDash val="solid"/>
            <a:round/>
            <a:headEnd len="med" w="med" type="none"/>
            <a:tailEnd len="med" w="med" type="triangle"/>
          </a:ln>
        </p:spPr>
      </p:cxnSp>
      <p:sp>
        <p:nvSpPr>
          <p:cNvPr id="456" name="Google Shape;456;p22"/>
          <p:cNvSpPr txBox="1"/>
          <p:nvPr>
            <p:ph type="title"/>
          </p:nvPr>
        </p:nvSpPr>
        <p:spPr>
          <a:xfrm>
            <a:off x="311700" y="555600"/>
            <a:ext cx="31911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sz="2650"/>
              <a:t>Transformer ED</a:t>
            </a:r>
            <a:endParaRPr sz="2650"/>
          </a:p>
        </p:txBody>
      </p:sp>
      <p:sp>
        <p:nvSpPr>
          <p:cNvPr id="457" name="Google Shape;45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458" name="Google Shape;458;p22"/>
          <p:cNvSpPr txBox="1"/>
          <p:nvPr>
            <p:ph idx="1" type="body"/>
          </p:nvPr>
        </p:nvSpPr>
        <p:spPr>
          <a:xfrm>
            <a:off x="311700" y="1389600"/>
            <a:ext cx="3420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pt-BR"/>
              <a:t>Positional embeddings</a:t>
            </a:r>
            <a:endParaRPr/>
          </a:p>
          <a:p>
            <a:pPr indent="-304800" lvl="0" marL="457200" rtl="0" algn="l">
              <a:spcBef>
                <a:spcPts val="1000"/>
              </a:spcBef>
              <a:spcAft>
                <a:spcPts val="0"/>
              </a:spcAft>
              <a:buSzPts val="1200"/>
              <a:buChar char="➔"/>
            </a:pPr>
            <a:r>
              <a:rPr lang="pt-BR"/>
              <a:t>Attention over Key, Query, and Value</a:t>
            </a:r>
            <a:endParaRPr/>
          </a:p>
          <a:p>
            <a:pPr indent="-304800" lvl="1" marL="914400" rtl="0" algn="l">
              <a:spcBef>
                <a:spcPts val="0"/>
              </a:spcBef>
              <a:spcAft>
                <a:spcPts val="0"/>
              </a:spcAft>
              <a:buSzPts val="1200"/>
              <a:buChar char="◆"/>
            </a:pPr>
            <a:r>
              <a:rPr lang="pt-BR"/>
              <a:t>self-attention</a:t>
            </a:r>
            <a:endParaRPr/>
          </a:p>
          <a:p>
            <a:pPr indent="-304800" lvl="1" marL="914400" rtl="0" algn="l">
              <a:spcBef>
                <a:spcPts val="0"/>
              </a:spcBef>
              <a:spcAft>
                <a:spcPts val="0"/>
              </a:spcAft>
              <a:buSzPts val="1200"/>
              <a:buChar char="◆"/>
            </a:pPr>
            <a:r>
              <a:rPr lang="pt-BR"/>
              <a:t>encoder-decoder attention</a:t>
            </a:r>
            <a:endParaRPr/>
          </a:p>
          <a:p>
            <a:pPr indent="-304800" lvl="1" marL="914400" rtl="0" algn="l">
              <a:spcBef>
                <a:spcPts val="0"/>
              </a:spcBef>
              <a:spcAft>
                <a:spcPts val="0"/>
              </a:spcAft>
              <a:buSzPts val="1200"/>
              <a:buChar char="◆"/>
            </a:pPr>
            <a:r>
              <a:rPr lang="pt-BR"/>
              <a:t>Several blocks of attention on each layer</a:t>
            </a:r>
            <a:endParaRPr/>
          </a:p>
          <a:p>
            <a:pPr indent="-304800" lvl="0" marL="457200" rtl="0" algn="l">
              <a:spcBef>
                <a:spcPts val="1000"/>
              </a:spcBef>
              <a:spcAft>
                <a:spcPts val="0"/>
              </a:spcAft>
              <a:buSzPts val="1200"/>
              <a:buChar char="➔"/>
            </a:pPr>
            <a:r>
              <a:rPr lang="pt-BR"/>
              <a:t>Masked attention on decoder</a:t>
            </a:r>
            <a:endParaRPr/>
          </a:p>
          <a:p>
            <a:pPr indent="-304800" lvl="0" marL="457200" rtl="0" algn="l">
              <a:spcBef>
                <a:spcPts val="1000"/>
              </a:spcBef>
              <a:spcAft>
                <a:spcPts val="1000"/>
              </a:spcAft>
              <a:buSzPts val="1200"/>
              <a:buChar char="➔"/>
            </a:pPr>
            <a:r>
              <a:rPr lang="pt-BR"/>
              <a:t>Vaswani </a:t>
            </a:r>
            <a:r>
              <a:rPr i="1" lang="pt-BR"/>
              <a:t>et al.</a:t>
            </a:r>
            <a:r>
              <a:rPr lang="pt-BR"/>
              <a:t> (2017)</a:t>
            </a:r>
            <a:endParaRPr/>
          </a:p>
        </p:txBody>
      </p:sp>
      <p:pic>
        <p:nvPicPr>
          <p:cNvPr id="459" name="Google Shape;459;p22"/>
          <p:cNvPicPr preferRelativeResize="0"/>
          <p:nvPr/>
        </p:nvPicPr>
        <p:blipFill>
          <a:blip r:embed="rId3">
            <a:alphaModFix/>
          </a:blip>
          <a:stretch>
            <a:fillRect/>
          </a:stretch>
        </p:blipFill>
        <p:spPr>
          <a:xfrm>
            <a:off x="3990375" y="4235562"/>
            <a:ext cx="4716374" cy="393600"/>
          </a:xfrm>
          <a:prstGeom prst="rect">
            <a:avLst/>
          </a:prstGeom>
          <a:noFill/>
          <a:ln>
            <a:noFill/>
          </a:ln>
        </p:spPr>
      </p:pic>
      <p:cxnSp>
        <p:nvCxnSpPr>
          <p:cNvPr id="460" name="Google Shape;460;p22"/>
          <p:cNvCxnSpPr>
            <a:stCxn id="414" idx="0"/>
            <a:endCxn id="411" idx="2"/>
          </p:cNvCxnSpPr>
          <p:nvPr/>
        </p:nvCxnSpPr>
        <p:spPr>
          <a:xfrm flipH="1" rot="10800000">
            <a:off x="5480749" y="2964575"/>
            <a:ext cx="2400" cy="104700"/>
          </a:xfrm>
          <a:prstGeom prst="straightConnector1">
            <a:avLst/>
          </a:prstGeom>
          <a:noFill/>
          <a:ln cap="flat" cmpd="sng" w="9525">
            <a:solidFill>
              <a:schemeClr val="dk2"/>
            </a:solidFill>
            <a:prstDash val="solid"/>
            <a:round/>
            <a:headEnd len="med" w="med" type="none"/>
            <a:tailEnd len="med" w="med" type="none"/>
          </a:ln>
        </p:spPr>
      </p:cxnSp>
      <p:cxnSp>
        <p:nvCxnSpPr>
          <p:cNvPr id="461" name="Google Shape;461;p22"/>
          <p:cNvCxnSpPr>
            <a:stCxn id="437" idx="0"/>
            <a:endCxn id="440" idx="2"/>
          </p:cNvCxnSpPr>
          <p:nvPr/>
        </p:nvCxnSpPr>
        <p:spPr>
          <a:xfrm flipH="1" rot="10800000">
            <a:off x="7184425" y="2966625"/>
            <a:ext cx="8100" cy="105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Related Work</a:t>
            </a:r>
            <a:endParaRPr/>
          </a:p>
        </p:txBody>
      </p:sp>
      <p:sp>
        <p:nvSpPr>
          <p:cNvPr id="467" name="Google Shape;46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pt-BR"/>
              <a:t>Multi-document Abstractive Summarization</a:t>
            </a:r>
            <a:endParaRPr b="1"/>
          </a:p>
          <a:p>
            <a:pPr indent="-304800" lvl="1" marL="914400" rtl="0" algn="l">
              <a:spcBef>
                <a:spcPts val="1000"/>
              </a:spcBef>
              <a:spcAft>
                <a:spcPts val="0"/>
              </a:spcAft>
              <a:buSzPts val="1200"/>
              <a:buChar char="◆"/>
            </a:pPr>
            <a:r>
              <a:rPr lang="pt-BR"/>
              <a:t>Sentence compression and merging strategies </a:t>
            </a:r>
            <a:endParaRPr/>
          </a:p>
          <a:p>
            <a:pPr indent="-304800" lvl="1" marL="914400" rtl="0" algn="l">
              <a:spcBef>
                <a:spcPts val="0"/>
              </a:spcBef>
              <a:spcAft>
                <a:spcPts val="0"/>
              </a:spcAft>
              <a:buSzPts val="1200"/>
              <a:buChar char="◆"/>
            </a:pPr>
            <a:r>
              <a:rPr lang="pt-BR"/>
              <a:t>Deep learning approaches:	</a:t>
            </a:r>
            <a:endParaRPr/>
          </a:p>
          <a:p>
            <a:pPr indent="-304800" lvl="2" marL="1371600" rtl="0" algn="l">
              <a:spcBef>
                <a:spcPts val="1000"/>
              </a:spcBef>
              <a:spcAft>
                <a:spcPts val="0"/>
              </a:spcAft>
              <a:buSzPts val="1200"/>
              <a:buChar char="●"/>
            </a:pPr>
            <a:r>
              <a:rPr lang="pt-BR"/>
              <a:t>Lack of data</a:t>
            </a:r>
            <a:endParaRPr/>
          </a:p>
          <a:p>
            <a:pPr indent="-304800" lvl="2" marL="1371600" rtl="0" algn="l">
              <a:spcBef>
                <a:spcPts val="0"/>
              </a:spcBef>
              <a:spcAft>
                <a:spcPts val="0"/>
              </a:spcAft>
              <a:buSzPts val="1200"/>
              <a:buChar char="●"/>
            </a:pPr>
            <a:r>
              <a:rPr lang="pt-BR"/>
              <a:t>PG-MMR (LEBANOFF; SONG; LIU, 2018)</a:t>
            </a:r>
            <a:endParaRPr/>
          </a:p>
          <a:p>
            <a:pPr indent="-304800" lvl="2" marL="1371600" rtl="0" algn="l">
              <a:spcBef>
                <a:spcPts val="0"/>
              </a:spcBef>
              <a:spcAft>
                <a:spcPts val="0"/>
              </a:spcAft>
              <a:buSzPts val="1200"/>
              <a:buChar char="●"/>
            </a:pPr>
            <a:r>
              <a:rPr lang="pt-BR"/>
              <a:t>WikiSum (LIU </a:t>
            </a:r>
            <a:r>
              <a:rPr i="1" lang="pt-BR"/>
              <a:t>et al.</a:t>
            </a:r>
            <a:r>
              <a:rPr lang="pt-BR"/>
              <a:t>, 2018)</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b="1" lang="pt-BR"/>
              <a:t>Summarization in Brazilian Portuguese:</a:t>
            </a:r>
            <a:endParaRPr b="1"/>
          </a:p>
          <a:p>
            <a:pPr indent="-304800" lvl="1" marL="914400" rtl="0" algn="l">
              <a:spcBef>
                <a:spcPts val="0"/>
              </a:spcBef>
              <a:spcAft>
                <a:spcPts val="0"/>
              </a:spcAft>
              <a:buSzPts val="1200"/>
              <a:buChar char="◆"/>
            </a:pPr>
            <a:r>
              <a:rPr lang="pt-BR"/>
              <a:t>CSTSumm (LEIXO; PARDO </a:t>
            </a:r>
            <a:r>
              <a:rPr i="1" lang="pt-BR"/>
              <a:t>et al.</a:t>
            </a:r>
            <a:r>
              <a:rPr lang="pt-BR"/>
              <a:t>, 2008)</a:t>
            </a:r>
            <a:endParaRPr/>
          </a:p>
          <a:p>
            <a:pPr indent="0" lvl="0" marL="914400" rtl="0" algn="l">
              <a:spcBef>
                <a:spcPts val="1200"/>
              </a:spcBef>
              <a:spcAft>
                <a:spcPts val="1200"/>
              </a:spcAft>
              <a:buNone/>
            </a:pPr>
            <a:r>
              <a:t/>
            </a:r>
            <a:endParaRPr/>
          </a:p>
        </p:txBody>
      </p:sp>
      <p:sp>
        <p:nvSpPr>
          <p:cNvPr id="468" name="Google Shape;46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Research Gaps and Objectives</a:t>
            </a:r>
            <a:endParaRPr/>
          </a:p>
        </p:txBody>
      </p:sp>
      <p:sp>
        <p:nvSpPr>
          <p:cNvPr id="474" name="Google Shape;47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pt-BR"/>
              <a:t>Deep learning approaches for Brazilian Portuguese:</a:t>
            </a:r>
            <a:endParaRPr/>
          </a:p>
          <a:p>
            <a:pPr indent="-304800" lvl="1" marL="914400" rtl="0" algn="l">
              <a:spcBef>
                <a:spcPts val="0"/>
              </a:spcBef>
              <a:spcAft>
                <a:spcPts val="0"/>
              </a:spcAft>
              <a:buSzPts val="1200"/>
              <a:buChar char="◆"/>
            </a:pPr>
            <a:r>
              <a:rPr lang="pt-BR"/>
              <a:t>Lack of datasets</a:t>
            </a:r>
            <a:endParaRPr/>
          </a:p>
          <a:p>
            <a:pPr indent="-304800" lvl="0" marL="457200" rtl="0" algn="l">
              <a:spcBef>
                <a:spcPts val="1000"/>
              </a:spcBef>
              <a:spcAft>
                <a:spcPts val="0"/>
              </a:spcAft>
              <a:buSzPts val="1200"/>
              <a:buChar char="➔"/>
            </a:pPr>
            <a:r>
              <a:rPr lang="pt-BR"/>
              <a:t>Further exploring Transformers for MDAS</a:t>
            </a:r>
            <a:endParaRPr/>
          </a:p>
          <a:p>
            <a:pPr indent="-304800" lvl="1" marL="914400" rtl="0" algn="l">
              <a:spcBef>
                <a:spcPts val="0"/>
              </a:spcBef>
              <a:spcAft>
                <a:spcPts val="0"/>
              </a:spcAft>
              <a:buSzPts val="1200"/>
              <a:buChar char="◆"/>
            </a:pPr>
            <a:r>
              <a:rPr lang="pt-BR"/>
              <a:t>Pre-trained models</a:t>
            </a:r>
            <a:endParaRPr/>
          </a:p>
        </p:txBody>
      </p:sp>
      <p:sp>
        <p:nvSpPr>
          <p:cNvPr id="475" name="Google Shape;47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pic>
        <p:nvPicPr>
          <p:cNvPr id="476" name="Google Shape;476;p24"/>
          <p:cNvPicPr preferRelativeResize="0"/>
          <p:nvPr/>
        </p:nvPicPr>
        <p:blipFill>
          <a:blip r:embed="rId3">
            <a:alphaModFix/>
          </a:blip>
          <a:stretch>
            <a:fillRect/>
          </a:stretch>
        </p:blipFill>
        <p:spPr>
          <a:xfrm>
            <a:off x="1724725" y="2759875"/>
            <a:ext cx="5694549" cy="1464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5"/>
          <p:cNvSpPr txBox="1"/>
          <p:nvPr>
            <p:ph idx="1" type="body"/>
          </p:nvPr>
        </p:nvSpPr>
        <p:spPr>
          <a:xfrm>
            <a:off x="311700" y="1389600"/>
            <a:ext cx="3420000" cy="3424200"/>
          </a:xfrm>
          <a:prstGeom prst="rect">
            <a:avLst/>
          </a:prstGeom>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Char char="➔"/>
            </a:pPr>
            <a:r>
              <a:rPr b="1" lang="pt-BR"/>
              <a:t>Input:</a:t>
            </a:r>
            <a:r>
              <a:rPr lang="pt-BR"/>
              <a:t> documents from the </a:t>
            </a:r>
            <a:r>
              <a:rPr lang="pt-BR" u="sng">
                <a:solidFill>
                  <a:schemeClr val="hlink"/>
                </a:solidFill>
                <a:hlinkClick r:id="rId3"/>
              </a:rPr>
              <a:t>Brazilian Portuguese Web as a Corpus (BrWac)</a:t>
            </a:r>
            <a:r>
              <a:rPr lang="pt-BR"/>
              <a:t>, that cites </a:t>
            </a:r>
            <a:r>
              <a:rPr i="1" lang="pt-BR"/>
              <a:t>every word on a Wikipedia title</a:t>
            </a:r>
            <a:r>
              <a:rPr lang="pt-BR"/>
              <a:t>:</a:t>
            </a:r>
            <a:endParaRPr/>
          </a:p>
          <a:p>
            <a:pPr indent="-304800" lvl="1" marL="914400" rtl="0" algn="l">
              <a:lnSpc>
                <a:spcPct val="115000"/>
              </a:lnSpc>
              <a:spcBef>
                <a:spcPts val="1000"/>
              </a:spcBef>
              <a:spcAft>
                <a:spcPts val="0"/>
              </a:spcAft>
              <a:buSzPts val="1200"/>
              <a:buChar char="◆"/>
            </a:pPr>
            <a:r>
              <a:rPr lang="pt-BR"/>
              <a:t>A maximum of </a:t>
            </a:r>
            <a:r>
              <a:rPr b="1" lang="pt-BR"/>
              <a:t>15 documents</a:t>
            </a:r>
            <a:r>
              <a:rPr lang="pt-BR"/>
              <a:t>;</a:t>
            </a:r>
            <a:endParaRPr/>
          </a:p>
          <a:p>
            <a:pPr indent="-304800" lvl="1" marL="914400" rtl="0" algn="l">
              <a:lnSpc>
                <a:spcPct val="115000"/>
              </a:lnSpc>
              <a:spcBef>
                <a:spcPts val="0"/>
              </a:spcBef>
              <a:spcAft>
                <a:spcPts val="0"/>
              </a:spcAft>
              <a:buSzPts val="1200"/>
              <a:buChar char="◆"/>
            </a:pPr>
            <a:r>
              <a:rPr lang="pt-BR"/>
              <a:t>At least </a:t>
            </a:r>
            <a:r>
              <a:rPr b="1" lang="pt-BR"/>
              <a:t>1000 words</a:t>
            </a:r>
            <a:r>
              <a:rPr lang="pt-BR"/>
              <a:t>;</a:t>
            </a:r>
            <a:endParaRPr/>
          </a:p>
          <a:p>
            <a:pPr indent="-304800" lvl="0" marL="457200" rtl="0" algn="l">
              <a:lnSpc>
                <a:spcPct val="115000"/>
              </a:lnSpc>
              <a:spcBef>
                <a:spcPts val="1000"/>
              </a:spcBef>
              <a:spcAft>
                <a:spcPts val="0"/>
              </a:spcAft>
              <a:buSzPts val="1200"/>
              <a:buChar char="➔"/>
            </a:pPr>
            <a:r>
              <a:rPr b="1" lang="pt-BR"/>
              <a:t>Output:</a:t>
            </a:r>
            <a:r>
              <a:rPr lang="pt-BR"/>
              <a:t> Wikipedia</a:t>
            </a:r>
            <a:r>
              <a:rPr i="1" lang="pt-BR"/>
              <a:t> </a:t>
            </a:r>
            <a:r>
              <a:rPr lang="pt-BR"/>
              <a:t>texts:</a:t>
            </a:r>
            <a:endParaRPr/>
          </a:p>
          <a:p>
            <a:pPr indent="-304800" lvl="1" marL="914400" rtl="0" algn="l">
              <a:lnSpc>
                <a:spcPct val="115000"/>
              </a:lnSpc>
              <a:spcBef>
                <a:spcPts val="1000"/>
              </a:spcBef>
              <a:spcAft>
                <a:spcPts val="0"/>
              </a:spcAft>
              <a:buSzPts val="1200"/>
              <a:buChar char="◆"/>
            </a:pPr>
            <a:r>
              <a:rPr lang="pt-BR"/>
              <a:t>At least </a:t>
            </a:r>
            <a:r>
              <a:rPr b="1" lang="pt-BR"/>
              <a:t>20 words</a:t>
            </a:r>
            <a:r>
              <a:rPr lang="pt-BR"/>
              <a:t>;</a:t>
            </a:r>
            <a:endParaRPr/>
          </a:p>
          <a:p>
            <a:pPr indent="-304800" lvl="0" marL="457200" rtl="0" algn="l">
              <a:lnSpc>
                <a:spcPct val="115000"/>
              </a:lnSpc>
              <a:spcBef>
                <a:spcPts val="1000"/>
              </a:spcBef>
              <a:spcAft>
                <a:spcPts val="1000"/>
              </a:spcAft>
              <a:buSzPts val="1200"/>
              <a:buChar char="➔"/>
            </a:pPr>
            <a:r>
              <a:rPr b="1" lang="pt-BR"/>
              <a:t>Clone detection:</a:t>
            </a:r>
            <a:r>
              <a:rPr lang="pt-BR"/>
              <a:t> Avoid copies of Wikipedia leads on the input.</a:t>
            </a:r>
            <a:endParaRPr/>
          </a:p>
        </p:txBody>
      </p:sp>
      <p:sp>
        <p:nvSpPr>
          <p:cNvPr id="482" name="Google Shape;482;p25"/>
          <p:cNvSpPr txBox="1"/>
          <p:nvPr>
            <p:ph type="title"/>
          </p:nvPr>
        </p:nvSpPr>
        <p:spPr>
          <a:xfrm>
            <a:off x="311700" y="555600"/>
            <a:ext cx="31911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Dataset: </a:t>
            </a:r>
            <a:r>
              <a:rPr i="1" lang="pt-BR"/>
              <a:t>BrWac2Wiki</a:t>
            </a:r>
            <a:endParaRPr i="1"/>
          </a:p>
        </p:txBody>
      </p:sp>
      <p:sp>
        <p:nvSpPr>
          <p:cNvPr id="483" name="Google Shape;48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pic>
        <p:nvPicPr>
          <p:cNvPr id="484" name="Google Shape;484;p25"/>
          <p:cNvPicPr preferRelativeResize="0"/>
          <p:nvPr/>
        </p:nvPicPr>
        <p:blipFill>
          <a:blip r:embed="rId4">
            <a:alphaModFix/>
          </a:blip>
          <a:stretch>
            <a:fillRect/>
          </a:stretch>
        </p:blipFill>
        <p:spPr>
          <a:xfrm>
            <a:off x="4410803" y="3628175"/>
            <a:ext cx="4246587" cy="490800"/>
          </a:xfrm>
          <a:prstGeom prst="rect">
            <a:avLst/>
          </a:prstGeom>
          <a:noFill/>
          <a:ln>
            <a:noFill/>
          </a:ln>
        </p:spPr>
      </p:pic>
      <p:pic>
        <p:nvPicPr>
          <p:cNvPr id="485" name="Google Shape;485;p25"/>
          <p:cNvPicPr preferRelativeResize="0"/>
          <p:nvPr/>
        </p:nvPicPr>
        <p:blipFill>
          <a:blip r:embed="rId5">
            <a:alphaModFix/>
          </a:blip>
          <a:stretch>
            <a:fillRect/>
          </a:stretch>
        </p:blipFill>
        <p:spPr>
          <a:xfrm>
            <a:off x="4367863" y="938800"/>
            <a:ext cx="4332475" cy="20498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id="490" name="Google Shape;490;p26"/>
          <p:cNvPicPr preferRelativeResize="0"/>
          <p:nvPr/>
        </p:nvPicPr>
        <p:blipFill>
          <a:blip r:embed="rId3">
            <a:alphaModFix/>
          </a:blip>
          <a:stretch>
            <a:fillRect/>
          </a:stretch>
        </p:blipFill>
        <p:spPr>
          <a:xfrm>
            <a:off x="4028088" y="1475275"/>
            <a:ext cx="4843500" cy="1096475"/>
          </a:xfrm>
          <a:prstGeom prst="rect">
            <a:avLst/>
          </a:prstGeom>
          <a:noFill/>
          <a:ln>
            <a:noFill/>
          </a:ln>
        </p:spPr>
      </p:pic>
      <p:sp>
        <p:nvSpPr>
          <p:cNvPr id="491" name="Google Shape;491;p26"/>
          <p:cNvSpPr txBox="1"/>
          <p:nvPr>
            <p:ph type="title"/>
          </p:nvPr>
        </p:nvSpPr>
        <p:spPr>
          <a:xfrm>
            <a:off x="311700" y="555600"/>
            <a:ext cx="31911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Dataset Features</a:t>
            </a:r>
            <a:endParaRPr/>
          </a:p>
        </p:txBody>
      </p:sp>
      <p:pic>
        <p:nvPicPr>
          <p:cNvPr id="492" name="Google Shape;492;p26"/>
          <p:cNvPicPr preferRelativeResize="0"/>
          <p:nvPr/>
        </p:nvPicPr>
        <p:blipFill>
          <a:blip r:embed="rId4">
            <a:alphaModFix/>
          </a:blip>
          <a:stretch>
            <a:fillRect/>
          </a:stretch>
        </p:blipFill>
        <p:spPr>
          <a:xfrm>
            <a:off x="4005088" y="2938275"/>
            <a:ext cx="4889476" cy="1561750"/>
          </a:xfrm>
          <a:prstGeom prst="rect">
            <a:avLst/>
          </a:prstGeom>
          <a:noFill/>
          <a:ln>
            <a:noFill/>
          </a:ln>
        </p:spPr>
      </p:pic>
      <p:sp>
        <p:nvSpPr>
          <p:cNvPr id="493" name="Google Shape;493;p26"/>
          <p:cNvSpPr txBox="1"/>
          <p:nvPr>
            <p:ph idx="1" type="body"/>
          </p:nvPr>
        </p:nvSpPr>
        <p:spPr>
          <a:xfrm>
            <a:off x="311700" y="1389600"/>
            <a:ext cx="3420000" cy="3179400"/>
          </a:xfrm>
          <a:prstGeom prst="rect">
            <a:avLst/>
          </a:prstGeom>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Char char="➔"/>
            </a:pPr>
            <a:r>
              <a:rPr lang="pt-BR"/>
              <a:t>Up to </a:t>
            </a:r>
            <a:r>
              <a:rPr b="1" lang="pt-BR"/>
              <a:t>15 documents</a:t>
            </a:r>
            <a:r>
              <a:rPr lang="pt-BR"/>
              <a:t> </a:t>
            </a:r>
            <a:r>
              <a:rPr b="1" lang="pt-BR"/>
              <a:t>per summary</a:t>
            </a:r>
            <a:r>
              <a:rPr lang="pt-BR"/>
              <a:t>;</a:t>
            </a:r>
            <a:endParaRPr/>
          </a:p>
          <a:p>
            <a:pPr indent="-304800" lvl="0" marL="457200" rtl="0" algn="l">
              <a:lnSpc>
                <a:spcPct val="115000"/>
              </a:lnSpc>
              <a:spcBef>
                <a:spcPts val="1000"/>
              </a:spcBef>
              <a:spcAft>
                <a:spcPts val="0"/>
              </a:spcAft>
              <a:buSzPts val="1200"/>
              <a:buChar char="➔"/>
            </a:pPr>
            <a:r>
              <a:rPr lang="pt-BR"/>
              <a:t>Between </a:t>
            </a:r>
            <a:r>
              <a:rPr b="1" lang="pt-BR"/>
              <a:t>1K and 1M words per input</a:t>
            </a:r>
            <a:r>
              <a:rPr lang="pt-BR"/>
              <a:t> example;</a:t>
            </a:r>
            <a:endParaRPr/>
          </a:p>
          <a:p>
            <a:pPr indent="-304800" lvl="0" marL="457200" rtl="0" algn="l">
              <a:lnSpc>
                <a:spcPct val="115000"/>
              </a:lnSpc>
              <a:spcBef>
                <a:spcPts val="1000"/>
              </a:spcBef>
              <a:spcAft>
                <a:spcPts val="0"/>
              </a:spcAft>
              <a:buSzPts val="1200"/>
              <a:buChar char="➔"/>
            </a:pPr>
            <a:r>
              <a:rPr lang="pt-BR"/>
              <a:t>Number of examples is comparable to CNN/Daily Mail </a:t>
            </a:r>
            <a:r>
              <a:rPr lang="pt-BR"/>
              <a:t>(HERMANN </a:t>
            </a:r>
            <a:r>
              <a:rPr i="1" lang="pt-BR"/>
              <a:t>et al.</a:t>
            </a:r>
            <a:r>
              <a:rPr lang="pt-BR"/>
              <a:t>, 2015)</a:t>
            </a:r>
            <a:r>
              <a:rPr lang="pt-BR"/>
              <a:t>;</a:t>
            </a:r>
            <a:endParaRPr/>
          </a:p>
          <a:p>
            <a:pPr indent="-304800" lvl="0" marL="457200" rtl="0" algn="l">
              <a:lnSpc>
                <a:spcPct val="115000"/>
              </a:lnSpc>
              <a:spcBef>
                <a:spcPts val="1000"/>
              </a:spcBef>
              <a:spcAft>
                <a:spcPts val="1000"/>
              </a:spcAft>
              <a:buSzPts val="1200"/>
              <a:buChar char="➔"/>
            </a:pPr>
            <a:r>
              <a:rPr b="1" lang="pt-BR"/>
              <a:t>2000x b</a:t>
            </a:r>
            <a:r>
              <a:rPr b="1" lang="pt-BR"/>
              <a:t>igger </a:t>
            </a:r>
            <a:r>
              <a:rPr b="1" lang="pt-BR"/>
              <a:t>than</a:t>
            </a:r>
            <a:r>
              <a:rPr b="1" lang="pt-BR"/>
              <a:t> CSTNews</a:t>
            </a:r>
            <a:r>
              <a:rPr lang="pt-BR"/>
              <a:t> </a:t>
            </a:r>
            <a:r>
              <a:rPr lang="pt-BR"/>
              <a:t>(LEIXO; PARDO </a:t>
            </a:r>
            <a:r>
              <a:rPr i="1" lang="pt-BR"/>
              <a:t>et al.</a:t>
            </a:r>
            <a:r>
              <a:rPr lang="pt-BR"/>
              <a:t>,  2008)</a:t>
            </a:r>
            <a:r>
              <a:rPr lang="pt-BR"/>
              <a:t>.</a:t>
            </a:r>
            <a:endParaRPr/>
          </a:p>
        </p:txBody>
      </p:sp>
      <p:sp>
        <p:nvSpPr>
          <p:cNvPr id="494" name="Google Shape;49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7"/>
          <p:cNvSpPr/>
          <p:nvPr/>
        </p:nvSpPr>
        <p:spPr>
          <a:xfrm>
            <a:off x="2214133" y="1152550"/>
            <a:ext cx="5169900" cy="3073200"/>
          </a:xfrm>
          <a:prstGeom prst="roundRect">
            <a:avLst>
              <a:gd fmla="val 141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7"/>
          <p:cNvSpPr/>
          <p:nvPr/>
        </p:nvSpPr>
        <p:spPr>
          <a:xfrm>
            <a:off x="2441406" y="1366199"/>
            <a:ext cx="4726200" cy="1233900"/>
          </a:xfrm>
          <a:prstGeom prst="rect">
            <a:avLst/>
          </a:prstGeom>
          <a:solidFill>
            <a:srgbClr val="C9DAF8"/>
          </a:solidFill>
          <a:ln cap="flat" cmpd="sng" w="9525">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7"/>
          <p:cNvSpPr/>
          <p:nvPr/>
        </p:nvSpPr>
        <p:spPr>
          <a:xfrm>
            <a:off x="2441387" y="2826223"/>
            <a:ext cx="4726200" cy="1203600"/>
          </a:xfrm>
          <a:prstGeom prst="rect">
            <a:avLst/>
          </a:prstGeom>
          <a:solidFill>
            <a:srgbClr val="F4CCCC"/>
          </a:solidFill>
          <a:ln cap="flat" cmpd="sng" w="9525">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7"/>
          <p:cNvSpPr/>
          <p:nvPr/>
        </p:nvSpPr>
        <p:spPr>
          <a:xfrm>
            <a:off x="2577395" y="1562044"/>
            <a:ext cx="1618500" cy="550800"/>
          </a:xfrm>
          <a:prstGeom prst="roundRect">
            <a:avLst>
              <a:gd fmla="val 2762"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sz="1000"/>
              <a:t>Split </a:t>
            </a:r>
            <a:r>
              <a:rPr i="1" lang="pt-BR" sz="1000">
                <a:solidFill>
                  <a:schemeClr val="dk1"/>
                </a:solidFill>
              </a:rPr>
              <a:t>Doc</a:t>
            </a:r>
            <a:r>
              <a:rPr baseline="-25000" i="1" lang="pt-BR" sz="1000">
                <a:solidFill>
                  <a:schemeClr val="dk1"/>
                </a:solidFill>
              </a:rPr>
              <a:t>i</a:t>
            </a:r>
            <a:r>
              <a:rPr lang="pt-BR" sz="1000">
                <a:solidFill>
                  <a:schemeClr val="dk1"/>
                </a:solidFill>
              </a:rPr>
              <a:t> into </a:t>
            </a:r>
            <a:r>
              <a:rPr i="1" lang="pt-BR" sz="1000"/>
              <a:t>N(i)</a:t>
            </a:r>
            <a:r>
              <a:rPr lang="pt-BR" sz="1000"/>
              <a:t> sentences for </a:t>
            </a:r>
            <a:r>
              <a:rPr i="1" lang="pt-BR" sz="1000"/>
              <a:t>i = [1,D]</a:t>
            </a:r>
            <a:r>
              <a:rPr lang="pt-BR" sz="1000"/>
              <a:t>, and concatenate them.</a:t>
            </a:r>
            <a:endParaRPr sz="1000"/>
          </a:p>
        </p:txBody>
      </p:sp>
      <p:sp>
        <p:nvSpPr>
          <p:cNvPr id="503" name="Google Shape;503;p27"/>
          <p:cNvSpPr txBox="1"/>
          <p:nvPr/>
        </p:nvSpPr>
        <p:spPr>
          <a:xfrm>
            <a:off x="2214133" y="4059826"/>
            <a:ext cx="1255800" cy="267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pt-BR" sz="1100"/>
              <a:t>PLSum</a:t>
            </a:r>
            <a:endParaRPr b="1" sz="1100"/>
          </a:p>
        </p:txBody>
      </p:sp>
      <p:sp>
        <p:nvSpPr>
          <p:cNvPr id="504" name="Google Shape;504;p27"/>
          <p:cNvSpPr/>
          <p:nvPr/>
        </p:nvSpPr>
        <p:spPr>
          <a:xfrm>
            <a:off x="5532851" y="1664779"/>
            <a:ext cx="1482900" cy="731700"/>
          </a:xfrm>
          <a:prstGeom prst="roundRect">
            <a:avLst>
              <a:gd fmla="val 224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sz="1000"/>
              <a:t>Concatenate the title with </a:t>
            </a:r>
            <a:r>
              <a:rPr i="1" lang="pt-BR" sz="1000"/>
              <a:t>L</a:t>
            </a:r>
            <a:r>
              <a:rPr lang="pt-BR" sz="1000"/>
              <a:t> most relevant sentences from </a:t>
            </a:r>
            <a:r>
              <a:rPr b="1" i="1" lang="pt-BR" sz="1000"/>
              <a:t>O</a:t>
            </a:r>
            <a:r>
              <a:rPr lang="pt-BR" sz="1000"/>
              <a:t>.</a:t>
            </a:r>
            <a:endParaRPr sz="1000"/>
          </a:p>
        </p:txBody>
      </p:sp>
      <p:sp>
        <p:nvSpPr>
          <p:cNvPr id="505" name="Google Shape;505;p27"/>
          <p:cNvSpPr txBox="1"/>
          <p:nvPr/>
        </p:nvSpPr>
        <p:spPr>
          <a:xfrm>
            <a:off x="688950" y="1579575"/>
            <a:ext cx="1417500" cy="5157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pt-BR" sz="1000"/>
              <a:t>Set of documents </a:t>
            </a:r>
            <a:endParaRPr sz="1000"/>
          </a:p>
          <a:p>
            <a:pPr indent="0" lvl="0" marL="0" rtl="0" algn="r">
              <a:spcBef>
                <a:spcPts val="0"/>
              </a:spcBef>
              <a:spcAft>
                <a:spcPts val="0"/>
              </a:spcAft>
              <a:buNone/>
            </a:pPr>
            <a:r>
              <a:rPr b="1" i="1" lang="pt-BR" sz="1000"/>
              <a:t>d</a:t>
            </a:r>
            <a:r>
              <a:rPr b="1" i="1" lang="pt-BR" sz="1000"/>
              <a:t> </a:t>
            </a:r>
            <a:r>
              <a:rPr i="1" lang="pt-BR" sz="1000"/>
              <a:t>= (Doc</a:t>
            </a:r>
            <a:r>
              <a:rPr baseline="-25000" i="1" lang="pt-BR" sz="1000"/>
              <a:t>1 </a:t>
            </a:r>
            <a:r>
              <a:rPr i="1" lang="pt-BR" sz="1000"/>
              <a:t>, … , Doc</a:t>
            </a:r>
            <a:r>
              <a:rPr baseline="-25000" i="1" lang="pt-BR" sz="1000"/>
              <a:t>D </a:t>
            </a:r>
            <a:r>
              <a:rPr i="1" lang="pt-BR" sz="1000"/>
              <a:t>)</a:t>
            </a:r>
            <a:endParaRPr sz="1000"/>
          </a:p>
        </p:txBody>
      </p:sp>
      <p:sp>
        <p:nvSpPr>
          <p:cNvPr id="506" name="Google Shape;506;p27"/>
          <p:cNvSpPr txBox="1"/>
          <p:nvPr/>
        </p:nvSpPr>
        <p:spPr>
          <a:xfrm>
            <a:off x="2441397" y="2376334"/>
            <a:ext cx="1255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900"/>
              <a:t>Extractive Stage</a:t>
            </a:r>
            <a:endParaRPr sz="900"/>
          </a:p>
        </p:txBody>
      </p:sp>
      <p:sp>
        <p:nvSpPr>
          <p:cNvPr id="507" name="Google Shape;507;p27"/>
          <p:cNvSpPr txBox="1"/>
          <p:nvPr/>
        </p:nvSpPr>
        <p:spPr>
          <a:xfrm>
            <a:off x="2441400" y="3816300"/>
            <a:ext cx="1482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900"/>
              <a:t>Abstractive</a:t>
            </a:r>
            <a:r>
              <a:rPr lang="pt-BR" sz="900"/>
              <a:t> Stage</a:t>
            </a:r>
            <a:endParaRPr sz="900"/>
          </a:p>
        </p:txBody>
      </p:sp>
      <p:cxnSp>
        <p:nvCxnSpPr>
          <p:cNvPr id="508" name="Google Shape;508;p27"/>
          <p:cNvCxnSpPr>
            <a:stCxn id="502" idx="3"/>
          </p:cNvCxnSpPr>
          <p:nvPr/>
        </p:nvCxnSpPr>
        <p:spPr>
          <a:xfrm>
            <a:off x="4195895" y="1837444"/>
            <a:ext cx="1337100" cy="0"/>
          </a:xfrm>
          <a:prstGeom prst="straightConnector1">
            <a:avLst/>
          </a:prstGeom>
          <a:noFill/>
          <a:ln cap="flat" cmpd="sng" w="9525">
            <a:solidFill>
              <a:schemeClr val="dk2"/>
            </a:solidFill>
            <a:prstDash val="solid"/>
            <a:round/>
            <a:headEnd len="med" w="med" type="none"/>
            <a:tailEnd len="med" w="med" type="triangle"/>
          </a:ln>
        </p:spPr>
      </p:cxnSp>
      <p:sp>
        <p:nvSpPr>
          <p:cNvPr id="509" name="Google Shape;509;p27"/>
          <p:cNvSpPr txBox="1"/>
          <p:nvPr/>
        </p:nvSpPr>
        <p:spPr>
          <a:xfrm>
            <a:off x="1283857" y="2075506"/>
            <a:ext cx="8226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pt-BR" sz="1000"/>
              <a:t>Title</a:t>
            </a:r>
            <a:endParaRPr i="1" sz="1000"/>
          </a:p>
        </p:txBody>
      </p:sp>
      <p:cxnSp>
        <p:nvCxnSpPr>
          <p:cNvPr id="510" name="Google Shape;510;p27"/>
          <p:cNvCxnSpPr/>
          <p:nvPr/>
        </p:nvCxnSpPr>
        <p:spPr>
          <a:xfrm>
            <a:off x="2084826" y="2244859"/>
            <a:ext cx="3447900" cy="0"/>
          </a:xfrm>
          <a:prstGeom prst="straightConnector1">
            <a:avLst/>
          </a:prstGeom>
          <a:noFill/>
          <a:ln cap="flat" cmpd="sng" w="9525">
            <a:solidFill>
              <a:schemeClr val="dk2"/>
            </a:solidFill>
            <a:prstDash val="solid"/>
            <a:round/>
            <a:headEnd len="med" w="med" type="oval"/>
            <a:tailEnd len="med" w="med" type="triangle"/>
          </a:ln>
        </p:spPr>
      </p:cxnSp>
      <p:cxnSp>
        <p:nvCxnSpPr>
          <p:cNvPr id="511" name="Google Shape;511;p27"/>
          <p:cNvCxnSpPr>
            <a:stCxn id="505" idx="3"/>
            <a:endCxn id="502" idx="1"/>
          </p:cNvCxnSpPr>
          <p:nvPr/>
        </p:nvCxnSpPr>
        <p:spPr>
          <a:xfrm>
            <a:off x="2106450" y="1837425"/>
            <a:ext cx="471000" cy="0"/>
          </a:xfrm>
          <a:prstGeom prst="straightConnector1">
            <a:avLst/>
          </a:prstGeom>
          <a:noFill/>
          <a:ln cap="flat" cmpd="sng" w="9525">
            <a:solidFill>
              <a:schemeClr val="dk2"/>
            </a:solidFill>
            <a:prstDash val="solid"/>
            <a:round/>
            <a:headEnd len="med" w="med" type="oval"/>
            <a:tailEnd len="med" w="med" type="triangle"/>
          </a:ln>
        </p:spPr>
      </p:cxnSp>
      <p:sp>
        <p:nvSpPr>
          <p:cNvPr id="512" name="Google Shape;512;p27"/>
          <p:cNvSpPr/>
          <p:nvPr/>
        </p:nvSpPr>
        <p:spPr>
          <a:xfrm>
            <a:off x="5411731" y="2968185"/>
            <a:ext cx="1604400" cy="629400"/>
          </a:xfrm>
          <a:prstGeom prst="roundRect">
            <a:avLst>
              <a:gd fmla="val 224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sz="1000"/>
              <a:t>Translate </a:t>
            </a:r>
            <a:r>
              <a:rPr i="1" lang="pt-BR" sz="1000">
                <a:solidFill>
                  <a:schemeClr val="dk1"/>
                </a:solidFill>
              </a:rPr>
              <a:t>Sent</a:t>
            </a:r>
            <a:r>
              <a:rPr baseline="-25000" i="1" lang="pt-BR" sz="1000">
                <a:solidFill>
                  <a:schemeClr val="dk1"/>
                </a:solidFill>
              </a:rPr>
              <a:t>ext</a:t>
            </a:r>
            <a:r>
              <a:rPr b="1" baseline="-25000" i="1" lang="pt-BR" sz="1000">
                <a:solidFill>
                  <a:schemeClr val="dk1"/>
                </a:solidFill>
              </a:rPr>
              <a:t> </a:t>
            </a:r>
            <a:r>
              <a:rPr lang="pt-BR" sz="1000"/>
              <a:t>into a sequence of tokens from </a:t>
            </a:r>
            <a:r>
              <a:rPr i="1" lang="pt-BR" sz="1000"/>
              <a:t>V</a:t>
            </a:r>
            <a:r>
              <a:rPr lang="pt-BR" sz="1000"/>
              <a:t>, limited by </a:t>
            </a:r>
            <a:r>
              <a:rPr i="1" lang="pt-BR" sz="1000"/>
              <a:t>J</a:t>
            </a:r>
            <a:r>
              <a:rPr lang="pt-BR" sz="1000"/>
              <a:t> tokens.</a:t>
            </a:r>
            <a:endParaRPr sz="1000"/>
          </a:p>
        </p:txBody>
      </p:sp>
      <p:sp>
        <p:nvSpPr>
          <p:cNvPr id="513" name="Google Shape;513;p27"/>
          <p:cNvSpPr/>
          <p:nvPr/>
        </p:nvSpPr>
        <p:spPr>
          <a:xfrm>
            <a:off x="2698592" y="3275450"/>
            <a:ext cx="1618500" cy="550800"/>
          </a:xfrm>
          <a:prstGeom prst="roundRect">
            <a:avLst>
              <a:gd fmla="val 2762"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sz="1000"/>
              <a:t>Generate final Summary </a:t>
            </a:r>
            <a:r>
              <a:rPr b="1" i="1" lang="pt-BR" sz="1000">
                <a:solidFill>
                  <a:schemeClr val="dk1"/>
                </a:solidFill>
              </a:rPr>
              <a:t>ŷ</a:t>
            </a:r>
            <a:r>
              <a:rPr baseline="-25000" i="1" lang="pt-BR" sz="1000">
                <a:solidFill>
                  <a:schemeClr val="dk1"/>
                </a:solidFill>
              </a:rPr>
              <a:t>summ</a:t>
            </a:r>
            <a:r>
              <a:rPr lang="pt-BR" sz="1000">
                <a:solidFill>
                  <a:schemeClr val="dk1"/>
                </a:solidFill>
              </a:rPr>
              <a:t>, with a maximum of </a:t>
            </a:r>
            <a:r>
              <a:rPr i="1" lang="pt-BR" sz="1000">
                <a:solidFill>
                  <a:schemeClr val="dk1"/>
                </a:solidFill>
              </a:rPr>
              <a:t>K</a:t>
            </a:r>
            <a:r>
              <a:rPr baseline="-25000" i="1" lang="pt-BR" sz="1000">
                <a:solidFill>
                  <a:schemeClr val="dk1"/>
                </a:solidFill>
              </a:rPr>
              <a:t>max</a:t>
            </a:r>
            <a:r>
              <a:rPr lang="pt-BR" sz="1000">
                <a:solidFill>
                  <a:schemeClr val="dk1"/>
                </a:solidFill>
              </a:rPr>
              <a:t> tokens</a:t>
            </a:r>
            <a:r>
              <a:rPr lang="pt-BR" sz="1000"/>
              <a:t>.</a:t>
            </a:r>
            <a:endParaRPr sz="1000"/>
          </a:p>
        </p:txBody>
      </p:sp>
      <p:sp>
        <p:nvSpPr>
          <p:cNvPr id="514" name="Google Shape;514;p27"/>
          <p:cNvSpPr txBox="1"/>
          <p:nvPr/>
        </p:nvSpPr>
        <p:spPr>
          <a:xfrm>
            <a:off x="1080851" y="2960550"/>
            <a:ext cx="9984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pt-BR" sz="1000"/>
              <a:t>Vocabulary </a:t>
            </a:r>
            <a:r>
              <a:rPr i="1" lang="pt-BR" sz="1000"/>
              <a:t>V</a:t>
            </a:r>
            <a:endParaRPr i="1" sz="1000"/>
          </a:p>
        </p:txBody>
      </p:sp>
      <p:cxnSp>
        <p:nvCxnSpPr>
          <p:cNvPr id="515" name="Google Shape;515;p27"/>
          <p:cNvCxnSpPr/>
          <p:nvPr/>
        </p:nvCxnSpPr>
        <p:spPr>
          <a:xfrm>
            <a:off x="2084826" y="3129906"/>
            <a:ext cx="3328800" cy="0"/>
          </a:xfrm>
          <a:prstGeom prst="straightConnector1">
            <a:avLst/>
          </a:prstGeom>
          <a:noFill/>
          <a:ln cap="flat" cmpd="sng" w="9525">
            <a:solidFill>
              <a:schemeClr val="dk2"/>
            </a:solidFill>
            <a:prstDash val="solid"/>
            <a:round/>
            <a:headEnd len="med" w="med" type="oval"/>
            <a:tailEnd len="med" w="med" type="triangle"/>
          </a:ln>
        </p:spPr>
      </p:cxnSp>
      <p:sp>
        <p:nvSpPr>
          <p:cNvPr id="516" name="Google Shape;516;p27"/>
          <p:cNvSpPr txBox="1"/>
          <p:nvPr/>
        </p:nvSpPr>
        <p:spPr>
          <a:xfrm>
            <a:off x="4085674" y="1581250"/>
            <a:ext cx="1557300" cy="5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i="1" lang="pt-BR" sz="1000"/>
              <a:t>O</a:t>
            </a:r>
            <a:r>
              <a:rPr i="1" lang="pt-BR" sz="1000"/>
              <a:t> = (Sent</a:t>
            </a:r>
            <a:r>
              <a:rPr baseline="-25000" i="1" lang="pt-BR" sz="1000"/>
              <a:t>11</a:t>
            </a:r>
            <a:r>
              <a:rPr i="1" lang="pt-BR" sz="1000"/>
              <a:t>, … , Sent</a:t>
            </a:r>
            <a:r>
              <a:rPr baseline="-25000" i="1" lang="pt-BR" sz="1000"/>
              <a:t>DN(D) </a:t>
            </a:r>
            <a:r>
              <a:rPr i="1" lang="pt-BR" sz="1000"/>
              <a:t>)</a:t>
            </a:r>
            <a:endParaRPr i="1" sz="1000"/>
          </a:p>
        </p:txBody>
      </p:sp>
      <p:sp>
        <p:nvSpPr>
          <p:cNvPr id="517" name="Google Shape;517;p27"/>
          <p:cNvSpPr txBox="1"/>
          <p:nvPr/>
        </p:nvSpPr>
        <p:spPr>
          <a:xfrm>
            <a:off x="6274349" y="2512143"/>
            <a:ext cx="767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100"/>
              <a:t>Sent</a:t>
            </a:r>
            <a:r>
              <a:rPr baseline="-25000" lang="pt-BR" sz="1100"/>
              <a:t>ext</a:t>
            </a:r>
            <a:endParaRPr baseline="-25000" sz="1100"/>
          </a:p>
        </p:txBody>
      </p:sp>
      <p:cxnSp>
        <p:nvCxnSpPr>
          <p:cNvPr id="518" name="Google Shape;518;p27"/>
          <p:cNvCxnSpPr>
            <a:stCxn id="504" idx="2"/>
          </p:cNvCxnSpPr>
          <p:nvPr/>
        </p:nvCxnSpPr>
        <p:spPr>
          <a:xfrm>
            <a:off x="6274301" y="2396479"/>
            <a:ext cx="0" cy="571500"/>
          </a:xfrm>
          <a:prstGeom prst="straightConnector1">
            <a:avLst/>
          </a:prstGeom>
          <a:noFill/>
          <a:ln cap="flat" cmpd="sng" w="9525">
            <a:solidFill>
              <a:schemeClr val="dk2"/>
            </a:solidFill>
            <a:prstDash val="solid"/>
            <a:round/>
            <a:headEnd len="med" w="med" type="none"/>
            <a:tailEnd len="med" w="med" type="triangle"/>
          </a:ln>
        </p:spPr>
      </p:cxnSp>
      <p:cxnSp>
        <p:nvCxnSpPr>
          <p:cNvPr id="519" name="Google Shape;519;p27"/>
          <p:cNvCxnSpPr/>
          <p:nvPr/>
        </p:nvCxnSpPr>
        <p:spPr>
          <a:xfrm>
            <a:off x="4325769" y="3448461"/>
            <a:ext cx="1087800" cy="0"/>
          </a:xfrm>
          <a:prstGeom prst="straightConnector1">
            <a:avLst/>
          </a:prstGeom>
          <a:noFill/>
          <a:ln cap="flat" cmpd="sng" w="9525">
            <a:solidFill>
              <a:schemeClr val="dk2"/>
            </a:solidFill>
            <a:prstDash val="solid"/>
            <a:round/>
            <a:headEnd len="med" w="med" type="triangle"/>
            <a:tailEnd len="med" w="med" type="none"/>
          </a:ln>
        </p:spPr>
      </p:cxnSp>
      <p:sp>
        <p:nvSpPr>
          <p:cNvPr id="520" name="Google Shape;520;p27"/>
          <p:cNvSpPr txBox="1"/>
          <p:nvPr/>
        </p:nvSpPr>
        <p:spPr>
          <a:xfrm>
            <a:off x="4315175" y="3129900"/>
            <a:ext cx="1098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pt-BR" sz="1100"/>
              <a:t>x </a:t>
            </a:r>
            <a:r>
              <a:rPr i="1" lang="pt-BR" sz="1100"/>
              <a:t>= (x</a:t>
            </a:r>
            <a:r>
              <a:rPr baseline="-25000" i="1" lang="pt-BR" sz="1100"/>
              <a:t>1</a:t>
            </a:r>
            <a:r>
              <a:rPr i="1" lang="pt-BR" sz="1100"/>
              <a:t>, … , x</a:t>
            </a:r>
            <a:r>
              <a:rPr baseline="-25000" i="1" lang="pt-BR" sz="1100"/>
              <a:t>J </a:t>
            </a:r>
            <a:r>
              <a:rPr i="1" lang="pt-BR" sz="1100"/>
              <a:t>)</a:t>
            </a:r>
            <a:endParaRPr baseline="-25000" i="1" sz="1100"/>
          </a:p>
        </p:txBody>
      </p:sp>
      <p:sp>
        <p:nvSpPr>
          <p:cNvPr id="521" name="Google Shape;521;p27"/>
          <p:cNvSpPr txBox="1"/>
          <p:nvPr/>
        </p:nvSpPr>
        <p:spPr>
          <a:xfrm>
            <a:off x="7518890" y="3105863"/>
            <a:ext cx="265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pt-BR" sz="1100"/>
              <a:t>J</a:t>
            </a:r>
            <a:endParaRPr i="1" sz="1100"/>
          </a:p>
        </p:txBody>
      </p:sp>
      <p:sp>
        <p:nvSpPr>
          <p:cNvPr id="522" name="Google Shape;522;p27"/>
          <p:cNvSpPr txBox="1"/>
          <p:nvPr/>
        </p:nvSpPr>
        <p:spPr>
          <a:xfrm>
            <a:off x="7491705" y="1853619"/>
            <a:ext cx="52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pt-BR" sz="1100"/>
              <a:t>L</a:t>
            </a:r>
            <a:endParaRPr i="1" sz="1100"/>
          </a:p>
        </p:txBody>
      </p:sp>
      <p:cxnSp>
        <p:nvCxnSpPr>
          <p:cNvPr id="523" name="Google Shape;523;p27"/>
          <p:cNvCxnSpPr>
            <a:stCxn id="522" idx="1"/>
            <a:endCxn id="504" idx="3"/>
          </p:cNvCxnSpPr>
          <p:nvPr/>
        </p:nvCxnSpPr>
        <p:spPr>
          <a:xfrm rot="10800000">
            <a:off x="7015605" y="2030619"/>
            <a:ext cx="476100" cy="0"/>
          </a:xfrm>
          <a:prstGeom prst="straightConnector1">
            <a:avLst/>
          </a:prstGeom>
          <a:noFill/>
          <a:ln cap="flat" cmpd="sng" w="9525">
            <a:solidFill>
              <a:schemeClr val="dk2"/>
            </a:solidFill>
            <a:prstDash val="solid"/>
            <a:round/>
            <a:headEnd len="med" w="med" type="oval"/>
            <a:tailEnd len="med" w="med" type="triangle"/>
          </a:ln>
        </p:spPr>
      </p:cxnSp>
      <p:cxnSp>
        <p:nvCxnSpPr>
          <p:cNvPr id="524" name="Google Shape;524;p27"/>
          <p:cNvCxnSpPr>
            <a:stCxn id="521" idx="1"/>
            <a:endCxn id="512" idx="3"/>
          </p:cNvCxnSpPr>
          <p:nvPr/>
        </p:nvCxnSpPr>
        <p:spPr>
          <a:xfrm rot="10800000">
            <a:off x="7016090" y="3282863"/>
            <a:ext cx="502800" cy="0"/>
          </a:xfrm>
          <a:prstGeom prst="straightConnector1">
            <a:avLst/>
          </a:prstGeom>
          <a:noFill/>
          <a:ln cap="flat" cmpd="sng" w="9525">
            <a:solidFill>
              <a:schemeClr val="dk2"/>
            </a:solidFill>
            <a:prstDash val="solid"/>
            <a:round/>
            <a:headEnd len="med" w="med" type="oval"/>
            <a:tailEnd len="med" w="med" type="triangle"/>
          </a:ln>
        </p:spPr>
      </p:cxnSp>
      <p:sp>
        <p:nvSpPr>
          <p:cNvPr id="525" name="Google Shape;525;p27"/>
          <p:cNvSpPr txBox="1"/>
          <p:nvPr/>
        </p:nvSpPr>
        <p:spPr>
          <a:xfrm>
            <a:off x="2542900" y="4296800"/>
            <a:ext cx="192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000"/>
              <a:t>Summary </a:t>
            </a:r>
            <a:r>
              <a:rPr b="1" i="1" lang="pt-BR" sz="1000"/>
              <a:t>ŷ</a:t>
            </a:r>
            <a:r>
              <a:rPr baseline="-25000" i="1" lang="pt-BR" sz="1000"/>
              <a:t>summ</a:t>
            </a:r>
            <a:r>
              <a:rPr b="1" i="1" lang="pt-BR" sz="1000"/>
              <a:t> </a:t>
            </a:r>
            <a:r>
              <a:rPr i="1" lang="pt-BR" sz="1000"/>
              <a:t>= (ŷ</a:t>
            </a:r>
            <a:r>
              <a:rPr baseline="-25000" i="1" lang="pt-BR" sz="1000"/>
              <a:t>1</a:t>
            </a:r>
            <a:r>
              <a:rPr i="1" lang="pt-BR" sz="1000"/>
              <a:t>, …, ŷ</a:t>
            </a:r>
            <a:r>
              <a:rPr baseline="-25000" i="1" lang="pt-BR" sz="1000"/>
              <a:t>K</a:t>
            </a:r>
            <a:r>
              <a:rPr baseline="-25000" i="1" lang="pt-BR" sz="1000"/>
              <a:t> </a:t>
            </a:r>
            <a:r>
              <a:rPr i="1" lang="pt-BR" sz="1000"/>
              <a:t>)</a:t>
            </a:r>
            <a:endParaRPr baseline="-25000" i="1" sz="1000"/>
          </a:p>
        </p:txBody>
      </p:sp>
      <p:sp>
        <p:nvSpPr>
          <p:cNvPr id="526" name="Google Shape;526;p27"/>
          <p:cNvSpPr txBox="1"/>
          <p:nvPr/>
        </p:nvSpPr>
        <p:spPr>
          <a:xfrm>
            <a:off x="7518945" y="3560098"/>
            <a:ext cx="52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pt-BR" sz="1100"/>
              <a:t>K</a:t>
            </a:r>
            <a:r>
              <a:rPr baseline="-25000" i="1" lang="pt-BR" sz="1100"/>
              <a:t>max</a:t>
            </a:r>
            <a:endParaRPr baseline="-25000" i="1" sz="1100"/>
          </a:p>
        </p:txBody>
      </p:sp>
      <p:cxnSp>
        <p:nvCxnSpPr>
          <p:cNvPr id="527" name="Google Shape;527;p27"/>
          <p:cNvCxnSpPr>
            <a:stCxn id="513" idx="2"/>
            <a:endCxn id="525" idx="0"/>
          </p:cNvCxnSpPr>
          <p:nvPr/>
        </p:nvCxnSpPr>
        <p:spPr>
          <a:xfrm>
            <a:off x="3507842" y="3826250"/>
            <a:ext cx="0" cy="470400"/>
          </a:xfrm>
          <a:prstGeom prst="straightConnector1">
            <a:avLst/>
          </a:prstGeom>
          <a:noFill/>
          <a:ln cap="flat" cmpd="sng" w="9525">
            <a:solidFill>
              <a:schemeClr val="dk2"/>
            </a:solidFill>
            <a:prstDash val="solid"/>
            <a:round/>
            <a:headEnd len="med" w="med" type="none"/>
            <a:tailEnd len="med" w="med" type="triangle"/>
          </a:ln>
        </p:spPr>
      </p:cxnSp>
      <p:cxnSp>
        <p:nvCxnSpPr>
          <p:cNvPr id="528" name="Google Shape;528;p27"/>
          <p:cNvCxnSpPr>
            <a:stCxn id="526" idx="1"/>
          </p:cNvCxnSpPr>
          <p:nvPr/>
        </p:nvCxnSpPr>
        <p:spPr>
          <a:xfrm rot="10800000">
            <a:off x="4325745" y="3737098"/>
            <a:ext cx="3193200" cy="0"/>
          </a:xfrm>
          <a:prstGeom prst="straightConnector1">
            <a:avLst/>
          </a:prstGeom>
          <a:noFill/>
          <a:ln cap="flat" cmpd="sng" w="9525">
            <a:solidFill>
              <a:schemeClr val="dk2"/>
            </a:solidFill>
            <a:prstDash val="solid"/>
            <a:round/>
            <a:headEnd len="med" w="med" type="oval"/>
            <a:tailEnd len="med" w="med" type="triangle"/>
          </a:ln>
        </p:spPr>
      </p:cxnSp>
      <p:sp>
        <p:nvSpPr>
          <p:cNvPr id="529" name="Google Shape;52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530" name="Google Shape;53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sz="2400"/>
              <a:t>PLSum: </a:t>
            </a:r>
            <a:r>
              <a:rPr i="1" lang="pt-BR" sz="2400"/>
              <a:t>Portuguese Long Summarizer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par>
                                <p:cTn fill="hold" nodeType="with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par>
                                <p:cTn fill="hold" nodeType="with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par>
                                <p:cTn fill="hold" nodeType="with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par>
                                <p:cTn fill="hold" nodeType="with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par>
                                <p:cTn fill="hold" nodeType="with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par>
                                <p:cTn fill="hold" nodeType="with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par>
                                <p:cTn fill="hold" nodeType="with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par>
                                <p:cTn fill="hold" nodeType="with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par>
                                <p:cTn fill="hold" nodeType="with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par>
                                <p:cTn fill="hold" nodeType="with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par>
                                <p:cTn fill="hold" nodeType="with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par>
                                <p:cTn fill="hold" nodeType="with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000"/>
                                        <p:tgtEl>
                                          <p:spTgt spid="5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I/O Example</a:t>
            </a:r>
            <a:endParaRPr/>
          </a:p>
        </p:txBody>
      </p:sp>
      <p:sp>
        <p:nvSpPr>
          <p:cNvPr id="536" name="Google Shape;536;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537" name="Google Shape;537;p28"/>
          <p:cNvSpPr txBox="1"/>
          <p:nvPr>
            <p:ph idx="1" type="body"/>
          </p:nvPr>
        </p:nvSpPr>
        <p:spPr>
          <a:xfrm>
            <a:off x="3030300" y="1157175"/>
            <a:ext cx="2600400" cy="3366600"/>
          </a:xfrm>
          <a:prstGeom prst="rect">
            <a:avLst/>
          </a:prstGeom>
          <a:solidFill>
            <a:srgbClr val="C9DAF8"/>
          </a:solidFill>
          <a:ln cap="flat" cmpd="sng" w="9525">
            <a:solidFill>
              <a:srgbClr val="1155CC"/>
            </a:solidFill>
            <a:prstDash val="dash"/>
            <a:round/>
            <a:headEnd len="sm" w="sm" type="none"/>
            <a:tailEnd len="sm" w="sm" type="none"/>
          </a:ln>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pt-BR"/>
              <a:t>Extractive Stage</a:t>
            </a:r>
            <a:endParaRPr/>
          </a:p>
          <a:p>
            <a:pPr indent="0" lvl="0" marL="0" rtl="0" algn="l">
              <a:spcBef>
                <a:spcPts val="1200"/>
              </a:spcBef>
              <a:spcAft>
                <a:spcPts val="0"/>
              </a:spcAft>
              <a:buNone/>
            </a:pPr>
            <a:r>
              <a:rPr b="1" lang="pt-BR" sz="1150"/>
              <a:t>Extractive output (Sent</a:t>
            </a:r>
            <a:r>
              <a:rPr b="1" baseline="-25000" lang="pt-BR" sz="1150"/>
              <a:t>ext</a:t>
            </a:r>
            <a:r>
              <a:rPr b="1" lang="pt-BR" sz="1150"/>
              <a:t>)</a:t>
            </a:r>
            <a:r>
              <a:rPr b="1" lang="pt-BR" sz="1150"/>
              <a:t>: </a:t>
            </a:r>
            <a:endParaRPr b="1" sz="1150"/>
          </a:p>
          <a:p>
            <a:pPr indent="0" lvl="0" marL="0" marR="0" rtl="0" algn="l">
              <a:lnSpc>
                <a:spcPct val="150000"/>
              </a:lnSpc>
              <a:spcBef>
                <a:spcPts val="1000"/>
              </a:spcBef>
              <a:spcAft>
                <a:spcPts val="0"/>
              </a:spcAft>
              <a:buNone/>
            </a:pPr>
            <a:r>
              <a:rPr i="1" lang="pt-BR" sz="1065">
                <a:highlight>
                  <a:srgbClr val="FFFF00"/>
                </a:highlight>
              </a:rPr>
              <a:t>porto de itajaí</a:t>
            </a:r>
            <a:r>
              <a:rPr i="1" lang="pt-BR" sz="1065"/>
              <a:t> </a:t>
            </a:r>
            <a:r>
              <a:rPr b="1" i="1" lang="pt-BR" sz="1065"/>
              <a:t>[SEP]</a:t>
            </a:r>
            <a:r>
              <a:rPr i="1" lang="pt-BR" sz="1065"/>
              <a:t> </a:t>
            </a:r>
            <a:r>
              <a:rPr i="1" lang="pt-BR" sz="1065">
                <a:highlight>
                  <a:srgbClr val="6AA84F"/>
                </a:highlight>
              </a:rPr>
              <a:t>erguida no encontro do rio itajaí-açu com o mar , itajaí fica situada no litoral norte de santa catarina , estado da região sul do brasil, a cidade tem desde os seus primórdios uma forte ligação com a navegação e hoje abriga um dos maiores complexos portuários do país  o porto de itajaí é o segundo porto brasileiro em movimentação de cargas em contêineres</a:t>
            </a:r>
            <a:r>
              <a:rPr i="1" lang="pt-BR" sz="1065"/>
              <a:t>  .  </a:t>
            </a:r>
            <a:r>
              <a:rPr b="1" i="1" lang="pt-BR" sz="1065"/>
              <a:t>[SEP]</a:t>
            </a:r>
            <a:r>
              <a:rPr i="1" lang="pt-BR" sz="1065"/>
              <a:t> (...) </a:t>
            </a:r>
            <a:endParaRPr i="1" sz="1115">
              <a:solidFill>
                <a:srgbClr val="D4D4D4"/>
              </a:solidFill>
              <a:highlight>
                <a:srgbClr val="1E1E1E"/>
              </a:highlight>
              <a:latin typeface="Courier New"/>
              <a:ea typeface="Courier New"/>
              <a:cs typeface="Courier New"/>
              <a:sym typeface="Courier New"/>
            </a:endParaRPr>
          </a:p>
          <a:p>
            <a:pPr indent="0" lvl="0" marL="0" rtl="0" algn="l">
              <a:spcBef>
                <a:spcPts val="1000"/>
              </a:spcBef>
              <a:spcAft>
                <a:spcPts val="0"/>
              </a:spcAft>
              <a:buNone/>
            </a:pPr>
            <a:r>
              <a:t/>
            </a:r>
            <a:endParaRPr sz="1000"/>
          </a:p>
          <a:p>
            <a:pPr indent="0" lvl="0" marL="0" rtl="0" algn="l">
              <a:lnSpc>
                <a:spcPct val="115000"/>
              </a:lnSpc>
              <a:spcBef>
                <a:spcPts val="1200"/>
              </a:spcBef>
              <a:spcAft>
                <a:spcPts val="0"/>
              </a:spcAft>
              <a:buNone/>
            </a:pPr>
            <a:r>
              <a:t/>
            </a:r>
            <a:endParaRPr sz="1000"/>
          </a:p>
        </p:txBody>
      </p:sp>
      <p:sp>
        <p:nvSpPr>
          <p:cNvPr id="538" name="Google Shape;538;p28"/>
          <p:cNvSpPr txBox="1"/>
          <p:nvPr>
            <p:ph idx="2" type="body"/>
          </p:nvPr>
        </p:nvSpPr>
        <p:spPr>
          <a:xfrm>
            <a:off x="6231900" y="1157175"/>
            <a:ext cx="2600400" cy="3366600"/>
          </a:xfrm>
          <a:prstGeom prst="rect">
            <a:avLst/>
          </a:prstGeom>
          <a:solidFill>
            <a:srgbClr val="F4CCCC"/>
          </a:solidFill>
          <a:ln cap="flat" cmpd="sng" w="9525">
            <a:solidFill>
              <a:srgbClr val="CC0000"/>
            </a:solidFill>
            <a:prstDash val="dash"/>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pt-BR" sz="1400"/>
              <a:t>Abstractive Stage</a:t>
            </a:r>
            <a:endParaRPr sz="1400"/>
          </a:p>
          <a:p>
            <a:pPr indent="0" lvl="0" marL="0" rtl="0" algn="l">
              <a:spcBef>
                <a:spcPts val="1200"/>
              </a:spcBef>
              <a:spcAft>
                <a:spcPts val="0"/>
              </a:spcAft>
              <a:buNone/>
            </a:pPr>
            <a:r>
              <a:rPr b="1" lang="pt-BR" sz="1000">
                <a:latin typeface="Roboto"/>
                <a:ea typeface="Roboto"/>
                <a:cs typeface="Roboto"/>
                <a:sym typeface="Roboto"/>
              </a:rPr>
              <a:t>Abstractive output (ŷ</a:t>
            </a:r>
            <a:r>
              <a:rPr b="1" baseline="-25000" lang="pt-BR" sz="1000">
                <a:latin typeface="Roboto"/>
                <a:ea typeface="Roboto"/>
                <a:cs typeface="Roboto"/>
                <a:sym typeface="Roboto"/>
              </a:rPr>
              <a:t>summ</a:t>
            </a:r>
            <a:r>
              <a:rPr b="1" lang="pt-BR" sz="1000">
                <a:latin typeface="Roboto"/>
                <a:ea typeface="Roboto"/>
                <a:cs typeface="Roboto"/>
                <a:sym typeface="Roboto"/>
              </a:rPr>
              <a:t>): </a:t>
            </a:r>
            <a:endParaRPr b="1" sz="1000">
              <a:latin typeface="Roboto"/>
              <a:ea typeface="Roboto"/>
              <a:cs typeface="Roboto"/>
              <a:sym typeface="Roboto"/>
            </a:endParaRPr>
          </a:p>
          <a:p>
            <a:pPr indent="0" lvl="0" marL="0" marR="0" rtl="0" algn="l">
              <a:lnSpc>
                <a:spcPct val="135714"/>
              </a:lnSpc>
              <a:spcBef>
                <a:spcPts val="1000"/>
              </a:spcBef>
              <a:spcAft>
                <a:spcPts val="0"/>
              </a:spcAft>
              <a:buNone/>
            </a:pPr>
            <a:r>
              <a:rPr i="1" lang="pt-BR" sz="1000">
                <a:latin typeface="Roboto"/>
                <a:ea typeface="Roboto"/>
                <a:cs typeface="Roboto"/>
                <a:sym typeface="Roboto"/>
              </a:rPr>
              <a:t>o porto de itajaí é um porto brasileiro localizado na região central de santa catarina, no litoral norte do brasil. É o segundo porto brasileiro em movimentação de cargas em contêineres, é também o maior exportador de carnes congeladas do país e é a sede internacional da segunda maior empresa do mundo em alimentos.</a:t>
            </a:r>
            <a:r>
              <a:rPr lang="pt-BR" sz="1000">
                <a:latin typeface="Roboto"/>
                <a:ea typeface="Roboto"/>
                <a:cs typeface="Roboto"/>
                <a:sym typeface="Roboto"/>
              </a:rPr>
              <a:t> </a:t>
            </a:r>
            <a:endParaRPr sz="1000">
              <a:latin typeface="Roboto"/>
              <a:ea typeface="Roboto"/>
              <a:cs typeface="Roboto"/>
              <a:sym typeface="Roboto"/>
            </a:endParaRPr>
          </a:p>
          <a:p>
            <a:pPr indent="0" lvl="0" marL="0" rtl="0" algn="l">
              <a:spcBef>
                <a:spcPts val="0"/>
              </a:spcBef>
              <a:spcAft>
                <a:spcPts val="1200"/>
              </a:spcAft>
              <a:buNone/>
            </a:pPr>
            <a:r>
              <a:t/>
            </a:r>
            <a:endParaRPr/>
          </a:p>
        </p:txBody>
      </p:sp>
      <p:sp>
        <p:nvSpPr>
          <p:cNvPr id="539" name="Google Shape;539;p28"/>
          <p:cNvSpPr txBox="1"/>
          <p:nvPr>
            <p:ph idx="2" type="body"/>
          </p:nvPr>
        </p:nvSpPr>
        <p:spPr>
          <a:xfrm>
            <a:off x="311700" y="1157175"/>
            <a:ext cx="2117400" cy="3366600"/>
          </a:xfrm>
          <a:prstGeom prst="rect">
            <a:avLst/>
          </a:prstGeom>
          <a:solidFill>
            <a:schemeClr val="lt1"/>
          </a:solidFill>
          <a:ln cap="flat" cmpd="sng" w="9525">
            <a:solidFill>
              <a:schemeClr val="dk1"/>
            </a:solidFill>
            <a:prstDash val="dash"/>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pt-BR" sz="1400">
                <a:latin typeface="Roboto"/>
                <a:ea typeface="Roboto"/>
                <a:cs typeface="Roboto"/>
                <a:sym typeface="Roboto"/>
              </a:rPr>
              <a:t>Input</a:t>
            </a:r>
            <a:endParaRPr sz="1400">
              <a:latin typeface="Roboto"/>
              <a:ea typeface="Roboto"/>
              <a:cs typeface="Roboto"/>
              <a:sym typeface="Roboto"/>
            </a:endParaRPr>
          </a:p>
          <a:p>
            <a:pPr indent="0" lvl="0" marL="0" rtl="0" algn="l">
              <a:lnSpc>
                <a:spcPct val="115000"/>
              </a:lnSpc>
              <a:spcBef>
                <a:spcPts val="1200"/>
              </a:spcBef>
              <a:spcAft>
                <a:spcPts val="0"/>
              </a:spcAft>
              <a:buNone/>
            </a:pPr>
            <a:r>
              <a:rPr b="1" i="1" lang="pt-BR" sz="1000">
                <a:latin typeface="Roboto"/>
                <a:ea typeface="Roboto"/>
                <a:cs typeface="Roboto"/>
                <a:sym typeface="Roboto"/>
              </a:rPr>
              <a:t>Title</a:t>
            </a:r>
            <a:r>
              <a:rPr b="1" lang="pt-BR" sz="1000">
                <a:latin typeface="Roboto"/>
                <a:ea typeface="Roboto"/>
                <a:cs typeface="Roboto"/>
                <a:sym typeface="Roboto"/>
              </a:rPr>
              <a:t>: </a:t>
            </a:r>
            <a:endParaRPr b="1" sz="1000">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lang="pt-BR" sz="1000">
                <a:highlight>
                  <a:srgbClr val="FFFF00"/>
                </a:highlight>
                <a:latin typeface="Roboto"/>
                <a:ea typeface="Roboto"/>
                <a:cs typeface="Roboto"/>
                <a:sym typeface="Roboto"/>
              </a:rPr>
              <a:t>Porto de Itajaí</a:t>
            </a:r>
            <a:endParaRPr sz="1000">
              <a:highlight>
                <a:srgbClr val="FFFF00"/>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pt-BR" sz="1000">
                <a:latin typeface="Roboto"/>
                <a:ea typeface="Roboto"/>
                <a:cs typeface="Roboto"/>
                <a:sym typeface="Roboto"/>
              </a:rPr>
              <a:t>Documents (d):</a:t>
            </a:r>
            <a:r>
              <a:rPr lang="pt-BR" sz="1000">
                <a:latin typeface="Roboto"/>
                <a:ea typeface="Roboto"/>
                <a:cs typeface="Roboto"/>
                <a:sym typeface="Roboto"/>
              </a:rPr>
              <a:t> </a:t>
            </a:r>
            <a:endParaRPr sz="1000">
              <a:latin typeface="Roboto"/>
              <a:ea typeface="Roboto"/>
              <a:cs typeface="Roboto"/>
              <a:sym typeface="Roboto"/>
            </a:endParaRPr>
          </a:p>
          <a:p>
            <a:pPr indent="-292100" lvl="0" marL="457200" rtl="0" algn="l">
              <a:lnSpc>
                <a:spcPct val="135714"/>
              </a:lnSpc>
              <a:spcBef>
                <a:spcPts val="1000"/>
              </a:spcBef>
              <a:spcAft>
                <a:spcPts val="0"/>
              </a:spcAft>
              <a:buSzPts val="1000"/>
              <a:buFont typeface="Roboto"/>
              <a:buChar char="●"/>
            </a:pPr>
            <a:r>
              <a:rPr lang="pt-BR" sz="1000">
                <a:latin typeface="Roboto"/>
                <a:ea typeface="Roboto"/>
                <a:cs typeface="Roboto"/>
                <a:sym typeface="Roboto"/>
              </a:rPr>
              <a:t>(...)</a:t>
            </a:r>
            <a:endParaRPr sz="1000">
              <a:latin typeface="Roboto"/>
              <a:ea typeface="Roboto"/>
              <a:cs typeface="Roboto"/>
              <a:sym typeface="Roboto"/>
            </a:endParaRPr>
          </a:p>
          <a:p>
            <a:pPr indent="-292100" lvl="0" marL="457200" rtl="0" algn="l">
              <a:lnSpc>
                <a:spcPct val="135714"/>
              </a:lnSpc>
              <a:spcBef>
                <a:spcPts val="0"/>
              </a:spcBef>
              <a:spcAft>
                <a:spcPts val="0"/>
              </a:spcAft>
              <a:buSzPts val="1000"/>
              <a:buFont typeface="Roboto"/>
              <a:buChar char="●"/>
            </a:pPr>
            <a:r>
              <a:rPr lang="pt-BR" sz="1000">
                <a:latin typeface="Roboto"/>
                <a:ea typeface="Roboto"/>
                <a:cs typeface="Roboto"/>
                <a:sym typeface="Roboto"/>
              </a:rPr>
              <a:t>"</a:t>
            </a:r>
            <a:r>
              <a:rPr i="1" lang="pt-BR" sz="1065">
                <a:highlight>
                  <a:srgbClr val="6AA84F"/>
                </a:highlight>
                <a:latin typeface="Roboto"/>
                <a:ea typeface="Roboto"/>
                <a:cs typeface="Roboto"/>
                <a:sym typeface="Roboto"/>
              </a:rPr>
              <a:t>erguida no encontro do rio itajaí-açu com o mar , itajaí fica situada no litora</a:t>
            </a:r>
            <a:r>
              <a:rPr lang="pt-BR" sz="1000">
                <a:latin typeface="Roboto"/>
                <a:ea typeface="Roboto"/>
                <a:cs typeface="Roboto"/>
                <a:sym typeface="Roboto"/>
              </a:rPr>
              <a:t>" (...)</a:t>
            </a:r>
            <a:endParaRPr sz="1000">
              <a:latin typeface="Roboto"/>
              <a:ea typeface="Roboto"/>
              <a:cs typeface="Roboto"/>
              <a:sym typeface="Roboto"/>
            </a:endParaRPr>
          </a:p>
          <a:p>
            <a:pPr indent="-292100" lvl="0" marL="457200" rtl="0" algn="l">
              <a:lnSpc>
                <a:spcPct val="135714"/>
              </a:lnSpc>
              <a:spcBef>
                <a:spcPts val="0"/>
              </a:spcBef>
              <a:spcAft>
                <a:spcPts val="0"/>
              </a:spcAft>
              <a:buSzPts val="1000"/>
              <a:buFont typeface="Roboto"/>
              <a:buChar char="●"/>
            </a:pPr>
            <a:r>
              <a:rPr lang="pt-BR" sz="1000">
                <a:latin typeface="Roboto"/>
                <a:ea typeface="Roboto"/>
                <a:cs typeface="Roboto"/>
                <a:sym typeface="Roboto"/>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000">
              <a:latin typeface="Roboto"/>
              <a:ea typeface="Roboto"/>
              <a:cs typeface="Roboto"/>
              <a:sym typeface="Roboto"/>
            </a:endParaRPr>
          </a:p>
          <a:p>
            <a:pPr indent="0" lvl="0" marL="0" rtl="0" algn="l">
              <a:spcBef>
                <a:spcPts val="0"/>
              </a:spcBef>
              <a:spcAft>
                <a:spcPts val="1200"/>
              </a:spcAft>
              <a:buNone/>
            </a:pPr>
            <a:r>
              <a:t/>
            </a:r>
            <a:endParaRPr/>
          </a:p>
        </p:txBody>
      </p:sp>
      <p:cxnSp>
        <p:nvCxnSpPr>
          <p:cNvPr id="540" name="Google Shape;540;p28"/>
          <p:cNvCxnSpPr>
            <a:stCxn id="539" idx="3"/>
            <a:endCxn id="537" idx="1"/>
          </p:cNvCxnSpPr>
          <p:nvPr/>
        </p:nvCxnSpPr>
        <p:spPr>
          <a:xfrm>
            <a:off x="2429100" y="2840475"/>
            <a:ext cx="601200" cy="0"/>
          </a:xfrm>
          <a:prstGeom prst="straightConnector1">
            <a:avLst/>
          </a:prstGeom>
          <a:noFill/>
          <a:ln cap="flat" cmpd="sng" w="28575">
            <a:solidFill>
              <a:schemeClr val="dk2"/>
            </a:solidFill>
            <a:prstDash val="solid"/>
            <a:round/>
            <a:headEnd len="med" w="med" type="none"/>
            <a:tailEnd len="med" w="med" type="triangle"/>
          </a:ln>
        </p:spPr>
      </p:cxnSp>
      <p:cxnSp>
        <p:nvCxnSpPr>
          <p:cNvPr id="541" name="Google Shape;541;p28"/>
          <p:cNvCxnSpPr/>
          <p:nvPr/>
        </p:nvCxnSpPr>
        <p:spPr>
          <a:xfrm>
            <a:off x="5630700" y="2840475"/>
            <a:ext cx="6012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29"/>
          <p:cNvSpPr txBox="1"/>
          <p:nvPr>
            <p:ph type="title"/>
          </p:nvPr>
        </p:nvSpPr>
        <p:spPr>
          <a:xfrm>
            <a:off x="311700" y="555600"/>
            <a:ext cx="31911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pt-BR"/>
              <a:t>Extractive Stage: </a:t>
            </a:r>
            <a:r>
              <a:rPr i="1" lang="pt-BR"/>
              <a:t>TF-IDF</a:t>
            </a:r>
            <a:endParaRPr i="1"/>
          </a:p>
        </p:txBody>
      </p:sp>
      <p:sp>
        <p:nvSpPr>
          <p:cNvPr id="547" name="Google Shape;547;p29"/>
          <p:cNvSpPr txBox="1"/>
          <p:nvPr>
            <p:ph idx="1" type="body"/>
          </p:nvPr>
        </p:nvSpPr>
        <p:spPr>
          <a:xfrm>
            <a:off x="311700" y="1389600"/>
            <a:ext cx="3420000" cy="3179400"/>
          </a:xfrm>
          <a:prstGeom prst="rect">
            <a:avLst/>
          </a:prstGeom>
        </p:spPr>
        <p:txBody>
          <a:bodyPr anchorCtr="0" anchor="t" bIns="91425" lIns="91425" spcFirstLastPara="1" rIns="91425" wrap="square" tIns="91425">
            <a:normAutofit lnSpcReduction="10000"/>
          </a:bodyPr>
          <a:lstStyle/>
          <a:p>
            <a:pPr indent="-304800" lvl="0" marL="457200" rtl="0" algn="l">
              <a:spcBef>
                <a:spcPts val="1000"/>
              </a:spcBef>
              <a:spcAft>
                <a:spcPts val="0"/>
              </a:spcAft>
              <a:buSzPts val="1200"/>
              <a:buChar char="➔"/>
            </a:pPr>
            <a:r>
              <a:rPr b="1" lang="pt-BR"/>
              <a:t>TF-IDF (RAMOS et al., 2003)</a:t>
            </a:r>
            <a:r>
              <a:rPr lang="pt-BR"/>
              <a:t>:</a:t>
            </a:r>
            <a:endParaRPr/>
          </a:p>
          <a:p>
            <a:pPr indent="-304800" lvl="1" marL="914400" rtl="0" algn="l">
              <a:spcBef>
                <a:spcPts val="1200"/>
              </a:spcBef>
              <a:spcAft>
                <a:spcPts val="0"/>
              </a:spcAft>
              <a:buSzPts val="1200"/>
              <a:buChar char="◆"/>
            </a:pPr>
            <a:r>
              <a:rPr lang="pt-BR"/>
              <a:t> Infer word relevance on a text, given a set of texts</a:t>
            </a:r>
            <a:endParaRPr/>
          </a:p>
          <a:p>
            <a:pPr indent="-304800" lvl="0" marL="457200" rtl="0" algn="l">
              <a:spcBef>
                <a:spcPts val="1200"/>
              </a:spcBef>
              <a:spcAft>
                <a:spcPts val="0"/>
              </a:spcAft>
              <a:buSzPts val="1200"/>
              <a:buChar char="➔"/>
            </a:pPr>
            <a:r>
              <a:rPr b="1" lang="pt-BR"/>
              <a:t>On PLSum:</a:t>
            </a:r>
            <a:r>
              <a:rPr lang="pt-BR"/>
              <a:t> </a:t>
            </a:r>
            <a:endParaRPr/>
          </a:p>
          <a:p>
            <a:pPr indent="-304800" lvl="1" marL="914400" rtl="0" algn="l">
              <a:spcBef>
                <a:spcPts val="1200"/>
              </a:spcBef>
              <a:spcAft>
                <a:spcPts val="0"/>
              </a:spcAft>
              <a:buSzPts val="1200"/>
              <a:buChar char="◆"/>
            </a:pPr>
            <a:r>
              <a:rPr lang="pt-BR"/>
              <a:t>Sum on TF-IDF of words on title</a:t>
            </a:r>
            <a:endParaRPr/>
          </a:p>
          <a:p>
            <a:pPr indent="-304800" lvl="1" marL="914400" rtl="0" algn="l">
              <a:spcBef>
                <a:spcPts val="0"/>
              </a:spcBef>
              <a:spcAft>
                <a:spcPts val="0"/>
              </a:spcAft>
              <a:buSzPts val="1200"/>
              <a:buChar char="◆"/>
            </a:pPr>
            <a:r>
              <a:rPr lang="pt-BR"/>
              <a:t>extracts L sentences</a:t>
            </a:r>
            <a:endParaRPr/>
          </a:p>
          <a:p>
            <a:pPr indent="-304800" lvl="0" marL="457200" rtl="0" algn="l">
              <a:spcBef>
                <a:spcPts val="1200"/>
              </a:spcBef>
              <a:spcAft>
                <a:spcPts val="0"/>
              </a:spcAft>
              <a:buSzPts val="1200"/>
              <a:buChar char="➔"/>
            </a:pPr>
            <a:r>
              <a:rPr b="1" lang="pt-BR"/>
              <a:t>Ablation study:</a:t>
            </a:r>
            <a:endParaRPr b="1"/>
          </a:p>
          <a:p>
            <a:pPr indent="-304800" lvl="1" marL="914400" rtl="0" algn="l">
              <a:spcBef>
                <a:spcPts val="1200"/>
              </a:spcBef>
              <a:spcAft>
                <a:spcPts val="0"/>
              </a:spcAft>
              <a:buSzPts val="1200"/>
              <a:buChar char="◆"/>
            </a:pPr>
            <a:r>
              <a:rPr i="1" lang="pt-BR"/>
              <a:t>Random;</a:t>
            </a:r>
            <a:endParaRPr i="1"/>
          </a:p>
          <a:p>
            <a:pPr indent="-304800" lvl="1" marL="914400" rtl="0" algn="l">
              <a:spcBef>
                <a:spcPts val="0"/>
              </a:spcBef>
              <a:spcAft>
                <a:spcPts val="1200"/>
              </a:spcAft>
              <a:buSzPts val="1200"/>
              <a:buChar char="◆"/>
            </a:pPr>
            <a:r>
              <a:rPr i="1" lang="pt-BR"/>
              <a:t>Cheating.</a:t>
            </a:r>
            <a:endParaRPr i="1"/>
          </a:p>
        </p:txBody>
      </p:sp>
      <p:sp>
        <p:nvSpPr>
          <p:cNvPr id="548" name="Google Shape;548;p29"/>
          <p:cNvSpPr txBox="1"/>
          <p:nvPr/>
        </p:nvSpPr>
        <p:spPr>
          <a:xfrm>
            <a:off x="4211788" y="3192350"/>
            <a:ext cx="4522500" cy="1332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000"/>
              </a:spcAft>
              <a:buNone/>
            </a:pPr>
            <a:r>
              <a:rPr i="1" lang="pt-BR" sz="1065">
                <a:solidFill>
                  <a:schemeClr val="dk1"/>
                </a:solidFill>
                <a:latin typeface="Roboto"/>
                <a:ea typeface="Roboto"/>
                <a:cs typeface="Roboto"/>
                <a:sym typeface="Roboto"/>
              </a:rPr>
              <a:t>“</a:t>
            </a:r>
            <a:r>
              <a:rPr i="1" lang="pt-BR" sz="1065">
                <a:solidFill>
                  <a:schemeClr val="dk1"/>
                </a:solidFill>
                <a:latin typeface="Roboto"/>
                <a:ea typeface="Roboto"/>
                <a:cs typeface="Roboto"/>
                <a:sym typeface="Roboto"/>
              </a:rPr>
              <a:t>erguida no encontro do rio </a:t>
            </a:r>
            <a:r>
              <a:rPr i="1" lang="pt-BR" sz="1065">
                <a:solidFill>
                  <a:schemeClr val="dk1"/>
                </a:solidFill>
                <a:highlight>
                  <a:srgbClr val="CC0000"/>
                </a:highlight>
                <a:latin typeface="Roboto"/>
                <a:ea typeface="Roboto"/>
                <a:cs typeface="Roboto"/>
                <a:sym typeface="Roboto"/>
              </a:rPr>
              <a:t>itajaí-açu</a:t>
            </a:r>
            <a:r>
              <a:rPr i="1" lang="pt-BR" sz="1065">
                <a:solidFill>
                  <a:schemeClr val="dk1"/>
                </a:solidFill>
                <a:latin typeface="Roboto"/>
                <a:ea typeface="Roboto"/>
                <a:cs typeface="Roboto"/>
                <a:sym typeface="Roboto"/>
              </a:rPr>
              <a:t> com o mar , itajaí fica situada no </a:t>
            </a:r>
            <a:r>
              <a:rPr i="1" lang="pt-BR" sz="1065">
                <a:solidFill>
                  <a:schemeClr val="dk1"/>
                </a:solidFill>
                <a:highlight>
                  <a:srgbClr val="F4CCCC"/>
                </a:highlight>
                <a:latin typeface="Roboto"/>
                <a:ea typeface="Roboto"/>
                <a:cs typeface="Roboto"/>
                <a:sym typeface="Roboto"/>
              </a:rPr>
              <a:t>litoral</a:t>
            </a:r>
            <a:r>
              <a:rPr i="1" lang="pt-BR" sz="1065">
                <a:solidFill>
                  <a:schemeClr val="dk1"/>
                </a:solidFill>
                <a:latin typeface="Roboto"/>
                <a:ea typeface="Roboto"/>
                <a:cs typeface="Roboto"/>
                <a:sym typeface="Roboto"/>
              </a:rPr>
              <a:t> norte de santa catarina , estado da região sul do brasil, a cidade tem desde os seus </a:t>
            </a:r>
            <a:r>
              <a:rPr i="1" lang="pt-BR" sz="1065">
                <a:solidFill>
                  <a:schemeClr val="dk1"/>
                </a:solidFill>
                <a:highlight>
                  <a:srgbClr val="E6B8AF"/>
                </a:highlight>
                <a:latin typeface="Roboto"/>
                <a:ea typeface="Roboto"/>
                <a:cs typeface="Roboto"/>
                <a:sym typeface="Roboto"/>
              </a:rPr>
              <a:t>primórdios</a:t>
            </a:r>
            <a:r>
              <a:rPr i="1" lang="pt-BR" sz="1065">
                <a:solidFill>
                  <a:schemeClr val="dk1"/>
                </a:solidFill>
                <a:latin typeface="Roboto"/>
                <a:ea typeface="Roboto"/>
                <a:cs typeface="Roboto"/>
                <a:sym typeface="Roboto"/>
              </a:rPr>
              <a:t> uma forte ligação com a navegação e hoje abriga um dos maiores complexos </a:t>
            </a:r>
            <a:r>
              <a:rPr i="1" lang="pt-BR" sz="1065">
                <a:solidFill>
                  <a:schemeClr val="dk1"/>
                </a:solidFill>
                <a:highlight>
                  <a:srgbClr val="EA9999"/>
                </a:highlight>
                <a:latin typeface="Roboto"/>
                <a:ea typeface="Roboto"/>
                <a:cs typeface="Roboto"/>
                <a:sym typeface="Roboto"/>
              </a:rPr>
              <a:t>portuários</a:t>
            </a:r>
            <a:r>
              <a:rPr i="1" lang="pt-BR" sz="1065">
                <a:solidFill>
                  <a:schemeClr val="dk1"/>
                </a:solidFill>
                <a:latin typeface="Roboto"/>
                <a:ea typeface="Roboto"/>
                <a:cs typeface="Roboto"/>
                <a:sym typeface="Roboto"/>
              </a:rPr>
              <a:t> do país  o porto de itajaí é o segundo porto brasileiro em movimentação de cargas em </a:t>
            </a:r>
            <a:r>
              <a:rPr i="1" lang="pt-BR" sz="1065">
                <a:solidFill>
                  <a:schemeClr val="dk1"/>
                </a:solidFill>
                <a:highlight>
                  <a:srgbClr val="E06666"/>
                </a:highlight>
                <a:latin typeface="Roboto"/>
                <a:ea typeface="Roboto"/>
                <a:cs typeface="Roboto"/>
                <a:sym typeface="Roboto"/>
              </a:rPr>
              <a:t>contêineres</a:t>
            </a:r>
            <a:r>
              <a:rPr i="1" lang="pt-BR" sz="1065">
                <a:solidFill>
                  <a:schemeClr val="dk1"/>
                </a:solidFill>
                <a:latin typeface="Roboto"/>
                <a:ea typeface="Roboto"/>
                <a:cs typeface="Roboto"/>
                <a:sym typeface="Roboto"/>
              </a:rPr>
              <a:t>  . “</a:t>
            </a:r>
            <a:endParaRPr/>
          </a:p>
        </p:txBody>
      </p:sp>
      <p:pic>
        <p:nvPicPr>
          <p:cNvPr id="549" name="Google Shape;549;p29"/>
          <p:cNvPicPr preferRelativeResize="0"/>
          <p:nvPr/>
        </p:nvPicPr>
        <p:blipFill rotWithShape="1">
          <a:blip r:embed="rId3">
            <a:alphaModFix/>
          </a:blip>
          <a:srcRect b="0" l="-3177" r="0" t="0"/>
          <a:stretch/>
        </p:blipFill>
        <p:spPr>
          <a:xfrm>
            <a:off x="3741699" y="2138396"/>
            <a:ext cx="5279724" cy="541425"/>
          </a:xfrm>
          <a:prstGeom prst="rect">
            <a:avLst/>
          </a:prstGeom>
          <a:noFill/>
          <a:ln>
            <a:noFill/>
          </a:ln>
        </p:spPr>
      </p:pic>
      <p:pic>
        <p:nvPicPr>
          <p:cNvPr id="550" name="Google Shape;550;p29"/>
          <p:cNvPicPr preferRelativeResize="0"/>
          <p:nvPr/>
        </p:nvPicPr>
        <p:blipFill>
          <a:blip r:embed="rId4">
            <a:alphaModFix/>
          </a:blip>
          <a:stretch>
            <a:fillRect/>
          </a:stretch>
        </p:blipFill>
        <p:spPr>
          <a:xfrm>
            <a:off x="3864276" y="1311300"/>
            <a:ext cx="5034575" cy="432350"/>
          </a:xfrm>
          <a:prstGeom prst="rect">
            <a:avLst/>
          </a:prstGeom>
          <a:noFill/>
          <a:ln>
            <a:noFill/>
          </a:ln>
        </p:spPr>
      </p:pic>
      <p:sp>
        <p:nvSpPr>
          <p:cNvPr id="551" name="Google Shape;551;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Abstractive Stage</a:t>
            </a:r>
            <a:endParaRPr i="1"/>
          </a:p>
        </p:txBody>
      </p:sp>
      <p:sp>
        <p:nvSpPr>
          <p:cNvPr id="557" name="Google Shape;557;p30"/>
          <p:cNvSpPr txBox="1"/>
          <p:nvPr>
            <p:ph idx="1" type="body"/>
          </p:nvPr>
        </p:nvSpPr>
        <p:spPr>
          <a:xfrm>
            <a:off x="311700" y="1241800"/>
            <a:ext cx="4037100" cy="2179800"/>
          </a:xfrm>
          <a:prstGeom prst="rect">
            <a:avLst/>
          </a:prstGeom>
          <a:ln cap="flat" cmpd="sng" w="9525">
            <a:solidFill>
              <a:srgbClr val="075590"/>
            </a:solidFill>
            <a:prstDash val="dash"/>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pt-BR" sz="1200">
                <a:solidFill>
                  <a:srgbClr val="003695"/>
                </a:solidFill>
              </a:rPr>
              <a:t>PTT5 (CARMO et al., 2020)</a:t>
            </a:r>
            <a:endParaRPr b="1" sz="1200">
              <a:solidFill>
                <a:srgbClr val="003695"/>
              </a:solidFill>
            </a:endParaRPr>
          </a:p>
          <a:p>
            <a:pPr indent="-304800" lvl="0" marL="457200" rtl="0" algn="l">
              <a:spcBef>
                <a:spcPts val="0"/>
              </a:spcBef>
              <a:spcAft>
                <a:spcPts val="0"/>
              </a:spcAft>
              <a:buSzPts val="1200"/>
              <a:buChar char="➔"/>
            </a:pPr>
            <a:r>
              <a:rPr b="1" lang="pt-BR" sz="1200"/>
              <a:t>Based on </a:t>
            </a:r>
            <a:r>
              <a:rPr b="1" lang="pt-BR" sz="1200"/>
              <a:t>T5: </a:t>
            </a:r>
            <a:endParaRPr b="1" sz="1200"/>
          </a:p>
          <a:p>
            <a:pPr indent="-304800" lvl="1" marL="914400" rtl="0" algn="l">
              <a:spcBef>
                <a:spcPts val="0"/>
              </a:spcBef>
              <a:spcAft>
                <a:spcPts val="0"/>
              </a:spcAft>
              <a:buSzPts val="1200"/>
              <a:buChar char="◆"/>
            </a:pPr>
            <a:r>
              <a:rPr lang="pt-BR"/>
              <a:t>Training improvements</a:t>
            </a:r>
            <a:endParaRPr/>
          </a:p>
          <a:p>
            <a:pPr indent="-304800" lvl="1" marL="914400" rtl="0" algn="l">
              <a:spcBef>
                <a:spcPts val="0"/>
              </a:spcBef>
              <a:spcAft>
                <a:spcPts val="0"/>
              </a:spcAft>
              <a:buSzPts val="1200"/>
              <a:buChar char="◆"/>
            </a:pPr>
            <a:r>
              <a:rPr lang="pt-BR"/>
              <a:t>Pre-trained for several tasks</a:t>
            </a:r>
            <a:endParaRPr/>
          </a:p>
          <a:p>
            <a:pPr indent="-304800" lvl="0" marL="457200" rtl="0" algn="l">
              <a:spcBef>
                <a:spcPts val="1000"/>
              </a:spcBef>
              <a:spcAft>
                <a:spcPts val="0"/>
              </a:spcAft>
              <a:buSzPts val="1200"/>
              <a:buChar char="➔"/>
            </a:pPr>
            <a:r>
              <a:rPr b="1" lang="pt-BR" sz="1200"/>
              <a:t>PTT5:</a:t>
            </a:r>
            <a:r>
              <a:rPr lang="pt-BR" sz="1200"/>
              <a:t> T5 </a:t>
            </a:r>
            <a:r>
              <a:rPr b="1" lang="pt-BR" sz="1200">
                <a:highlight>
                  <a:srgbClr val="93C47D"/>
                </a:highlight>
              </a:rPr>
              <a:t>pre-trained</a:t>
            </a:r>
            <a:r>
              <a:rPr lang="pt-BR" sz="1200">
                <a:highlight>
                  <a:srgbClr val="93C47D"/>
                </a:highlight>
              </a:rPr>
              <a:t> for masked language modeling</a:t>
            </a:r>
            <a:r>
              <a:rPr lang="pt-BR" sz="1200"/>
              <a:t> on BrWac</a:t>
            </a:r>
            <a:endParaRPr sz="1200"/>
          </a:p>
          <a:p>
            <a:pPr indent="-304800" lvl="0" marL="457200" rtl="0" algn="l">
              <a:spcBef>
                <a:spcPts val="0"/>
              </a:spcBef>
              <a:spcAft>
                <a:spcPts val="0"/>
              </a:spcAft>
              <a:buSzPts val="1200"/>
              <a:buChar char="➔"/>
            </a:pPr>
            <a:r>
              <a:rPr lang="pt-BR" sz="1200">
                <a:highlight>
                  <a:srgbClr val="EA9999"/>
                </a:highlight>
              </a:rPr>
              <a:t>Small maximum input sequence size</a:t>
            </a:r>
            <a:endParaRPr sz="1200">
              <a:highlight>
                <a:srgbClr val="EA9999"/>
              </a:highlight>
            </a:endParaRPr>
          </a:p>
        </p:txBody>
      </p:sp>
      <p:sp>
        <p:nvSpPr>
          <p:cNvPr id="558" name="Google Shape;558;p30"/>
          <p:cNvSpPr txBox="1"/>
          <p:nvPr>
            <p:ph idx="2" type="body"/>
          </p:nvPr>
        </p:nvSpPr>
        <p:spPr>
          <a:xfrm>
            <a:off x="4746300" y="1241800"/>
            <a:ext cx="4086000" cy="2179800"/>
          </a:xfrm>
          <a:prstGeom prst="rect">
            <a:avLst/>
          </a:prstGeom>
          <a:ln cap="flat" cmpd="sng" w="9525">
            <a:solidFill>
              <a:srgbClr val="6298AE"/>
            </a:solidFill>
            <a:prstDash val="dash"/>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pt-BR" sz="1200">
                <a:solidFill>
                  <a:srgbClr val="003695"/>
                </a:solidFill>
              </a:rPr>
              <a:t>Longformer ED (BELTAGY; PETERS; COHAN, 2020)</a:t>
            </a:r>
            <a:endParaRPr b="1" sz="1200">
              <a:solidFill>
                <a:srgbClr val="003695"/>
              </a:solidFill>
            </a:endParaRPr>
          </a:p>
          <a:p>
            <a:pPr indent="-304800" lvl="0" marL="457200" rtl="0" algn="l">
              <a:spcBef>
                <a:spcPts val="0"/>
              </a:spcBef>
              <a:spcAft>
                <a:spcPts val="0"/>
              </a:spcAft>
              <a:buSzPts val="1200"/>
              <a:buChar char="➔"/>
            </a:pPr>
            <a:r>
              <a:rPr lang="pt-BR" sz="1200"/>
              <a:t>Local Attention</a:t>
            </a:r>
            <a:endParaRPr sz="1200"/>
          </a:p>
          <a:p>
            <a:pPr indent="-304800" lvl="1" marL="914400" rtl="0" algn="l">
              <a:spcBef>
                <a:spcPts val="0"/>
              </a:spcBef>
              <a:spcAft>
                <a:spcPts val="0"/>
              </a:spcAft>
              <a:buSzPts val="1200"/>
              <a:buChar char="◆"/>
            </a:pPr>
            <a:r>
              <a:rPr lang="pt-BR"/>
              <a:t>S</a:t>
            </a:r>
            <a:r>
              <a:rPr lang="pt-BR"/>
              <a:t>liding window</a:t>
            </a:r>
            <a:endParaRPr/>
          </a:p>
          <a:p>
            <a:pPr indent="-304800" lvl="1" marL="914400" rtl="0" algn="l">
              <a:spcBef>
                <a:spcPts val="0"/>
              </a:spcBef>
              <a:spcAft>
                <a:spcPts val="0"/>
              </a:spcAft>
              <a:buSzPts val="1200"/>
              <a:buChar char="◆"/>
            </a:pPr>
            <a:r>
              <a:rPr lang="pt-BR"/>
              <a:t>Dilated sliding window </a:t>
            </a:r>
            <a:endParaRPr/>
          </a:p>
          <a:p>
            <a:pPr indent="-304800" lvl="0" marL="457200" rtl="0" algn="l">
              <a:spcBef>
                <a:spcPts val="0"/>
              </a:spcBef>
              <a:spcAft>
                <a:spcPts val="0"/>
              </a:spcAft>
              <a:buSzPts val="1200"/>
              <a:buChar char="➔"/>
            </a:pPr>
            <a:r>
              <a:rPr b="1" lang="pt-BR" sz="1200">
                <a:highlight>
                  <a:srgbClr val="EA9999"/>
                </a:highlight>
              </a:rPr>
              <a:t>No pre-training</a:t>
            </a:r>
            <a:endParaRPr b="1" sz="1200">
              <a:highlight>
                <a:srgbClr val="EA9999"/>
              </a:highlight>
            </a:endParaRPr>
          </a:p>
          <a:p>
            <a:pPr indent="-304800" lvl="0" marL="457200" rtl="0" algn="l">
              <a:spcBef>
                <a:spcPts val="0"/>
              </a:spcBef>
              <a:spcAft>
                <a:spcPts val="0"/>
              </a:spcAft>
              <a:buSzPts val="1200"/>
              <a:buChar char="➔"/>
            </a:pPr>
            <a:r>
              <a:rPr lang="pt-BR" sz="1200">
                <a:highlight>
                  <a:srgbClr val="93C47D"/>
                </a:highlight>
              </a:rPr>
              <a:t>Long maximum input sequence size</a:t>
            </a:r>
            <a:endParaRPr sz="1200">
              <a:highlight>
                <a:srgbClr val="93C47D"/>
              </a:highlight>
            </a:endParaRPr>
          </a:p>
        </p:txBody>
      </p:sp>
      <p:sp>
        <p:nvSpPr>
          <p:cNvPr id="559" name="Google Shape;559;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560" name="Google Shape;560;p30"/>
          <p:cNvSpPr txBox="1"/>
          <p:nvPr>
            <p:ph idx="1" type="body"/>
          </p:nvPr>
        </p:nvSpPr>
        <p:spPr>
          <a:xfrm>
            <a:off x="311700" y="3656400"/>
            <a:ext cx="8520600" cy="1056900"/>
          </a:xfrm>
          <a:prstGeom prst="rect">
            <a:avLst/>
          </a:prstGeom>
          <a:ln cap="flat" cmpd="sng" w="9525">
            <a:solidFill>
              <a:srgbClr val="E06666"/>
            </a:solidFill>
            <a:prstDash val="dash"/>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pt-BR" sz="1200"/>
              <a:t>Base model:</a:t>
            </a:r>
            <a:endParaRPr sz="1200"/>
          </a:p>
          <a:p>
            <a:pPr indent="-304800" lvl="1" marL="914400" rtl="0" algn="l">
              <a:spcBef>
                <a:spcPts val="0"/>
              </a:spcBef>
              <a:spcAft>
                <a:spcPts val="0"/>
              </a:spcAft>
              <a:buSzPts val="1200"/>
              <a:buChar char="◆"/>
            </a:pPr>
            <a:r>
              <a:rPr lang="pt-BR"/>
              <a:t>6 encoder and 6 decoder layers</a:t>
            </a:r>
            <a:endParaRPr/>
          </a:p>
          <a:p>
            <a:pPr indent="-304800" lvl="1" marL="914400" rtl="0" algn="l">
              <a:spcBef>
                <a:spcPts val="0"/>
              </a:spcBef>
              <a:spcAft>
                <a:spcPts val="0"/>
              </a:spcAft>
              <a:buSzPts val="1200"/>
              <a:buChar char="◆"/>
            </a:pPr>
            <a:r>
              <a:rPr lang="pt-BR"/>
              <a:t>12 attention heads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1"/>
          <p:cNvSpPr txBox="1"/>
          <p:nvPr>
            <p:ph type="title"/>
          </p:nvPr>
        </p:nvSpPr>
        <p:spPr>
          <a:xfrm>
            <a:off x="311700" y="555600"/>
            <a:ext cx="31911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pt-BR"/>
              <a:t>Evaluation Metrics and Methodology</a:t>
            </a:r>
            <a:endParaRPr/>
          </a:p>
        </p:txBody>
      </p:sp>
      <p:sp>
        <p:nvSpPr>
          <p:cNvPr id="566" name="Google Shape;566;p31"/>
          <p:cNvSpPr txBox="1"/>
          <p:nvPr>
            <p:ph idx="1" type="body"/>
          </p:nvPr>
        </p:nvSpPr>
        <p:spPr>
          <a:xfrm>
            <a:off x="311700" y="1389600"/>
            <a:ext cx="3420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pt-BR"/>
              <a:t>Automatic evaluation metrics:</a:t>
            </a:r>
            <a:endParaRPr/>
          </a:p>
          <a:p>
            <a:pPr indent="-304800" lvl="1" marL="914400" rtl="0" algn="l">
              <a:spcBef>
                <a:spcPts val="0"/>
              </a:spcBef>
              <a:spcAft>
                <a:spcPts val="0"/>
              </a:spcAft>
              <a:buSzPts val="1200"/>
              <a:buChar char="◆"/>
            </a:pPr>
            <a:r>
              <a:rPr lang="pt-BR"/>
              <a:t>Rouge 1, 2</a:t>
            </a:r>
            <a:endParaRPr/>
          </a:p>
          <a:p>
            <a:pPr indent="-304800" lvl="1" marL="914400" rtl="0" algn="l">
              <a:spcBef>
                <a:spcPts val="0"/>
              </a:spcBef>
              <a:spcAft>
                <a:spcPts val="0"/>
              </a:spcAft>
              <a:buSzPts val="1200"/>
              <a:buChar char="◆"/>
            </a:pPr>
            <a:r>
              <a:rPr lang="pt-BR"/>
              <a:t>Rouge L</a:t>
            </a:r>
            <a:endParaRPr/>
          </a:p>
          <a:p>
            <a:pPr indent="-304800" lvl="1" marL="914400" rtl="0" algn="l">
              <a:spcBef>
                <a:spcPts val="0"/>
              </a:spcBef>
              <a:spcAft>
                <a:spcPts val="0"/>
              </a:spcAft>
              <a:buSzPts val="1200"/>
              <a:buChar char="◆"/>
            </a:pPr>
            <a:r>
              <a:rPr lang="pt-BR"/>
              <a:t>(LIN; OCH, 2004)</a:t>
            </a:r>
            <a:endParaRPr/>
          </a:p>
          <a:p>
            <a:pPr indent="-304800" lvl="0" marL="457200" rtl="0" algn="l">
              <a:spcBef>
                <a:spcPts val="0"/>
              </a:spcBef>
              <a:spcAft>
                <a:spcPts val="0"/>
              </a:spcAft>
              <a:buSzPts val="1200"/>
              <a:buChar char="➔"/>
            </a:pPr>
            <a:r>
              <a:rPr b="1" lang="pt-BR"/>
              <a:t>Bootstrap </a:t>
            </a:r>
            <a:r>
              <a:rPr b="1" lang="pt-BR"/>
              <a:t>resampling</a:t>
            </a:r>
            <a:r>
              <a:rPr lang="pt-BR"/>
              <a:t> on test set</a:t>
            </a:r>
            <a:endParaRPr/>
          </a:p>
          <a:p>
            <a:pPr indent="-304800" lvl="1" marL="914400" rtl="0" algn="l">
              <a:spcBef>
                <a:spcPts val="0"/>
              </a:spcBef>
              <a:spcAft>
                <a:spcPts val="0"/>
              </a:spcAft>
              <a:buSzPts val="1200"/>
              <a:buChar char="◆"/>
            </a:pPr>
            <a:r>
              <a:rPr lang="pt-BR"/>
              <a:t>1000 samples</a:t>
            </a:r>
            <a:endParaRPr/>
          </a:p>
          <a:p>
            <a:pPr indent="-304800" lvl="0" marL="457200" rtl="0" algn="l">
              <a:spcBef>
                <a:spcPts val="0"/>
              </a:spcBef>
              <a:spcAft>
                <a:spcPts val="0"/>
              </a:spcAft>
              <a:buSzPts val="1200"/>
              <a:buChar char="➔"/>
            </a:pPr>
            <a:r>
              <a:rPr lang="pt-BR"/>
              <a:t>Lower and upper bounds: </a:t>
            </a:r>
            <a:endParaRPr/>
          </a:p>
          <a:p>
            <a:pPr indent="-304800" lvl="1" marL="914400" rtl="0" algn="l">
              <a:spcBef>
                <a:spcPts val="0"/>
              </a:spcBef>
              <a:spcAft>
                <a:spcPts val="0"/>
              </a:spcAft>
              <a:buSzPts val="1200"/>
              <a:buChar char="◆"/>
            </a:pPr>
            <a:r>
              <a:rPr lang="pt-BR"/>
              <a:t>Confidence interval of 95%</a:t>
            </a:r>
            <a:endParaRPr/>
          </a:p>
        </p:txBody>
      </p:sp>
      <p:sp>
        <p:nvSpPr>
          <p:cNvPr id="567" name="Google Shape;56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568" name="Google Shape;568;p31"/>
          <p:cNvSpPr txBox="1"/>
          <p:nvPr/>
        </p:nvSpPr>
        <p:spPr>
          <a:xfrm>
            <a:off x="4660575" y="767100"/>
            <a:ext cx="3280800" cy="86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a:solidFill>
                  <a:srgbClr val="075590"/>
                </a:solidFill>
              </a:rPr>
              <a:t>“</a:t>
            </a:r>
            <a:r>
              <a:rPr lang="pt-BR" sz="1200" u="sng">
                <a:solidFill>
                  <a:srgbClr val="075590"/>
                </a:solidFill>
              </a:rPr>
              <a:t>The cat</a:t>
            </a:r>
            <a:r>
              <a:rPr lang="pt-BR" sz="1200">
                <a:solidFill>
                  <a:srgbClr val="075590"/>
                </a:solidFill>
              </a:rPr>
              <a:t> ate </a:t>
            </a:r>
            <a:r>
              <a:rPr lang="pt-BR" sz="1200" u="sng">
                <a:solidFill>
                  <a:srgbClr val="075590"/>
                </a:solidFill>
              </a:rPr>
              <a:t>the mouse</a:t>
            </a:r>
            <a:r>
              <a:rPr lang="pt-BR" sz="1200">
                <a:solidFill>
                  <a:srgbClr val="075590"/>
                </a:solidFill>
              </a:rPr>
              <a:t>”</a:t>
            </a:r>
            <a:endParaRPr sz="1200">
              <a:solidFill>
                <a:srgbClr val="075590"/>
              </a:solidFill>
            </a:endParaRPr>
          </a:p>
          <a:p>
            <a:pPr indent="0" lvl="0" marL="0" rtl="0" algn="l">
              <a:spcBef>
                <a:spcPts val="1000"/>
              </a:spcBef>
              <a:spcAft>
                <a:spcPts val="0"/>
              </a:spcAft>
              <a:buNone/>
            </a:pPr>
            <a:r>
              <a:rPr lang="pt-BR" sz="1200">
                <a:solidFill>
                  <a:srgbClr val="075590"/>
                </a:solidFill>
              </a:rPr>
              <a:t>“</a:t>
            </a:r>
            <a:r>
              <a:rPr lang="pt-BR" sz="1200" u="sng">
                <a:solidFill>
                  <a:srgbClr val="075590"/>
                </a:solidFill>
              </a:rPr>
              <a:t>The cat</a:t>
            </a:r>
            <a:r>
              <a:rPr lang="pt-BR" sz="1200">
                <a:solidFill>
                  <a:srgbClr val="075590"/>
                </a:solidFill>
              </a:rPr>
              <a:t> play with </a:t>
            </a:r>
            <a:r>
              <a:rPr lang="pt-BR" sz="1200" u="sng">
                <a:solidFill>
                  <a:srgbClr val="075590"/>
                </a:solidFill>
              </a:rPr>
              <a:t>the mouse</a:t>
            </a:r>
            <a:r>
              <a:rPr lang="pt-BR" sz="1200">
                <a:solidFill>
                  <a:srgbClr val="075590"/>
                </a:solidFill>
              </a:rPr>
              <a:t>”</a:t>
            </a:r>
            <a:endParaRPr sz="1200">
              <a:solidFill>
                <a:srgbClr val="075590"/>
              </a:solidFill>
            </a:endParaRPr>
          </a:p>
          <a:p>
            <a:pPr indent="0" lvl="0" marL="0" rtl="0" algn="r">
              <a:spcBef>
                <a:spcPts val="0"/>
              </a:spcBef>
              <a:spcAft>
                <a:spcPts val="0"/>
              </a:spcAft>
              <a:buNone/>
            </a:pPr>
            <a:r>
              <a:rPr lang="pt-BR" sz="1200"/>
              <a:t>LCS = 4</a:t>
            </a:r>
            <a:endParaRPr sz="1200"/>
          </a:p>
        </p:txBody>
      </p:sp>
      <p:sp>
        <p:nvSpPr>
          <p:cNvPr id="569" name="Google Shape;569;p31"/>
          <p:cNvSpPr/>
          <p:nvPr/>
        </p:nvSpPr>
        <p:spPr>
          <a:xfrm>
            <a:off x="5450475" y="21725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t>1</a:t>
            </a:r>
            <a:endParaRPr sz="1200"/>
          </a:p>
        </p:txBody>
      </p:sp>
      <p:sp>
        <p:nvSpPr>
          <p:cNvPr id="570" name="Google Shape;570;p31"/>
          <p:cNvSpPr/>
          <p:nvPr/>
        </p:nvSpPr>
        <p:spPr>
          <a:xfrm>
            <a:off x="5733975" y="21725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2</a:t>
            </a:r>
            <a:endParaRPr/>
          </a:p>
        </p:txBody>
      </p:sp>
      <p:sp>
        <p:nvSpPr>
          <p:cNvPr id="571" name="Google Shape;571;p31"/>
          <p:cNvSpPr/>
          <p:nvPr/>
        </p:nvSpPr>
        <p:spPr>
          <a:xfrm>
            <a:off x="6017475" y="21725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3</a:t>
            </a:r>
            <a:endParaRPr/>
          </a:p>
        </p:txBody>
      </p:sp>
      <p:sp>
        <p:nvSpPr>
          <p:cNvPr id="572" name="Google Shape;572;p31"/>
          <p:cNvSpPr/>
          <p:nvPr/>
        </p:nvSpPr>
        <p:spPr>
          <a:xfrm>
            <a:off x="6300975" y="21725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4</a:t>
            </a:r>
            <a:endParaRPr/>
          </a:p>
        </p:txBody>
      </p:sp>
      <p:sp>
        <p:nvSpPr>
          <p:cNvPr id="573" name="Google Shape;573;p31"/>
          <p:cNvSpPr/>
          <p:nvPr/>
        </p:nvSpPr>
        <p:spPr>
          <a:xfrm>
            <a:off x="6584475" y="21725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5</a:t>
            </a:r>
            <a:endParaRPr/>
          </a:p>
        </p:txBody>
      </p:sp>
      <p:sp>
        <p:nvSpPr>
          <p:cNvPr id="574" name="Google Shape;574;p31"/>
          <p:cNvSpPr/>
          <p:nvPr/>
        </p:nvSpPr>
        <p:spPr>
          <a:xfrm>
            <a:off x="6867975" y="21725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6</a:t>
            </a:r>
            <a:endParaRPr/>
          </a:p>
        </p:txBody>
      </p:sp>
      <p:sp>
        <p:nvSpPr>
          <p:cNvPr id="575" name="Google Shape;575;p31"/>
          <p:cNvSpPr/>
          <p:nvPr/>
        </p:nvSpPr>
        <p:spPr>
          <a:xfrm>
            <a:off x="5450475" y="32141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2</a:t>
            </a:r>
            <a:endParaRPr/>
          </a:p>
        </p:txBody>
      </p:sp>
      <p:sp>
        <p:nvSpPr>
          <p:cNvPr id="576" name="Google Shape;576;p31"/>
          <p:cNvSpPr/>
          <p:nvPr/>
        </p:nvSpPr>
        <p:spPr>
          <a:xfrm>
            <a:off x="5733975" y="32141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2</a:t>
            </a:r>
            <a:endParaRPr/>
          </a:p>
        </p:txBody>
      </p:sp>
      <p:sp>
        <p:nvSpPr>
          <p:cNvPr id="577" name="Google Shape;577;p31"/>
          <p:cNvSpPr/>
          <p:nvPr/>
        </p:nvSpPr>
        <p:spPr>
          <a:xfrm>
            <a:off x="6017475" y="32141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1</a:t>
            </a:r>
            <a:endParaRPr/>
          </a:p>
        </p:txBody>
      </p:sp>
      <p:sp>
        <p:nvSpPr>
          <p:cNvPr id="578" name="Google Shape;578;p31"/>
          <p:cNvSpPr/>
          <p:nvPr/>
        </p:nvSpPr>
        <p:spPr>
          <a:xfrm>
            <a:off x="6300975" y="32141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3</a:t>
            </a:r>
            <a:endParaRPr/>
          </a:p>
        </p:txBody>
      </p:sp>
      <p:sp>
        <p:nvSpPr>
          <p:cNvPr id="579" name="Google Shape;579;p31"/>
          <p:cNvSpPr/>
          <p:nvPr/>
        </p:nvSpPr>
        <p:spPr>
          <a:xfrm>
            <a:off x="6584475" y="32141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5</a:t>
            </a:r>
            <a:endParaRPr/>
          </a:p>
        </p:txBody>
      </p:sp>
      <p:sp>
        <p:nvSpPr>
          <p:cNvPr id="580" name="Google Shape;580;p31"/>
          <p:cNvSpPr/>
          <p:nvPr/>
        </p:nvSpPr>
        <p:spPr>
          <a:xfrm>
            <a:off x="6867975" y="32141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1</a:t>
            </a:r>
            <a:endParaRPr/>
          </a:p>
        </p:txBody>
      </p:sp>
      <p:cxnSp>
        <p:nvCxnSpPr>
          <p:cNvPr id="581" name="Google Shape;581;p31"/>
          <p:cNvCxnSpPr>
            <a:stCxn id="569" idx="2"/>
            <a:endCxn id="577" idx="0"/>
          </p:cNvCxnSpPr>
          <p:nvPr/>
        </p:nvCxnSpPr>
        <p:spPr>
          <a:xfrm>
            <a:off x="5592225" y="2456000"/>
            <a:ext cx="567000" cy="758100"/>
          </a:xfrm>
          <a:prstGeom prst="straightConnector1">
            <a:avLst/>
          </a:prstGeom>
          <a:noFill/>
          <a:ln cap="flat" cmpd="sng" w="9525">
            <a:solidFill>
              <a:schemeClr val="dk2"/>
            </a:solidFill>
            <a:prstDash val="solid"/>
            <a:round/>
            <a:headEnd len="med" w="med" type="none"/>
            <a:tailEnd len="med" w="med" type="triangle"/>
          </a:ln>
        </p:spPr>
      </p:cxnSp>
      <p:cxnSp>
        <p:nvCxnSpPr>
          <p:cNvPr id="582" name="Google Shape;582;p31"/>
          <p:cNvCxnSpPr>
            <a:stCxn id="569" idx="2"/>
            <a:endCxn id="580" idx="0"/>
          </p:cNvCxnSpPr>
          <p:nvPr/>
        </p:nvCxnSpPr>
        <p:spPr>
          <a:xfrm>
            <a:off x="5592225" y="2456000"/>
            <a:ext cx="1417500" cy="758100"/>
          </a:xfrm>
          <a:prstGeom prst="straightConnector1">
            <a:avLst/>
          </a:prstGeom>
          <a:noFill/>
          <a:ln cap="flat" cmpd="sng" w="9525">
            <a:solidFill>
              <a:schemeClr val="dk2"/>
            </a:solidFill>
            <a:prstDash val="solid"/>
            <a:round/>
            <a:headEnd len="med" w="med" type="none"/>
            <a:tailEnd len="med" w="med" type="triangle"/>
          </a:ln>
        </p:spPr>
      </p:cxnSp>
      <p:cxnSp>
        <p:nvCxnSpPr>
          <p:cNvPr id="583" name="Google Shape;583;p31"/>
          <p:cNvCxnSpPr>
            <a:stCxn id="570" idx="2"/>
            <a:endCxn id="575" idx="0"/>
          </p:cNvCxnSpPr>
          <p:nvPr/>
        </p:nvCxnSpPr>
        <p:spPr>
          <a:xfrm flipH="1">
            <a:off x="5592225" y="2456000"/>
            <a:ext cx="283500" cy="758100"/>
          </a:xfrm>
          <a:prstGeom prst="straightConnector1">
            <a:avLst/>
          </a:prstGeom>
          <a:noFill/>
          <a:ln cap="flat" cmpd="sng" w="9525">
            <a:solidFill>
              <a:schemeClr val="dk2"/>
            </a:solidFill>
            <a:prstDash val="solid"/>
            <a:round/>
            <a:headEnd len="med" w="med" type="none"/>
            <a:tailEnd len="med" w="med" type="triangle"/>
          </a:ln>
        </p:spPr>
      </p:cxnSp>
      <p:cxnSp>
        <p:nvCxnSpPr>
          <p:cNvPr id="584" name="Google Shape;584;p31"/>
          <p:cNvCxnSpPr>
            <a:stCxn id="570" idx="2"/>
            <a:endCxn id="576" idx="0"/>
          </p:cNvCxnSpPr>
          <p:nvPr/>
        </p:nvCxnSpPr>
        <p:spPr>
          <a:xfrm>
            <a:off x="5875725" y="2456000"/>
            <a:ext cx="0" cy="758100"/>
          </a:xfrm>
          <a:prstGeom prst="straightConnector1">
            <a:avLst/>
          </a:prstGeom>
          <a:noFill/>
          <a:ln cap="flat" cmpd="sng" w="9525">
            <a:solidFill>
              <a:schemeClr val="dk2"/>
            </a:solidFill>
            <a:prstDash val="solid"/>
            <a:round/>
            <a:headEnd len="med" w="med" type="none"/>
            <a:tailEnd len="med" w="med" type="triangle"/>
          </a:ln>
        </p:spPr>
      </p:cxnSp>
      <p:cxnSp>
        <p:nvCxnSpPr>
          <p:cNvPr id="585" name="Google Shape;585;p31"/>
          <p:cNvCxnSpPr>
            <a:stCxn id="571" idx="2"/>
            <a:endCxn id="578" idx="0"/>
          </p:cNvCxnSpPr>
          <p:nvPr/>
        </p:nvCxnSpPr>
        <p:spPr>
          <a:xfrm>
            <a:off x="6159225" y="2456000"/>
            <a:ext cx="283500" cy="758100"/>
          </a:xfrm>
          <a:prstGeom prst="straightConnector1">
            <a:avLst/>
          </a:prstGeom>
          <a:noFill/>
          <a:ln cap="flat" cmpd="sng" w="9525">
            <a:solidFill>
              <a:schemeClr val="dk2"/>
            </a:solidFill>
            <a:prstDash val="solid"/>
            <a:round/>
            <a:headEnd len="med" w="med" type="none"/>
            <a:tailEnd len="med" w="med" type="triangle"/>
          </a:ln>
        </p:spPr>
      </p:cxnSp>
      <p:cxnSp>
        <p:nvCxnSpPr>
          <p:cNvPr id="586" name="Google Shape;586;p31"/>
          <p:cNvCxnSpPr>
            <a:stCxn id="573" idx="2"/>
            <a:endCxn id="579" idx="0"/>
          </p:cNvCxnSpPr>
          <p:nvPr/>
        </p:nvCxnSpPr>
        <p:spPr>
          <a:xfrm>
            <a:off x="6726225" y="2456000"/>
            <a:ext cx="0" cy="758100"/>
          </a:xfrm>
          <a:prstGeom prst="straightConnector1">
            <a:avLst/>
          </a:prstGeom>
          <a:noFill/>
          <a:ln cap="flat" cmpd="sng" w="9525">
            <a:solidFill>
              <a:schemeClr val="dk2"/>
            </a:solidFill>
            <a:prstDash val="solid"/>
            <a:round/>
            <a:headEnd len="med" w="med" type="none"/>
            <a:tailEnd len="med" w="med" type="triangle"/>
          </a:ln>
        </p:spPr>
      </p:cxnSp>
      <p:sp>
        <p:nvSpPr>
          <p:cNvPr id="587" name="Google Shape;587;p31"/>
          <p:cNvSpPr txBox="1"/>
          <p:nvPr/>
        </p:nvSpPr>
        <p:spPr>
          <a:xfrm>
            <a:off x="5528625" y="4078700"/>
            <a:ext cx="2129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2200">
                <a:solidFill>
                  <a:srgbClr val="003695"/>
                </a:solidFill>
              </a:rPr>
              <a:t>XX%</a:t>
            </a:r>
            <a:r>
              <a:rPr b="1" lang="pt-BR">
                <a:solidFill>
                  <a:srgbClr val="003695"/>
                </a:solidFill>
              </a:rPr>
              <a:t> </a:t>
            </a:r>
            <a:r>
              <a:rPr b="1" lang="pt-BR" sz="1600">
                <a:solidFill>
                  <a:srgbClr val="003695"/>
                </a:solidFill>
              </a:rPr>
              <a:t>[LB, UB]</a:t>
            </a:r>
            <a:r>
              <a:rPr b="1" baseline="-25000" lang="pt-BR" sz="1600">
                <a:solidFill>
                  <a:srgbClr val="003695"/>
                </a:solidFill>
              </a:rPr>
              <a:t>𝝰= 5%</a:t>
            </a:r>
            <a:endParaRPr b="1" baseline="-25000" sz="1600">
              <a:solidFill>
                <a:srgbClr val="00369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a:t>Overview</a:t>
            </a:r>
            <a:endParaRPr/>
          </a:p>
        </p:txBody>
      </p:sp>
      <p:sp>
        <p:nvSpPr>
          <p:cNvPr id="87" name="Google Shape;87;p14"/>
          <p:cNvSpPr txBox="1"/>
          <p:nvPr>
            <p:ph idx="2" type="body"/>
          </p:nvPr>
        </p:nvSpPr>
        <p:spPr>
          <a:xfrm>
            <a:off x="4939500" y="724075"/>
            <a:ext cx="4045200" cy="3695100"/>
          </a:xfrm>
          <a:prstGeom prst="rect">
            <a:avLst/>
          </a:prstGeom>
        </p:spPr>
        <p:txBody>
          <a:bodyPr anchorCtr="0" anchor="ctr" bIns="91425" lIns="91425" spcFirstLastPara="1" rIns="91425" wrap="square" tIns="91425">
            <a:normAutofit/>
          </a:bodyPr>
          <a:lstStyle/>
          <a:p>
            <a:pPr indent="-330200" lvl="0" marL="457200" rtl="0" algn="l">
              <a:spcBef>
                <a:spcPts val="0"/>
              </a:spcBef>
              <a:spcAft>
                <a:spcPts val="0"/>
              </a:spcAft>
              <a:buSzPts val="1600"/>
              <a:buAutoNum type="arabicPeriod"/>
            </a:pPr>
            <a:r>
              <a:rPr lang="pt-BR"/>
              <a:t>Introduction</a:t>
            </a:r>
            <a:endParaRPr/>
          </a:p>
          <a:p>
            <a:pPr indent="-330200" lvl="0" marL="457200" rtl="0" algn="l">
              <a:spcBef>
                <a:spcPts val="0"/>
              </a:spcBef>
              <a:spcAft>
                <a:spcPts val="0"/>
              </a:spcAft>
              <a:buSzPts val="1600"/>
              <a:buAutoNum type="arabicPeriod"/>
            </a:pPr>
            <a:r>
              <a:rPr lang="pt-BR"/>
              <a:t>Basic Concepts</a:t>
            </a:r>
            <a:endParaRPr/>
          </a:p>
          <a:p>
            <a:pPr indent="-330200" lvl="0" marL="457200" rtl="0" algn="l">
              <a:spcBef>
                <a:spcPts val="0"/>
              </a:spcBef>
              <a:spcAft>
                <a:spcPts val="0"/>
              </a:spcAft>
              <a:buSzPts val="1600"/>
              <a:buAutoNum type="arabicPeriod"/>
            </a:pPr>
            <a:r>
              <a:rPr lang="pt-BR"/>
              <a:t>Related Work</a:t>
            </a:r>
            <a:endParaRPr/>
          </a:p>
          <a:p>
            <a:pPr indent="-330200" lvl="0" marL="457200" rtl="0" algn="l">
              <a:spcBef>
                <a:spcPts val="0"/>
              </a:spcBef>
              <a:spcAft>
                <a:spcPts val="0"/>
              </a:spcAft>
              <a:buSzPts val="1600"/>
              <a:buAutoNum type="arabicPeriod"/>
            </a:pPr>
            <a:r>
              <a:rPr lang="pt-BR"/>
              <a:t>BrWac2Wiki</a:t>
            </a:r>
            <a:endParaRPr/>
          </a:p>
          <a:p>
            <a:pPr indent="-330200" lvl="0" marL="457200" rtl="0" algn="l">
              <a:spcBef>
                <a:spcPts val="0"/>
              </a:spcBef>
              <a:spcAft>
                <a:spcPts val="0"/>
              </a:spcAft>
              <a:buSzPts val="1600"/>
              <a:buAutoNum type="arabicPeriod"/>
            </a:pPr>
            <a:r>
              <a:rPr lang="pt-BR"/>
              <a:t>PLSum: Portuguese Long Summarizer</a:t>
            </a:r>
            <a:endParaRPr/>
          </a:p>
          <a:p>
            <a:pPr indent="-330200" lvl="0" marL="457200" rtl="0" algn="l">
              <a:spcBef>
                <a:spcPts val="0"/>
              </a:spcBef>
              <a:spcAft>
                <a:spcPts val="0"/>
              </a:spcAft>
              <a:buSzPts val="1600"/>
              <a:buAutoNum type="arabicPeriod"/>
            </a:pPr>
            <a:r>
              <a:rPr lang="pt-BR"/>
              <a:t>Preliminary Experiments</a:t>
            </a:r>
            <a:endParaRPr/>
          </a:p>
          <a:p>
            <a:pPr indent="-330200" lvl="0" marL="457200" rtl="0" algn="l">
              <a:spcBef>
                <a:spcPts val="0"/>
              </a:spcBef>
              <a:spcAft>
                <a:spcPts val="0"/>
              </a:spcAft>
              <a:buSzPts val="1600"/>
              <a:buAutoNum type="arabicPeriod"/>
            </a:pPr>
            <a:r>
              <a:rPr lang="pt-BR"/>
              <a:t>Activities and Schedule</a:t>
            </a:r>
            <a:endParaRPr/>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2"/>
          <p:cNvSpPr txBox="1"/>
          <p:nvPr>
            <p:ph type="title"/>
          </p:nvPr>
        </p:nvSpPr>
        <p:spPr>
          <a:xfrm>
            <a:off x="311700" y="555600"/>
            <a:ext cx="3191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Experiments 1 and 2</a:t>
            </a:r>
            <a:endParaRPr/>
          </a:p>
        </p:txBody>
      </p:sp>
      <p:sp>
        <p:nvSpPr>
          <p:cNvPr id="593" name="Google Shape;593;p32"/>
          <p:cNvSpPr txBox="1"/>
          <p:nvPr>
            <p:ph idx="1" type="body"/>
          </p:nvPr>
        </p:nvSpPr>
        <p:spPr>
          <a:xfrm>
            <a:off x="311700" y="1389600"/>
            <a:ext cx="3420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pt-BR"/>
              <a:t>E1: </a:t>
            </a:r>
            <a:r>
              <a:rPr lang="pt-BR"/>
              <a:t>Extractive stage only:</a:t>
            </a:r>
            <a:endParaRPr/>
          </a:p>
          <a:p>
            <a:pPr indent="-304800" lvl="1" marL="914400" rtl="0" algn="l">
              <a:spcBef>
                <a:spcPts val="0"/>
              </a:spcBef>
              <a:spcAft>
                <a:spcPts val="0"/>
              </a:spcAft>
              <a:buSzPts val="1200"/>
              <a:buChar char="◆"/>
            </a:pPr>
            <a:r>
              <a:rPr i="1" lang="pt-BR"/>
              <a:t>TF-IDF</a:t>
            </a:r>
            <a:r>
              <a:rPr lang="pt-BR"/>
              <a:t> against </a:t>
            </a:r>
            <a:r>
              <a:rPr i="1" lang="pt-BR"/>
              <a:t>Random</a:t>
            </a:r>
            <a:r>
              <a:rPr lang="pt-BR"/>
              <a:t> (lower bound) and </a:t>
            </a:r>
            <a:r>
              <a:rPr i="1" lang="pt-BR"/>
              <a:t>Cheating</a:t>
            </a:r>
            <a:r>
              <a:rPr lang="pt-BR"/>
              <a:t> (upper bound)</a:t>
            </a:r>
            <a:endParaRPr/>
          </a:p>
          <a:p>
            <a:pPr indent="-304800" lvl="0" marL="457200" rtl="0" algn="l">
              <a:spcBef>
                <a:spcPts val="1000"/>
              </a:spcBef>
              <a:spcAft>
                <a:spcPts val="0"/>
              </a:spcAft>
              <a:buSzPts val="1200"/>
              <a:buChar char="➔"/>
            </a:pPr>
            <a:r>
              <a:rPr b="1" lang="pt-BR"/>
              <a:t>E2:</a:t>
            </a:r>
            <a:r>
              <a:rPr lang="pt-BR"/>
              <a:t> Full framework:</a:t>
            </a:r>
            <a:endParaRPr/>
          </a:p>
          <a:p>
            <a:pPr indent="-304800" lvl="1" marL="914400" rtl="0" algn="l">
              <a:spcBef>
                <a:spcPts val="0"/>
              </a:spcBef>
              <a:spcAft>
                <a:spcPts val="0"/>
              </a:spcAft>
              <a:buSzPts val="1200"/>
              <a:buChar char="◆"/>
            </a:pPr>
            <a:r>
              <a:rPr lang="pt-BR"/>
              <a:t>Four candidate pipelines</a:t>
            </a:r>
            <a:endParaRPr/>
          </a:p>
          <a:p>
            <a:pPr indent="-304800" lvl="1" marL="914400" rtl="0" algn="l">
              <a:spcBef>
                <a:spcPts val="0"/>
              </a:spcBef>
              <a:spcAft>
                <a:spcPts val="0"/>
              </a:spcAft>
              <a:buSzPts val="1200"/>
              <a:buChar char="◆"/>
            </a:pPr>
            <a:r>
              <a:rPr b="1" lang="pt-BR"/>
              <a:t>Bigger receptive field</a:t>
            </a:r>
            <a:r>
              <a:rPr lang="pt-BR"/>
              <a:t> on Longformer</a:t>
            </a:r>
            <a:endParaRPr/>
          </a:p>
          <a:p>
            <a:pPr indent="-304800" lvl="1" marL="914400" rtl="0" algn="l">
              <a:spcBef>
                <a:spcPts val="0"/>
              </a:spcBef>
              <a:spcAft>
                <a:spcPts val="0"/>
              </a:spcAft>
              <a:buSzPts val="1200"/>
              <a:buChar char="◆"/>
            </a:pPr>
            <a:r>
              <a:rPr b="1" lang="pt-BR"/>
              <a:t>Pre-trained</a:t>
            </a:r>
            <a:r>
              <a:rPr lang="pt-BR"/>
              <a:t> PTT5</a:t>
            </a:r>
            <a:endParaRPr/>
          </a:p>
        </p:txBody>
      </p:sp>
      <p:pic>
        <p:nvPicPr>
          <p:cNvPr id="594" name="Google Shape;594;p32"/>
          <p:cNvPicPr preferRelativeResize="0"/>
          <p:nvPr/>
        </p:nvPicPr>
        <p:blipFill>
          <a:blip r:embed="rId3">
            <a:alphaModFix/>
          </a:blip>
          <a:stretch>
            <a:fillRect/>
          </a:stretch>
        </p:blipFill>
        <p:spPr>
          <a:xfrm>
            <a:off x="4039675" y="2004162"/>
            <a:ext cx="4981475" cy="1950275"/>
          </a:xfrm>
          <a:prstGeom prst="rect">
            <a:avLst/>
          </a:prstGeom>
          <a:noFill/>
          <a:ln>
            <a:noFill/>
          </a:ln>
        </p:spPr>
      </p:pic>
      <p:sp>
        <p:nvSpPr>
          <p:cNvPr id="595" name="Google Shape;595;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33"/>
          <p:cNvSpPr txBox="1"/>
          <p:nvPr>
            <p:ph type="title"/>
          </p:nvPr>
        </p:nvSpPr>
        <p:spPr>
          <a:xfrm>
            <a:off x="311700" y="555600"/>
            <a:ext cx="31911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Experiment 3</a:t>
            </a:r>
            <a:endParaRPr/>
          </a:p>
        </p:txBody>
      </p:sp>
      <p:sp>
        <p:nvSpPr>
          <p:cNvPr id="601" name="Google Shape;601;p33"/>
          <p:cNvSpPr txBox="1"/>
          <p:nvPr>
            <p:ph idx="1" type="body"/>
          </p:nvPr>
        </p:nvSpPr>
        <p:spPr>
          <a:xfrm>
            <a:off x="311700" y="1389600"/>
            <a:ext cx="3420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pt-BR"/>
              <a:t>E3:</a:t>
            </a:r>
            <a:r>
              <a:rPr lang="pt-BR"/>
              <a:t> Apply best framework on CSTNews dataset</a:t>
            </a:r>
            <a:endParaRPr/>
          </a:p>
          <a:p>
            <a:pPr indent="-304800" lvl="0" marL="457200" rtl="0" algn="l">
              <a:spcBef>
                <a:spcPts val="0"/>
              </a:spcBef>
              <a:spcAft>
                <a:spcPts val="0"/>
              </a:spcAft>
              <a:buSzPts val="1200"/>
              <a:buChar char="➔"/>
            </a:pPr>
            <a:r>
              <a:rPr lang="pt-BR"/>
              <a:t>Model could not identify specific subject of news articles, even with hand-written titles</a:t>
            </a:r>
            <a:endParaRPr/>
          </a:p>
        </p:txBody>
      </p:sp>
      <p:pic>
        <p:nvPicPr>
          <p:cNvPr id="602" name="Google Shape;602;p33"/>
          <p:cNvPicPr preferRelativeResize="0"/>
          <p:nvPr/>
        </p:nvPicPr>
        <p:blipFill>
          <a:blip r:embed="rId3">
            <a:alphaModFix/>
          </a:blip>
          <a:stretch>
            <a:fillRect/>
          </a:stretch>
        </p:blipFill>
        <p:spPr>
          <a:xfrm>
            <a:off x="3892519" y="1389600"/>
            <a:ext cx="5182281" cy="1219000"/>
          </a:xfrm>
          <a:prstGeom prst="rect">
            <a:avLst/>
          </a:prstGeom>
          <a:noFill/>
          <a:ln>
            <a:noFill/>
          </a:ln>
        </p:spPr>
      </p:pic>
      <p:sp>
        <p:nvSpPr>
          <p:cNvPr id="603" name="Google Shape;603;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604" name="Google Shape;604;p33"/>
          <p:cNvSpPr txBox="1"/>
          <p:nvPr/>
        </p:nvSpPr>
        <p:spPr>
          <a:xfrm>
            <a:off x="4185325" y="3096825"/>
            <a:ext cx="223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05" name="Google Shape;605;p33"/>
          <p:cNvSpPr txBox="1"/>
          <p:nvPr/>
        </p:nvSpPr>
        <p:spPr>
          <a:xfrm>
            <a:off x="4292425" y="3227150"/>
            <a:ext cx="2123400" cy="1610100"/>
          </a:xfrm>
          <a:prstGeom prst="rect">
            <a:avLst/>
          </a:prstGeom>
          <a:noFill/>
          <a:ln cap="flat" cmpd="sng" w="9525">
            <a:solidFill>
              <a:srgbClr val="003695"/>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pt-BR" sz="800">
                <a:solidFill>
                  <a:schemeClr val="dk1"/>
                </a:solidFill>
                <a:latin typeface="Roboto"/>
                <a:ea typeface="Roboto"/>
                <a:cs typeface="Roboto"/>
                <a:sym typeface="Roboto"/>
              </a:rPr>
              <a:t>natação brasileira conquista medalha de ouro</a:t>
            </a:r>
            <a:endParaRPr b="1" i="1" sz="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i="1" sz="800">
              <a:solidFill>
                <a:schemeClr val="dk1"/>
              </a:solidFill>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i="1" lang="pt-BR" sz="800">
                <a:solidFill>
                  <a:schemeClr val="dk1"/>
                </a:solidFill>
                <a:latin typeface="Roboto"/>
                <a:ea typeface="Roboto"/>
                <a:cs typeface="Roboto"/>
                <a:sym typeface="Roboto"/>
              </a:rPr>
              <a:t>thiago pereira (rio de janeiro, ) foi um nadador brasileiro. foi bronze nos jogos pan americanos do rio de quebra em 2003. o nadador, que também foi bronzeado nos jogos olímpicos de pequim, foi o terceiro brasileiro a ser medalhado no evento. </a:t>
            </a:r>
            <a:endParaRPr/>
          </a:p>
        </p:txBody>
      </p:sp>
      <p:sp>
        <p:nvSpPr>
          <p:cNvPr id="606" name="Google Shape;606;p33"/>
          <p:cNvSpPr txBox="1"/>
          <p:nvPr/>
        </p:nvSpPr>
        <p:spPr>
          <a:xfrm>
            <a:off x="6721475" y="3227150"/>
            <a:ext cx="2123400" cy="1610100"/>
          </a:xfrm>
          <a:prstGeom prst="rect">
            <a:avLst/>
          </a:prstGeom>
          <a:noFill/>
          <a:ln cap="flat" cmpd="sng" w="9525">
            <a:solidFill>
              <a:srgbClr val="6298AE"/>
            </a:solidFill>
            <a:prstDash val="dash"/>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i="1" lang="pt-BR" sz="800">
                <a:solidFill>
                  <a:schemeClr val="dk1"/>
                </a:solidFill>
                <a:latin typeface="Roboto"/>
                <a:ea typeface="Roboto"/>
                <a:cs typeface="Roboto"/>
                <a:sym typeface="Roboto"/>
              </a:rPr>
              <a:t>a equipe de revezamento 4x200 metros livre conquistou nesta terça feira a segunda medalha de ouro da natação brasileira nos jogos pan americanos do rio . eles fizeram história ao cravar o tempo de 7min12s27 e superar os estados unidos foi a primeira derrota norte americana na competição . pouco antes , thiago pereira havia conquistado a segunda medalha de ouro brasileira no dia na final dos 400m medley , superando o norte americano robert margalis e o canadense keith beavers .</a:t>
            </a:r>
            <a:endParaRPr b="1" i="1" sz="800">
              <a:solidFill>
                <a:schemeClr val="dk1"/>
              </a:solidFill>
              <a:latin typeface="Roboto"/>
              <a:ea typeface="Roboto"/>
              <a:cs typeface="Roboto"/>
              <a:sym typeface="Roboto"/>
            </a:endParaRPr>
          </a:p>
        </p:txBody>
      </p:sp>
      <p:sp>
        <p:nvSpPr>
          <p:cNvPr id="607" name="Google Shape;607;p33"/>
          <p:cNvSpPr txBox="1"/>
          <p:nvPr/>
        </p:nvSpPr>
        <p:spPr>
          <a:xfrm>
            <a:off x="6721475" y="2873150"/>
            <a:ext cx="2123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100">
                <a:solidFill>
                  <a:schemeClr val="dk1"/>
                </a:solidFill>
                <a:latin typeface="Roboto"/>
                <a:ea typeface="Roboto"/>
                <a:cs typeface="Roboto"/>
                <a:sym typeface="Roboto"/>
              </a:rPr>
              <a:t>Target</a:t>
            </a:r>
            <a:endParaRPr/>
          </a:p>
        </p:txBody>
      </p:sp>
      <p:sp>
        <p:nvSpPr>
          <p:cNvPr id="608" name="Google Shape;608;p33"/>
          <p:cNvSpPr txBox="1"/>
          <p:nvPr/>
        </p:nvSpPr>
        <p:spPr>
          <a:xfrm>
            <a:off x="4292575" y="2873150"/>
            <a:ext cx="2123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100">
                <a:solidFill>
                  <a:schemeClr val="dk1"/>
                </a:solidFill>
                <a:latin typeface="Roboto"/>
                <a:ea typeface="Roboto"/>
                <a:cs typeface="Roboto"/>
                <a:sym typeface="Roboto"/>
              </a:rPr>
              <a:t>Predicted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Related Work</a:t>
            </a:r>
            <a:endParaRPr/>
          </a:p>
        </p:txBody>
      </p:sp>
      <p:sp>
        <p:nvSpPr>
          <p:cNvPr id="614" name="Google Shape;61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pt-BR"/>
              <a:t>Multi-document Abstractive Summarization</a:t>
            </a:r>
            <a:endParaRPr b="1"/>
          </a:p>
          <a:p>
            <a:pPr indent="-304800" lvl="1" marL="914400" rtl="0" algn="l">
              <a:spcBef>
                <a:spcPts val="1000"/>
              </a:spcBef>
              <a:spcAft>
                <a:spcPts val="0"/>
              </a:spcAft>
              <a:buSzPts val="1200"/>
              <a:buChar char="◆"/>
            </a:pPr>
            <a:r>
              <a:rPr lang="pt-BR"/>
              <a:t>Sentence compression and merging strategies </a:t>
            </a:r>
            <a:endParaRPr/>
          </a:p>
          <a:p>
            <a:pPr indent="-304800" lvl="1" marL="914400" rtl="0" algn="l">
              <a:spcBef>
                <a:spcPts val="0"/>
              </a:spcBef>
              <a:spcAft>
                <a:spcPts val="0"/>
              </a:spcAft>
              <a:buSzPts val="1200"/>
              <a:buChar char="◆"/>
            </a:pPr>
            <a:r>
              <a:rPr lang="pt-BR"/>
              <a:t>Deep learning approaches:	</a:t>
            </a:r>
            <a:endParaRPr/>
          </a:p>
          <a:p>
            <a:pPr indent="-304800" lvl="2" marL="1371600" rtl="0" algn="l">
              <a:spcBef>
                <a:spcPts val="1000"/>
              </a:spcBef>
              <a:spcAft>
                <a:spcPts val="0"/>
              </a:spcAft>
              <a:buSzPts val="1200"/>
              <a:buChar char="●"/>
            </a:pPr>
            <a:r>
              <a:rPr lang="pt-BR"/>
              <a:t>Lack of data</a:t>
            </a:r>
            <a:endParaRPr/>
          </a:p>
          <a:p>
            <a:pPr indent="-304800" lvl="2" marL="1371600" rtl="0" algn="l">
              <a:spcBef>
                <a:spcPts val="0"/>
              </a:spcBef>
              <a:spcAft>
                <a:spcPts val="0"/>
              </a:spcAft>
              <a:buSzPts val="1200"/>
              <a:buChar char="●"/>
            </a:pPr>
            <a:r>
              <a:rPr lang="pt-BR"/>
              <a:t>PG-MMR (LEBANOFF; SONG; LIU, 2018)</a:t>
            </a:r>
            <a:endParaRPr/>
          </a:p>
          <a:p>
            <a:pPr indent="-304800" lvl="2" marL="1371600" rtl="0" algn="l">
              <a:spcBef>
                <a:spcPts val="0"/>
              </a:spcBef>
              <a:spcAft>
                <a:spcPts val="0"/>
              </a:spcAft>
              <a:buSzPts val="1200"/>
              <a:buChar char="●"/>
            </a:pPr>
            <a:r>
              <a:rPr lang="pt-BR"/>
              <a:t>WikiSum (LIU </a:t>
            </a:r>
            <a:r>
              <a:rPr i="1" lang="pt-BR"/>
              <a:t>et al.</a:t>
            </a:r>
            <a:r>
              <a:rPr lang="pt-BR"/>
              <a:t>, 2018)</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b="1" lang="pt-BR"/>
              <a:t>Summarization in Brazilian Portuguese:</a:t>
            </a:r>
            <a:endParaRPr b="1"/>
          </a:p>
          <a:p>
            <a:pPr indent="-304800" lvl="1" marL="914400" rtl="0" algn="l">
              <a:spcBef>
                <a:spcPts val="0"/>
              </a:spcBef>
              <a:spcAft>
                <a:spcPts val="0"/>
              </a:spcAft>
              <a:buSzPts val="1200"/>
              <a:buChar char="◆"/>
            </a:pPr>
            <a:r>
              <a:rPr lang="pt-BR"/>
              <a:t>CSTSumm (LEIXO; PARDO </a:t>
            </a:r>
            <a:r>
              <a:rPr i="1" lang="pt-BR"/>
              <a:t>et al.</a:t>
            </a:r>
            <a:r>
              <a:rPr lang="pt-BR"/>
              <a:t>, 2008)</a:t>
            </a:r>
            <a:endParaRPr/>
          </a:p>
          <a:p>
            <a:pPr indent="0" lvl="0" marL="914400" rtl="0" algn="l">
              <a:spcBef>
                <a:spcPts val="1200"/>
              </a:spcBef>
              <a:spcAft>
                <a:spcPts val="1200"/>
              </a:spcAft>
              <a:buNone/>
            </a:pPr>
            <a:r>
              <a:t/>
            </a:r>
            <a:endParaRPr/>
          </a:p>
        </p:txBody>
      </p:sp>
      <p:sp>
        <p:nvSpPr>
          <p:cNvPr id="615" name="Google Shape;61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Research Gaps and Objectives</a:t>
            </a:r>
            <a:endParaRPr/>
          </a:p>
        </p:txBody>
      </p:sp>
      <p:sp>
        <p:nvSpPr>
          <p:cNvPr id="621" name="Google Shape;62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pt-BR"/>
              <a:t>Deep learning approaches for Brazilian Portuguese:</a:t>
            </a:r>
            <a:endParaRPr/>
          </a:p>
          <a:p>
            <a:pPr indent="-304800" lvl="1" marL="914400" rtl="0" algn="l">
              <a:spcBef>
                <a:spcPts val="0"/>
              </a:spcBef>
              <a:spcAft>
                <a:spcPts val="0"/>
              </a:spcAft>
              <a:buSzPts val="1200"/>
              <a:buChar char="◆"/>
            </a:pPr>
            <a:r>
              <a:rPr lang="pt-BR"/>
              <a:t>Lack of datasets</a:t>
            </a:r>
            <a:endParaRPr/>
          </a:p>
          <a:p>
            <a:pPr indent="-304800" lvl="0" marL="457200" rtl="0" algn="l">
              <a:spcBef>
                <a:spcPts val="1000"/>
              </a:spcBef>
              <a:spcAft>
                <a:spcPts val="0"/>
              </a:spcAft>
              <a:buSzPts val="1200"/>
              <a:buChar char="➔"/>
            </a:pPr>
            <a:r>
              <a:rPr lang="pt-BR"/>
              <a:t>Further exploring Transformers for MDAS</a:t>
            </a:r>
            <a:endParaRPr/>
          </a:p>
          <a:p>
            <a:pPr indent="-304800" lvl="1" marL="914400" rtl="0" algn="l">
              <a:spcBef>
                <a:spcPts val="0"/>
              </a:spcBef>
              <a:spcAft>
                <a:spcPts val="0"/>
              </a:spcAft>
              <a:buSzPts val="1200"/>
              <a:buChar char="◆"/>
            </a:pPr>
            <a:r>
              <a:rPr lang="pt-BR"/>
              <a:t>Pre-trained models</a:t>
            </a:r>
            <a:endParaRPr/>
          </a:p>
        </p:txBody>
      </p:sp>
      <p:sp>
        <p:nvSpPr>
          <p:cNvPr id="622" name="Google Shape;622;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pic>
        <p:nvPicPr>
          <p:cNvPr id="623" name="Google Shape;623;p35"/>
          <p:cNvPicPr preferRelativeResize="0"/>
          <p:nvPr/>
        </p:nvPicPr>
        <p:blipFill>
          <a:blip r:embed="rId3">
            <a:alphaModFix/>
          </a:blip>
          <a:stretch>
            <a:fillRect/>
          </a:stretch>
        </p:blipFill>
        <p:spPr>
          <a:xfrm>
            <a:off x="1724725" y="2759875"/>
            <a:ext cx="5694549" cy="1464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6"/>
          <p:cNvSpPr/>
          <p:nvPr/>
        </p:nvSpPr>
        <p:spPr>
          <a:xfrm>
            <a:off x="2214133" y="1152550"/>
            <a:ext cx="5169900" cy="3073200"/>
          </a:xfrm>
          <a:prstGeom prst="roundRect">
            <a:avLst>
              <a:gd fmla="val 1418"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6"/>
          <p:cNvSpPr/>
          <p:nvPr/>
        </p:nvSpPr>
        <p:spPr>
          <a:xfrm>
            <a:off x="2441406" y="1366199"/>
            <a:ext cx="4726200" cy="1233900"/>
          </a:xfrm>
          <a:prstGeom prst="rect">
            <a:avLst/>
          </a:prstGeom>
          <a:solidFill>
            <a:srgbClr val="C9DAF8"/>
          </a:solidFill>
          <a:ln cap="flat" cmpd="sng" w="9525">
            <a:solidFill>
              <a:srgbClr val="1155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6"/>
          <p:cNvSpPr/>
          <p:nvPr/>
        </p:nvSpPr>
        <p:spPr>
          <a:xfrm>
            <a:off x="2441387" y="2826223"/>
            <a:ext cx="4726200" cy="1203600"/>
          </a:xfrm>
          <a:prstGeom prst="rect">
            <a:avLst/>
          </a:prstGeom>
          <a:solidFill>
            <a:srgbClr val="F4CCCC"/>
          </a:solidFill>
          <a:ln cap="flat" cmpd="sng" w="9525">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6"/>
          <p:cNvSpPr/>
          <p:nvPr/>
        </p:nvSpPr>
        <p:spPr>
          <a:xfrm>
            <a:off x="2577395" y="1562044"/>
            <a:ext cx="1618500" cy="550800"/>
          </a:xfrm>
          <a:prstGeom prst="roundRect">
            <a:avLst>
              <a:gd fmla="val 2762"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sz="1000"/>
              <a:t>Split </a:t>
            </a:r>
            <a:r>
              <a:rPr i="1" lang="pt-BR" sz="1000">
                <a:solidFill>
                  <a:schemeClr val="dk1"/>
                </a:solidFill>
              </a:rPr>
              <a:t>Doc</a:t>
            </a:r>
            <a:r>
              <a:rPr baseline="-25000" i="1" lang="pt-BR" sz="1000">
                <a:solidFill>
                  <a:schemeClr val="dk1"/>
                </a:solidFill>
              </a:rPr>
              <a:t>i</a:t>
            </a:r>
            <a:r>
              <a:rPr lang="pt-BR" sz="1000">
                <a:solidFill>
                  <a:schemeClr val="dk1"/>
                </a:solidFill>
              </a:rPr>
              <a:t> into </a:t>
            </a:r>
            <a:r>
              <a:rPr i="1" lang="pt-BR" sz="1000"/>
              <a:t>N(i)</a:t>
            </a:r>
            <a:r>
              <a:rPr lang="pt-BR" sz="1000"/>
              <a:t> sentences for </a:t>
            </a:r>
            <a:r>
              <a:rPr i="1" lang="pt-BR" sz="1000"/>
              <a:t>i = [1,D]</a:t>
            </a:r>
            <a:r>
              <a:rPr lang="pt-BR" sz="1000"/>
              <a:t>, and concatenate them.</a:t>
            </a:r>
            <a:endParaRPr sz="1000"/>
          </a:p>
        </p:txBody>
      </p:sp>
      <p:sp>
        <p:nvSpPr>
          <p:cNvPr id="632" name="Google Shape;632;p36"/>
          <p:cNvSpPr txBox="1"/>
          <p:nvPr/>
        </p:nvSpPr>
        <p:spPr>
          <a:xfrm>
            <a:off x="2214133" y="4059826"/>
            <a:ext cx="1255800" cy="267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pt-BR" sz="1100"/>
              <a:t>PLSum</a:t>
            </a:r>
            <a:endParaRPr b="1" sz="1100"/>
          </a:p>
        </p:txBody>
      </p:sp>
      <p:sp>
        <p:nvSpPr>
          <p:cNvPr id="633" name="Google Shape;633;p36"/>
          <p:cNvSpPr/>
          <p:nvPr/>
        </p:nvSpPr>
        <p:spPr>
          <a:xfrm>
            <a:off x="5532851" y="1664779"/>
            <a:ext cx="1482900" cy="731700"/>
          </a:xfrm>
          <a:prstGeom prst="roundRect">
            <a:avLst>
              <a:gd fmla="val 224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sz="1000"/>
              <a:t>Concatenate the title with </a:t>
            </a:r>
            <a:r>
              <a:rPr i="1" lang="pt-BR" sz="1000"/>
              <a:t>L</a:t>
            </a:r>
            <a:r>
              <a:rPr lang="pt-BR" sz="1000"/>
              <a:t> most relevant sentences from </a:t>
            </a:r>
            <a:r>
              <a:rPr b="1" i="1" lang="pt-BR" sz="1000"/>
              <a:t>O</a:t>
            </a:r>
            <a:r>
              <a:rPr lang="pt-BR" sz="1000"/>
              <a:t>.</a:t>
            </a:r>
            <a:endParaRPr sz="1000"/>
          </a:p>
        </p:txBody>
      </p:sp>
      <p:sp>
        <p:nvSpPr>
          <p:cNvPr id="634" name="Google Shape;634;p36"/>
          <p:cNvSpPr txBox="1"/>
          <p:nvPr/>
        </p:nvSpPr>
        <p:spPr>
          <a:xfrm>
            <a:off x="688950" y="1579575"/>
            <a:ext cx="1417500" cy="5157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pt-BR" sz="1000"/>
              <a:t>Set of documents </a:t>
            </a:r>
            <a:endParaRPr sz="1000"/>
          </a:p>
          <a:p>
            <a:pPr indent="0" lvl="0" marL="0" rtl="0" algn="r">
              <a:spcBef>
                <a:spcPts val="0"/>
              </a:spcBef>
              <a:spcAft>
                <a:spcPts val="0"/>
              </a:spcAft>
              <a:buNone/>
            </a:pPr>
            <a:r>
              <a:rPr b="1" i="1" lang="pt-BR" sz="1000"/>
              <a:t>d </a:t>
            </a:r>
            <a:r>
              <a:rPr i="1" lang="pt-BR" sz="1000"/>
              <a:t>= (Doc</a:t>
            </a:r>
            <a:r>
              <a:rPr baseline="-25000" i="1" lang="pt-BR" sz="1000"/>
              <a:t>1 </a:t>
            </a:r>
            <a:r>
              <a:rPr i="1" lang="pt-BR" sz="1000"/>
              <a:t>, … , Doc</a:t>
            </a:r>
            <a:r>
              <a:rPr baseline="-25000" i="1" lang="pt-BR" sz="1000"/>
              <a:t>D </a:t>
            </a:r>
            <a:r>
              <a:rPr i="1" lang="pt-BR" sz="1000"/>
              <a:t>)</a:t>
            </a:r>
            <a:endParaRPr sz="1000"/>
          </a:p>
        </p:txBody>
      </p:sp>
      <p:sp>
        <p:nvSpPr>
          <p:cNvPr id="635" name="Google Shape;635;p36"/>
          <p:cNvSpPr txBox="1"/>
          <p:nvPr/>
        </p:nvSpPr>
        <p:spPr>
          <a:xfrm>
            <a:off x="2441397" y="2376334"/>
            <a:ext cx="1255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900"/>
              <a:t>Extractive Stage</a:t>
            </a:r>
            <a:endParaRPr sz="900"/>
          </a:p>
        </p:txBody>
      </p:sp>
      <p:sp>
        <p:nvSpPr>
          <p:cNvPr id="636" name="Google Shape;636;p36"/>
          <p:cNvSpPr txBox="1"/>
          <p:nvPr/>
        </p:nvSpPr>
        <p:spPr>
          <a:xfrm>
            <a:off x="2441400" y="3816300"/>
            <a:ext cx="1482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900"/>
              <a:t>Abstractive Stage</a:t>
            </a:r>
            <a:endParaRPr sz="900"/>
          </a:p>
        </p:txBody>
      </p:sp>
      <p:cxnSp>
        <p:nvCxnSpPr>
          <p:cNvPr id="637" name="Google Shape;637;p36"/>
          <p:cNvCxnSpPr>
            <a:stCxn id="631" idx="3"/>
          </p:cNvCxnSpPr>
          <p:nvPr/>
        </p:nvCxnSpPr>
        <p:spPr>
          <a:xfrm>
            <a:off x="4195895" y="1837444"/>
            <a:ext cx="1337100" cy="0"/>
          </a:xfrm>
          <a:prstGeom prst="straightConnector1">
            <a:avLst/>
          </a:prstGeom>
          <a:noFill/>
          <a:ln cap="flat" cmpd="sng" w="9525">
            <a:solidFill>
              <a:schemeClr val="dk2"/>
            </a:solidFill>
            <a:prstDash val="solid"/>
            <a:round/>
            <a:headEnd len="med" w="med" type="none"/>
            <a:tailEnd len="med" w="med" type="triangle"/>
          </a:ln>
        </p:spPr>
      </p:cxnSp>
      <p:sp>
        <p:nvSpPr>
          <p:cNvPr id="638" name="Google Shape;638;p36"/>
          <p:cNvSpPr txBox="1"/>
          <p:nvPr/>
        </p:nvSpPr>
        <p:spPr>
          <a:xfrm>
            <a:off x="1283857" y="2075506"/>
            <a:ext cx="8226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pt-BR" sz="1000"/>
              <a:t>Title</a:t>
            </a:r>
            <a:endParaRPr i="1" sz="1000"/>
          </a:p>
        </p:txBody>
      </p:sp>
      <p:cxnSp>
        <p:nvCxnSpPr>
          <p:cNvPr id="639" name="Google Shape;639;p36"/>
          <p:cNvCxnSpPr/>
          <p:nvPr/>
        </p:nvCxnSpPr>
        <p:spPr>
          <a:xfrm>
            <a:off x="2084826" y="2244859"/>
            <a:ext cx="3447900" cy="0"/>
          </a:xfrm>
          <a:prstGeom prst="straightConnector1">
            <a:avLst/>
          </a:prstGeom>
          <a:noFill/>
          <a:ln cap="flat" cmpd="sng" w="9525">
            <a:solidFill>
              <a:schemeClr val="dk2"/>
            </a:solidFill>
            <a:prstDash val="solid"/>
            <a:round/>
            <a:headEnd len="med" w="med" type="oval"/>
            <a:tailEnd len="med" w="med" type="triangle"/>
          </a:ln>
        </p:spPr>
      </p:cxnSp>
      <p:cxnSp>
        <p:nvCxnSpPr>
          <p:cNvPr id="640" name="Google Shape;640;p36"/>
          <p:cNvCxnSpPr>
            <a:stCxn id="634" idx="3"/>
            <a:endCxn id="631" idx="1"/>
          </p:cNvCxnSpPr>
          <p:nvPr/>
        </p:nvCxnSpPr>
        <p:spPr>
          <a:xfrm>
            <a:off x="2106450" y="1837425"/>
            <a:ext cx="471000" cy="0"/>
          </a:xfrm>
          <a:prstGeom prst="straightConnector1">
            <a:avLst/>
          </a:prstGeom>
          <a:noFill/>
          <a:ln cap="flat" cmpd="sng" w="9525">
            <a:solidFill>
              <a:schemeClr val="dk2"/>
            </a:solidFill>
            <a:prstDash val="solid"/>
            <a:round/>
            <a:headEnd len="med" w="med" type="oval"/>
            <a:tailEnd len="med" w="med" type="triangle"/>
          </a:ln>
        </p:spPr>
      </p:cxnSp>
      <p:sp>
        <p:nvSpPr>
          <p:cNvPr id="641" name="Google Shape;641;p36"/>
          <p:cNvSpPr/>
          <p:nvPr/>
        </p:nvSpPr>
        <p:spPr>
          <a:xfrm>
            <a:off x="5411731" y="2968185"/>
            <a:ext cx="1604400" cy="629400"/>
          </a:xfrm>
          <a:prstGeom prst="roundRect">
            <a:avLst>
              <a:gd fmla="val 224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sz="1000"/>
              <a:t>Translate </a:t>
            </a:r>
            <a:r>
              <a:rPr i="1" lang="pt-BR" sz="1000">
                <a:solidFill>
                  <a:schemeClr val="dk1"/>
                </a:solidFill>
              </a:rPr>
              <a:t>Sent</a:t>
            </a:r>
            <a:r>
              <a:rPr baseline="-25000" i="1" lang="pt-BR" sz="1000">
                <a:solidFill>
                  <a:schemeClr val="dk1"/>
                </a:solidFill>
              </a:rPr>
              <a:t>ext</a:t>
            </a:r>
            <a:r>
              <a:rPr b="1" baseline="-25000" i="1" lang="pt-BR" sz="1000">
                <a:solidFill>
                  <a:schemeClr val="dk1"/>
                </a:solidFill>
              </a:rPr>
              <a:t> </a:t>
            </a:r>
            <a:r>
              <a:rPr lang="pt-BR" sz="1000"/>
              <a:t>into a sequence of tokens from </a:t>
            </a:r>
            <a:r>
              <a:rPr i="1" lang="pt-BR" sz="1000"/>
              <a:t>V</a:t>
            </a:r>
            <a:r>
              <a:rPr lang="pt-BR" sz="1000"/>
              <a:t>, limited by </a:t>
            </a:r>
            <a:r>
              <a:rPr i="1" lang="pt-BR" sz="1000"/>
              <a:t>J</a:t>
            </a:r>
            <a:r>
              <a:rPr lang="pt-BR" sz="1000"/>
              <a:t> tokens.</a:t>
            </a:r>
            <a:endParaRPr sz="1000"/>
          </a:p>
        </p:txBody>
      </p:sp>
      <p:sp>
        <p:nvSpPr>
          <p:cNvPr id="642" name="Google Shape;642;p36"/>
          <p:cNvSpPr/>
          <p:nvPr/>
        </p:nvSpPr>
        <p:spPr>
          <a:xfrm>
            <a:off x="2698592" y="3275450"/>
            <a:ext cx="1618500" cy="550800"/>
          </a:xfrm>
          <a:prstGeom prst="roundRect">
            <a:avLst>
              <a:gd fmla="val 2762"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sz="1000"/>
              <a:t>Generate final Summary </a:t>
            </a:r>
            <a:r>
              <a:rPr b="1" i="1" lang="pt-BR" sz="1000">
                <a:solidFill>
                  <a:schemeClr val="dk1"/>
                </a:solidFill>
              </a:rPr>
              <a:t>ŷ</a:t>
            </a:r>
            <a:r>
              <a:rPr baseline="-25000" i="1" lang="pt-BR" sz="1000">
                <a:solidFill>
                  <a:schemeClr val="dk1"/>
                </a:solidFill>
              </a:rPr>
              <a:t>summ</a:t>
            </a:r>
            <a:r>
              <a:rPr lang="pt-BR" sz="1000">
                <a:solidFill>
                  <a:schemeClr val="dk1"/>
                </a:solidFill>
              </a:rPr>
              <a:t>, with a maximum of </a:t>
            </a:r>
            <a:r>
              <a:rPr i="1" lang="pt-BR" sz="1000">
                <a:solidFill>
                  <a:schemeClr val="dk1"/>
                </a:solidFill>
              </a:rPr>
              <a:t>K</a:t>
            </a:r>
            <a:r>
              <a:rPr baseline="-25000" i="1" lang="pt-BR" sz="1000">
                <a:solidFill>
                  <a:schemeClr val="dk1"/>
                </a:solidFill>
              </a:rPr>
              <a:t>max</a:t>
            </a:r>
            <a:r>
              <a:rPr lang="pt-BR" sz="1000">
                <a:solidFill>
                  <a:schemeClr val="dk1"/>
                </a:solidFill>
              </a:rPr>
              <a:t> tokens</a:t>
            </a:r>
            <a:r>
              <a:rPr lang="pt-BR" sz="1000"/>
              <a:t>.</a:t>
            </a:r>
            <a:endParaRPr sz="1000"/>
          </a:p>
        </p:txBody>
      </p:sp>
      <p:sp>
        <p:nvSpPr>
          <p:cNvPr id="643" name="Google Shape;643;p36"/>
          <p:cNvSpPr txBox="1"/>
          <p:nvPr/>
        </p:nvSpPr>
        <p:spPr>
          <a:xfrm>
            <a:off x="1080851" y="2960550"/>
            <a:ext cx="9984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pt-BR" sz="1000"/>
              <a:t>Vocabulary </a:t>
            </a:r>
            <a:r>
              <a:rPr i="1" lang="pt-BR" sz="1000"/>
              <a:t>V</a:t>
            </a:r>
            <a:endParaRPr i="1" sz="1000"/>
          </a:p>
        </p:txBody>
      </p:sp>
      <p:cxnSp>
        <p:nvCxnSpPr>
          <p:cNvPr id="644" name="Google Shape;644;p36"/>
          <p:cNvCxnSpPr/>
          <p:nvPr/>
        </p:nvCxnSpPr>
        <p:spPr>
          <a:xfrm>
            <a:off x="2084826" y="3129906"/>
            <a:ext cx="3328800" cy="0"/>
          </a:xfrm>
          <a:prstGeom prst="straightConnector1">
            <a:avLst/>
          </a:prstGeom>
          <a:noFill/>
          <a:ln cap="flat" cmpd="sng" w="9525">
            <a:solidFill>
              <a:schemeClr val="dk2"/>
            </a:solidFill>
            <a:prstDash val="solid"/>
            <a:round/>
            <a:headEnd len="med" w="med" type="oval"/>
            <a:tailEnd len="med" w="med" type="triangle"/>
          </a:ln>
        </p:spPr>
      </p:cxnSp>
      <p:sp>
        <p:nvSpPr>
          <p:cNvPr id="645" name="Google Shape;645;p36"/>
          <p:cNvSpPr txBox="1"/>
          <p:nvPr/>
        </p:nvSpPr>
        <p:spPr>
          <a:xfrm>
            <a:off x="4085674" y="1581250"/>
            <a:ext cx="1557300" cy="5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i="1" lang="pt-BR" sz="1000"/>
              <a:t>O</a:t>
            </a:r>
            <a:r>
              <a:rPr i="1" lang="pt-BR" sz="1000"/>
              <a:t> = (Sent</a:t>
            </a:r>
            <a:r>
              <a:rPr baseline="-25000" i="1" lang="pt-BR" sz="1000"/>
              <a:t>11</a:t>
            </a:r>
            <a:r>
              <a:rPr i="1" lang="pt-BR" sz="1000"/>
              <a:t>, … , Sent</a:t>
            </a:r>
            <a:r>
              <a:rPr baseline="-25000" i="1" lang="pt-BR" sz="1000"/>
              <a:t>DN(D) </a:t>
            </a:r>
            <a:r>
              <a:rPr i="1" lang="pt-BR" sz="1000"/>
              <a:t>)</a:t>
            </a:r>
            <a:endParaRPr i="1" sz="1000"/>
          </a:p>
        </p:txBody>
      </p:sp>
      <p:sp>
        <p:nvSpPr>
          <p:cNvPr id="646" name="Google Shape;646;p36"/>
          <p:cNvSpPr txBox="1"/>
          <p:nvPr/>
        </p:nvSpPr>
        <p:spPr>
          <a:xfrm>
            <a:off x="6274349" y="2512143"/>
            <a:ext cx="767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100"/>
              <a:t>Sent</a:t>
            </a:r>
            <a:r>
              <a:rPr baseline="-25000" lang="pt-BR" sz="1100"/>
              <a:t>ext</a:t>
            </a:r>
            <a:endParaRPr baseline="-25000" sz="1100"/>
          </a:p>
        </p:txBody>
      </p:sp>
      <p:cxnSp>
        <p:nvCxnSpPr>
          <p:cNvPr id="647" name="Google Shape;647;p36"/>
          <p:cNvCxnSpPr>
            <a:stCxn id="633" idx="2"/>
          </p:cNvCxnSpPr>
          <p:nvPr/>
        </p:nvCxnSpPr>
        <p:spPr>
          <a:xfrm>
            <a:off x="6274301" y="2396479"/>
            <a:ext cx="0" cy="571500"/>
          </a:xfrm>
          <a:prstGeom prst="straightConnector1">
            <a:avLst/>
          </a:prstGeom>
          <a:noFill/>
          <a:ln cap="flat" cmpd="sng" w="9525">
            <a:solidFill>
              <a:schemeClr val="dk2"/>
            </a:solidFill>
            <a:prstDash val="solid"/>
            <a:round/>
            <a:headEnd len="med" w="med" type="none"/>
            <a:tailEnd len="med" w="med" type="triangle"/>
          </a:ln>
        </p:spPr>
      </p:cxnSp>
      <p:cxnSp>
        <p:nvCxnSpPr>
          <p:cNvPr id="648" name="Google Shape;648;p36"/>
          <p:cNvCxnSpPr/>
          <p:nvPr/>
        </p:nvCxnSpPr>
        <p:spPr>
          <a:xfrm>
            <a:off x="4325769" y="3448461"/>
            <a:ext cx="1087800" cy="0"/>
          </a:xfrm>
          <a:prstGeom prst="straightConnector1">
            <a:avLst/>
          </a:prstGeom>
          <a:noFill/>
          <a:ln cap="flat" cmpd="sng" w="9525">
            <a:solidFill>
              <a:schemeClr val="dk2"/>
            </a:solidFill>
            <a:prstDash val="solid"/>
            <a:round/>
            <a:headEnd len="med" w="med" type="triangle"/>
            <a:tailEnd len="med" w="med" type="none"/>
          </a:ln>
        </p:spPr>
      </p:cxnSp>
      <p:sp>
        <p:nvSpPr>
          <p:cNvPr id="649" name="Google Shape;649;p36"/>
          <p:cNvSpPr txBox="1"/>
          <p:nvPr/>
        </p:nvSpPr>
        <p:spPr>
          <a:xfrm>
            <a:off x="4315175" y="3129900"/>
            <a:ext cx="1098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pt-BR" sz="1100"/>
              <a:t>x </a:t>
            </a:r>
            <a:r>
              <a:rPr i="1" lang="pt-BR" sz="1100"/>
              <a:t>= (x</a:t>
            </a:r>
            <a:r>
              <a:rPr baseline="-25000" i="1" lang="pt-BR" sz="1100"/>
              <a:t>1</a:t>
            </a:r>
            <a:r>
              <a:rPr i="1" lang="pt-BR" sz="1100"/>
              <a:t>, … , x</a:t>
            </a:r>
            <a:r>
              <a:rPr baseline="-25000" i="1" lang="pt-BR" sz="1100"/>
              <a:t>J </a:t>
            </a:r>
            <a:r>
              <a:rPr i="1" lang="pt-BR" sz="1100"/>
              <a:t>)</a:t>
            </a:r>
            <a:endParaRPr baseline="-25000" i="1" sz="1100"/>
          </a:p>
        </p:txBody>
      </p:sp>
      <p:sp>
        <p:nvSpPr>
          <p:cNvPr id="650" name="Google Shape;650;p36"/>
          <p:cNvSpPr txBox="1"/>
          <p:nvPr/>
        </p:nvSpPr>
        <p:spPr>
          <a:xfrm>
            <a:off x="7518890" y="3105863"/>
            <a:ext cx="265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pt-BR" sz="1100"/>
              <a:t>J</a:t>
            </a:r>
            <a:endParaRPr i="1" sz="1100"/>
          </a:p>
        </p:txBody>
      </p:sp>
      <p:sp>
        <p:nvSpPr>
          <p:cNvPr id="651" name="Google Shape;651;p36"/>
          <p:cNvSpPr txBox="1"/>
          <p:nvPr/>
        </p:nvSpPr>
        <p:spPr>
          <a:xfrm>
            <a:off x="7491705" y="1853619"/>
            <a:ext cx="52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pt-BR" sz="1100"/>
              <a:t>L</a:t>
            </a:r>
            <a:endParaRPr i="1" sz="1100"/>
          </a:p>
        </p:txBody>
      </p:sp>
      <p:cxnSp>
        <p:nvCxnSpPr>
          <p:cNvPr id="652" name="Google Shape;652;p36"/>
          <p:cNvCxnSpPr>
            <a:stCxn id="651" idx="1"/>
            <a:endCxn id="633" idx="3"/>
          </p:cNvCxnSpPr>
          <p:nvPr/>
        </p:nvCxnSpPr>
        <p:spPr>
          <a:xfrm rot="10800000">
            <a:off x="7015605" y="2030619"/>
            <a:ext cx="476100" cy="0"/>
          </a:xfrm>
          <a:prstGeom prst="straightConnector1">
            <a:avLst/>
          </a:prstGeom>
          <a:noFill/>
          <a:ln cap="flat" cmpd="sng" w="9525">
            <a:solidFill>
              <a:schemeClr val="dk2"/>
            </a:solidFill>
            <a:prstDash val="solid"/>
            <a:round/>
            <a:headEnd len="med" w="med" type="oval"/>
            <a:tailEnd len="med" w="med" type="triangle"/>
          </a:ln>
        </p:spPr>
      </p:cxnSp>
      <p:cxnSp>
        <p:nvCxnSpPr>
          <p:cNvPr id="653" name="Google Shape;653;p36"/>
          <p:cNvCxnSpPr>
            <a:stCxn id="650" idx="1"/>
            <a:endCxn id="641" idx="3"/>
          </p:cNvCxnSpPr>
          <p:nvPr/>
        </p:nvCxnSpPr>
        <p:spPr>
          <a:xfrm rot="10800000">
            <a:off x="7016090" y="3282863"/>
            <a:ext cx="502800" cy="0"/>
          </a:xfrm>
          <a:prstGeom prst="straightConnector1">
            <a:avLst/>
          </a:prstGeom>
          <a:noFill/>
          <a:ln cap="flat" cmpd="sng" w="9525">
            <a:solidFill>
              <a:schemeClr val="dk2"/>
            </a:solidFill>
            <a:prstDash val="solid"/>
            <a:round/>
            <a:headEnd len="med" w="med" type="oval"/>
            <a:tailEnd len="med" w="med" type="triangle"/>
          </a:ln>
        </p:spPr>
      </p:cxnSp>
      <p:sp>
        <p:nvSpPr>
          <p:cNvPr id="654" name="Google Shape;654;p36"/>
          <p:cNvSpPr txBox="1"/>
          <p:nvPr/>
        </p:nvSpPr>
        <p:spPr>
          <a:xfrm>
            <a:off x="2542900" y="4296800"/>
            <a:ext cx="192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000"/>
              <a:t>Summary </a:t>
            </a:r>
            <a:r>
              <a:rPr b="1" i="1" lang="pt-BR" sz="1000"/>
              <a:t>ŷ</a:t>
            </a:r>
            <a:r>
              <a:rPr baseline="-25000" i="1" lang="pt-BR" sz="1000"/>
              <a:t>summ</a:t>
            </a:r>
            <a:r>
              <a:rPr b="1" i="1" lang="pt-BR" sz="1000"/>
              <a:t> </a:t>
            </a:r>
            <a:r>
              <a:rPr i="1" lang="pt-BR" sz="1000"/>
              <a:t>= (ŷ</a:t>
            </a:r>
            <a:r>
              <a:rPr baseline="-25000" i="1" lang="pt-BR" sz="1000"/>
              <a:t>1</a:t>
            </a:r>
            <a:r>
              <a:rPr i="1" lang="pt-BR" sz="1000"/>
              <a:t>, …, ŷ</a:t>
            </a:r>
            <a:r>
              <a:rPr baseline="-25000" i="1" lang="pt-BR" sz="1000"/>
              <a:t>K </a:t>
            </a:r>
            <a:r>
              <a:rPr i="1" lang="pt-BR" sz="1000"/>
              <a:t>)</a:t>
            </a:r>
            <a:endParaRPr baseline="-25000" i="1" sz="1000"/>
          </a:p>
        </p:txBody>
      </p:sp>
      <p:sp>
        <p:nvSpPr>
          <p:cNvPr id="655" name="Google Shape;655;p36"/>
          <p:cNvSpPr txBox="1"/>
          <p:nvPr/>
        </p:nvSpPr>
        <p:spPr>
          <a:xfrm>
            <a:off x="7518945" y="3560098"/>
            <a:ext cx="52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pt-BR" sz="1100"/>
              <a:t>K</a:t>
            </a:r>
            <a:r>
              <a:rPr baseline="-25000" i="1" lang="pt-BR" sz="1100"/>
              <a:t>max</a:t>
            </a:r>
            <a:endParaRPr baseline="-25000" i="1" sz="1100"/>
          </a:p>
        </p:txBody>
      </p:sp>
      <p:cxnSp>
        <p:nvCxnSpPr>
          <p:cNvPr id="656" name="Google Shape;656;p36"/>
          <p:cNvCxnSpPr>
            <a:stCxn id="642" idx="2"/>
            <a:endCxn id="654" idx="0"/>
          </p:cNvCxnSpPr>
          <p:nvPr/>
        </p:nvCxnSpPr>
        <p:spPr>
          <a:xfrm>
            <a:off x="3507842" y="3826250"/>
            <a:ext cx="0" cy="470400"/>
          </a:xfrm>
          <a:prstGeom prst="straightConnector1">
            <a:avLst/>
          </a:prstGeom>
          <a:noFill/>
          <a:ln cap="flat" cmpd="sng" w="9525">
            <a:solidFill>
              <a:schemeClr val="dk2"/>
            </a:solidFill>
            <a:prstDash val="solid"/>
            <a:round/>
            <a:headEnd len="med" w="med" type="none"/>
            <a:tailEnd len="med" w="med" type="triangle"/>
          </a:ln>
        </p:spPr>
      </p:cxnSp>
      <p:cxnSp>
        <p:nvCxnSpPr>
          <p:cNvPr id="657" name="Google Shape;657;p36"/>
          <p:cNvCxnSpPr>
            <a:stCxn id="655" idx="1"/>
          </p:cNvCxnSpPr>
          <p:nvPr/>
        </p:nvCxnSpPr>
        <p:spPr>
          <a:xfrm rot="10800000">
            <a:off x="4325745" y="3737098"/>
            <a:ext cx="3193200" cy="0"/>
          </a:xfrm>
          <a:prstGeom prst="straightConnector1">
            <a:avLst/>
          </a:prstGeom>
          <a:noFill/>
          <a:ln cap="flat" cmpd="sng" w="9525">
            <a:solidFill>
              <a:schemeClr val="dk2"/>
            </a:solidFill>
            <a:prstDash val="solid"/>
            <a:round/>
            <a:headEnd len="med" w="med" type="oval"/>
            <a:tailEnd len="med" w="med" type="triangle"/>
          </a:ln>
        </p:spPr>
      </p:cxnSp>
      <p:sp>
        <p:nvSpPr>
          <p:cNvPr id="658" name="Google Shape;658;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659" name="Google Shape;659;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2400"/>
              <a:t>PLSum: </a:t>
            </a:r>
            <a:r>
              <a:rPr i="1" lang="pt-BR" sz="2400"/>
              <a:t>Portuguese Long Summarizer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000"/>
                                        <p:tgtEl>
                                          <p:spTgt spid="631"/>
                                        </p:tgtEl>
                                      </p:cBhvr>
                                    </p:animEffect>
                                  </p:childTnLst>
                                </p:cTn>
                              </p:par>
                              <p:par>
                                <p:cTn fill="hold" nodeType="with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1000"/>
                                        <p:tgtEl>
                                          <p:spTgt spid="633"/>
                                        </p:tgtEl>
                                      </p:cBhvr>
                                    </p:animEffect>
                                  </p:childTnLst>
                                </p:cTn>
                              </p:par>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000"/>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000"/>
                                        <p:tgtEl>
                                          <p:spTgt spid="639"/>
                                        </p:tgtEl>
                                      </p:cBhvr>
                                    </p:animEffect>
                                  </p:childTnLst>
                                </p:cTn>
                              </p:par>
                              <p:par>
                                <p:cTn fill="hold" nodeType="with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000"/>
                                        <p:tgtEl>
                                          <p:spTgt spid="640"/>
                                        </p:tgtEl>
                                      </p:cBhvr>
                                    </p:animEffec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000"/>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1000"/>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000"/>
                                        <p:tgtEl>
                                          <p:spTgt spid="645"/>
                                        </p:tgtEl>
                                      </p:cBhvr>
                                    </p:animEffect>
                                  </p:childTnLst>
                                </p:cTn>
                              </p:par>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1000"/>
                                        <p:tgtEl>
                                          <p:spTgt spid="646"/>
                                        </p:tgtEl>
                                      </p:cBhvr>
                                    </p:animEffect>
                                  </p:childTnLst>
                                </p:cTn>
                              </p:par>
                              <p:par>
                                <p:cTn fill="hold" nodeType="with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1000"/>
                                        <p:tgtEl>
                                          <p:spTgt spid="647"/>
                                        </p:tgtEl>
                                      </p:cBhvr>
                                    </p:animEffect>
                                  </p:childTnLst>
                                </p:cTn>
                              </p:par>
                              <p:par>
                                <p:cTn fill="hold" nodeType="with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1000"/>
                                        <p:tgtEl>
                                          <p:spTgt spid="648"/>
                                        </p:tgtEl>
                                      </p:cBhvr>
                                    </p:animEffect>
                                  </p:childTnLst>
                                </p:cTn>
                              </p:par>
                              <p:par>
                                <p:cTn fill="hold" nodeType="with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000"/>
                                        <p:tgtEl>
                                          <p:spTgt spid="649"/>
                                        </p:tgtEl>
                                      </p:cBhvr>
                                    </p:animEffect>
                                  </p:childTnLst>
                                </p:cTn>
                              </p:par>
                              <p:par>
                                <p:cTn fill="hold" nodeType="with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000"/>
                                        <p:tgtEl>
                                          <p:spTgt spid="652"/>
                                        </p:tgtEl>
                                      </p:cBhvr>
                                    </p:animEffect>
                                  </p:childTnLst>
                                </p:cTn>
                              </p:par>
                              <p:par>
                                <p:cTn fill="hold" nodeType="with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1000"/>
                                        <p:tgtEl>
                                          <p:spTgt spid="653"/>
                                        </p:tgtEl>
                                      </p:cBhvr>
                                    </p:animEffect>
                                  </p:childTnLst>
                                </p:cTn>
                              </p:par>
                              <p:par>
                                <p:cTn fill="hold" nodeType="with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000"/>
                                        <p:tgtEl>
                                          <p:spTgt spid="656"/>
                                        </p:tgtEl>
                                      </p:cBhvr>
                                    </p:animEffect>
                                  </p:childTnLst>
                                </p:cTn>
                              </p:par>
                              <p:par>
                                <p:cTn fill="hold" nodeType="with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1000"/>
                                        <p:tgtEl>
                                          <p:spTgt spid="6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I/O Example</a:t>
            </a:r>
            <a:endParaRPr/>
          </a:p>
        </p:txBody>
      </p:sp>
      <p:sp>
        <p:nvSpPr>
          <p:cNvPr id="665" name="Google Shape;665;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666" name="Google Shape;666;p37"/>
          <p:cNvSpPr txBox="1"/>
          <p:nvPr>
            <p:ph idx="1" type="body"/>
          </p:nvPr>
        </p:nvSpPr>
        <p:spPr>
          <a:xfrm>
            <a:off x="3030300" y="1157175"/>
            <a:ext cx="2600400" cy="3366600"/>
          </a:xfrm>
          <a:prstGeom prst="rect">
            <a:avLst/>
          </a:prstGeom>
          <a:solidFill>
            <a:srgbClr val="C9DAF8"/>
          </a:solidFill>
          <a:ln cap="flat" cmpd="sng" w="9525">
            <a:solidFill>
              <a:srgbClr val="1155CC"/>
            </a:solidFill>
            <a:prstDash val="dash"/>
            <a:round/>
            <a:headEnd len="sm" w="sm" type="none"/>
            <a:tailEnd len="sm" w="sm" type="none"/>
          </a:ln>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pt-BR"/>
              <a:t>Extractive Stage</a:t>
            </a:r>
            <a:endParaRPr/>
          </a:p>
          <a:p>
            <a:pPr indent="0" lvl="0" marL="0" rtl="0" algn="l">
              <a:spcBef>
                <a:spcPts val="1200"/>
              </a:spcBef>
              <a:spcAft>
                <a:spcPts val="0"/>
              </a:spcAft>
              <a:buNone/>
            </a:pPr>
            <a:r>
              <a:rPr b="1" lang="pt-BR" sz="1150"/>
              <a:t>Extractive output (Sent</a:t>
            </a:r>
            <a:r>
              <a:rPr b="1" baseline="-25000" lang="pt-BR" sz="1150"/>
              <a:t>ext</a:t>
            </a:r>
            <a:r>
              <a:rPr b="1" lang="pt-BR" sz="1150"/>
              <a:t>): </a:t>
            </a:r>
            <a:endParaRPr b="1" sz="1150"/>
          </a:p>
          <a:p>
            <a:pPr indent="0" lvl="0" marL="0" marR="0" rtl="0" algn="l">
              <a:lnSpc>
                <a:spcPct val="150000"/>
              </a:lnSpc>
              <a:spcBef>
                <a:spcPts val="1000"/>
              </a:spcBef>
              <a:spcAft>
                <a:spcPts val="0"/>
              </a:spcAft>
              <a:buNone/>
            </a:pPr>
            <a:r>
              <a:rPr i="1" lang="pt-BR" sz="1065">
                <a:highlight>
                  <a:srgbClr val="FFFF00"/>
                </a:highlight>
              </a:rPr>
              <a:t>porto de itajaí</a:t>
            </a:r>
            <a:r>
              <a:rPr i="1" lang="pt-BR" sz="1065"/>
              <a:t> </a:t>
            </a:r>
            <a:r>
              <a:rPr b="1" i="1" lang="pt-BR" sz="1065"/>
              <a:t>[SEP]</a:t>
            </a:r>
            <a:r>
              <a:rPr i="1" lang="pt-BR" sz="1065"/>
              <a:t> </a:t>
            </a:r>
            <a:r>
              <a:rPr i="1" lang="pt-BR" sz="1065">
                <a:highlight>
                  <a:srgbClr val="6AA84F"/>
                </a:highlight>
              </a:rPr>
              <a:t>erguida no encontro do rio itajaí-açu com o mar , itajaí fica situada no litoral norte de santa catarina , estado da região sul do brasil, a cidade tem desde os seus primórdios uma forte ligação com a navegação e hoje abriga um dos maiores complexos portuários do país  o porto de itajaí é o segundo porto brasileiro em movimentação de cargas em contêineres</a:t>
            </a:r>
            <a:r>
              <a:rPr i="1" lang="pt-BR" sz="1065"/>
              <a:t>  .  </a:t>
            </a:r>
            <a:r>
              <a:rPr b="1" i="1" lang="pt-BR" sz="1065"/>
              <a:t>[SEP]</a:t>
            </a:r>
            <a:r>
              <a:rPr i="1" lang="pt-BR" sz="1065"/>
              <a:t> (...) </a:t>
            </a:r>
            <a:endParaRPr i="1" sz="1115">
              <a:solidFill>
                <a:srgbClr val="D4D4D4"/>
              </a:solidFill>
              <a:highlight>
                <a:srgbClr val="1E1E1E"/>
              </a:highlight>
              <a:latin typeface="Courier New"/>
              <a:ea typeface="Courier New"/>
              <a:cs typeface="Courier New"/>
              <a:sym typeface="Courier New"/>
            </a:endParaRPr>
          </a:p>
          <a:p>
            <a:pPr indent="0" lvl="0" marL="0" rtl="0" algn="l">
              <a:spcBef>
                <a:spcPts val="1000"/>
              </a:spcBef>
              <a:spcAft>
                <a:spcPts val="0"/>
              </a:spcAft>
              <a:buNone/>
            </a:pPr>
            <a:r>
              <a:t/>
            </a:r>
            <a:endParaRPr sz="1000"/>
          </a:p>
          <a:p>
            <a:pPr indent="0" lvl="0" marL="0" rtl="0" algn="l">
              <a:lnSpc>
                <a:spcPct val="115000"/>
              </a:lnSpc>
              <a:spcBef>
                <a:spcPts val="1200"/>
              </a:spcBef>
              <a:spcAft>
                <a:spcPts val="0"/>
              </a:spcAft>
              <a:buNone/>
            </a:pPr>
            <a:r>
              <a:t/>
            </a:r>
            <a:endParaRPr sz="1000"/>
          </a:p>
        </p:txBody>
      </p:sp>
      <p:sp>
        <p:nvSpPr>
          <p:cNvPr id="667" name="Google Shape;667;p37"/>
          <p:cNvSpPr txBox="1"/>
          <p:nvPr>
            <p:ph idx="2" type="body"/>
          </p:nvPr>
        </p:nvSpPr>
        <p:spPr>
          <a:xfrm>
            <a:off x="6231900" y="1157175"/>
            <a:ext cx="2600400" cy="3366600"/>
          </a:xfrm>
          <a:prstGeom prst="rect">
            <a:avLst/>
          </a:prstGeom>
          <a:solidFill>
            <a:srgbClr val="F4CCCC"/>
          </a:solidFill>
          <a:ln cap="flat" cmpd="sng" w="9525">
            <a:solidFill>
              <a:srgbClr val="CC0000"/>
            </a:solidFill>
            <a:prstDash val="dash"/>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pt-BR" sz="1400"/>
              <a:t>Abstractive Stage</a:t>
            </a:r>
            <a:endParaRPr sz="1400"/>
          </a:p>
          <a:p>
            <a:pPr indent="0" lvl="0" marL="0" rtl="0" algn="l">
              <a:spcBef>
                <a:spcPts val="1200"/>
              </a:spcBef>
              <a:spcAft>
                <a:spcPts val="0"/>
              </a:spcAft>
              <a:buNone/>
            </a:pPr>
            <a:r>
              <a:rPr b="1" lang="pt-BR" sz="1000">
                <a:latin typeface="Roboto"/>
                <a:ea typeface="Roboto"/>
                <a:cs typeface="Roboto"/>
                <a:sym typeface="Roboto"/>
              </a:rPr>
              <a:t>Abstractive output (ŷ</a:t>
            </a:r>
            <a:r>
              <a:rPr b="1" baseline="-25000" lang="pt-BR" sz="1000">
                <a:latin typeface="Roboto"/>
                <a:ea typeface="Roboto"/>
                <a:cs typeface="Roboto"/>
                <a:sym typeface="Roboto"/>
              </a:rPr>
              <a:t>summ</a:t>
            </a:r>
            <a:r>
              <a:rPr b="1" lang="pt-BR" sz="1000">
                <a:latin typeface="Roboto"/>
                <a:ea typeface="Roboto"/>
                <a:cs typeface="Roboto"/>
                <a:sym typeface="Roboto"/>
              </a:rPr>
              <a:t>): </a:t>
            </a:r>
            <a:endParaRPr b="1" sz="1000">
              <a:latin typeface="Roboto"/>
              <a:ea typeface="Roboto"/>
              <a:cs typeface="Roboto"/>
              <a:sym typeface="Roboto"/>
            </a:endParaRPr>
          </a:p>
          <a:p>
            <a:pPr indent="0" lvl="0" marL="0" marR="0" rtl="0" algn="l">
              <a:lnSpc>
                <a:spcPct val="135714"/>
              </a:lnSpc>
              <a:spcBef>
                <a:spcPts val="1000"/>
              </a:spcBef>
              <a:spcAft>
                <a:spcPts val="0"/>
              </a:spcAft>
              <a:buNone/>
            </a:pPr>
            <a:r>
              <a:rPr i="1" lang="pt-BR" sz="1000">
                <a:latin typeface="Roboto"/>
                <a:ea typeface="Roboto"/>
                <a:cs typeface="Roboto"/>
                <a:sym typeface="Roboto"/>
              </a:rPr>
              <a:t>o porto de itajaí é um porto brasileiro localizado na região central de santa catarina, no litoral norte do brasil. É o segundo porto brasileiro em movimentação de cargas em contêineres, é também o maior exportador de carnes congeladas do país e é a sede internacional da segunda maior empresa do mundo em alimentos.</a:t>
            </a:r>
            <a:r>
              <a:rPr lang="pt-BR" sz="1000">
                <a:latin typeface="Roboto"/>
                <a:ea typeface="Roboto"/>
                <a:cs typeface="Roboto"/>
                <a:sym typeface="Roboto"/>
              </a:rPr>
              <a:t> </a:t>
            </a:r>
            <a:endParaRPr sz="1000">
              <a:latin typeface="Roboto"/>
              <a:ea typeface="Roboto"/>
              <a:cs typeface="Roboto"/>
              <a:sym typeface="Roboto"/>
            </a:endParaRPr>
          </a:p>
          <a:p>
            <a:pPr indent="0" lvl="0" marL="0" rtl="0" algn="l">
              <a:spcBef>
                <a:spcPts val="0"/>
              </a:spcBef>
              <a:spcAft>
                <a:spcPts val="1200"/>
              </a:spcAft>
              <a:buNone/>
            </a:pPr>
            <a:r>
              <a:t/>
            </a:r>
            <a:endParaRPr/>
          </a:p>
        </p:txBody>
      </p:sp>
      <p:sp>
        <p:nvSpPr>
          <p:cNvPr id="668" name="Google Shape;668;p37"/>
          <p:cNvSpPr txBox="1"/>
          <p:nvPr>
            <p:ph idx="2" type="body"/>
          </p:nvPr>
        </p:nvSpPr>
        <p:spPr>
          <a:xfrm>
            <a:off x="311700" y="1157175"/>
            <a:ext cx="2117400" cy="3366600"/>
          </a:xfrm>
          <a:prstGeom prst="rect">
            <a:avLst/>
          </a:prstGeom>
          <a:solidFill>
            <a:schemeClr val="lt1"/>
          </a:solidFill>
          <a:ln cap="flat" cmpd="sng" w="9525">
            <a:solidFill>
              <a:schemeClr val="dk1"/>
            </a:solidFill>
            <a:prstDash val="dash"/>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pt-BR" sz="1400">
                <a:latin typeface="Roboto"/>
                <a:ea typeface="Roboto"/>
                <a:cs typeface="Roboto"/>
                <a:sym typeface="Roboto"/>
              </a:rPr>
              <a:t>Input</a:t>
            </a:r>
            <a:endParaRPr sz="1400">
              <a:latin typeface="Roboto"/>
              <a:ea typeface="Roboto"/>
              <a:cs typeface="Roboto"/>
              <a:sym typeface="Roboto"/>
            </a:endParaRPr>
          </a:p>
          <a:p>
            <a:pPr indent="0" lvl="0" marL="0" rtl="0" algn="l">
              <a:lnSpc>
                <a:spcPct val="115000"/>
              </a:lnSpc>
              <a:spcBef>
                <a:spcPts val="1200"/>
              </a:spcBef>
              <a:spcAft>
                <a:spcPts val="0"/>
              </a:spcAft>
              <a:buNone/>
            </a:pPr>
            <a:r>
              <a:rPr b="1" i="1" lang="pt-BR" sz="1000">
                <a:latin typeface="Roboto"/>
                <a:ea typeface="Roboto"/>
                <a:cs typeface="Roboto"/>
                <a:sym typeface="Roboto"/>
              </a:rPr>
              <a:t>Title</a:t>
            </a:r>
            <a:r>
              <a:rPr b="1" lang="pt-BR" sz="1000">
                <a:latin typeface="Roboto"/>
                <a:ea typeface="Roboto"/>
                <a:cs typeface="Roboto"/>
                <a:sym typeface="Roboto"/>
              </a:rPr>
              <a:t>: </a:t>
            </a:r>
            <a:endParaRPr b="1" sz="1000">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lang="pt-BR" sz="1000">
                <a:highlight>
                  <a:srgbClr val="FFFF00"/>
                </a:highlight>
                <a:latin typeface="Roboto"/>
                <a:ea typeface="Roboto"/>
                <a:cs typeface="Roboto"/>
                <a:sym typeface="Roboto"/>
              </a:rPr>
              <a:t>Porto de Itajaí</a:t>
            </a:r>
            <a:endParaRPr sz="1000">
              <a:highlight>
                <a:srgbClr val="FFFF00"/>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pt-BR" sz="1000">
                <a:latin typeface="Roboto"/>
                <a:ea typeface="Roboto"/>
                <a:cs typeface="Roboto"/>
                <a:sym typeface="Roboto"/>
              </a:rPr>
              <a:t>Documents (d):</a:t>
            </a:r>
            <a:r>
              <a:rPr lang="pt-BR" sz="1000">
                <a:latin typeface="Roboto"/>
                <a:ea typeface="Roboto"/>
                <a:cs typeface="Roboto"/>
                <a:sym typeface="Roboto"/>
              </a:rPr>
              <a:t> </a:t>
            </a:r>
            <a:endParaRPr sz="1000">
              <a:latin typeface="Roboto"/>
              <a:ea typeface="Roboto"/>
              <a:cs typeface="Roboto"/>
              <a:sym typeface="Roboto"/>
            </a:endParaRPr>
          </a:p>
          <a:p>
            <a:pPr indent="-292100" lvl="0" marL="457200" rtl="0" algn="l">
              <a:lnSpc>
                <a:spcPct val="135714"/>
              </a:lnSpc>
              <a:spcBef>
                <a:spcPts val="1000"/>
              </a:spcBef>
              <a:spcAft>
                <a:spcPts val="0"/>
              </a:spcAft>
              <a:buSzPts val="1000"/>
              <a:buFont typeface="Roboto"/>
              <a:buChar char="●"/>
            </a:pPr>
            <a:r>
              <a:rPr lang="pt-BR" sz="1000">
                <a:latin typeface="Roboto"/>
                <a:ea typeface="Roboto"/>
                <a:cs typeface="Roboto"/>
                <a:sym typeface="Roboto"/>
              </a:rPr>
              <a:t>(...)</a:t>
            </a:r>
            <a:endParaRPr sz="1000">
              <a:latin typeface="Roboto"/>
              <a:ea typeface="Roboto"/>
              <a:cs typeface="Roboto"/>
              <a:sym typeface="Roboto"/>
            </a:endParaRPr>
          </a:p>
          <a:p>
            <a:pPr indent="-292100" lvl="0" marL="457200" rtl="0" algn="l">
              <a:lnSpc>
                <a:spcPct val="135714"/>
              </a:lnSpc>
              <a:spcBef>
                <a:spcPts val="0"/>
              </a:spcBef>
              <a:spcAft>
                <a:spcPts val="0"/>
              </a:spcAft>
              <a:buSzPts val="1000"/>
              <a:buFont typeface="Roboto"/>
              <a:buChar char="●"/>
            </a:pPr>
            <a:r>
              <a:rPr lang="pt-BR" sz="1000">
                <a:latin typeface="Roboto"/>
                <a:ea typeface="Roboto"/>
                <a:cs typeface="Roboto"/>
                <a:sym typeface="Roboto"/>
              </a:rPr>
              <a:t>"</a:t>
            </a:r>
            <a:r>
              <a:rPr i="1" lang="pt-BR" sz="1065">
                <a:highlight>
                  <a:srgbClr val="6AA84F"/>
                </a:highlight>
                <a:latin typeface="Roboto"/>
                <a:ea typeface="Roboto"/>
                <a:cs typeface="Roboto"/>
                <a:sym typeface="Roboto"/>
              </a:rPr>
              <a:t>erguida no encontro do rio itajaí-açu com o mar , itajaí fica situada no litora</a:t>
            </a:r>
            <a:r>
              <a:rPr lang="pt-BR" sz="1000">
                <a:latin typeface="Roboto"/>
                <a:ea typeface="Roboto"/>
                <a:cs typeface="Roboto"/>
                <a:sym typeface="Roboto"/>
              </a:rPr>
              <a:t>" (...)</a:t>
            </a:r>
            <a:endParaRPr sz="1000">
              <a:latin typeface="Roboto"/>
              <a:ea typeface="Roboto"/>
              <a:cs typeface="Roboto"/>
              <a:sym typeface="Roboto"/>
            </a:endParaRPr>
          </a:p>
          <a:p>
            <a:pPr indent="-292100" lvl="0" marL="457200" rtl="0" algn="l">
              <a:lnSpc>
                <a:spcPct val="135714"/>
              </a:lnSpc>
              <a:spcBef>
                <a:spcPts val="0"/>
              </a:spcBef>
              <a:spcAft>
                <a:spcPts val="0"/>
              </a:spcAft>
              <a:buSzPts val="1000"/>
              <a:buFont typeface="Roboto"/>
              <a:buChar char="●"/>
            </a:pPr>
            <a:r>
              <a:rPr lang="pt-BR" sz="1000">
                <a:latin typeface="Roboto"/>
                <a:ea typeface="Roboto"/>
                <a:cs typeface="Roboto"/>
                <a:sym typeface="Roboto"/>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000">
              <a:latin typeface="Roboto"/>
              <a:ea typeface="Roboto"/>
              <a:cs typeface="Roboto"/>
              <a:sym typeface="Roboto"/>
            </a:endParaRPr>
          </a:p>
          <a:p>
            <a:pPr indent="0" lvl="0" marL="0" rtl="0" algn="l">
              <a:spcBef>
                <a:spcPts val="0"/>
              </a:spcBef>
              <a:spcAft>
                <a:spcPts val="1200"/>
              </a:spcAft>
              <a:buNone/>
            </a:pPr>
            <a:r>
              <a:t/>
            </a:r>
            <a:endParaRPr/>
          </a:p>
        </p:txBody>
      </p:sp>
      <p:cxnSp>
        <p:nvCxnSpPr>
          <p:cNvPr id="669" name="Google Shape;669;p37"/>
          <p:cNvCxnSpPr>
            <a:stCxn id="668" idx="3"/>
            <a:endCxn id="666" idx="1"/>
          </p:cNvCxnSpPr>
          <p:nvPr/>
        </p:nvCxnSpPr>
        <p:spPr>
          <a:xfrm>
            <a:off x="2429100" y="2840475"/>
            <a:ext cx="601200" cy="0"/>
          </a:xfrm>
          <a:prstGeom prst="straightConnector1">
            <a:avLst/>
          </a:prstGeom>
          <a:noFill/>
          <a:ln cap="flat" cmpd="sng" w="28575">
            <a:solidFill>
              <a:schemeClr val="dk2"/>
            </a:solidFill>
            <a:prstDash val="solid"/>
            <a:round/>
            <a:headEnd len="med" w="med" type="none"/>
            <a:tailEnd len="med" w="med" type="triangle"/>
          </a:ln>
        </p:spPr>
      </p:cxnSp>
      <p:cxnSp>
        <p:nvCxnSpPr>
          <p:cNvPr id="670" name="Google Shape;670;p37"/>
          <p:cNvCxnSpPr/>
          <p:nvPr/>
        </p:nvCxnSpPr>
        <p:spPr>
          <a:xfrm>
            <a:off x="5630700" y="2840475"/>
            <a:ext cx="6012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38"/>
          <p:cNvSpPr txBox="1"/>
          <p:nvPr>
            <p:ph type="title"/>
          </p:nvPr>
        </p:nvSpPr>
        <p:spPr>
          <a:xfrm>
            <a:off x="311700" y="555600"/>
            <a:ext cx="31911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pt-BR"/>
              <a:t>Extractive Stage: </a:t>
            </a:r>
            <a:r>
              <a:rPr i="1" lang="pt-BR"/>
              <a:t>TF-IDF</a:t>
            </a:r>
            <a:endParaRPr i="1"/>
          </a:p>
        </p:txBody>
      </p:sp>
      <p:sp>
        <p:nvSpPr>
          <p:cNvPr id="676" name="Google Shape;676;p38"/>
          <p:cNvSpPr txBox="1"/>
          <p:nvPr>
            <p:ph idx="1" type="body"/>
          </p:nvPr>
        </p:nvSpPr>
        <p:spPr>
          <a:xfrm>
            <a:off x="311700" y="1389600"/>
            <a:ext cx="3420000" cy="3179400"/>
          </a:xfrm>
          <a:prstGeom prst="rect">
            <a:avLst/>
          </a:prstGeom>
        </p:spPr>
        <p:txBody>
          <a:bodyPr anchorCtr="0" anchor="t" bIns="91425" lIns="91425" spcFirstLastPara="1" rIns="91425" wrap="square" tIns="91425">
            <a:normAutofit lnSpcReduction="10000"/>
          </a:bodyPr>
          <a:lstStyle/>
          <a:p>
            <a:pPr indent="-304800" lvl="0" marL="457200" rtl="0" algn="l">
              <a:spcBef>
                <a:spcPts val="1000"/>
              </a:spcBef>
              <a:spcAft>
                <a:spcPts val="0"/>
              </a:spcAft>
              <a:buSzPts val="1200"/>
              <a:buChar char="➔"/>
            </a:pPr>
            <a:r>
              <a:rPr b="1" lang="pt-BR"/>
              <a:t>TF-IDF (RAMOS et al., 2003)</a:t>
            </a:r>
            <a:r>
              <a:rPr lang="pt-BR"/>
              <a:t>:</a:t>
            </a:r>
            <a:endParaRPr/>
          </a:p>
          <a:p>
            <a:pPr indent="-304800" lvl="1" marL="914400" rtl="0" algn="l">
              <a:spcBef>
                <a:spcPts val="1200"/>
              </a:spcBef>
              <a:spcAft>
                <a:spcPts val="0"/>
              </a:spcAft>
              <a:buSzPts val="1200"/>
              <a:buChar char="◆"/>
            </a:pPr>
            <a:r>
              <a:rPr lang="pt-BR"/>
              <a:t> Infer word relevance on a text, given a set of texts</a:t>
            </a:r>
            <a:endParaRPr/>
          </a:p>
          <a:p>
            <a:pPr indent="-304800" lvl="0" marL="457200" rtl="0" algn="l">
              <a:spcBef>
                <a:spcPts val="1200"/>
              </a:spcBef>
              <a:spcAft>
                <a:spcPts val="0"/>
              </a:spcAft>
              <a:buSzPts val="1200"/>
              <a:buChar char="➔"/>
            </a:pPr>
            <a:r>
              <a:rPr b="1" lang="pt-BR"/>
              <a:t>On PLSum:</a:t>
            </a:r>
            <a:r>
              <a:rPr lang="pt-BR"/>
              <a:t> </a:t>
            </a:r>
            <a:endParaRPr/>
          </a:p>
          <a:p>
            <a:pPr indent="-304800" lvl="1" marL="914400" rtl="0" algn="l">
              <a:spcBef>
                <a:spcPts val="1200"/>
              </a:spcBef>
              <a:spcAft>
                <a:spcPts val="0"/>
              </a:spcAft>
              <a:buSzPts val="1200"/>
              <a:buChar char="◆"/>
            </a:pPr>
            <a:r>
              <a:rPr lang="pt-BR"/>
              <a:t>Sum on TF-IDF of words on title</a:t>
            </a:r>
            <a:endParaRPr/>
          </a:p>
          <a:p>
            <a:pPr indent="-304800" lvl="1" marL="914400" rtl="0" algn="l">
              <a:spcBef>
                <a:spcPts val="0"/>
              </a:spcBef>
              <a:spcAft>
                <a:spcPts val="0"/>
              </a:spcAft>
              <a:buSzPts val="1200"/>
              <a:buChar char="◆"/>
            </a:pPr>
            <a:r>
              <a:rPr lang="pt-BR"/>
              <a:t>extracts L sentences</a:t>
            </a:r>
            <a:endParaRPr/>
          </a:p>
          <a:p>
            <a:pPr indent="-304800" lvl="0" marL="457200" rtl="0" algn="l">
              <a:spcBef>
                <a:spcPts val="1200"/>
              </a:spcBef>
              <a:spcAft>
                <a:spcPts val="0"/>
              </a:spcAft>
              <a:buSzPts val="1200"/>
              <a:buChar char="➔"/>
            </a:pPr>
            <a:r>
              <a:rPr b="1" lang="pt-BR"/>
              <a:t>Ablation study:</a:t>
            </a:r>
            <a:endParaRPr b="1"/>
          </a:p>
          <a:p>
            <a:pPr indent="-304800" lvl="1" marL="914400" rtl="0" algn="l">
              <a:spcBef>
                <a:spcPts val="1200"/>
              </a:spcBef>
              <a:spcAft>
                <a:spcPts val="0"/>
              </a:spcAft>
              <a:buSzPts val="1200"/>
              <a:buChar char="◆"/>
            </a:pPr>
            <a:r>
              <a:rPr i="1" lang="pt-BR"/>
              <a:t>Random;</a:t>
            </a:r>
            <a:endParaRPr i="1"/>
          </a:p>
          <a:p>
            <a:pPr indent="-304800" lvl="1" marL="914400" rtl="0" algn="l">
              <a:spcBef>
                <a:spcPts val="0"/>
              </a:spcBef>
              <a:spcAft>
                <a:spcPts val="1200"/>
              </a:spcAft>
              <a:buSzPts val="1200"/>
              <a:buChar char="◆"/>
            </a:pPr>
            <a:r>
              <a:rPr i="1" lang="pt-BR"/>
              <a:t>Cheating.</a:t>
            </a:r>
            <a:endParaRPr i="1"/>
          </a:p>
        </p:txBody>
      </p:sp>
      <p:sp>
        <p:nvSpPr>
          <p:cNvPr id="677" name="Google Shape;677;p38"/>
          <p:cNvSpPr txBox="1"/>
          <p:nvPr/>
        </p:nvSpPr>
        <p:spPr>
          <a:xfrm>
            <a:off x="4211788" y="3192350"/>
            <a:ext cx="4522500" cy="1332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000"/>
              </a:spcAft>
              <a:buNone/>
            </a:pPr>
            <a:r>
              <a:rPr i="1" lang="pt-BR" sz="1065">
                <a:solidFill>
                  <a:schemeClr val="dk1"/>
                </a:solidFill>
                <a:latin typeface="Roboto"/>
                <a:ea typeface="Roboto"/>
                <a:cs typeface="Roboto"/>
                <a:sym typeface="Roboto"/>
              </a:rPr>
              <a:t>“erguida no encontro do rio </a:t>
            </a:r>
            <a:r>
              <a:rPr i="1" lang="pt-BR" sz="1065">
                <a:solidFill>
                  <a:schemeClr val="dk1"/>
                </a:solidFill>
                <a:highlight>
                  <a:srgbClr val="CC0000"/>
                </a:highlight>
                <a:latin typeface="Roboto"/>
                <a:ea typeface="Roboto"/>
                <a:cs typeface="Roboto"/>
                <a:sym typeface="Roboto"/>
              </a:rPr>
              <a:t>itajaí-açu</a:t>
            </a:r>
            <a:r>
              <a:rPr i="1" lang="pt-BR" sz="1065">
                <a:solidFill>
                  <a:schemeClr val="dk1"/>
                </a:solidFill>
                <a:latin typeface="Roboto"/>
                <a:ea typeface="Roboto"/>
                <a:cs typeface="Roboto"/>
                <a:sym typeface="Roboto"/>
              </a:rPr>
              <a:t> com o mar , itajaí fica situada no </a:t>
            </a:r>
            <a:r>
              <a:rPr i="1" lang="pt-BR" sz="1065">
                <a:solidFill>
                  <a:schemeClr val="dk1"/>
                </a:solidFill>
                <a:highlight>
                  <a:srgbClr val="F4CCCC"/>
                </a:highlight>
                <a:latin typeface="Roboto"/>
                <a:ea typeface="Roboto"/>
                <a:cs typeface="Roboto"/>
                <a:sym typeface="Roboto"/>
              </a:rPr>
              <a:t>litoral</a:t>
            </a:r>
            <a:r>
              <a:rPr i="1" lang="pt-BR" sz="1065">
                <a:solidFill>
                  <a:schemeClr val="dk1"/>
                </a:solidFill>
                <a:latin typeface="Roboto"/>
                <a:ea typeface="Roboto"/>
                <a:cs typeface="Roboto"/>
                <a:sym typeface="Roboto"/>
              </a:rPr>
              <a:t> norte de santa catarina , estado da região sul do brasil, a cidade tem desde os seus </a:t>
            </a:r>
            <a:r>
              <a:rPr i="1" lang="pt-BR" sz="1065">
                <a:solidFill>
                  <a:schemeClr val="dk1"/>
                </a:solidFill>
                <a:highlight>
                  <a:srgbClr val="E6B8AF"/>
                </a:highlight>
                <a:latin typeface="Roboto"/>
                <a:ea typeface="Roboto"/>
                <a:cs typeface="Roboto"/>
                <a:sym typeface="Roboto"/>
              </a:rPr>
              <a:t>primórdios</a:t>
            </a:r>
            <a:r>
              <a:rPr i="1" lang="pt-BR" sz="1065">
                <a:solidFill>
                  <a:schemeClr val="dk1"/>
                </a:solidFill>
                <a:latin typeface="Roboto"/>
                <a:ea typeface="Roboto"/>
                <a:cs typeface="Roboto"/>
                <a:sym typeface="Roboto"/>
              </a:rPr>
              <a:t> uma forte ligação com a navegação e hoje abriga um dos maiores complexos </a:t>
            </a:r>
            <a:r>
              <a:rPr i="1" lang="pt-BR" sz="1065">
                <a:solidFill>
                  <a:schemeClr val="dk1"/>
                </a:solidFill>
                <a:highlight>
                  <a:srgbClr val="EA9999"/>
                </a:highlight>
                <a:latin typeface="Roboto"/>
                <a:ea typeface="Roboto"/>
                <a:cs typeface="Roboto"/>
                <a:sym typeface="Roboto"/>
              </a:rPr>
              <a:t>portuários</a:t>
            </a:r>
            <a:r>
              <a:rPr i="1" lang="pt-BR" sz="1065">
                <a:solidFill>
                  <a:schemeClr val="dk1"/>
                </a:solidFill>
                <a:latin typeface="Roboto"/>
                <a:ea typeface="Roboto"/>
                <a:cs typeface="Roboto"/>
                <a:sym typeface="Roboto"/>
              </a:rPr>
              <a:t> do país  o porto de itajaí é o segundo porto brasileiro em movimentação de cargas em </a:t>
            </a:r>
            <a:r>
              <a:rPr i="1" lang="pt-BR" sz="1065">
                <a:solidFill>
                  <a:schemeClr val="dk1"/>
                </a:solidFill>
                <a:highlight>
                  <a:srgbClr val="E06666"/>
                </a:highlight>
                <a:latin typeface="Roboto"/>
                <a:ea typeface="Roboto"/>
                <a:cs typeface="Roboto"/>
                <a:sym typeface="Roboto"/>
              </a:rPr>
              <a:t>contêineres</a:t>
            </a:r>
            <a:r>
              <a:rPr i="1" lang="pt-BR" sz="1065">
                <a:solidFill>
                  <a:schemeClr val="dk1"/>
                </a:solidFill>
                <a:latin typeface="Roboto"/>
                <a:ea typeface="Roboto"/>
                <a:cs typeface="Roboto"/>
                <a:sym typeface="Roboto"/>
              </a:rPr>
              <a:t>  . “</a:t>
            </a:r>
            <a:endParaRPr/>
          </a:p>
        </p:txBody>
      </p:sp>
      <p:pic>
        <p:nvPicPr>
          <p:cNvPr id="678" name="Google Shape;678;p38"/>
          <p:cNvPicPr preferRelativeResize="0"/>
          <p:nvPr/>
        </p:nvPicPr>
        <p:blipFill rotWithShape="1">
          <a:blip r:embed="rId3">
            <a:alphaModFix/>
          </a:blip>
          <a:srcRect b="0" l="-3177" r="0" t="0"/>
          <a:stretch/>
        </p:blipFill>
        <p:spPr>
          <a:xfrm>
            <a:off x="3741699" y="2138396"/>
            <a:ext cx="5279724" cy="541425"/>
          </a:xfrm>
          <a:prstGeom prst="rect">
            <a:avLst/>
          </a:prstGeom>
          <a:noFill/>
          <a:ln>
            <a:noFill/>
          </a:ln>
        </p:spPr>
      </p:pic>
      <p:pic>
        <p:nvPicPr>
          <p:cNvPr id="679" name="Google Shape;679;p38"/>
          <p:cNvPicPr preferRelativeResize="0"/>
          <p:nvPr/>
        </p:nvPicPr>
        <p:blipFill>
          <a:blip r:embed="rId4">
            <a:alphaModFix/>
          </a:blip>
          <a:stretch>
            <a:fillRect/>
          </a:stretch>
        </p:blipFill>
        <p:spPr>
          <a:xfrm>
            <a:off x="3864276" y="1311300"/>
            <a:ext cx="5034575" cy="432350"/>
          </a:xfrm>
          <a:prstGeom prst="rect">
            <a:avLst/>
          </a:prstGeom>
          <a:noFill/>
          <a:ln>
            <a:noFill/>
          </a:ln>
        </p:spPr>
      </p:pic>
      <p:sp>
        <p:nvSpPr>
          <p:cNvPr id="680" name="Google Shape;680;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Abstractive Stage</a:t>
            </a:r>
            <a:endParaRPr i="1"/>
          </a:p>
        </p:txBody>
      </p:sp>
      <p:sp>
        <p:nvSpPr>
          <p:cNvPr id="686" name="Google Shape;686;p39"/>
          <p:cNvSpPr txBox="1"/>
          <p:nvPr>
            <p:ph idx="1" type="body"/>
          </p:nvPr>
        </p:nvSpPr>
        <p:spPr>
          <a:xfrm>
            <a:off x="311700" y="1241800"/>
            <a:ext cx="4037100" cy="2179800"/>
          </a:xfrm>
          <a:prstGeom prst="rect">
            <a:avLst/>
          </a:prstGeom>
          <a:ln cap="flat" cmpd="sng" w="9525">
            <a:solidFill>
              <a:srgbClr val="075590"/>
            </a:solidFill>
            <a:prstDash val="dash"/>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pt-BR" sz="1200">
                <a:solidFill>
                  <a:srgbClr val="003695"/>
                </a:solidFill>
              </a:rPr>
              <a:t>PTT5 (CARMO et al., 2020)</a:t>
            </a:r>
            <a:endParaRPr b="1" sz="1200">
              <a:solidFill>
                <a:srgbClr val="003695"/>
              </a:solidFill>
            </a:endParaRPr>
          </a:p>
          <a:p>
            <a:pPr indent="-304800" lvl="0" marL="457200" rtl="0" algn="l">
              <a:spcBef>
                <a:spcPts val="0"/>
              </a:spcBef>
              <a:spcAft>
                <a:spcPts val="0"/>
              </a:spcAft>
              <a:buSzPts val="1200"/>
              <a:buChar char="➔"/>
            </a:pPr>
            <a:r>
              <a:rPr b="1" lang="pt-BR" sz="1200"/>
              <a:t>Based on T5: </a:t>
            </a:r>
            <a:endParaRPr b="1" sz="1200"/>
          </a:p>
          <a:p>
            <a:pPr indent="-304800" lvl="1" marL="914400" rtl="0" algn="l">
              <a:spcBef>
                <a:spcPts val="0"/>
              </a:spcBef>
              <a:spcAft>
                <a:spcPts val="0"/>
              </a:spcAft>
              <a:buSzPts val="1200"/>
              <a:buChar char="◆"/>
            </a:pPr>
            <a:r>
              <a:rPr lang="pt-BR"/>
              <a:t>Training improvements</a:t>
            </a:r>
            <a:endParaRPr/>
          </a:p>
          <a:p>
            <a:pPr indent="-304800" lvl="1" marL="914400" rtl="0" algn="l">
              <a:spcBef>
                <a:spcPts val="0"/>
              </a:spcBef>
              <a:spcAft>
                <a:spcPts val="0"/>
              </a:spcAft>
              <a:buSzPts val="1200"/>
              <a:buChar char="◆"/>
            </a:pPr>
            <a:r>
              <a:rPr lang="pt-BR"/>
              <a:t>Pre-trained for several tasks</a:t>
            </a:r>
            <a:endParaRPr/>
          </a:p>
          <a:p>
            <a:pPr indent="-304800" lvl="0" marL="457200" rtl="0" algn="l">
              <a:spcBef>
                <a:spcPts val="1000"/>
              </a:spcBef>
              <a:spcAft>
                <a:spcPts val="0"/>
              </a:spcAft>
              <a:buSzPts val="1200"/>
              <a:buChar char="➔"/>
            </a:pPr>
            <a:r>
              <a:rPr b="1" lang="pt-BR" sz="1200"/>
              <a:t>PTT5:</a:t>
            </a:r>
            <a:r>
              <a:rPr lang="pt-BR" sz="1200"/>
              <a:t> T5 </a:t>
            </a:r>
            <a:r>
              <a:rPr b="1" lang="pt-BR" sz="1200">
                <a:highlight>
                  <a:srgbClr val="93C47D"/>
                </a:highlight>
              </a:rPr>
              <a:t>pre-trained</a:t>
            </a:r>
            <a:r>
              <a:rPr lang="pt-BR" sz="1200">
                <a:highlight>
                  <a:srgbClr val="93C47D"/>
                </a:highlight>
              </a:rPr>
              <a:t> for masked language modeling</a:t>
            </a:r>
            <a:r>
              <a:rPr lang="pt-BR" sz="1200"/>
              <a:t> on BrWac</a:t>
            </a:r>
            <a:endParaRPr sz="1200"/>
          </a:p>
          <a:p>
            <a:pPr indent="-304800" lvl="0" marL="457200" rtl="0" algn="l">
              <a:spcBef>
                <a:spcPts val="0"/>
              </a:spcBef>
              <a:spcAft>
                <a:spcPts val="0"/>
              </a:spcAft>
              <a:buSzPts val="1200"/>
              <a:buChar char="➔"/>
            </a:pPr>
            <a:r>
              <a:rPr lang="pt-BR" sz="1200">
                <a:highlight>
                  <a:srgbClr val="EA9999"/>
                </a:highlight>
              </a:rPr>
              <a:t>Small maximum input sequence size</a:t>
            </a:r>
            <a:endParaRPr sz="1200">
              <a:highlight>
                <a:srgbClr val="EA9999"/>
              </a:highlight>
            </a:endParaRPr>
          </a:p>
        </p:txBody>
      </p:sp>
      <p:sp>
        <p:nvSpPr>
          <p:cNvPr id="687" name="Google Shape;687;p39"/>
          <p:cNvSpPr txBox="1"/>
          <p:nvPr>
            <p:ph idx="2" type="body"/>
          </p:nvPr>
        </p:nvSpPr>
        <p:spPr>
          <a:xfrm>
            <a:off x="4746300" y="1241800"/>
            <a:ext cx="4086000" cy="2179800"/>
          </a:xfrm>
          <a:prstGeom prst="rect">
            <a:avLst/>
          </a:prstGeom>
          <a:ln cap="flat" cmpd="sng" w="9525">
            <a:solidFill>
              <a:srgbClr val="6298AE"/>
            </a:solidFill>
            <a:prstDash val="dash"/>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pt-BR" sz="1200">
                <a:solidFill>
                  <a:srgbClr val="003695"/>
                </a:solidFill>
              </a:rPr>
              <a:t>Longformer ED (BELTAGY; PETERS; COHAN, 2020)</a:t>
            </a:r>
            <a:endParaRPr b="1" sz="1200">
              <a:solidFill>
                <a:srgbClr val="003695"/>
              </a:solidFill>
            </a:endParaRPr>
          </a:p>
          <a:p>
            <a:pPr indent="-304800" lvl="0" marL="457200" rtl="0" algn="l">
              <a:spcBef>
                <a:spcPts val="0"/>
              </a:spcBef>
              <a:spcAft>
                <a:spcPts val="0"/>
              </a:spcAft>
              <a:buSzPts val="1200"/>
              <a:buChar char="➔"/>
            </a:pPr>
            <a:r>
              <a:rPr lang="pt-BR" sz="1200"/>
              <a:t>Local Attention</a:t>
            </a:r>
            <a:endParaRPr sz="1200"/>
          </a:p>
          <a:p>
            <a:pPr indent="-304800" lvl="1" marL="914400" rtl="0" algn="l">
              <a:spcBef>
                <a:spcPts val="0"/>
              </a:spcBef>
              <a:spcAft>
                <a:spcPts val="0"/>
              </a:spcAft>
              <a:buSzPts val="1200"/>
              <a:buChar char="◆"/>
            </a:pPr>
            <a:r>
              <a:rPr lang="pt-BR"/>
              <a:t>Sliding window</a:t>
            </a:r>
            <a:endParaRPr/>
          </a:p>
          <a:p>
            <a:pPr indent="-304800" lvl="1" marL="914400" rtl="0" algn="l">
              <a:spcBef>
                <a:spcPts val="0"/>
              </a:spcBef>
              <a:spcAft>
                <a:spcPts val="0"/>
              </a:spcAft>
              <a:buSzPts val="1200"/>
              <a:buChar char="◆"/>
            </a:pPr>
            <a:r>
              <a:rPr lang="pt-BR"/>
              <a:t>Dilated sliding window </a:t>
            </a:r>
            <a:endParaRPr/>
          </a:p>
          <a:p>
            <a:pPr indent="-304800" lvl="0" marL="457200" rtl="0" algn="l">
              <a:spcBef>
                <a:spcPts val="0"/>
              </a:spcBef>
              <a:spcAft>
                <a:spcPts val="0"/>
              </a:spcAft>
              <a:buSzPts val="1200"/>
              <a:buChar char="➔"/>
            </a:pPr>
            <a:r>
              <a:rPr b="1" lang="pt-BR" sz="1200">
                <a:highlight>
                  <a:srgbClr val="EA9999"/>
                </a:highlight>
              </a:rPr>
              <a:t>No pre-training</a:t>
            </a:r>
            <a:endParaRPr b="1" sz="1200">
              <a:highlight>
                <a:srgbClr val="EA9999"/>
              </a:highlight>
            </a:endParaRPr>
          </a:p>
          <a:p>
            <a:pPr indent="-304800" lvl="0" marL="457200" rtl="0" algn="l">
              <a:spcBef>
                <a:spcPts val="0"/>
              </a:spcBef>
              <a:spcAft>
                <a:spcPts val="0"/>
              </a:spcAft>
              <a:buSzPts val="1200"/>
              <a:buChar char="➔"/>
            </a:pPr>
            <a:r>
              <a:rPr lang="pt-BR" sz="1200">
                <a:highlight>
                  <a:srgbClr val="93C47D"/>
                </a:highlight>
              </a:rPr>
              <a:t>Long maximum input sequence size</a:t>
            </a:r>
            <a:endParaRPr sz="1200">
              <a:highlight>
                <a:srgbClr val="93C47D"/>
              </a:highlight>
            </a:endParaRPr>
          </a:p>
        </p:txBody>
      </p:sp>
      <p:sp>
        <p:nvSpPr>
          <p:cNvPr id="688" name="Google Shape;688;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689" name="Google Shape;689;p39"/>
          <p:cNvSpPr txBox="1"/>
          <p:nvPr>
            <p:ph idx="1" type="body"/>
          </p:nvPr>
        </p:nvSpPr>
        <p:spPr>
          <a:xfrm>
            <a:off x="311700" y="3656400"/>
            <a:ext cx="8520600" cy="1056900"/>
          </a:xfrm>
          <a:prstGeom prst="rect">
            <a:avLst/>
          </a:prstGeom>
          <a:ln cap="flat" cmpd="sng" w="9525">
            <a:solidFill>
              <a:srgbClr val="E06666"/>
            </a:solidFill>
            <a:prstDash val="dash"/>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pt-BR" sz="1200"/>
              <a:t>Base model:</a:t>
            </a:r>
            <a:endParaRPr sz="1200"/>
          </a:p>
          <a:p>
            <a:pPr indent="-304800" lvl="1" marL="914400" rtl="0" algn="l">
              <a:spcBef>
                <a:spcPts val="0"/>
              </a:spcBef>
              <a:spcAft>
                <a:spcPts val="0"/>
              </a:spcAft>
              <a:buSzPts val="1200"/>
              <a:buChar char="◆"/>
            </a:pPr>
            <a:r>
              <a:rPr lang="pt-BR"/>
              <a:t>6 encoder and 6 decoder layers</a:t>
            </a:r>
            <a:endParaRPr/>
          </a:p>
          <a:p>
            <a:pPr indent="-304800" lvl="1" marL="914400" rtl="0" algn="l">
              <a:spcBef>
                <a:spcPts val="0"/>
              </a:spcBef>
              <a:spcAft>
                <a:spcPts val="0"/>
              </a:spcAft>
              <a:buSzPts val="1200"/>
              <a:buChar char="◆"/>
            </a:pPr>
            <a:r>
              <a:rPr lang="pt-BR"/>
              <a:t>12 attention heads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40"/>
          <p:cNvSpPr txBox="1"/>
          <p:nvPr>
            <p:ph type="title"/>
          </p:nvPr>
        </p:nvSpPr>
        <p:spPr>
          <a:xfrm>
            <a:off x="311700" y="555600"/>
            <a:ext cx="31911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pt-BR"/>
              <a:t>Evaluation Metrics and Methodology</a:t>
            </a:r>
            <a:endParaRPr/>
          </a:p>
        </p:txBody>
      </p:sp>
      <p:sp>
        <p:nvSpPr>
          <p:cNvPr id="695" name="Google Shape;695;p40"/>
          <p:cNvSpPr txBox="1"/>
          <p:nvPr>
            <p:ph idx="1" type="body"/>
          </p:nvPr>
        </p:nvSpPr>
        <p:spPr>
          <a:xfrm>
            <a:off x="311700" y="1389600"/>
            <a:ext cx="3420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pt-BR"/>
              <a:t>Automatic evaluation metrics:</a:t>
            </a:r>
            <a:endParaRPr/>
          </a:p>
          <a:p>
            <a:pPr indent="-304800" lvl="1" marL="914400" rtl="0" algn="l">
              <a:spcBef>
                <a:spcPts val="0"/>
              </a:spcBef>
              <a:spcAft>
                <a:spcPts val="0"/>
              </a:spcAft>
              <a:buSzPts val="1200"/>
              <a:buChar char="◆"/>
            </a:pPr>
            <a:r>
              <a:rPr lang="pt-BR"/>
              <a:t>Rouge 1, 2</a:t>
            </a:r>
            <a:endParaRPr/>
          </a:p>
          <a:p>
            <a:pPr indent="-304800" lvl="1" marL="914400" rtl="0" algn="l">
              <a:spcBef>
                <a:spcPts val="0"/>
              </a:spcBef>
              <a:spcAft>
                <a:spcPts val="0"/>
              </a:spcAft>
              <a:buSzPts val="1200"/>
              <a:buChar char="◆"/>
            </a:pPr>
            <a:r>
              <a:rPr lang="pt-BR"/>
              <a:t>Rouge L</a:t>
            </a:r>
            <a:endParaRPr/>
          </a:p>
          <a:p>
            <a:pPr indent="-304800" lvl="1" marL="914400" rtl="0" algn="l">
              <a:spcBef>
                <a:spcPts val="0"/>
              </a:spcBef>
              <a:spcAft>
                <a:spcPts val="0"/>
              </a:spcAft>
              <a:buSzPts val="1200"/>
              <a:buChar char="◆"/>
            </a:pPr>
            <a:r>
              <a:rPr lang="pt-BR"/>
              <a:t>(LIN; OCH, 2004)</a:t>
            </a:r>
            <a:endParaRPr/>
          </a:p>
          <a:p>
            <a:pPr indent="-304800" lvl="0" marL="457200" rtl="0" algn="l">
              <a:spcBef>
                <a:spcPts val="0"/>
              </a:spcBef>
              <a:spcAft>
                <a:spcPts val="0"/>
              </a:spcAft>
              <a:buSzPts val="1200"/>
              <a:buChar char="➔"/>
            </a:pPr>
            <a:r>
              <a:rPr b="1" lang="pt-BR"/>
              <a:t>Bootstrap resampling</a:t>
            </a:r>
            <a:r>
              <a:rPr lang="pt-BR"/>
              <a:t> on test set</a:t>
            </a:r>
            <a:endParaRPr/>
          </a:p>
          <a:p>
            <a:pPr indent="-304800" lvl="1" marL="914400" rtl="0" algn="l">
              <a:spcBef>
                <a:spcPts val="0"/>
              </a:spcBef>
              <a:spcAft>
                <a:spcPts val="0"/>
              </a:spcAft>
              <a:buSzPts val="1200"/>
              <a:buChar char="◆"/>
            </a:pPr>
            <a:r>
              <a:rPr lang="pt-BR"/>
              <a:t>1000 samples</a:t>
            </a:r>
            <a:endParaRPr/>
          </a:p>
          <a:p>
            <a:pPr indent="-304800" lvl="0" marL="457200" rtl="0" algn="l">
              <a:spcBef>
                <a:spcPts val="0"/>
              </a:spcBef>
              <a:spcAft>
                <a:spcPts val="0"/>
              </a:spcAft>
              <a:buSzPts val="1200"/>
              <a:buChar char="➔"/>
            </a:pPr>
            <a:r>
              <a:rPr lang="pt-BR"/>
              <a:t>Lower and upper bounds: </a:t>
            </a:r>
            <a:endParaRPr/>
          </a:p>
          <a:p>
            <a:pPr indent="-304800" lvl="1" marL="914400" rtl="0" algn="l">
              <a:spcBef>
                <a:spcPts val="0"/>
              </a:spcBef>
              <a:spcAft>
                <a:spcPts val="0"/>
              </a:spcAft>
              <a:buSzPts val="1200"/>
              <a:buChar char="◆"/>
            </a:pPr>
            <a:r>
              <a:rPr lang="pt-BR"/>
              <a:t>Confidence interval of 95%</a:t>
            </a:r>
            <a:endParaRPr/>
          </a:p>
        </p:txBody>
      </p:sp>
      <p:sp>
        <p:nvSpPr>
          <p:cNvPr id="696" name="Google Shape;696;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697" name="Google Shape;697;p40"/>
          <p:cNvSpPr txBox="1"/>
          <p:nvPr/>
        </p:nvSpPr>
        <p:spPr>
          <a:xfrm>
            <a:off x="4660575" y="767100"/>
            <a:ext cx="3280800" cy="86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a:solidFill>
                  <a:srgbClr val="075590"/>
                </a:solidFill>
              </a:rPr>
              <a:t>“</a:t>
            </a:r>
            <a:r>
              <a:rPr lang="pt-BR" sz="1200" u="sng">
                <a:solidFill>
                  <a:srgbClr val="075590"/>
                </a:solidFill>
              </a:rPr>
              <a:t>The cat</a:t>
            </a:r>
            <a:r>
              <a:rPr lang="pt-BR" sz="1200">
                <a:solidFill>
                  <a:srgbClr val="075590"/>
                </a:solidFill>
              </a:rPr>
              <a:t> ate </a:t>
            </a:r>
            <a:r>
              <a:rPr lang="pt-BR" sz="1200" u="sng">
                <a:solidFill>
                  <a:srgbClr val="075590"/>
                </a:solidFill>
              </a:rPr>
              <a:t>the mouse</a:t>
            </a:r>
            <a:r>
              <a:rPr lang="pt-BR" sz="1200">
                <a:solidFill>
                  <a:srgbClr val="075590"/>
                </a:solidFill>
              </a:rPr>
              <a:t>”</a:t>
            </a:r>
            <a:endParaRPr sz="1200">
              <a:solidFill>
                <a:srgbClr val="075590"/>
              </a:solidFill>
            </a:endParaRPr>
          </a:p>
          <a:p>
            <a:pPr indent="0" lvl="0" marL="0" rtl="0" algn="l">
              <a:spcBef>
                <a:spcPts val="1000"/>
              </a:spcBef>
              <a:spcAft>
                <a:spcPts val="0"/>
              </a:spcAft>
              <a:buNone/>
            </a:pPr>
            <a:r>
              <a:rPr lang="pt-BR" sz="1200">
                <a:solidFill>
                  <a:srgbClr val="075590"/>
                </a:solidFill>
              </a:rPr>
              <a:t>“</a:t>
            </a:r>
            <a:r>
              <a:rPr lang="pt-BR" sz="1200" u="sng">
                <a:solidFill>
                  <a:srgbClr val="075590"/>
                </a:solidFill>
              </a:rPr>
              <a:t>The cat</a:t>
            </a:r>
            <a:r>
              <a:rPr lang="pt-BR" sz="1200">
                <a:solidFill>
                  <a:srgbClr val="075590"/>
                </a:solidFill>
              </a:rPr>
              <a:t> play with </a:t>
            </a:r>
            <a:r>
              <a:rPr lang="pt-BR" sz="1200" u="sng">
                <a:solidFill>
                  <a:srgbClr val="075590"/>
                </a:solidFill>
              </a:rPr>
              <a:t>the mouse</a:t>
            </a:r>
            <a:r>
              <a:rPr lang="pt-BR" sz="1200">
                <a:solidFill>
                  <a:srgbClr val="075590"/>
                </a:solidFill>
              </a:rPr>
              <a:t>”</a:t>
            </a:r>
            <a:endParaRPr sz="1200">
              <a:solidFill>
                <a:srgbClr val="075590"/>
              </a:solidFill>
            </a:endParaRPr>
          </a:p>
          <a:p>
            <a:pPr indent="0" lvl="0" marL="0" rtl="0" algn="r">
              <a:spcBef>
                <a:spcPts val="0"/>
              </a:spcBef>
              <a:spcAft>
                <a:spcPts val="0"/>
              </a:spcAft>
              <a:buNone/>
            </a:pPr>
            <a:r>
              <a:rPr lang="pt-BR" sz="1200"/>
              <a:t>LCS = 4</a:t>
            </a:r>
            <a:endParaRPr sz="1200"/>
          </a:p>
        </p:txBody>
      </p:sp>
      <p:sp>
        <p:nvSpPr>
          <p:cNvPr id="698" name="Google Shape;698;p40"/>
          <p:cNvSpPr/>
          <p:nvPr/>
        </p:nvSpPr>
        <p:spPr>
          <a:xfrm>
            <a:off x="5450475" y="21725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t>1</a:t>
            </a:r>
            <a:endParaRPr sz="1200"/>
          </a:p>
        </p:txBody>
      </p:sp>
      <p:sp>
        <p:nvSpPr>
          <p:cNvPr id="699" name="Google Shape;699;p40"/>
          <p:cNvSpPr/>
          <p:nvPr/>
        </p:nvSpPr>
        <p:spPr>
          <a:xfrm>
            <a:off x="5733975" y="21725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2</a:t>
            </a:r>
            <a:endParaRPr/>
          </a:p>
        </p:txBody>
      </p:sp>
      <p:sp>
        <p:nvSpPr>
          <p:cNvPr id="700" name="Google Shape;700;p40"/>
          <p:cNvSpPr/>
          <p:nvPr/>
        </p:nvSpPr>
        <p:spPr>
          <a:xfrm>
            <a:off x="6017475" y="21725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3</a:t>
            </a:r>
            <a:endParaRPr/>
          </a:p>
        </p:txBody>
      </p:sp>
      <p:sp>
        <p:nvSpPr>
          <p:cNvPr id="701" name="Google Shape;701;p40"/>
          <p:cNvSpPr/>
          <p:nvPr/>
        </p:nvSpPr>
        <p:spPr>
          <a:xfrm>
            <a:off x="6300975" y="21725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4</a:t>
            </a:r>
            <a:endParaRPr/>
          </a:p>
        </p:txBody>
      </p:sp>
      <p:sp>
        <p:nvSpPr>
          <p:cNvPr id="702" name="Google Shape;702;p40"/>
          <p:cNvSpPr/>
          <p:nvPr/>
        </p:nvSpPr>
        <p:spPr>
          <a:xfrm>
            <a:off x="6584475" y="21725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5</a:t>
            </a:r>
            <a:endParaRPr/>
          </a:p>
        </p:txBody>
      </p:sp>
      <p:sp>
        <p:nvSpPr>
          <p:cNvPr id="703" name="Google Shape;703;p40"/>
          <p:cNvSpPr/>
          <p:nvPr/>
        </p:nvSpPr>
        <p:spPr>
          <a:xfrm>
            <a:off x="6867975" y="21725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6</a:t>
            </a:r>
            <a:endParaRPr/>
          </a:p>
        </p:txBody>
      </p:sp>
      <p:sp>
        <p:nvSpPr>
          <p:cNvPr id="704" name="Google Shape;704;p40"/>
          <p:cNvSpPr/>
          <p:nvPr/>
        </p:nvSpPr>
        <p:spPr>
          <a:xfrm>
            <a:off x="5450475" y="32141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2</a:t>
            </a:r>
            <a:endParaRPr/>
          </a:p>
        </p:txBody>
      </p:sp>
      <p:sp>
        <p:nvSpPr>
          <p:cNvPr id="705" name="Google Shape;705;p40"/>
          <p:cNvSpPr/>
          <p:nvPr/>
        </p:nvSpPr>
        <p:spPr>
          <a:xfrm>
            <a:off x="5733975" y="32141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2</a:t>
            </a:r>
            <a:endParaRPr/>
          </a:p>
        </p:txBody>
      </p:sp>
      <p:sp>
        <p:nvSpPr>
          <p:cNvPr id="706" name="Google Shape;706;p40"/>
          <p:cNvSpPr/>
          <p:nvPr/>
        </p:nvSpPr>
        <p:spPr>
          <a:xfrm>
            <a:off x="6017475" y="32141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1</a:t>
            </a:r>
            <a:endParaRPr/>
          </a:p>
        </p:txBody>
      </p:sp>
      <p:sp>
        <p:nvSpPr>
          <p:cNvPr id="707" name="Google Shape;707;p40"/>
          <p:cNvSpPr/>
          <p:nvPr/>
        </p:nvSpPr>
        <p:spPr>
          <a:xfrm>
            <a:off x="6300975" y="32141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3</a:t>
            </a:r>
            <a:endParaRPr/>
          </a:p>
        </p:txBody>
      </p:sp>
      <p:sp>
        <p:nvSpPr>
          <p:cNvPr id="708" name="Google Shape;708;p40"/>
          <p:cNvSpPr/>
          <p:nvPr/>
        </p:nvSpPr>
        <p:spPr>
          <a:xfrm>
            <a:off x="6584475" y="32141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5</a:t>
            </a:r>
            <a:endParaRPr/>
          </a:p>
        </p:txBody>
      </p:sp>
      <p:sp>
        <p:nvSpPr>
          <p:cNvPr id="709" name="Google Shape;709;p40"/>
          <p:cNvSpPr/>
          <p:nvPr/>
        </p:nvSpPr>
        <p:spPr>
          <a:xfrm>
            <a:off x="6867975" y="3214100"/>
            <a:ext cx="283500" cy="2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1</a:t>
            </a:r>
            <a:endParaRPr/>
          </a:p>
        </p:txBody>
      </p:sp>
      <p:cxnSp>
        <p:nvCxnSpPr>
          <p:cNvPr id="710" name="Google Shape;710;p40"/>
          <p:cNvCxnSpPr>
            <a:stCxn id="698" idx="2"/>
            <a:endCxn id="706" idx="0"/>
          </p:cNvCxnSpPr>
          <p:nvPr/>
        </p:nvCxnSpPr>
        <p:spPr>
          <a:xfrm>
            <a:off x="5592225" y="2456000"/>
            <a:ext cx="567000" cy="758100"/>
          </a:xfrm>
          <a:prstGeom prst="straightConnector1">
            <a:avLst/>
          </a:prstGeom>
          <a:noFill/>
          <a:ln cap="flat" cmpd="sng" w="9525">
            <a:solidFill>
              <a:schemeClr val="dk2"/>
            </a:solidFill>
            <a:prstDash val="solid"/>
            <a:round/>
            <a:headEnd len="med" w="med" type="none"/>
            <a:tailEnd len="med" w="med" type="triangle"/>
          </a:ln>
        </p:spPr>
      </p:cxnSp>
      <p:cxnSp>
        <p:nvCxnSpPr>
          <p:cNvPr id="711" name="Google Shape;711;p40"/>
          <p:cNvCxnSpPr>
            <a:stCxn id="698" idx="2"/>
            <a:endCxn id="709" idx="0"/>
          </p:cNvCxnSpPr>
          <p:nvPr/>
        </p:nvCxnSpPr>
        <p:spPr>
          <a:xfrm>
            <a:off x="5592225" y="2456000"/>
            <a:ext cx="1417500" cy="758100"/>
          </a:xfrm>
          <a:prstGeom prst="straightConnector1">
            <a:avLst/>
          </a:prstGeom>
          <a:noFill/>
          <a:ln cap="flat" cmpd="sng" w="9525">
            <a:solidFill>
              <a:schemeClr val="dk2"/>
            </a:solidFill>
            <a:prstDash val="solid"/>
            <a:round/>
            <a:headEnd len="med" w="med" type="none"/>
            <a:tailEnd len="med" w="med" type="triangle"/>
          </a:ln>
        </p:spPr>
      </p:cxnSp>
      <p:cxnSp>
        <p:nvCxnSpPr>
          <p:cNvPr id="712" name="Google Shape;712;p40"/>
          <p:cNvCxnSpPr>
            <a:stCxn id="699" idx="2"/>
            <a:endCxn id="704" idx="0"/>
          </p:cNvCxnSpPr>
          <p:nvPr/>
        </p:nvCxnSpPr>
        <p:spPr>
          <a:xfrm flipH="1">
            <a:off x="5592225" y="2456000"/>
            <a:ext cx="283500" cy="758100"/>
          </a:xfrm>
          <a:prstGeom prst="straightConnector1">
            <a:avLst/>
          </a:prstGeom>
          <a:noFill/>
          <a:ln cap="flat" cmpd="sng" w="9525">
            <a:solidFill>
              <a:schemeClr val="dk2"/>
            </a:solidFill>
            <a:prstDash val="solid"/>
            <a:round/>
            <a:headEnd len="med" w="med" type="none"/>
            <a:tailEnd len="med" w="med" type="triangle"/>
          </a:ln>
        </p:spPr>
      </p:cxnSp>
      <p:cxnSp>
        <p:nvCxnSpPr>
          <p:cNvPr id="713" name="Google Shape;713;p40"/>
          <p:cNvCxnSpPr>
            <a:stCxn id="699" idx="2"/>
            <a:endCxn id="705" idx="0"/>
          </p:cNvCxnSpPr>
          <p:nvPr/>
        </p:nvCxnSpPr>
        <p:spPr>
          <a:xfrm>
            <a:off x="5875725" y="2456000"/>
            <a:ext cx="0" cy="758100"/>
          </a:xfrm>
          <a:prstGeom prst="straightConnector1">
            <a:avLst/>
          </a:prstGeom>
          <a:noFill/>
          <a:ln cap="flat" cmpd="sng" w="9525">
            <a:solidFill>
              <a:schemeClr val="dk2"/>
            </a:solidFill>
            <a:prstDash val="solid"/>
            <a:round/>
            <a:headEnd len="med" w="med" type="none"/>
            <a:tailEnd len="med" w="med" type="triangle"/>
          </a:ln>
        </p:spPr>
      </p:cxnSp>
      <p:cxnSp>
        <p:nvCxnSpPr>
          <p:cNvPr id="714" name="Google Shape;714;p40"/>
          <p:cNvCxnSpPr>
            <a:stCxn id="700" idx="2"/>
            <a:endCxn id="707" idx="0"/>
          </p:cNvCxnSpPr>
          <p:nvPr/>
        </p:nvCxnSpPr>
        <p:spPr>
          <a:xfrm>
            <a:off x="6159225" y="2456000"/>
            <a:ext cx="283500" cy="758100"/>
          </a:xfrm>
          <a:prstGeom prst="straightConnector1">
            <a:avLst/>
          </a:prstGeom>
          <a:noFill/>
          <a:ln cap="flat" cmpd="sng" w="9525">
            <a:solidFill>
              <a:schemeClr val="dk2"/>
            </a:solidFill>
            <a:prstDash val="solid"/>
            <a:round/>
            <a:headEnd len="med" w="med" type="none"/>
            <a:tailEnd len="med" w="med" type="triangle"/>
          </a:ln>
        </p:spPr>
      </p:cxnSp>
      <p:cxnSp>
        <p:nvCxnSpPr>
          <p:cNvPr id="715" name="Google Shape;715;p40"/>
          <p:cNvCxnSpPr>
            <a:stCxn id="702" idx="2"/>
            <a:endCxn id="708" idx="0"/>
          </p:cNvCxnSpPr>
          <p:nvPr/>
        </p:nvCxnSpPr>
        <p:spPr>
          <a:xfrm>
            <a:off x="6726225" y="2456000"/>
            <a:ext cx="0" cy="758100"/>
          </a:xfrm>
          <a:prstGeom prst="straightConnector1">
            <a:avLst/>
          </a:prstGeom>
          <a:noFill/>
          <a:ln cap="flat" cmpd="sng" w="9525">
            <a:solidFill>
              <a:schemeClr val="dk2"/>
            </a:solidFill>
            <a:prstDash val="solid"/>
            <a:round/>
            <a:headEnd len="med" w="med" type="none"/>
            <a:tailEnd len="med" w="med" type="triangle"/>
          </a:ln>
        </p:spPr>
      </p:cxnSp>
      <p:sp>
        <p:nvSpPr>
          <p:cNvPr id="716" name="Google Shape;716;p40"/>
          <p:cNvSpPr txBox="1"/>
          <p:nvPr/>
        </p:nvSpPr>
        <p:spPr>
          <a:xfrm>
            <a:off x="5528625" y="4078700"/>
            <a:ext cx="2129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2200">
                <a:solidFill>
                  <a:srgbClr val="003695"/>
                </a:solidFill>
              </a:rPr>
              <a:t>XX%</a:t>
            </a:r>
            <a:r>
              <a:rPr b="1" lang="pt-BR">
                <a:solidFill>
                  <a:srgbClr val="003695"/>
                </a:solidFill>
              </a:rPr>
              <a:t> </a:t>
            </a:r>
            <a:r>
              <a:rPr b="1" lang="pt-BR" sz="1600">
                <a:solidFill>
                  <a:srgbClr val="003695"/>
                </a:solidFill>
              </a:rPr>
              <a:t>[LB, UB]</a:t>
            </a:r>
            <a:r>
              <a:rPr b="1" baseline="-25000" lang="pt-BR" sz="1600">
                <a:solidFill>
                  <a:srgbClr val="003695"/>
                </a:solidFill>
              </a:rPr>
              <a:t>𝝰= 5%</a:t>
            </a:r>
            <a:endParaRPr b="1" baseline="-25000" sz="1600">
              <a:solidFill>
                <a:srgbClr val="003695"/>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41"/>
          <p:cNvSpPr txBox="1"/>
          <p:nvPr>
            <p:ph type="title"/>
          </p:nvPr>
        </p:nvSpPr>
        <p:spPr>
          <a:xfrm>
            <a:off x="311700" y="555600"/>
            <a:ext cx="3191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Experiments 1 and 2</a:t>
            </a:r>
            <a:endParaRPr/>
          </a:p>
        </p:txBody>
      </p:sp>
      <p:sp>
        <p:nvSpPr>
          <p:cNvPr id="722" name="Google Shape;722;p41"/>
          <p:cNvSpPr txBox="1"/>
          <p:nvPr>
            <p:ph idx="1" type="body"/>
          </p:nvPr>
        </p:nvSpPr>
        <p:spPr>
          <a:xfrm>
            <a:off x="311700" y="1389600"/>
            <a:ext cx="3420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pt-BR"/>
              <a:t>E1: </a:t>
            </a:r>
            <a:r>
              <a:rPr lang="pt-BR"/>
              <a:t>Extractive stage only:</a:t>
            </a:r>
            <a:endParaRPr/>
          </a:p>
          <a:p>
            <a:pPr indent="-304800" lvl="1" marL="914400" rtl="0" algn="l">
              <a:spcBef>
                <a:spcPts val="0"/>
              </a:spcBef>
              <a:spcAft>
                <a:spcPts val="0"/>
              </a:spcAft>
              <a:buSzPts val="1200"/>
              <a:buChar char="◆"/>
            </a:pPr>
            <a:r>
              <a:rPr i="1" lang="pt-BR"/>
              <a:t>TF-IDF</a:t>
            </a:r>
            <a:r>
              <a:rPr lang="pt-BR"/>
              <a:t> against </a:t>
            </a:r>
            <a:r>
              <a:rPr i="1" lang="pt-BR"/>
              <a:t>Random</a:t>
            </a:r>
            <a:r>
              <a:rPr lang="pt-BR"/>
              <a:t> (lower bound) and </a:t>
            </a:r>
            <a:r>
              <a:rPr i="1" lang="pt-BR"/>
              <a:t>Cheating</a:t>
            </a:r>
            <a:r>
              <a:rPr lang="pt-BR"/>
              <a:t> (upper bound)</a:t>
            </a:r>
            <a:endParaRPr/>
          </a:p>
          <a:p>
            <a:pPr indent="-304800" lvl="0" marL="457200" rtl="0" algn="l">
              <a:spcBef>
                <a:spcPts val="1000"/>
              </a:spcBef>
              <a:spcAft>
                <a:spcPts val="0"/>
              </a:spcAft>
              <a:buSzPts val="1200"/>
              <a:buChar char="➔"/>
            </a:pPr>
            <a:r>
              <a:rPr b="1" lang="pt-BR"/>
              <a:t>E2:</a:t>
            </a:r>
            <a:r>
              <a:rPr lang="pt-BR"/>
              <a:t> Full framework:</a:t>
            </a:r>
            <a:endParaRPr/>
          </a:p>
          <a:p>
            <a:pPr indent="-304800" lvl="1" marL="914400" rtl="0" algn="l">
              <a:spcBef>
                <a:spcPts val="0"/>
              </a:spcBef>
              <a:spcAft>
                <a:spcPts val="0"/>
              </a:spcAft>
              <a:buSzPts val="1200"/>
              <a:buChar char="◆"/>
            </a:pPr>
            <a:r>
              <a:rPr lang="pt-BR"/>
              <a:t>Four candidate pipelines</a:t>
            </a:r>
            <a:endParaRPr/>
          </a:p>
          <a:p>
            <a:pPr indent="-304800" lvl="1" marL="914400" rtl="0" algn="l">
              <a:spcBef>
                <a:spcPts val="0"/>
              </a:spcBef>
              <a:spcAft>
                <a:spcPts val="0"/>
              </a:spcAft>
              <a:buSzPts val="1200"/>
              <a:buChar char="◆"/>
            </a:pPr>
            <a:r>
              <a:rPr b="1" lang="pt-BR"/>
              <a:t>Bigger receptive field</a:t>
            </a:r>
            <a:r>
              <a:rPr lang="pt-BR"/>
              <a:t> on Longformer</a:t>
            </a:r>
            <a:endParaRPr/>
          </a:p>
          <a:p>
            <a:pPr indent="-304800" lvl="1" marL="914400" rtl="0" algn="l">
              <a:spcBef>
                <a:spcPts val="0"/>
              </a:spcBef>
              <a:spcAft>
                <a:spcPts val="0"/>
              </a:spcAft>
              <a:buSzPts val="1200"/>
              <a:buChar char="◆"/>
            </a:pPr>
            <a:r>
              <a:rPr b="1" lang="pt-BR"/>
              <a:t>Pre-trained</a:t>
            </a:r>
            <a:r>
              <a:rPr lang="pt-BR"/>
              <a:t> PTT5</a:t>
            </a:r>
            <a:endParaRPr/>
          </a:p>
        </p:txBody>
      </p:sp>
      <p:pic>
        <p:nvPicPr>
          <p:cNvPr id="723" name="Google Shape;723;p41"/>
          <p:cNvPicPr preferRelativeResize="0"/>
          <p:nvPr/>
        </p:nvPicPr>
        <p:blipFill>
          <a:blip r:embed="rId3">
            <a:alphaModFix/>
          </a:blip>
          <a:stretch>
            <a:fillRect/>
          </a:stretch>
        </p:blipFill>
        <p:spPr>
          <a:xfrm>
            <a:off x="4039675" y="2004162"/>
            <a:ext cx="4981475" cy="1950275"/>
          </a:xfrm>
          <a:prstGeom prst="rect">
            <a:avLst/>
          </a:prstGeom>
          <a:noFill/>
          <a:ln>
            <a:noFill/>
          </a:ln>
        </p:spPr>
      </p:pic>
      <p:sp>
        <p:nvSpPr>
          <p:cNvPr id="724" name="Google Shape;724;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Introduction</a:t>
            </a:r>
            <a:endParaRPr/>
          </a:p>
        </p:txBody>
      </p:sp>
      <p:sp>
        <p:nvSpPr>
          <p:cNvPr id="94" name="Google Shape;94;p15"/>
          <p:cNvSpPr txBox="1"/>
          <p:nvPr>
            <p:ph idx="1" type="body"/>
          </p:nvPr>
        </p:nvSpPr>
        <p:spPr>
          <a:xfrm>
            <a:off x="311700" y="1152475"/>
            <a:ext cx="41343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pt-BR"/>
              <a:t>Wikipedia: </a:t>
            </a:r>
            <a:endParaRPr b="1"/>
          </a:p>
          <a:p>
            <a:pPr indent="-304800" lvl="1" marL="914400" rtl="0" algn="l">
              <a:spcBef>
                <a:spcPts val="0"/>
              </a:spcBef>
              <a:spcAft>
                <a:spcPts val="0"/>
              </a:spcAft>
              <a:buSzPts val="1200"/>
              <a:buChar char="◆"/>
            </a:pPr>
            <a:r>
              <a:rPr lang="pt-BR"/>
              <a:t>Vast source of inteligible knowledge</a:t>
            </a:r>
            <a:endParaRPr/>
          </a:p>
          <a:p>
            <a:pPr indent="-304800" lvl="1" marL="914400" rtl="0" algn="l">
              <a:spcBef>
                <a:spcPts val="0"/>
              </a:spcBef>
              <a:spcAft>
                <a:spcPts val="0"/>
              </a:spcAft>
              <a:buSzPts val="1200"/>
              <a:buChar char="◆"/>
            </a:pPr>
            <a:r>
              <a:rPr lang="pt-BR"/>
              <a:t>Few articles on “</a:t>
            </a:r>
            <a:r>
              <a:rPr lang="pt-BR"/>
              <a:t>periferic</a:t>
            </a:r>
            <a:r>
              <a:rPr lang="pt-BR"/>
              <a:t>” languages</a:t>
            </a:r>
            <a:endParaRPr/>
          </a:p>
          <a:p>
            <a:pPr indent="-304800" lvl="0" marL="457200" rtl="0" algn="l">
              <a:spcBef>
                <a:spcPts val="1000"/>
              </a:spcBef>
              <a:spcAft>
                <a:spcPts val="0"/>
              </a:spcAft>
              <a:buSzPts val="1200"/>
              <a:buChar char="➔"/>
            </a:pPr>
            <a:r>
              <a:rPr b="1" lang="pt-BR"/>
              <a:t>Unstandardized, sparse descriptions,</a:t>
            </a:r>
            <a:r>
              <a:rPr lang="pt-BR"/>
              <a:t> for virtually </a:t>
            </a:r>
            <a:r>
              <a:rPr lang="pt-BR"/>
              <a:t>anything online</a:t>
            </a:r>
            <a:endParaRPr/>
          </a:p>
          <a:p>
            <a:pPr indent="-304800" lvl="0" marL="457200" rtl="0" algn="l">
              <a:spcBef>
                <a:spcPts val="1000"/>
              </a:spcBef>
              <a:spcAft>
                <a:spcPts val="0"/>
              </a:spcAft>
              <a:buSzPts val="1200"/>
              <a:buChar char="➔"/>
            </a:pPr>
            <a:r>
              <a:rPr b="1" lang="pt-BR"/>
              <a:t>Possible</a:t>
            </a:r>
            <a:r>
              <a:rPr b="1" lang="pt-BR"/>
              <a:t> solution:</a:t>
            </a:r>
            <a:endParaRPr b="1"/>
          </a:p>
          <a:p>
            <a:pPr indent="-304800" lvl="1" marL="914400" rtl="0" algn="l">
              <a:spcBef>
                <a:spcPts val="0"/>
              </a:spcBef>
              <a:spcAft>
                <a:spcPts val="0"/>
              </a:spcAft>
              <a:buSzPts val="1200"/>
              <a:buChar char="◆"/>
            </a:pPr>
            <a:r>
              <a:rPr lang="pt-BR"/>
              <a:t>Automatic summarization</a:t>
            </a:r>
            <a:endParaRPr/>
          </a:p>
        </p:txBody>
      </p:sp>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96" name="Google Shape;96;p15"/>
          <p:cNvSpPr txBox="1"/>
          <p:nvPr/>
        </p:nvSpPr>
        <p:spPr>
          <a:xfrm>
            <a:off x="311700" y="4703625"/>
            <a:ext cx="4856700" cy="338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pt-BR" sz="1000">
                <a:solidFill>
                  <a:srgbClr val="1E1E1E"/>
                </a:solidFill>
                <a:latin typeface="Roboto"/>
                <a:ea typeface="Roboto"/>
                <a:cs typeface="Roboto"/>
                <a:sym typeface="Roboto"/>
              </a:rPr>
              <a:t>* Icons created by Freepik and Srip, from www.flaticon.com.</a:t>
            </a:r>
            <a:endParaRPr sz="1000">
              <a:solidFill>
                <a:srgbClr val="1E1E1E"/>
              </a:solidFill>
              <a:latin typeface="Roboto"/>
              <a:ea typeface="Roboto"/>
              <a:cs typeface="Roboto"/>
              <a:sym typeface="Roboto"/>
            </a:endParaRPr>
          </a:p>
        </p:txBody>
      </p:sp>
      <p:pic>
        <p:nvPicPr>
          <p:cNvPr id="97" name="Google Shape;97;p15"/>
          <p:cNvPicPr preferRelativeResize="0"/>
          <p:nvPr/>
        </p:nvPicPr>
        <p:blipFill>
          <a:blip r:embed="rId3">
            <a:alphaModFix/>
          </a:blip>
          <a:stretch>
            <a:fillRect/>
          </a:stretch>
        </p:blipFill>
        <p:spPr>
          <a:xfrm>
            <a:off x="5374825" y="1152463"/>
            <a:ext cx="867650" cy="867650"/>
          </a:xfrm>
          <a:prstGeom prst="rect">
            <a:avLst/>
          </a:prstGeom>
          <a:noFill/>
          <a:ln>
            <a:noFill/>
          </a:ln>
        </p:spPr>
      </p:pic>
      <p:pic>
        <p:nvPicPr>
          <p:cNvPr id="98" name="Google Shape;98;p15"/>
          <p:cNvPicPr preferRelativeResize="0"/>
          <p:nvPr/>
        </p:nvPicPr>
        <p:blipFill rotWithShape="1">
          <a:blip r:embed="rId4">
            <a:alphaModFix/>
          </a:blip>
          <a:srcRect b="0" l="4770" r="0" t="0"/>
          <a:stretch/>
        </p:blipFill>
        <p:spPr>
          <a:xfrm>
            <a:off x="7479600" y="2050475"/>
            <a:ext cx="992850" cy="1042550"/>
          </a:xfrm>
          <a:prstGeom prst="rect">
            <a:avLst/>
          </a:prstGeom>
          <a:noFill/>
          <a:ln>
            <a:noFill/>
          </a:ln>
        </p:spPr>
      </p:pic>
      <p:pic>
        <p:nvPicPr>
          <p:cNvPr id="99" name="Google Shape;99;p15"/>
          <p:cNvPicPr preferRelativeResize="0"/>
          <p:nvPr/>
        </p:nvPicPr>
        <p:blipFill>
          <a:blip r:embed="rId3">
            <a:alphaModFix/>
          </a:blip>
          <a:stretch>
            <a:fillRect/>
          </a:stretch>
        </p:blipFill>
        <p:spPr>
          <a:xfrm>
            <a:off x="5374825" y="2137925"/>
            <a:ext cx="867650" cy="867650"/>
          </a:xfrm>
          <a:prstGeom prst="rect">
            <a:avLst/>
          </a:prstGeom>
          <a:noFill/>
          <a:ln>
            <a:noFill/>
          </a:ln>
        </p:spPr>
      </p:pic>
      <p:pic>
        <p:nvPicPr>
          <p:cNvPr id="100" name="Google Shape;100;p15"/>
          <p:cNvPicPr preferRelativeResize="0"/>
          <p:nvPr/>
        </p:nvPicPr>
        <p:blipFill>
          <a:blip r:embed="rId3">
            <a:alphaModFix/>
          </a:blip>
          <a:stretch>
            <a:fillRect/>
          </a:stretch>
        </p:blipFill>
        <p:spPr>
          <a:xfrm>
            <a:off x="5374825" y="3675050"/>
            <a:ext cx="867650" cy="867650"/>
          </a:xfrm>
          <a:prstGeom prst="rect">
            <a:avLst/>
          </a:prstGeom>
          <a:noFill/>
          <a:ln>
            <a:noFill/>
          </a:ln>
        </p:spPr>
      </p:pic>
      <p:cxnSp>
        <p:nvCxnSpPr>
          <p:cNvPr id="101" name="Google Shape;101;p15"/>
          <p:cNvCxnSpPr>
            <a:stCxn id="97" idx="3"/>
            <a:endCxn id="98" idx="1"/>
          </p:cNvCxnSpPr>
          <p:nvPr/>
        </p:nvCxnSpPr>
        <p:spPr>
          <a:xfrm>
            <a:off x="6242475" y="1586287"/>
            <a:ext cx="1237200" cy="985500"/>
          </a:xfrm>
          <a:prstGeom prst="bentConnector3">
            <a:avLst>
              <a:gd fmla="val 49997" name="adj1"/>
            </a:avLst>
          </a:prstGeom>
          <a:noFill/>
          <a:ln cap="flat" cmpd="sng" w="19050">
            <a:solidFill>
              <a:schemeClr val="dk2"/>
            </a:solidFill>
            <a:prstDash val="solid"/>
            <a:round/>
            <a:headEnd len="med" w="med" type="none"/>
            <a:tailEnd len="med" w="med" type="triangle"/>
          </a:ln>
        </p:spPr>
      </p:cxnSp>
      <p:cxnSp>
        <p:nvCxnSpPr>
          <p:cNvPr id="102" name="Google Shape;102;p15"/>
          <p:cNvCxnSpPr>
            <a:stCxn id="99" idx="3"/>
            <a:endCxn id="98" idx="1"/>
          </p:cNvCxnSpPr>
          <p:nvPr/>
        </p:nvCxnSpPr>
        <p:spPr>
          <a:xfrm>
            <a:off x="6242475" y="2571750"/>
            <a:ext cx="1237200" cy="0"/>
          </a:xfrm>
          <a:prstGeom prst="straightConnector1">
            <a:avLst/>
          </a:prstGeom>
          <a:noFill/>
          <a:ln cap="flat" cmpd="sng" w="19050">
            <a:solidFill>
              <a:schemeClr val="dk2"/>
            </a:solidFill>
            <a:prstDash val="solid"/>
            <a:round/>
            <a:headEnd len="med" w="med" type="none"/>
            <a:tailEnd len="med" w="med" type="triangle"/>
          </a:ln>
        </p:spPr>
      </p:cxnSp>
      <p:cxnSp>
        <p:nvCxnSpPr>
          <p:cNvPr id="103" name="Google Shape;103;p15"/>
          <p:cNvCxnSpPr>
            <a:stCxn id="100" idx="3"/>
            <a:endCxn id="98" idx="1"/>
          </p:cNvCxnSpPr>
          <p:nvPr/>
        </p:nvCxnSpPr>
        <p:spPr>
          <a:xfrm flipH="1" rot="10800000">
            <a:off x="6242475" y="2571675"/>
            <a:ext cx="1237200" cy="1537200"/>
          </a:xfrm>
          <a:prstGeom prst="bentConnector3">
            <a:avLst>
              <a:gd fmla="val 49997" name="adj1"/>
            </a:avLst>
          </a:prstGeom>
          <a:noFill/>
          <a:ln cap="flat" cmpd="sng" w="19050">
            <a:solidFill>
              <a:schemeClr val="dk2"/>
            </a:solidFill>
            <a:prstDash val="solid"/>
            <a:round/>
            <a:headEnd len="med" w="med" type="none"/>
            <a:tailEnd len="med" w="med" type="triangle"/>
          </a:ln>
        </p:spPr>
      </p:cxnSp>
      <p:sp>
        <p:nvSpPr>
          <p:cNvPr id="104" name="Google Shape;104;p15"/>
          <p:cNvSpPr/>
          <p:nvPr/>
        </p:nvSpPr>
        <p:spPr>
          <a:xfrm>
            <a:off x="5762600" y="3119675"/>
            <a:ext cx="92100" cy="92100"/>
          </a:xfrm>
          <a:prstGeom prst="flowChartConnector">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5762600" y="3325875"/>
            <a:ext cx="92100" cy="92100"/>
          </a:xfrm>
          <a:prstGeom prst="flowChartConnector">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5762600" y="3532075"/>
            <a:ext cx="92100" cy="92100"/>
          </a:xfrm>
          <a:prstGeom prst="flowChartConnector">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42"/>
          <p:cNvSpPr txBox="1"/>
          <p:nvPr>
            <p:ph type="title"/>
          </p:nvPr>
        </p:nvSpPr>
        <p:spPr>
          <a:xfrm>
            <a:off x="311700" y="555600"/>
            <a:ext cx="31911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Experiment 3</a:t>
            </a:r>
            <a:endParaRPr/>
          </a:p>
        </p:txBody>
      </p:sp>
      <p:sp>
        <p:nvSpPr>
          <p:cNvPr id="730" name="Google Shape;730;p42"/>
          <p:cNvSpPr txBox="1"/>
          <p:nvPr>
            <p:ph idx="1" type="body"/>
          </p:nvPr>
        </p:nvSpPr>
        <p:spPr>
          <a:xfrm>
            <a:off x="311700" y="1389600"/>
            <a:ext cx="3420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pt-BR"/>
              <a:t>E3:</a:t>
            </a:r>
            <a:r>
              <a:rPr lang="pt-BR"/>
              <a:t> Apply best framework on CSTNews dataset</a:t>
            </a:r>
            <a:endParaRPr/>
          </a:p>
          <a:p>
            <a:pPr indent="-304800" lvl="0" marL="457200" rtl="0" algn="l">
              <a:spcBef>
                <a:spcPts val="0"/>
              </a:spcBef>
              <a:spcAft>
                <a:spcPts val="0"/>
              </a:spcAft>
              <a:buSzPts val="1200"/>
              <a:buChar char="➔"/>
            </a:pPr>
            <a:r>
              <a:rPr lang="pt-BR"/>
              <a:t>Model could not identify specific subject of news articles, even with hand-written titles</a:t>
            </a:r>
            <a:endParaRPr/>
          </a:p>
        </p:txBody>
      </p:sp>
      <p:pic>
        <p:nvPicPr>
          <p:cNvPr id="731" name="Google Shape;731;p42"/>
          <p:cNvPicPr preferRelativeResize="0"/>
          <p:nvPr/>
        </p:nvPicPr>
        <p:blipFill>
          <a:blip r:embed="rId3">
            <a:alphaModFix/>
          </a:blip>
          <a:stretch>
            <a:fillRect/>
          </a:stretch>
        </p:blipFill>
        <p:spPr>
          <a:xfrm>
            <a:off x="3892519" y="1389600"/>
            <a:ext cx="5182281" cy="1219000"/>
          </a:xfrm>
          <a:prstGeom prst="rect">
            <a:avLst/>
          </a:prstGeom>
          <a:noFill/>
          <a:ln>
            <a:noFill/>
          </a:ln>
        </p:spPr>
      </p:pic>
      <p:sp>
        <p:nvSpPr>
          <p:cNvPr id="732" name="Google Shape;732;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733" name="Google Shape;733;p42"/>
          <p:cNvSpPr txBox="1"/>
          <p:nvPr/>
        </p:nvSpPr>
        <p:spPr>
          <a:xfrm>
            <a:off x="4185325" y="3096825"/>
            <a:ext cx="223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34" name="Google Shape;734;p42"/>
          <p:cNvSpPr txBox="1"/>
          <p:nvPr/>
        </p:nvSpPr>
        <p:spPr>
          <a:xfrm>
            <a:off x="4292425" y="3227150"/>
            <a:ext cx="2123400" cy="1610100"/>
          </a:xfrm>
          <a:prstGeom prst="rect">
            <a:avLst/>
          </a:prstGeom>
          <a:noFill/>
          <a:ln cap="flat" cmpd="sng" w="9525">
            <a:solidFill>
              <a:srgbClr val="003695"/>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pt-BR" sz="800">
                <a:solidFill>
                  <a:schemeClr val="dk1"/>
                </a:solidFill>
                <a:latin typeface="Roboto"/>
                <a:ea typeface="Roboto"/>
                <a:cs typeface="Roboto"/>
                <a:sym typeface="Roboto"/>
              </a:rPr>
              <a:t>natação brasileira conquista medalha de ouro</a:t>
            </a:r>
            <a:endParaRPr b="1" i="1" sz="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i="1" sz="800">
              <a:solidFill>
                <a:schemeClr val="dk1"/>
              </a:solidFill>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i="1" lang="pt-BR" sz="800">
                <a:solidFill>
                  <a:schemeClr val="dk1"/>
                </a:solidFill>
                <a:latin typeface="Roboto"/>
                <a:ea typeface="Roboto"/>
                <a:cs typeface="Roboto"/>
                <a:sym typeface="Roboto"/>
              </a:rPr>
              <a:t>thiago pereira (rio de janeiro, ) foi um nadador brasileiro. foi bronze nos jogos pan americanos do rio de quebra em 2003. o nadador, que também foi bronzeado nos jogos olímpicos de pequim, foi o terceiro brasileiro a ser medalhado no evento. </a:t>
            </a:r>
            <a:endParaRPr/>
          </a:p>
        </p:txBody>
      </p:sp>
      <p:sp>
        <p:nvSpPr>
          <p:cNvPr id="735" name="Google Shape;735;p42"/>
          <p:cNvSpPr txBox="1"/>
          <p:nvPr/>
        </p:nvSpPr>
        <p:spPr>
          <a:xfrm>
            <a:off x="6721475" y="3227150"/>
            <a:ext cx="2123400" cy="1610100"/>
          </a:xfrm>
          <a:prstGeom prst="rect">
            <a:avLst/>
          </a:prstGeom>
          <a:noFill/>
          <a:ln cap="flat" cmpd="sng" w="9525">
            <a:solidFill>
              <a:srgbClr val="6298AE"/>
            </a:solidFill>
            <a:prstDash val="dash"/>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i="1" lang="pt-BR" sz="800">
                <a:solidFill>
                  <a:schemeClr val="dk1"/>
                </a:solidFill>
                <a:latin typeface="Roboto"/>
                <a:ea typeface="Roboto"/>
                <a:cs typeface="Roboto"/>
                <a:sym typeface="Roboto"/>
              </a:rPr>
              <a:t>a equipe de revezamento 4x200 metros livre conquistou nesta terça feira a segunda medalha de ouro da natação brasileira nos jogos pan americanos do rio . eles fizeram história ao cravar o tempo de 7min12s27 e superar os estados unidos foi a primeira derrota norte americana na competição . pouco antes , thiago pereira havia conquistado a segunda medalha de ouro brasileira no dia na final dos 400m medley , superando o norte americano robert margalis e o canadense keith beavers .</a:t>
            </a:r>
            <a:endParaRPr b="1" i="1" sz="800">
              <a:solidFill>
                <a:schemeClr val="dk1"/>
              </a:solidFill>
              <a:latin typeface="Roboto"/>
              <a:ea typeface="Roboto"/>
              <a:cs typeface="Roboto"/>
              <a:sym typeface="Roboto"/>
            </a:endParaRPr>
          </a:p>
        </p:txBody>
      </p:sp>
      <p:sp>
        <p:nvSpPr>
          <p:cNvPr id="736" name="Google Shape;736;p42"/>
          <p:cNvSpPr txBox="1"/>
          <p:nvPr/>
        </p:nvSpPr>
        <p:spPr>
          <a:xfrm>
            <a:off x="6721475" y="2873150"/>
            <a:ext cx="2123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100">
                <a:solidFill>
                  <a:schemeClr val="dk1"/>
                </a:solidFill>
                <a:latin typeface="Roboto"/>
                <a:ea typeface="Roboto"/>
                <a:cs typeface="Roboto"/>
                <a:sym typeface="Roboto"/>
              </a:rPr>
              <a:t>Target</a:t>
            </a:r>
            <a:endParaRPr/>
          </a:p>
        </p:txBody>
      </p:sp>
      <p:sp>
        <p:nvSpPr>
          <p:cNvPr id="737" name="Google Shape;737;p42"/>
          <p:cNvSpPr txBox="1"/>
          <p:nvPr/>
        </p:nvSpPr>
        <p:spPr>
          <a:xfrm>
            <a:off x="4292575" y="2873150"/>
            <a:ext cx="2123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100">
                <a:solidFill>
                  <a:schemeClr val="dk1"/>
                </a:solidFill>
                <a:latin typeface="Roboto"/>
                <a:ea typeface="Roboto"/>
                <a:cs typeface="Roboto"/>
                <a:sym typeface="Roboto"/>
              </a:rPr>
              <a:t>Predicted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Qualitative Analysis</a:t>
            </a:r>
            <a:endParaRPr/>
          </a:p>
        </p:txBody>
      </p:sp>
      <p:sp>
        <p:nvSpPr>
          <p:cNvPr id="743" name="Google Shape;743;p43"/>
          <p:cNvSpPr txBox="1"/>
          <p:nvPr/>
        </p:nvSpPr>
        <p:spPr>
          <a:xfrm>
            <a:off x="2979150" y="3378525"/>
            <a:ext cx="2736000" cy="935100"/>
          </a:xfrm>
          <a:prstGeom prst="rect">
            <a:avLst/>
          </a:prstGeom>
          <a:noFill/>
          <a:ln cap="flat" cmpd="sng" w="9525">
            <a:solidFill>
              <a:srgbClr val="003695"/>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pt-BR" sz="900">
                <a:solidFill>
                  <a:schemeClr val="dk1"/>
                </a:solidFill>
                <a:latin typeface="Roboto"/>
                <a:ea typeface="Roboto"/>
                <a:cs typeface="Roboto"/>
                <a:sym typeface="Roboto"/>
              </a:rPr>
              <a:t>mário raul de moraes andrade (são paulo, 9 de outubro de 1893 - </a:t>
            </a:r>
            <a:r>
              <a:rPr lang="pt-BR" sz="900">
                <a:solidFill>
                  <a:schemeClr val="dk1"/>
                </a:solidFill>
                <a:highlight>
                  <a:srgbClr val="FFFF00"/>
                </a:highlight>
                <a:latin typeface="Roboto"/>
                <a:ea typeface="Roboto"/>
                <a:cs typeface="Roboto"/>
                <a:sym typeface="Roboto"/>
              </a:rPr>
              <a:t>rio de janeiro, 10 de agosto</a:t>
            </a:r>
            <a:r>
              <a:rPr lang="pt-BR" sz="900">
                <a:solidFill>
                  <a:schemeClr val="dk1"/>
                </a:solidFill>
                <a:latin typeface="Roboto"/>
                <a:ea typeface="Roboto"/>
                <a:cs typeface="Roboto"/>
                <a:sym typeface="Roboto"/>
              </a:rPr>
              <a:t>) (WRONG) de 1945) foi um poeta, ensaísta, crítico literário, </a:t>
            </a:r>
            <a:r>
              <a:rPr lang="pt-BR" sz="900">
                <a:solidFill>
                  <a:schemeClr val="dk1"/>
                </a:solidFill>
                <a:highlight>
                  <a:srgbClr val="FFFF00"/>
                </a:highlight>
                <a:latin typeface="Roboto"/>
                <a:ea typeface="Roboto"/>
                <a:cs typeface="Roboto"/>
                <a:sym typeface="Roboto"/>
              </a:rPr>
              <a:t>poeta e ensaísta</a:t>
            </a:r>
            <a:r>
              <a:rPr lang="pt-BR" sz="900">
                <a:solidFill>
                  <a:schemeClr val="dk1"/>
                </a:solidFill>
                <a:latin typeface="Roboto"/>
                <a:ea typeface="Roboto"/>
                <a:cs typeface="Roboto"/>
                <a:sym typeface="Roboto"/>
              </a:rPr>
              <a:t> (REPETITION) brasileiro.</a:t>
            </a:r>
            <a:endParaRPr sz="900">
              <a:solidFill>
                <a:schemeClr val="dk1"/>
              </a:solidFill>
              <a:latin typeface="Roboto"/>
              <a:ea typeface="Roboto"/>
              <a:cs typeface="Roboto"/>
              <a:sym typeface="Roboto"/>
            </a:endParaRPr>
          </a:p>
        </p:txBody>
      </p:sp>
      <p:sp>
        <p:nvSpPr>
          <p:cNvPr id="744" name="Google Shape;744;p43"/>
          <p:cNvSpPr txBox="1"/>
          <p:nvPr/>
        </p:nvSpPr>
        <p:spPr>
          <a:xfrm>
            <a:off x="5982525" y="3357775"/>
            <a:ext cx="2736000" cy="935100"/>
          </a:xfrm>
          <a:prstGeom prst="rect">
            <a:avLst/>
          </a:prstGeom>
          <a:noFill/>
          <a:ln cap="flat" cmpd="sng" w="9525">
            <a:solidFill>
              <a:srgbClr val="6298AE"/>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pt-BR" sz="900">
                <a:solidFill>
                  <a:schemeClr val="dk1"/>
                </a:solidFill>
                <a:latin typeface="Roboto"/>
                <a:ea typeface="Roboto"/>
                <a:cs typeface="Roboto"/>
                <a:sym typeface="Roboto"/>
              </a:rPr>
              <a:t>mário raul de morais andrade (são paulo , 9 de outubro de 1893 são paulo , 25 de fevereiro de 1945) foi um poeta , romancista , musicólogo , historiador de arte , crítico e fotógrafo brasileiro . (...)</a:t>
            </a:r>
            <a:endParaRPr sz="900">
              <a:solidFill>
                <a:schemeClr val="dk1"/>
              </a:solidFill>
              <a:latin typeface="Roboto"/>
              <a:ea typeface="Roboto"/>
              <a:cs typeface="Roboto"/>
              <a:sym typeface="Roboto"/>
            </a:endParaRPr>
          </a:p>
        </p:txBody>
      </p:sp>
      <p:sp>
        <p:nvSpPr>
          <p:cNvPr id="745" name="Google Shape;745;p43"/>
          <p:cNvSpPr txBox="1"/>
          <p:nvPr/>
        </p:nvSpPr>
        <p:spPr>
          <a:xfrm>
            <a:off x="529875" y="3661425"/>
            <a:ext cx="30000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200">
                <a:solidFill>
                  <a:schemeClr val="dk1"/>
                </a:solidFill>
                <a:latin typeface="Roboto"/>
                <a:ea typeface="Roboto"/>
                <a:cs typeface="Roboto"/>
                <a:sym typeface="Roboto"/>
              </a:rPr>
              <a:t>Mário Raul de Moraes Andrade</a:t>
            </a:r>
            <a:endParaRPr b="1" sz="1200">
              <a:solidFill>
                <a:schemeClr val="dk1"/>
              </a:solidFill>
              <a:latin typeface="Roboto"/>
              <a:ea typeface="Roboto"/>
              <a:cs typeface="Roboto"/>
              <a:sym typeface="Roboto"/>
            </a:endParaRPr>
          </a:p>
        </p:txBody>
      </p:sp>
      <p:sp>
        <p:nvSpPr>
          <p:cNvPr id="746" name="Google Shape;746;p43"/>
          <p:cNvSpPr txBox="1"/>
          <p:nvPr/>
        </p:nvSpPr>
        <p:spPr>
          <a:xfrm>
            <a:off x="2979150" y="1521175"/>
            <a:ext cx="2736000" cy="1353900"/>
          </a:xfrm>
          <a:prstGeom prst="rect">
            <a:avLst/>
          </a:prstGeom>
          <a:noFill/>
          <a:ln cap="flat" cmpd="sng" w="9525">
            <a:solidFill>
              <a:srgbClr val="003695"/>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i="1" lang="pt-BR" sz="900">
                <a:solidFill>
                  <a:schemeClr val="dk1"/>
                </a:solidFill>
                <a:latin typeface="Roboto"/>
                <a:ea typeface="Roboto"/>
                <a:cs typeface="Roboto"/>
                <a:sym typeface="Roboto"/>
              </a:rPr>
              <a:t>o feudalismo foi um modo de organização social e política baseado nas relações servo contratos servis. tem suas origens na decadência do império romano. o sistema feudal se caracterizou pela concessão de feudos, quase sempre em forma de terras e trabalho, em troca de proteção política e militar. esse contrato feito era selado por um juramento de fidelidade.</a:t>
            </a:r>
            <a:endParaRPr b="1" i="1" sz="900">
              <a:solidFill>
                <a:schemeClr val="dk1"/>
              </a:solidFill>
              <a:latin typeface="Roboto"/>
              <a:ea typeface="Roboto"/>
              <a:cs typeface="Roboto"/>
              <a:sym typeface="Roboto"/>
            </a:endParaRPr>
          </a:p>
        </p:txBody>
      </p:sp>
      <p:sp>
        <p:nvSpPr>
          <p:cNvPr id="747" name="Google Shape;747;p43"/>
          <p:cNvSpPr txBox="1"/>
          <p:nvPr/>
        </p:nvSpPr>
        <p:spPr>
          <a:xfrm>
            <a:off x="5982525" y="1510788"/>
            <a:ext cx="2736000" cy="1353900"/>
          </a:xfrm>
          <a:prstGeom prst="rect">
            <a:avLst/>
          </a:prstGeom>
          <a:noFill/>
          <a:ln cap="flat" cmpd="sng" w="9525">
            <a:solidFill>
              <a:srgbClr val="6298AE"/>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pt-BR" sz="900">
                <a:solidFill>
                  <a:schemeClr val="dk1"/>
                </a:solidFill>
                <a:latin typeface="Roboto"/>
                <a:ea typeface="Roboto"/>
                <a:cs typeface="Roboto"/>
                <a:sym typeface="Roboto"/>
              </a:rPr>
              <a:t>feudalismo compreende o sistema político , econômico e social que predominou na europa ocidental entre o início da idade média até a afirmação dos estados modernos , tendo seu apogeu entre os séculos xi e xiii . o conceito teórico foi criado nos séculos xvii e xviii (...)</a:t>
            </a:r>
            <a:endParaRPr b="1" sz="900">
              <a:solidFill>
                <a:schemeClr val="dk1"/>
              </a:solidFill>
              <a:latin typeface="Roboto"/>
              <a:ea typeface="Roboto"/>
              <a:cs typeface="Roboto"/>
              <a:sym typeface="Roboto"/>
            </a:endParaRPr>
          </a:p>
        </p:txBody>
      </p:sp>
      <p:sp>
        <p:nvSpPr>
          <p:cNvPr id="748" name="Google Shape;748;p43"/>
          <p:cNvSpPr txBox="1"/>
          <p:nvPr/>
        </p:nvSpPr>
        <p:spPr>
          <a:xfrm>
            <a:off x="529875" y="2003088"/>
            <a:ext cx="172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200">
                <a:solidFill>
                  <a:schemeClr val="dk1"/>
                </a:solidFill>
                <a:latin typeface="Roboto"/>
                <a:ea typeface="Roboto"/>
                <a:cs typeface="Roboto"/>
                <a:sym typeface="Roboto"/>
              </a:rPr>
              <a:t>Feudalismo</a:t>
            </a:r>
            <a:endParaRPr b="1" sz="1200">
              <a:solidFill>
                <a:schemeClr val="dk1"/>
              </a:solidFill>
              <a:latin typeface="Roboto"/>
              <a:ea typeface="Roboto"/>
              <a:cs typeface="Roboto"/>
              <a:sym typeface="Roboto"/>
            </a:endParaRPr>
          </a:p>
        </p:txBody>
      </p:sp>
      <p:sp>
        <p:nvSpPr>
          <p:cNvPr id="749" name="Google Shape;749;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750" name="Google Shape;750;p43"/>
          <p:cNvSpPr txBox="1"/>
          <p:nvPr/>
        </p:nvSpPr>
        <p:spPr>
          <a:xfrm>
            <a:off x="2979150" y="1131100"/>
            <a:ext cx="2736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1200">
                <a:latin typeface="Roboto"/>
                <a:ea typeface="Roboto"/>
                <a:cs typeface="Roboto"/>
                <a:sym typeface="Roboto"/>
              </a:rPr>
              <a:t>PLSum</a:t>
            </a:r>
            <a:endParaRPr sz="1200">
              <a:latin typeface="Roboto"/>
              <a:ea typeface="Roboto"/>
              <a:cs typeface="Roboto"/>
              <a:sym typeface="Roboto"/>
            </a:endParaRPr>
          </a:p>
        </p:txBody>
      </p:sp>
      <p:sp>
        <p:nvSpPr>
          <p:cNvPr id="751" name="Google Shape;751;p43"/>
          <p:cNvSpPr txBox="1"/>
          <p:nvPr/>
        </p:nvSpPr>
        <p:spPr>
          <a:xfrm>
            <a:off x="5982525" y="1120700"/>
            <a:ext cx="2736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1200">
                <a:latin typeface="Roboto"/>
                <a:ea typeface="Roboto"/>
                <a:cs typeface="Roboto"/>
                <a:sym typeface="Roboto"/>
              </a:rPr>
              <a:t>Wikipedia</a:t>
            </a:r>
            <a:endParaRPr sz="12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Conclusions</a:t>
            </a:r>
            <a:endParaRPr/>
          </a:p>
        </p:txBody>
      </p:sp>
      <p:sp>
        <p:nvSpPr>
          <p:cNvPr id="757" name="Google Shape;75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pt-BR"/>
              <a:t>PLSum was </a:t>
            </a:r>
            <a:r>
              <a:rPr lang="pt-BR"/>
              <a:t>successful</a:t>
            </a:r>
            <a:r>
              <a:rPr lang="pt-BR"/>
              <a:t> in generating long, wiki-like summaries:</a:t>
            </a:r>
            <a:endParaRPr/>
          </a:p>
          <a:p>
            <a:pPr indent="-304800" lvl="1" marL="914400" rtl="0" algn="l">
              <a:spcBef>
                <a:spcPts val="0"/>
              </a:spcBef>
              <a:spcAft>
                <a:spcPts val="0"/>
              </a:spcAft>
              <a:buSzPts val="1200"/>
              <a:buChar char="◆"/>
            </a:pPr>
            <a:r>
              <a:rPr lang="pt-BR">
                <a:highlight>
                  <a:srgbClr val="93C47D"/>
                </a:highlight>
              </a:rPr>
              <a:t>Strong </a:t>
            </a:r>
            <a:r>
              <a:rPr b="1" lang="pt-BR">
                <a:highlight>
                  <a:srgbClr val="93C47D"/>
                </a:highlight>
              </a:rPr>
              <a:t>content planning</a:t>
            </a:r>
            <a:endParaRPr b="1">
              <a:highlight>
                <a:srgbClr val="93C47D"/>
              </a:highlight>
            </a:endParaRPr>
          </a:p>
          <a:p>
            <a:pPr indent="-304800" lvl="1" marL="914400" rtl="0" algn="l">
              <a:spcBef>
                <a:spcPts val="0"/>
              </a:spcBef>
              <a:spcAft>
                <a:spcPts val="0"/>
              </a:spcAft>
              <a:buSzPts val="1200"/>
              <a:buChar char="◆"/>
            </a:pPr>
            <a:r>
              <a:rPr lang="pt-BR">
                <a:highlight>
                  <a:srgbClr val="93C47D"/>
                </a:highlight>
              </a:rPr>
              <a:t>Correct</a:t>
            </a:r>
            <a:r>
              <a:rPr b="1" lang="pt-BR">
                <a:highlight>
                  <a:srgbClr val="93C47D"/>
                </a:highlight>
              </a:rPr>
              <a:t> </a:t>
            </a:r>
            <a:r>
              <a:rPr b="1" lang="pt-BR">
                <a:highlight>
                  <a:srgbClr val="93C47D"/>
                </a:highlight>
              </a:rPr>
              <a:t>syntax</a:t>
            </a:r>
            <a:r>
              <a:rPr b="1" lang="pt-BR">
                <a:highlight>
                  <a:srgbClr val="93C47D"/>
                </a:highlight>
              </a:rPr>
              <a:t> and semantics</a:t>
            </a:r>
            <a:endParaRPr b="1">
              <a:highlight>
                <a:srgbClr val="93C47D"/>
              </a:highlight>
            </a:endParaRPr>
          </a:p>
          <a:p>
            <a:pPr indent="-304800" lvl="1" marL="914400" rtl="0" algn="l">
              <a:spcBef>
                <a:spcPts val="0"/>
              </a:spcBef>
              <a:spcAft>
                <a:spcPts val="0"/>
              </a:spcAft>
              <a:buSzPts val="1200"/>
              <a:buChar char="◆"/>
            </a:pPr>
            <a:r>
              <a:rPr lang="pt-BR">
                <a:highlight>
                  <a:srgbClr val="93C47D"/>
                </a:highlight>
              </a:rPr>
              <a:t>Reliable </a:t>
            </a:r>
            <a:r>
              <a:rPr b="1" lang="pt-BR">
                <a:highlight>
                  <a:srgbClr val="93C47D"/>
                </a:highlight>
              </a:rPr>
              <a:t>style transfer</a:t>
            </a:r>
            <a:r>
              <a:rPr b="1" lang="pt-BR"/>
              <a:t> </a:t>
            </a:r>
            <a:r>
              <a:rPr lang="pt-BR"/>
              <a:t>(impossible with extractive summ.)</a:t>
            </a:r>
            <a:endParaRPr/>
          </a:p>
          <a:p>
            <a:pPr indent="-304800" lvl="1" marL="914400" rtl="0" algn="l">
              <a:spcBef>
                <a:spcPts val="0"/>
              </a:spcBef>
              <a:spcAft>
                <a:spcPts val="0"/>
              </a:spcAft>
              <a:buSzPts val="1200"/>
              <a:buChar char="◆"/>
            </a:pPr>
            <a:r>
              <a:rPr lang="pt-BR">
                <a:highlight>
                  <a:srgbClr val="EA9999"/>
                </a:highlight>
              </a:rPr>
              <a:t>Weak with </a:t>
            </a:r>
            <a:r>
              <a:rPr b="1" lang="pt-BR">
                <a:highlight>
                  <a:srgbClr val="EA9999"/>
                </a:highlight>
              </a:rPr>
              <a:t>quantities</a:t>
            </a:r>
            <a:endParaRPr>
              <a:highlight>
                <a:srgbClr val="A4C2F4"/>
              </a:highlight>
            </a:endParaRPr>
          </a:p>
          <a:p>
            <a:pPr indent="-304800" lvl="0" marL="457200" rtl="0" algn="l">
              <a:spcBef>
                <a:spcPts val="1000"/>
              </a:spcBef>
              <a:spcAft>
                <a:spcPts val="0"/>
              </a:spcAft>
              <a:buSzPts val="1200"/>
              <a:buChar char="➔"/>
            </a:pPr>
            <a:r>
              <a:rPr lang="pt-BR"/>
              <a:t>Bad extractive stage -&gt; bad output:</a:t>
            </a:r>
            <a:endParaRPr/>
          </a:p>
          <a:p>
            <a:pPr indent="-304800" lvl="1" marL="914400" rtl="0" algn="l">
              <a:spcBef>
                <a:spcPts val="0"/>
              </a:spcBef>
              <a:spcAft>
                <a:spcPts val="0"/>
              </a:spcAft>
              <a:buSzPts val="1200"/>
              <a:buChar char="◆"/>
            </a:pPr>
            <a:r>
              <a:rPr b="1" lang="pt-BR">
                <a:highlight>
                  <a:srgbClr val="EA9999"/>
                </a:highlight>
              </a:rPr>
              <a:t>Unrelated </a:t>
            </a:r>
            <a:r>
              <a:rPr b="1" lang="pt-BR">
                <a:highlight>
                  <a:srgbClr val="EA9999"/>
                </a:highlight>
              </a:rPr>
              <a:t>synonyms</a:t>
            </a:r>
            <a:endParaRPr b="1">
              <a:highlight>
                <a:srgbClr val="EA9999"/>
              </a:highlight>
            </a:endParaRPr>
          </a:p>
          <a:p>
            <a:pPr indent="-304800" lvl="2" marL="1371600" rtl="0" algn="l">
              <a:spcBef>
                <a:spcPts val="0"/>
              </a:spcBef>
              <a:spcAft>
                <a:spcPts val="0"/>
              </a:spcAft>
              <a:buSzPts val="1200"/>
              <a:buChar char="●"/>
            </a:pPr>
            <a:r>
              <a:rPr b="1" lang="pt-BR"/>
              <a:t>Contextual information</a:t>
            </a:r>
            <a:r>
              <a:rPr lang="pt-BR"/>
              <a:t> is needed to avoid these problems</a:t>
            </a:r>
            <a:endParaRPr b="1">
              <a:highlight>
                <a:srgbClr val="EA9999"/>
              </a:highlight>
            </a:endParaRPr>
          </a:p>
          <a:p>
            <a:pPr indent="0" lvl="0" marL="0" rtl="0" algn="l">
              <a:spcBef>
                <a:spcPts val="1200"/>
              </a:spcBef>
              <a:spcAft>
                <a:spcPts val="1200"/>
              </a:spcAft>
              <a:buNone/>
            </a:pPr>
            <a:r>
              <a:t/>
            </a:r>
            <a:endParaRPr/>
          </a:p>
        </p:txBody>
      </p:sp>
      <p:sp>
        <p:nvSpPr>
          <p:cNvPr id="758" name="Google Shape;758;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Our Publications</a:t>
            </a:r>
            <a:endParaRPr/>
          </a:p>
        </p:txBody>
      </p:sp>
      <p:sp>
        <p:nvSpPr>
          <p:cNvPr id="764" name="Google Shape;764;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765" name="Google Shape;76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pt-BR"/>
              <a:t>Published:</a:t>
            </a:r>
            <a:endParaRPr b="1"/>
          </a:p>
          <a:p>
            <a:pPr indent="0" lvl="0" marL="0" rtl="0" algn="just">
              <a:lnSpc>
                <a:spcPct val="115000"/>
              </a:lnSpc>
              <a:spcBef>
                <a:spcPts val="0"/>
              </a:spcBef>
              <a:spcAft>
                <a:spcPts val="0"/>
              </a:spcAft>
              <a:buNone/>
            </a:pPr>
            <a:r>
              <a:rPr lang="pt-BR" sz="1050"/>
              <a:t>OLIVEIRA, André; COSTA, Anna; HRUSCHKA, Eduardo. A Framework for Multi-document Extractive Summarization of Reviews with Aspect-based Sentiment Analysis. </a:t>
            </a:r>
            <a:r>
              <a:rPr i="1" lang="pt-BR" sz="1050"/>
              <a:t>In</a:t>
            </a:r>
            <a:r>
              <a:rPr lang="pt-BR" sz="1050"/>
              <a:t>: ENCONTRO NACIONAL DE INTELIGÊNCIA ARTIFICIAL E COMPUTACIONAL (ENIAC), 17. , 2020, Evento Online. Anais [...]. Porto Alegre: Sociedade Brasileira de Computação, 2020 . p. 471-482. DOI: </a:t>
            </a:r>
            <a:r>
              <a:rPr lang="pt-BR" sz="1050" u="sng">
                <a:solidFill>
                  <a:srgbClr val="6298AE"/>
                </a:solidFill>
                <a:hlinkClick r:id="rId3">
                  <a:extLst>
                    <a:ext uri="{A12FA001-AC4F-418D-AE19-62706E023703}">
                      <ahyp:hlinkClr val="tx"/>
                    </a:ext>
                  </a:extLst>
                </a:hlinkClick>
              </a:rPr>
              <a:t>https://doi.org/10.5753/eniac.2020.12152</a:t>
            </a:r>
            <a:r>
              <a:rPr lang="pt-BR" sz="1050"/>
              <a:t>.</a:t>
            </a:r>
            <a:endParaRPr sz="1050"/>
          </a:p>
          <a:p>
            <a:pPr indent="-304800" lvl="0" marL="457200" rtl="0" algn="l">
              <a:spcBef>
                <a:spcPts val="1200"/>
              </a:spcBef>
              <a:spcAft>
                <a:spcPts val="0"/>
              </a:spcAft>
              <a:buSzPts val="1200"/>
              <a:buChar char="➔"/>
            </a:pPr>
            <a:r>
              <a:rPr b="1" lang="pt-BR"/>
              <a:t>Under revision:</a:t>
            </a:r>
            <a:endParaRPr b="1"/>
          </a:p>
          <a:p>
            <a:pPr indent="0" lvl="0" marL="0" rtl="0" algn="l">
              <a:spcBef>
                <a:spcPts val="1200"/>
              </a:spcBef>
              <a:spcAft>
                <a:spcPts val="0"/>
              </a:spcAft>
              <a:buNone/>
            </a:pPr>
            <a:r>
              <a:rPr lang="pt-BR"/>
              <a:t>“Generating PT-BR Wikipedia by Summarizing Multiple Websites”.</a:t>
            </a:r>
            <a:r>
              <a:rPr lang="pt-BR"/>
              <a:t> Under revision on ENIAC 2021 (</a:t>
            </a:r>
            <a:r>
              <a:rPr lang="pt-BR" u="sng">
                <a:solidFill>
                  <a:srgbClr val="003695"/>
                </a:solidFill>
                <a:hlinkClick r:id="rId4">
                  <a:extLst>
                    <a:ext uri="{A12FA001-AC4F-418D-AE19-62706E023703}">
                      <ahyp:hlinkClr val="tx"/>
                    </a:ext>
                  </a:extLst>
                </a:hlinkClick>
              </a:rPr>
              <a:t>http://c4ai.inova.usp.br/bracis/eniac.htm</a:t>
            </a:r>
            <a:r>
              <a:rPr lang="pt-BR"/>
              <a:t>).</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46"/>
          <p:cNvSpPr txBox="1"/>
          <p:nvPr>
            <p:ph type="title"/>
          </p:nvPr>
        </p:nvSpPr>
        <p:spPr>
          <a:xfrm>
            <a:off x="311700" y="555600"/>
            <a:ext cx="31911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Next Steps</a:t>
            </a:r>
            <a:endParaRPr/>
          </a:p>
        </p:txBody>
      </p:sp>
      <p:sp>
        <p:nvSpPr>
          <p:cNvPr id="771" name="Google Shape;771;p46"/>
          <p:cNvSpPr txBox="1"/>
          <p:nvPr>
            <p:ph idx="1" type="body"/>
          </p:nvPr>
        </p:nvSpPr>
        <p:spPr>
          <a:xfrm>
            <a:off x="311700" y="1389600"/>
            <a:ext cx="3420000" cy="3179400"/>
          </a:xfrm>
          <a:prstGeom prst="rect">
            <a:avLst/>
          </a:prstGeom>
        </p:spPr>
        <p:txBody>
          <a:bodyPr anchorCtr="0" anchor="t" bIns="91425" lIns="91425" spcFirstLastPara="1" rIns="91425" wrap="square" tIns="91425">
            <a:normAutofit fontScale="85000" lnSpcReduction="20000"/>
          </a:bodyPr>
          <a:lstStyle/>
          <a:p>
            <a:pPr indent="-293370" lvl="0" marL="457200" rtl="0" algn="l">
              <a:spcBef>
                <a:spcPts val="0"/>
              </a:spcBef>
              <a:spcAft>
                <a:spcPts val="0"/>
              </a:spcAft>
              <a:buSzPct val="100000"/>
              <a:buChar char="➔"/>
            </a:pPr>
            <a:r>
              <a:rPr b="1" lang="pt-BR"/>
              <a:t>Improve extractive stage:</a:t>
            </a:r>
            <a:endParaRPr b="1"/>
          </a:p>
          <a:p>
            <a:pPr indent="-293369" lvl="1" marL="914400" rtl="0" algn="l">
              <a:spcBef>
                <a:spcPts val="0"/>
              </a:spcBef>
              <a:spcAft>
                <a:spcPts val="0"/>
              </a:spcAft>
              <a:buSzPct val="100000"/>
              <a:buChar char="◆"/>
            </a:pPr>
            <a:r>
              <a:rPr lang="pt-BR"/>
              <a:t>More information</a:t>
            </a:r>
            <a:endParaRPr/>
          </a:p>
          <a:p>
            <a:pPr indent="-293369" lvl="1" marL="914400" rtl="0" algn="l">
              <a:spcBef>
                <a:spcPts val="0"/>
              </a:spcBef>
              <a:spcAft>
                <a:spcPts val="0"/>
              </a:spcAft>
              <a:buSzPct val="100000"/>
              <a:buChar char="◆"/>
            </a:pPr>
            <a:r>
              <a:rPr lang="pt-BR"/>
              <a:t>Less </a:t>
            </a:r>
            <a:r>
              <a:rPr lang="pt-BR"/>
              <a:t>ambiguous</a:t>
            </a:r>
            <a:r>
              <a:rPr lang="pt-BR"/>
              <a:t> and redundant sentences</a:t>
            </a:r>
            <a:endParaRPr/>
          </a:p>
          <a:p>
            <a:pPr indent="-293370" lvl="0" marL="457200" rtl="0" algn="l">
              <a:spcBef>
                <a:spcPts val="1000"/>
              </a:spcBef>
              <a:spcAft>
                <a:spcPts val="0"/>
              </a:spcAft>
              <a:buSzPct val="100000"/>
              <a:buChar char="➔"/>
            </a:pPr>
            <a:r>
              <a:rPr lang="pt-BR"/>
              <a:t>How: </a:t>
            </a:r>
            <a:r>
              <a:rPr b="1" lang="pt-BR"/>
              <a:t>Embeddings clustering techniques</a:t>
            </a:r>
            <a:endParaRPr/>
          </a:p>
          <a:p>
            <a:pPr indent="-293369" lvl="1" marL="914400" rtl="0" algn="l">
              <a:spcBef>
                <a:spcPts val="0"/>
              </a:spcBef>
              <a:spcAft>
                <a:spcPts val="0"/>
              </a:spcAft>
              <a:buSzPct val="100000"/>
              <a:buChar char="◆"/>
            </a:pPr>
            <a:r>
              <a:rPr lang="pt-BR"/>
              <a:t>Cluster</a:t>
            </a:r>
            <a:r>
              <a:rPr lang="pt-BR"/>
              <a:t> </a:t>
            </a:r>
            <a:r>
              <a:rPr lang="pt-BR"/>
              <a:t>similar</a:t>
            </a:r>
            <a:r>
              <a:rPr lang="pt-BR"/>
              <a:t> sentences:</a:t>
            </a:r>
            <a:endParaRPr/>
          </a:p>
          <a:p>
            <a:pPr indent="-293369" lvl="2" marL="1371600" rtl="0" algn="l">
              <a:spcBef>
                <a:spcPts val="0"/>
              </a:spcBef>
              <a:spcAft>
                <a:spcPts val="0"/>
              </a:spcAft>
              <a:buSzPct val="100000"/>
              <a:buChar char="●"/>
            </a:pPr>
            <a:r>
              <a:rPr lang="pt-BR"/>
              <a:t>Redundancy</a:t>
            </a:r>
            <a:endParaRPr/>
          </a:p>
          <a:p>
            <a:pPr indent="-293369" lvl="1" marL="914400" rtl="0" algn="l">
              <a:spcBef>
                <a:spcPts val="0"/>
              </a:spcBef>
              <a:spcAft>
                <a:spcPts val="0"/>
              </a:spcAft>
              <a:buSzPct val="100000"/>
              <a:buChar char="◆"/>
            </a:pPr>
            <a:r>
              <a:rPr lang="pt-BR"/>
              <a:t>Remove outliers (semantically distant sentences):</a:t>
            </a:r>
            <a:endParaRPr/>
          </a:p>
          <a:p>
            <a:pPr indent="-293369" lvl="2" marL="1371600" rtl="0" algn="l">
              <a:spcBef>
                <a:spcPts val="0"/>
              </a:spcBef>
              <a:spcAft>
                <a:spcPts val="0"/>
              </a:spcAft>
              <a:buSzPct val="100000"/>
              <a:buChar char="●"/>
            </a:pPr>
            <a:r>
              <a:rPr lang="pt-BR"/>
              <a:t>Ambiguity</a:t>
            </a:r>
            <a:endParaRPr/>
          </a:p>
          <a:p>
            <a:pPr indent="-293370" lvl="0" marL="457200" rtl="0" algn="l">
              <a:spcBef>
                <a:spcPts val="0"/>
              </a:spcBef>
              <a:spcAft>
                <a:spcPts val="0"/>
              </a:spcAft>
              <a:buSzPct val="100000"/>
              <a:buChar char="➔"/>
            </a:pPr>
            <a:r>
              <a:rPr lang="pt-BR"/>
              <a:t>Options: </a:t>
            </a:r>
            <a:endParaRPr/>
          </a:p>
          <a:p>
            <a:pPr indent="-293369" lvl="1" marL="914400" rtl="0" algn="l">
              <a:spcBef>
                <a:spcPts val="0"/>
              </a:spcBef>
              <a:spcAft>
                <a:spcPts val="0"/>
              </a:spcAft>
              <a:buSzPct val="100000"/>
              <a:buChar char="◆"/>
            </a:pPr>
            <a:r>
              <a:rPr i="1" lang="pt-BR"/>
              <a:t>Top2Vec</a:t>
            </a:r>
            <a:r>
              <a:rPr lang="pt-BR"/>
              <a:t> (ANGELOV, 2020)</a:t>
            </a:r>
            <a:endParaRPr/>
          </a:p>
          <a:p>
            <a:pPr indent="-293369" lvl="1" marL="914400" rtl="0" algn="l">
              <a:spcBef>
                <a:spcPts val="0"/>
              </a:spcBef>
              <a:spcAft>
                <a:spcPts val="0"/>
              </a:spcAft>
              <a:buSzPct val="100000"/>
              <a:buChar char="◆"/>
            </a:pPr>
            <a:r>
              <a:rPr i="1" lang="pt-BR"/>
              <a:t>SentenceBert</a:t>
            </a:r>
            <a:r>
              <a:rPr lang="pt-BR"/>
              <a:t> (REIMERS; GUREVYCH, 2019)</a:t>
            </a:r>
            <a:endParaRPr/>
          </a:p>
        </p:txBody>
      </p:sp>
      <p:sp>
        <p:nvSpPr>
          <p:cNvPr id="772" name="Google Shape;772;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cxnSp>
        <p:nvCxnSpPr>
          <p:cNvPr id="773" name="Google Shape;773;p46"/>
          <p:cNvCxnSpPr/>
          <p:nvPr/>
        </p:nvCxnSpPr>
        <p:spPr>
          <a:xfrm rot="10800000">
            <a:off x="4974400" y="2533825"/>
            <a:ext cx="0" cy="521100"/>
          </a:xfrm>
          <a:prstGeom prst="straightConnector1">
            <a:avLst/>
          </a:prstGeom>
          <a:noFill/>
          <a:ln cap="flat" cmpd="sng" w="19050">
            <a:solidFill>
              <a:srgbClr val="003695"/>
            </a:solidFill>
            <a:prstDash val="solid"/>
            <a:round/>
            <a:headEnd len="med" w="med" type="none"/>
            <a:tailEnd len="med" w="med" type="none"/>
          </a:ln>
        </p:spPr>
      </p:cxnSp>
      <p:cxnSp>
        <p:nvCxnSpPr>
          <p:cNvPr id="774" name="Google Shape;774;p46"/>
          <p:cNvCxnSpPr/>
          <p:nvPr/>
        </p:nvCxnSpPr>
        <p:spPr>
          <a:xfrm rot="10800000">
            <a:off x="5465800" y="2522275"/>
            <a:ext cx="0" cy="544200"/>
          </a:xfrm>
          <a:prstGeom prst="straightConnector1">
            <a:avLst/>
          </a:prstGeom>
          <a:noFill/>
          <a:ln cap="flat" cmpd="sng" w="19050">
            <a:solidFill>
              <a:srgbClr val="003695"/>
            </a:solidFill>
            <a:prstDash val="solid"/>
            <a:round/>
            <a:headEnd len="med" w="med" type="none"/>
            <a:tailEnd len="med" w="med" type="none"/>
          </a:ln>
        </p:spPr>
      </p:cxnSp>
      <p:cxnSp>
        <p:nvCxnSpPr>
          <p:cNvPr id="775" name="Google Shape;775;p46"/>
          <p:cNvCxnSpPr/>
          <p:nvPr/>
        </p:nvCxnSpPr>
        <p:spPr>
          <a:xfrm rot="10800000">
            <a:off x="4974400" y="2533825"/>
            <a:ext cx="491400" cy="0"/>
          </a:xfrm>
          <a:prstGeom prst="straightConnector1">
            <a:avLst/>
          </a:prstGeom>
          <a:noFill/>
          <a:ln cap="flat" cmpd="sng" w="19050">
            <a:solidFill>
              <a:srgbClr val="003695"/>
            </a:solidFill>
            <a:prstDash val="solid"/>
            <a:round/>
            <a:headEnd len="med" w="med" type="none"/>
            <a:tailEnd len="med" w="med" type="none"/>
          </a:ln>
        </p:spPr>
      </p:cxnSp>
      <p:cxnSp>
        <p:nvCxnSpPr>
          <p:cNvPr id="776" name="Google Shape;776;p46"/>
          <p:cNvCxnSpPr/>
          <p:nvPr/>
        </p:nvCxnSpPr>
        <p:spPr>
          <a:xfrm rot="10800000">
            <a:off x="5220100" y="2181175"/>
            <a:ext cx="0" cy="341100"/>
          </a:xfrm>
          <a:prstGeom prst="straightConnector1">
            <a:avLst/>
          </a:prstGeom>
          <a:noFill/>
          <a:ln cap="flat" cmpd="sng" w="19050">
            <a:solidFill>
              <a:srgbClr val="003695"/>
            </a:solidFill>
            <a:prstDash val="solid"/>
            <a:round/>
            <a:headEnd len="med" w="med" type="none"/>
            <a:tailEnd len="med" w="med" type="none"/>
          </a:ln>
        </p:spPr>
      </p:cxnSp>
      <p:cxnSp>
        <p:nvCxnSpPr>
          <p:cNvPr id="777" name="Google Shape;777;p46"/>
          <p:cNvCxnSpPr/>
          <p:nvPr/>
        </p:nvCxnSpPr>
        <p:spPr>
          <a:xfrm rot="10800000">
            <a:off x="5220000" y="2189975"/>
            <a:ext cx="819900" cy="0"/>
          </a:xfrm>
          <a:prstGeom prst="straightConnector1">
            <a:avLst/>
          </a:prstGeom>
          <a:noFill/>
          <a:ln cap="flat" cmpd="sng" w="19050">
            <a:solidFill>
              <a:srgbClr val="003695"/>
            </a:solidFill>
            <a:prstDash val="solid"/>
            <a:round/>
            <a:headEnd len="med" w="med" type="none"/>
            <a:tailEnd len="med" w="med" type="none"/>
          </a:ln>
        </p:spPr>
      </p:cxnSp>
      <p:cxnSp>
        <p:nvCxnSpPr>
          <p:cNvPr id="778" name="Google Shape;778;p46"/>
          <p:cNvCxnSpPr/>
          <p:nvPr/>
        </p:nvCxnSpPr>
        <p:spPr>
          <a:xfrm rot="10800000">
            <a:off x="5786025" y="2542525"/>
            <a:ext cx="0" cy="521100"/>
          </a:xfrm>
          <a:prstGeom prst="straightConnector1">
            <a:avLst/>
          </a:prstGeom>
          <a:noFill/>
          <a:ln cap="flat" cmpd="sng" w="19050">
            <a:solidFill>
              <a:srgbClr val="003695"/>
            </a:solidFill>
            <a:prstDash val="solid"/>
            <a:round/>
            <a:headEnd len="med" w="med" type="none"/>
            <a:tailEnd len="med" w="med" type="none"/>
          </a:ln>
        </p:spPr>
      </p:cxnSp>
      <p:cxnSp>
        <p:nvCxnSpPr>
          <p:cNvPr id="779" name="Google Shape;779;p46"/>
          <p:cNvCxnSpPr/>
          <p:nvPr/>
        </p:nvCxnSpPr>
        <p:spPr>
          <a:xfrm rot="10800000">
            <a:off x="6277425" y="2530975"/>
            <a:ext cx="0" cy="544200"/>
          </a:xfrm>
          <a:prstGeom prst="straightConnector1">
            <a:avLst/>
          </a:prstGeom>
          <a:noFill/>
          <a:ln cap="flat" cmpd="sng" w="19050">
            <a:solidFill>
              <a:srgbClr val="003695"/>
            </a:solidFill>
            <a:prstDash val="solid"/>
            <a:round/>
            <a:headEnd len="med" w="med" type="none"/>
            <a:tailEnd len="med" w="med" type="none"/>
          </a:ln>
        </p:spPr>
      </p:cxnSp>
      <p:cxnSp>
        <p:nvCxnSpPr>
          <p:cNvPr id="780" name="Google Shape;780;p46"/>
          <p:cNvCxnSpPr/>
          <p:nvPr/>
        </p:nvCxnSpPr>
        <p:spPr>
          <a:xfrm rot="10800000">
            <a:off x="5786025" y="2542525"/>
            <a:ext cx="491400" cy="0"/>
          </a:xfrm>
          <a:prstGeom prst="straightConnector1">
            <a:avLst/>
          </a:prstGeom>
          <a:noFill/>
          <a:ln cap="flat" cmpd="sng" w="19050">
            <a:solidFill>
              <a:srgbClr val="003695"/>
            </a:solidFill>
            <a:prstDash val="solid"/>
            <a:round/>
            <a:headEnd len="med" w="med" type="none"/>
            <a:tailEnd len="med" w="med" type="none"/>
          </a:ln>
        </p:spPr>
      </p:cxnSp>
      <p:cxnSp>
        <p:nvCxnSpPr>
          <p:cNvPr id="781" name="Google Shape;781;p46"/>
          <p:cNvCxnSpPr/>
          <p:nvPr/>
        </p:nvCxnSpPr>
        <p:spPr>
          <a:xfrm rot="10800000">
            <a:off x="6031725" y="2189875"/>
            <a:ext cx="0" cy="341100"/>
          </a:xfrm>
          <a:prstGeom prst="straightConnector1">
            <a:avLst/>
          </a:prstGeom>
          <a:noFill/>
          <a:ln cap="flat" cmpd="sng" w="19050">
            <a:solidFill>
              <a:srgbClr val="003695"/>
            </a:solidFill>
            <a:prstDash val="solid"/>
            <a:round/>
            <a:headEnd len="med" w="med" type="none"/>
            <a:tailEnd len="med" w="med" type="none"/>
          </a:ln>
        </p:spPr>
      </p:cxnSp>
      <p:cxnSp>
        <p:nvCxnSpPr>
          <p:cNvPr id="782" name="Google Shape;782;p46"/>
          <p:cNvCxnSpPr/>
          <p:nvPr/>
        </p:nvCxnSpPr>
        <p:spPr>
          <a:xfrm rot="10800000">
            <a:off x="5629950" y="1645775"/>
            <a:ext cx="0" cy="544200"/>
          </a:xfrm>
          <a:prstGeom prst="straightConnector1">
            <a:avLst/>
          </a:prstGeom>
          <a:noFill/>
          <a:ln cap="flat" cmpd="sng" w="19050">
            <a:solidFill>
              <a:srgbClr val="003695"/>
            </a:solidFill>
            <a:prstDash val="solid"/>
            <a:round/>
            <a:headEnd len="med" w="med" type="none"/>
            <a:tailEnd len="med" w="med" type="none"/>
          </a:ln>
        </p:spPr>
      </p:cxnSp>
      <p:cxnSp>
        <p:nvCxnSpPr>
          <p:cNvPr id="783" name="Google Shape;783;p46"/>
          <p:cNvCxnSpPr/>
          <p:nvPr/>
        </p:nvCxnSpPr>
        <p:spPr>
          <a:xfrm rot="10800000">
            <a:off x="6768825" y="2542525"/>
            <a:ext cx="0" cy="521100"/>
          </a:xfrm>
          <a:prstGeom prst="straightConnector1">
            <a:avLst/>
          </a:prstGeom>
          <a:noFill/>
          <a:ln cap="flat" cmpd="sng" w="19050">
            <a:solidFill>
              <a:srgbClr val="003695"/>
            </a:solidFill>
            <a:prstDash val="solid"/>
            <a:round/>
            <a:headEnd len="med" w="med" type="none"/>
            <a:tailEnd len="med" w="med" type="none"/>
          </a:ln>
        </p:spPr>
      </p:cxnSp>
      <p:cxnSp>
        <p:nvCxnSpPr>
          <p:cNvPr id="784" name="Google Shape;784;p46"/>
          <p:cNvCxnSpPr/>
          <p:nvPr/>
        </p:nvCxnSpPr>
        <p:spPr>
          <a:xfrm rot="10800000">
            <a:off x="7260225" y="2530975"/>
            <a:ext cx="0" cy="544200"/>
          </a:xfrm>
          <a:prstGeom prst="straightConnector1">
            <a:avLst/>
          </a:prstGeom>
          <a:noFill/>
          <a:ln cap="flat" cmpd="sng" w="19050">
            <a:solidFill>
              <a:srgbClr val="003695"/>
            </a:solidFill>
            <a:prstDash val="solid"/>
            <a:round/>
            <a:headEnd len="med" w="med" type="none"/>
            <a:tailEnd len="med" w="med" type="none"/>
          </a:ln>
        </p:spPr>
      </p:cxnSp>
      <p:cxnSp>
        <p:nvCxnSpPr>
          <p:cNvPr id="785" name="Google Shape;785;p46"/>
          <p:cNvCxnSpPr/>
          <p:nvPr/>
        </p:nvCxnSpPr>
        <p:spPr>
          <a:xfrm rot="10800000">
            <a:off x="6768825" y="2542525"/>
            <a:ext cx="491400" cy="0"/>
          </a:xfrm>
          <a:prstGeom prst="straightConnector1">
            <a:avLst/>
          </a:prstGeom>
          <a:noFill/>
          <a:ln cap="flat" cmpd="sng" w="19050">
            <a:solidFill>
              <a:srgbClr val="003695"/>
            </a:solidFill>
            <a:prstDash val="solid"/>
            <a:round/>
            <a:headEnd len="med" w="med" type="none"/>
            <a:tailEnd len="med" w="med" type="none"/>
          </a:ln>
        </p:spPr>
      </p:cxnSp>
      <p:cxnSp>
        <p:nvCxnSpPr>
          <p:cNvPr id="786" name="Google Shape;786;p46"/>
          <p:cNvCxnSpPr/>
          <p:nvPr/>
        </p:nvCxnSpPr>
        <p:spPr>
          <a:xfrm rot="10800000">
            <a:off x="7014525" y="1644475"/>
            <a:ext cx="0" cy="886500"/>
          </a:xfrm>
          <a:prstGeom prst="straightConnector1">
            <a:avLst/>
          </a:prstGeom>
          <a:noFill/>
          <a:ln cap="flat" cmpd="sng" w="19050">
            <a:solidFill>
              <a:srgbClr val="003695"/>
            </a:solidFill>
            <a:prstDash val="solid"/>
            <a:round/>
            <a:headEnd len="med" w="med" type="none"/>
            <a:tailEnd len="med" w="med" type="none"/>
          </a:ln>
        </p:spPr>
      </p:cxnSp>
      <p:cxnSp>
        <p:nvCxnSpPr>
          <p:cNvPr id="787" name="Google Shape;787;p46"/>
          <p:cNvCxnSpPr/>
          <p:nvPr/>
        </p:nvCxnSpPr>
        <p:spPr>
          <a:xfrm>
            <a:off x="5629950" y="1644500"/>
            <a:ext cx="1398900" cy="0"/>
          </a:xfrm>
          <a:prstGeom prst="straightConnector1">
            <a:avLst/>
          </a:prstGeom>
          <a:noFill/>
          <a:ln cap="flat" cmpd="sng" w="19050">
            <a:solidFill>
              <a:srgbClr val="003695"/>
            </a:solidFill>
            <a:prstDash val="solid"/>
            <a:round/>
            <a:headEnd len="med" w="med" type="none"/>
            <a:tailEnd len="med" w="med" type="none"/>
          </a:ln>
        </p:spPr>
      </p:cxnSp>
      <p:cxnSp>
        <p:nvCxnSpPr>
          <p:cNvPr id="788" name="Google Shape;788;p46"/>
          <p:cNvCxnSpPr/>
          <p:nvPr/>
        </p:nvCxnSpPr>
        <p:spPr>
          <a:xfrm rot="10800000">
            <a:off x="7802975" y="586675"/>
            <a:ext cx="0" cy="2479800"/>
          </a:xfrm>
          <a:prstGeom prst="straightConnector1">
            <a:avLst/>
          </a:prstGeom>
          <a:noFill/>
          <a:ln cap="flat" cmpd="sng" w="19050">
            <a:solidFill>
              <a:srgbClr val="003695"/>
            </a:solidFill>
            <a:prstDash val="solid"/>
            <a:round/>
            <a:headEnd len="med" w="med" type="none"/>
            <a:tailEnd len="med" w="med" type="none"/>
          </a:ln>
        </p:spPr>
      </p:cxnSp>
      <p:cxnSp>
        <p:nvCxnSpPr>
          <p:cNvPr id="789" name="Google Shape;789;p46"/>
          <p:cNvCxnSpPr/>
          <p:nvPr/>
        </p:nvCxnSpPr>
        <p:spPr>
          <a:xfrm rot="10800000">
            <a:off x="6329400" y="578875"/>
            <a:ext cx="0" cy="1065600"/>
          </a:xfrm>
          <a:prstGeom prst="straightConnector1">
            <a:avLst/>
          </a:prstGeom>
          <a:noFill/>
          <a:ln cap="flat" cmpd="sng" w="19050">
            <a:solidFill>
              <a:srgbClr val="003695"/>
            </a:solidFill>
            <a:prstDash val="solid"/>
            <a:round/>
            <a:headEnd len="med" w="med" type="none"/>
            <a:tailEnd len="med" w="med" type="none"/>
          </a:ln>
        </p:spPr>
      </p:cxnSp>
      <p:cxnSp>
        <p:nvCxnSpPr>
          <p:cNvPr id="790" name="Google Shape;790;p46"/>
          <p:cNvCxnSpPr/>
          <p:nvPr/>
        </p:nvCxnSpPr>
        <p:spPr>
          <a:xfrm>
            <a:off x="6329400" y="585775"/>
            <a:ext cx="1465800" cy="0"/>
          </a:xfrm>
          <a:prstGeom prst="straightConnector1">
            <a:avLst/>
          </a:prstGeom>
          <a:noFill/>
          <a:ln cap="flat" cmpd="sng" w="19050">
            <a:solidFill>
              <a:srgbClr val="003695"/>
            </a:solidFill>
            <a:prstDash val="solid"/>
            <a:round/>
            <a:headEnd len="med" w="med" type="none"/>
            <a:tailEnd len="med" w="med" type="none"/>
          </a:ln>
        </p:spPr>
      </p:cxnSp>
      <p:sp>
        <p:nvSpPr>
          <p:cNvPr id="791" name="Google Shape;791;p46"/>
          <p:cNvSpPr txBox="1"/>
          <p:nvPr/>
        </p:nvSpPr>
        <p:spPr>
          <a:xfrm rot="-4122608">
            <a:off x="5120858" y="3159573"/>
            <a:ext cx="1379010" cy="46173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pt-BR" sz="900"/>
              <a:t>Conta com 13 terminais (...)</a:t>
            </a:r>
            <a:endParaRPr i="1" sz="900"/>
          </a:p>
        </p:txBody>
      </p:sp>
      <p:sp>
        <p:nvSpPr>
          <p:cNvPr id="792" name="Google Shape;792;p46"/>
          <p:cNvSpPr txBox="1"/>
          <p:nvPr/>
        </p:nvSpPr>
        <p:spPr>
          <a:xfrm rot="-4122531">
            <a:off x="3941445" y="3254250"/>
            <a:ext cx="1970491" cy="46162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pt-BR" sz="900"/>
              <a:t>O porto de Itajaí tem 13 ancoradouros (...)</a:t>
            </a:r>
            <a:endParaRPr i="1" sz="900"/>
          </a:p>
        </p:txBody>
      </p:sp>
      <p:sp>
        <p:nvSpPr>
          <p:cNvPr id="793" name="Google Shape;793;p46"/>
          <p:cNvSpPr txBox="1"/>
          <p:nvPr/>
        </p:nvSpPr>
        <p:spPr>
          <a:xfrm rot="-4122749">
            <a:off x="5954857" y="3486608"/>
            <a:ext cx="1490711" cy="32323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pt-BR" sz="900"/>
              <a:t>Itajaí é um município </a:t>
            </a:r>
            <a:r>
              <a:rPr i="1" lang="pt-BR" sz="900"/>
              <a:t>(...)</a:t>
            </a:r>
            <a:endParaRPr i="1" sz="900"/>
          </a:p>
        </p:txBody>
      </p:sp>
      <p:sp>
        <p:nvSpPr>
          <p:cNvPr id="794" name="Google Shape;794;p46"/>
          <p:cNvSpPr txBox="1"/>
          <p:nvPr/>
        </p:nvSpPr>
        <p:spPr>
          <a:xfrm rot="-4122594">
            <a:off x="7186832" y="3390961"/>
            <a:ext cx="1123687" cy="461731"/>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pt-BR" sz="900"/>
              <a:t>Itajaí materiais de construção</a:t>
            </a:r>
            <a:r>
              <a:rPr i="1" lang="pt-BR" sz="900"/>
              <a:t> (...)</a:t>
            </a:r>
            <a:endParaRPr i="1" sz="900"/>
          </a:p>
        </p:txBody>
      </p:sp>
      <p:sp>
        <p:nvSpPr>
          <p:cNvPr id="795" name="Google Shape;795;p46"/>
          <p:cNvSpPr/>
          <p:nvPr/>
        </p:nvSpPr>
        <p:spPr>
          <a:xfrm rot="-5400000">
            <a:off x="5265752" y="3685275"/>
            <a:ext cx="196500" cy="1628700"/>
          </a:xfrm>
          <a:prstGeom prst="leftBrace">
            <a:avLst>
              <a:gd fmla="val 50000" name="adj1"/>
              <a:gd fmla="val 50000" name="adj2"/>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0000"/>
              </a:solidFill>
            </a:endParaRPr>
          </a:p>
        </p:txBody>
      </p:sp>
      <p:sp>
        <p:nvSpPr>
          <p:cNvPr id="796" name="Google Shape;796;p46"/>
          <p:cNvSpPr/>
          <p:nvPr/>
        </p:nvSpPr>
        <p:spPr>
          <a:xfrm rot="-5400000">
            <a:off x="6833225" y="4047525"/>
            <a:ext cx="196500" cy="904200"/>
          </a:xfrm>
          <a:prstGeom prst="leftBrace">
            <a:avLst>
              <a:gd fmla="val 50000" name="adj1"/>
              <a:gd fmla="val 50000" name="adj2"/>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0000"/>
              </a:solidFill>
            </a:endParaRPr>
          </a:p>
        </p:txBody>
      </p:sp>
      <p:sp>
        <p:nvSpPr>
          <p:cNvPr id="797" name="Google Shape;797;p46"/>
          <p:cNvSpPr txBox="1"/>
          <p:nvPr/>
        </p:nvSpPr>
        <p:spPr>
          <a:xfrm>
            <a:off x="4741350" y="4590900"/>
            <a:ext cx="1019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Cluster 1</a:t>
            </a:r>
            <a:endParaRPr i="1" sz="1200"/>
          </a:p>
        </p:txBody>
      </p:sp>
      <p:sp>
        <p:nvSpPr>
          <p:cNvPr id="798" name="Google Shape;798;p46"/>
          <p:cNvSpPr txBox="1"/>
          <p:nvPr/>
        </p:nvSpPr>
        <p:spPr>
          <a:xfrm>
            <a:off x="6421775" y="4590900"/>
            <a:ext cx="1019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Cluster 2</a:t>
            </a:r>
            <a:endParaRPr i="1" sz="1200"/>
          </a:p>
        </p:txBody>
      </p:sp>
      <p:sp>
        <p:nvSpPr>
          <p:cNvPr id="799" name="Google Shape;799;p46"/>
          <p:cNvSpPr txBox="1"/>
          <p:nvPr/>
        </p:nvSpPr>
        <p:spPr>
          <a:xfrm>
            <a:off x="7383575" y="4590900"/>
            <a:ext cx="1019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Outlier</a:t>
            </a:r>
            <a:endParaRPr i="1" sz="1200"/>
          </a:p>
        </p:txBody>
      </p:sp>
      <p:cxnSp>
        <p:nvCxnSpPr>
          <p:cNvPr id="800" name="Google Shape;800;p46"/>
          <p:cNvCxnSpPr/>
          <p:nvPr/>
        </p:nvCxnSpPr>
        <p:spPr>
          <a:xfrm>
            <a:off x="7835875" y="4267275"/>
            <a:ext cx="0" cy="299100"/>
          </a:xfrm>
          <a:prstGeom prst="straightConnector1">
            <a:avLst/>
          </a:prstGeom>
          <a:noFill/>
          <a:ln cap="flat" cmpd="sng" w="19050">
            <a:solidFill>
              <a:srgbClr val="CC0000"/>
            </a:solidFill>
            <a:prstDash val="solid"/>
            <a:round/>
            <a:headEnd len="med" w="med" type="none"/>
            <a:tailEnd len="med" w="med" type="triangle"/>
          </a:ln>
        </p:spPr>
      </p:cxnSp>
      <p:cxnSp>
        <p:nvCxnSpPr>
          <p:cNvPr id="801" name="Google Shape;801;p46"/>
          <p:cNvCxnSpPr/>
          <p:nvPr/>
        </p:nvCxnSpPr>
        <p:spPr>
          <a:xfrm rot="10800000">
            <a:off x="4507275" y="513625"/>
            <a:ext cx="0" cy="2560200"/>
          </a:xfrm>
          <a:prstGeom prst="straightConnector1">
            <a:avLst/>
          </a:prstGeom>
          <a:noFill/>
          <a:ln cap="flat" cmpd="sng" w="19050">
            <a:solidFill>
              <a:schemeClr val="dk1"/>
            </a:solidFill>
            <a:prstDash val="solid"/>
            <a:round/>
            <a:headEnd len="med" w="med" type="none"/>
            <a:tailEnd len="med" w="med" type="none"/>
          </a:ln>
        </p:spPr>
      </p:cxnSp>
      <p:cxnSp>
        <p:nvCxnSpPr>
          <p:cNvPr id="802" name="Google Shape;802;p46"/>
          <p:cNvCxnSpPr/>
          <p:nvPr/>
        </p:nvCxnSpPr>
        <p:spPr>
          <a:xfrm rot="10800000">
            <a:off x="4445875" y="582575"/>
            <a:ext cx="1901100" cy="0"/>
          </a:xfrm>
          <a:prstGeom prst="straightConnector1">
            <a:avLst/>
          </a:prstGeom>
          <a:noFill/>
          <a:ln cap="flat" cmpd="sng" w="9525">
            <a:solidFill>
              <a:schemeClr val="dk2"/>
            </a:solidFill>
            <a:prstDash val="solid"/>
            <a:round/>
            <a:headEnd len="med" w="med" type="none"/>
            <a:tailEnd len="med" w="med" type="none"/>
          </a:ln>
        </p:spPr>
      </p:cxnSp>
      <p:cxnSp>
        <p:nvCxnSpPr>
          <p:cNvPr id="803" name="Google Shape;803;p46"/>
          <p:cNvCxnSpPr/>
          <p:nvPr/>
        </p:nvCxnSpPr>
        <p:spPr>
          <a:xfrm rot="10800000">
            <a:off x="4453500" y="1639500"/>
            <a:ext cx="1179300" cy="0"/>
          </a:xfrm>
          <a:prstGeom prst="straightConnector1">
            <a:avLst/>
          </a:prstGeom>
          <a:noFill/>
          <a:ln cap="flat" cmpd="sng" w="9525">
            <a:solidFill>
              <a:schemeClr val="dk2"/>
            </a:solidFill>
            <a:prstDash val="solid"/>
            <a:round/>
            <a:headEnd len="med" w="med" type="none"/>
            <a:tailEnd len="med" w="med" type="none"/>
          </a:ln>
        </p:spPr>
      </p:cxnSp>
      <p:cxnSp>
        <p:nvCxnSpPr>
          <p:cNvPr id="804" name="Google Shape;804;p46"/>
          <p:cNvCxnSpPr/>
          <p:nvPr/>
        </p:nvCxnSpPr>
        <p:spPr>
          <a:xfrm rot="10800000">
            <a:off x="4446100" y="2182850"/>
            <a:ext cx="774000" cy="0"/>
          </a:xfrm>
          <a:prstGeom prst="straightConnector1">
            <a:avLst/>
          </a:prstGeom>
          <a:noFill/>
          <a:ln cap="flat" cmpd="sng" w="9525">
            <a:solidFill>
              <a:schemeClr val="dk2"/>
            </a:solidFill>
            <a:prstDash val="solid"/>
            <a:round/>
            <a:headEnd len="med" w="med" type="none"/>
            <a:tailEnd len="med" w="med" type="none"/>
          </a:ln>
        </p:spPr>
      </p:cxnSp>
      <p:cxnSp>
        <p:nvCxnSpPr>
          <p:cNvPr id="805" name="Google Shape;805;p46"/>
          <p:cNvCxnSpPr/>
          <p:nvPr/>
        </p:nvCxnSpPr>
        <p:spPr>
          <a:xfrm rot="10800000">
            <a:off x="4469100" y="2533825"/>
            <a:ext cx="489900" cy="0"/>
          </a:xfrm>
          <a:prstGeom prst="straightConnector1">
            <a:avLst/>
          </a:prstGeom>
          <a:noFill/>
          <a:ln cap="flat" cmpd="sng" w="9525">
            <a:solidFill>
              <a:schemeClr val="dk2"/>
            </a:solidFill>
            <a:prstDash val="solid"/>
            <a:round/>
            <a:headEnd len="med" w="med" type="none"/>
            <a:tailEnd len="med" w="med" type="none"/>
          </a:ln>
        </p:spPr>
      </p:cxnSp>
      <p:cxnSp>
        <p:nvCxnSpPr>
          <p:cNvPr id="806" name="Google Shape;806;p46"/>
          <p:cNvCxnSpPr/>
          <p:nvPr/>
        </p:nvCxnSpPr>
        <p:spPr>
          <a:xfrm flipH="1">
            <a:off x="4445925" y="3058500"/>
            <a:ext cx="3487800" cy="51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5"/>
                                        </p:tgtEl>
                                        <p:attrNameLst>
                                          <p:attrName>style.visibility</p:attrName>
                                        </p:attrNameLst>
                                      </p:cBhvr>
                                      <p:to>
                                        <p:strVal val="visible"/>
                                      </p:to>
                                    </p:set>
                                    <p:animEffect filter="fade" transition="in">
                                      <p:cBhvr>
                                        <p:cTn dur="1000"/>
                                        <p:tgtEl>
                                          <p:spTgt spid="795"/>
                                        </p:tgtEl>
                                      </p:cBhvr>
                                    </p:animEffect>
                                  </p:childTnLst>
                                </p:cTn>
                              </p:par>
                              <p:par>
                                <p:cTn fill="hold" nodeType="withEffect" presetClass="entr" presetID="10" presetSubtype="0">
                                  <p:stCondLst>
                                    <p:cond delay="0"/>
                                  </p:stCondLst>
                                  <p:childTnLst>
                                    <p:set>
                                      <p:cBhvr>
                                        <p:cTn dur="1" fill="hold">
                                          <p:stCondLst>
                                            <p:cond delay="0"/>
                                          </p:stCondLst>
                                        </p:cTn>
                                        <p:tgtEl>
                                          <p:spTgt spid="797"/>
                                        </p:tgtEl>
                                        <p:attrNameLst>
                                          <p:attrName>style.visibility</p:attrName>
                                        </p:attrNameLst>
                                      </p:cBhvr>
                                      <p:to>
                                        <p:strVal val="visible"/>
                                      </p:to>
                                    </p:set>
                                    <p:animEffect filter="fade" transition="in">
                                      <p:cBhvr>
                                        <p:cTn dur="1000"/>
                                        <p:tgtEl>
                                          <p:spTgt spid="7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6"/>
                                        </p:tgtEl>
                                        <p:attrNameLst>
                                          <p:attrName>style.visibility</p:attrName>
                                        </p:attrNameLst>
                                      </p:cBhvr>
                                      <p:to>
                                        <p:strVal val="visible"/>
                                      </p:to>
                                    </p:set>
                                    <p:animEffect filter="fade" transition="in">
                                      <p:cBhvr>
                                        <p:cTn dur="1000"/>
                                        <p:tgtEl>
                                          <p:spTgt spid="796"/>
                                        </p:tgtEl>
                                      </p:cBhvr>
                                    </p:animEffect>
                                  </p:childTnLst>
                                </p:cTn>
                              </p:par>
                              <p:par>
                                <p:cTn fill="hold" nodeType="withEffect" presetClass="entr" presetID="10" presetSubtype="0">
                                  <p:stCondLst>
                                    <p:cond delay="0"/>
                                  </p:stCondLst>
                                  <p:childTnLst>
                                    <p:set>
                                      <p:cBhvr>
                                        <p:cTn dur="1" fill="hold">
                                          <p:stCondLst>
                                            <p:cond delay="0"/>
                                          </p:stCondLst>
                                        </p:cTn>
                                        <p:tgtEl>
                                          <p:spTgt spid="798"/>
                                        </p:tgtEl>
                                        <p:attrNameLst>
                                          <p:attrName>style.visibility</p:attrName>
                                        </p:attrNameLst>
                                      </p:cBhvr>
                                      <p:to>
                                        <p:strVal val="visible"/>
                                      </p:to>
                                    </p:set>
                                    <p:animEffect filter="fade" transition="in">
                                      <p:cBhvr>
                                        <p:cTn dur="1000"/>
                                        <p:tgtEl>
                                          <p:spTgt spid="7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9"/>
                                        </p:tgtEl>
                                        <p:attrNameLst>
                                          <p:attrName>style.visibility</p:attrName>
                                        </p:attrNameLst>
                                      </p:cBhvr>
                                      <p:to>
                                        <p:strVal val="visible"/>
                                      </p:to>
                                    </p:set>
                                    <p:animEffect filter="fade" transition="in">
                                      <p:cBhvr>
                                        <p:cTn dur="1000"/>
                                        <p:tgtEl>
                                          <p:spTgt spid="799"/>
                                        </p:tgtEl>
                                      </p:cBhvr>
                                    </p:animEffect>
                                  </p:childTnLst>
                                </p:cTn>
                              </p:par>
                              <p:par>
                                <p:cTn fill="hold" nodeType="withEffect" presetClass="entr" presetID="10" presetSubtype="0">
                                  <p:stCondLst>
                                    <p:cond delay="0"/>
                                  </p:stCondLst>
                                  <p:childTnLst>
                                    <p:set>
                                      <p:cBhvr>
                                        <p:cTn dur="1" fill="hold">
                                          <p:stCondLst>
                                            <p:cond delay="0"/>
                                          </p:stCondLst>
                                        </p:cTn>
                                        <p:tgtEl>
                                          <p:spTgt spid="800"/>
                                        </p:tgtEl>
                                        <p:attrNameLst>
                                          <p:attrName>style.visibility</p:attrName>
                                        </p:attrNameLst>
                                      </p:cBhvr>
                                      <p:to>
                                        <p:strVal val="visible"/>
                                      </p:to>
                                    </p:set>
                                    <p:animEffect filter="fade" transition="in">
                                      <p:cBhvr>
                                        <p:cTn dur="1000"/>
                                        <p:tgtEl>
                                          <p:spTgt spid="8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Remaining Activities and Schedule</a:t>
            </a:r>
            <a:endParaRPr/>
          </a:p>
        </p:txBody>
      </p:sp>
      <p:sp>
        <p:nvSpPr>
          <p:cNvPr id="812" name="Google Shape;812;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813" name="Google Shape;813;p47"/>
          <p:cNvSpPr txBox="1"/>
          <p:nvPr>
            <p:ph idx="1" type="body"/>
          </p:nvPr>
        </p:nvSpPr>
        <p:spPr>
          <a:xfrm>
            <a:off x="311700" y="1152475"/>
            <a:ext cx="4443900" cy="34164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b="1" lang="pt-BR"/>
              <a:t>Task 1:</a:t>
            </a:r>
            <a:r>
              <a:rPr lang="pt-BR"/>
              <a:t> Implement clustering algorithms to perform the extractive stage (dense extractive stage);</a:t>
            </a:r>
            <a:endParaRPr/>
          </a:p>
          <a:p>
            <a:pPr indent="-304800" lvl="0" marL="457200" rtl="0" algn="l">
              <a:spcBef>
                <a:spcPts val="0"/>
              </a:spcBef>
              <a:spcAft>
                <a:spcPts val="0"/>
              </a:spcAft>
              <a:buSzPts val="1200"/>
              <a:buChar char="➔"/>
            </a:pPr>
            <a:r>
              <a:rPr b="1" lang="pt-BR"/>
              <a:t>Task 2: </a:t>
            </a:r>
            <a:r>
              <a:rPr lang="pt-BR"/>
              <a:t>Compare the dense extractive stage method with the sparse method previously applied (using TF-IDF);</a:t>
            </a:r>
            <a:endParaRPr/>
          </a:p>
          <a:p>
            <a:pPr indent="-304800" lvl="0" marL="457200" rtl="0" algn="l">
              <a:spcBef>
                <a:spcPts val="0"/>
              </a:spcBef>
              <a:spcAft>
                <a:spcPts val="0"/>
              </a:spcAft>
              <a:buSzPts val="1200"/>
              <a:buChar char="➔"/>
            </a:pPr>
            <a:r>
              <a:rPr b="1" lang="pt-BR"/>
              <a:t>Task 3:</a:t>
            </a:r>
            <a:r>
              <a:rPr lang="pt-BR"/>
              <a:t> Analyze results of the full framework with a dense extractive stage;</a:t>
            </a:r>
            <a:endParaRPr/>
          </a:p>
          <a:p>
            <a:pPr indent="-304800" lvl="0" marL="457200" rtl="0" algn="l">
              <a:spcBef>
                <a:spcPts val="0"/>
              </a:spcBef>
              <a:spcAft>
                <a:spcPts val="0"/>
              </a:spcAft>
              <a:buSzPts val="1200"/>
              <a:buChar char="➔"/>
            </a:pPr>
            <a:r>
              <a:rPr b="1" lang="pt-BR"/>
              <a:t>Task 4:</a:t>
            </a:r>
            <a:r>
              <a:rPr lang="pt-BR"/>
              <a:t> Write a paper with final results and publish in relevant conference or journal;</a:t>
            </a:r>
            <a:endParaRPr/>
          </a:p>
          <a:p>
            <a:pPr indent="-304800" lvl="0" marL="457200" rtl="0" algn="l">
              <a:spcBef>
                <a:spcPts val="0"/>
              </a:spcBef>
              <a:spcAft>
                <a:spcPts val="0"/>
              </a:spcAft>
              <a:buSzPts val="1200"/>
              <a:buChar char="➔"/>
            </a:pPr>
            <a:r>
              <a:rPr b="1" lang="pt-BR"/>
              <a:t>Task 5:</a:t>
            </a:r>
            <a:r>
              <a:rPr lang="pt-BR"/>
              <a:t> Write Masters Thesis;</a:t>
            </a:r>
            <a:endParaRPr/>
          </a:p>
          <a:p>
            <a:pPr indent="-304800" lvl="0" marL="457200" rtl="0" algn="l">
              <a:spcBef>
                <a:spcPts val="0"/>
              </a:spcBef>
              <a:spcAft>
                <a:spcPts val="0"/>
              </a:spcAft>
              <a:buSzPts val="1200"/>
              <a:buChar char="➔"/>
            </a:pPr>
            <a:r>
              <a:rPr b="1" lang="pt-BR"/>
              <a:t>Task 6:</a:t>
            </a:r>
            <a:r>
              <a:rPr lang="pt-BR"/>
              <a:t> Masters Defense.</a:t>
            </a:r>
            <a:endParaRPr/>
          </a:p>
          <a:p>
            <a:pPr indent="0" lvl="0" marL="0" rtl="0" algn="l">
              <a:spcBef>
                <a:spcPts val="1200"/>
              </a:spcBef>
              <a:spcAft>
                <a:spcPts val="1200"/>
              </a:spcAft>
              <a:buNone/>
            </a:pPr>
            <a:r>
              <a:t/>
            </a:r>
            <a:endParaRPr/>
          </a:p>
        </p:txBody>
      </p:sp>
      <p:pic>
        <p:nvPicPr>
          <p:cNvPr id="814" name="Google Shape;814;p47"/>
          <p:cNvPicPr preferRelativeResize="0"/>
          <p:nvPr/>
        </p:nvPicPr>
        <p:blipFill>
          <a:blip r:embed="rId3">
            <a:alphaModFix/>
          </a:blip>
          <a:stretch>
            <a:fillRect/>
          </a:stretch>
        </p:blipFill>
        <p:spPr>
          <a:xfrm>
            <a:off x="5445225" y="1951376"/>
            <a:ext cx="3387074" cy="1962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Acknowledgement</a:t>
            </a:r>
            <a:endParaRPr/>
          </a:p>
        </p:txBody>
      </p:sp>
      <p:sp>
        <p:nvSpPr>
          <p:cNvPr id="820" name="Google Shape;820;p48"/>
          <p:cNvSpPr txBox="1"/>
          <p:nvPr>
            <p:ph idx="1" type="body"/>
          </p:nvPr>
        </p:nvSpPr>
        <p:spPr>
          <a:xfrm>
            <a:off x="311700" y="1152475"/>
            <a:ext cx="3853800" cy="34164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lang="pt-BR">
                <a:solidFill>
                  <a:srgbClr val="000000"/>
                </a:solidFill>
              </a:rPr>
              <a:t>This research is being carried out with the support of Itaú Unibanco S.A., through the scholarship program of Programa de Bolsas Itaú (PBI), and it is also financed in part by the Coordenação de Aperfeiçoamento de Pessoal de Nível Superior (CAPES), Finance Code 001, Brazil.</a:t>
            </a:r>
            <a:endParaRPr>
              <a:solidFill>
                <a:srgbClr val="000000"/>
              </a:solidFill>
            </a:endParaRPr>
          </a:p>
          <a:p>
            <a:pPr indent="0" lvl="0" marL="0" rtl="0" algn="just">
              <a:lnSpc>
                <a:spcPct val="115000"/>
              </a:lnSpc>
              <a:spcBef>
                <a:spcPts val="1200"/>
              </a:spcBef>
              <a:spcAft>
                <a:spcPts val="0"/>
              </a:spcAft>
              <a:buClr>
                <a:schemeClr val="dk1"/>
              </a:buClr>
              <a:buSzPts val="1100"/>
              <a:buFont typeface="Arial"/>
              <a:buNone/>
            </a:pPr>
            <a:r>
              <a:rPr lang="pt-BR">
                <a:solidFill>
                  <a:srgbClr val="000000"/>
                </a:solidFill>
              </a:rPr>
              <a:t>Any opinions, findings, and conclusions expressed in this manuscript are those of the authors and do not necessarily reflect the views, official policy or position of the Itaú-Unibanco, CAPES and CNPq.</a:t>
            </a:r>
            <a:endParaRPr>
              <a:solidFill>
                <a:srgbClr val="000000"/>
              </a:solidFill>
            </a:endParaRPr>
          </a:p>
          <a:p>
            <a:pPr indent="0" lvl="0" marL="0" rtl="0" algn="just">
              <a:lnSpc>
                <a:spcPct val="115000"/>
              </a:lnSpc>
              <a:spcBef>
                <a:spcPts val="1200"/>
              </a:spcBef>
              <a:spcAft>
                <a:spcPts val="1200"/>
              </a:spcAft>
              <a:buNone/>
            </a:pPr>
            <a:r>
              <a:t/>
            </a:r>
            <a:endParaRPr>
              <a:solidFill>
                <a:srgbClr val="000000"/>
              </a:solidFill>
            </a:endParaRPr>
          </a:p>
        </p:txBody>
      </p:sp>
      <p:sp>
        <p:nvSpPr>
          <p:cNvPr id="821" name="Google Shape;821;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827" name="Google Shape;82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Thank you! </a:t>
            </a:r>
            <a:endParaRPr/>
          </a:p>
        </p:txBody>
      </p:sp>
      <p:sp>
        <p:nvSpPr>
          <p:cNvPr id="828" name="Google Shape;828;p49"/>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b="1" lang="pt-BR"/>
              <a:t>Contact info:</a:t>
            </a:r>
            <a:endParaRPr b="1"/>
          </a:p>
          <a:p>
            <a:pPr indent="-304800" lvl="0" marL="457200" rtl="0" algn="l">
              <a:lnSpc>
                <a:spcPct val="100000"/>
              </a:lnSpc>
              <a:spcBef>
                <a:spcPts val="1000"/>
              </a:spcBef>
              <a:spcAft>
                <a:spcPts val="0"/>
              </a:spcAft>
              <a:buClr>
                <a:srgbClr val="003695"/>
              </a:buClr>
              <a:buSzPts val="1200"/>
              <a:buFont typeface="Roboto"/>
              <a:buChar char="➔"/>
            </a:pPr>
            <a:r>
              <a:rPr lang="pt-BR">
                <a:solidFill>
                  <a:srgbClr val="003695"/>
                </a:solidFill>
                <a:uFill>
                  <a:noFill/>
                </a:uFill>
                <a:hlinkClick r:id="rId3">
                  <a:extLst>
                    <a:ext uri="{A12FA001-AC4F-418D-AE19-62706E023703}">
                      <ahyp:hlinkClr val="tx"/>
                    </a:ext>
                  </a:extLst>
                </a:hlinkClick>
              </a:rPr>
              <a:t>andre.seidel@usp.br</a:t>
            </a:r>
            <a:endParaRPr>
              <a:solidFill>
                <a:srgbClr val="003695"/>
              </a:solidFill>
            </a:endParaRPr>
          </a:p>
          <a:p>
            <a:pPr indent="-304800" lvl="0" marL="457200" rtl="0" algn="l">
              <a:lnSpc>
                <a:spcPct val="100000"/>
              </a:lnSpc>
              <a:spcBef>
                <a:spcPts val="1000"/>
              </a:spcBef>
              <a:spcAft>
                <a:spcPts val="0"/>
              </a:spcAft>
              <a:buClr>
                <a:srgbClr val="003695"/>
              </a:buClr>
              <a:buSzPts val="1200"/>
              <a:buFont typeface="Roboto"/>
              <a:buChar char="➔"/>
            </a:pPr>
            <a:r>
              <a:rPr lang="pt-BR" u="sng">
                <a:solidFill>
                  <a:srgbClr val="003695"/>
                </a:solidFill>
                <a:highlight>
                  <a:srgbClr val="FFFFFF"/>
                </a:highlight>
                <a:hlinkClick r:id="rId4">
                  <a:extLst>
                    <a:ext uri="{A12FA001-AC4F-418D-AE19-62706E023703}">
                      <ahyp:hlinkClr val="tx"/>
                    </a:ext>
                  </a:extLst>
                </a:hlinkClick>
              </a:rPr>
              <a:t>linkedin.com/in/andré-seidel-oliveira-814626195</a:t>
            </a:r>
            <a:endParaRPr>
              <a:solidFill>
                <a:srgbClr val="003695"/>
              </a:solidFill>
            </a:endParaRPr>
          </a:p>
          <a:p>
            <a:pPr indent="0" lvl="0" marL="0" rtl="0" algn="ctr">
              <a:lnSpc>
                <a:spcPct val="100000"/>
              </a:lnSpc>
              <a:spcBef>
                <a:spcPts val="1000"/>
              </a:spcBef>
              <a:spcAft>
                <a:spcPts val="0"/>
              </a:spcAft>
              <a:buNone/>
            </a:pPr>
            <a:r>
              <a:t/>
            </a:r>
            <a:endParaRPr b="1"/>
          </a:p>
          <a:p>
            <a:pPr indent="0" lvl="0" marL="0" rtl="0" algn="ctr">
              <a:lnSpc>
                <a:spcPct val="100000"/>
              </a:lnSpc>
              <a:spcBef>
                <a:spcPts val="1000"/>
              </a:spcBef>
              <a:spcAft>
                <a:spcPts val="0"/>
              </a:spcAft>
              <a:buNone/>
            </a:pPr>
            <a:r>
              <a:rPr b="1" lang="pt-BR"/>
              <a:t>Wikipédia on André Seidel Oliveira?</a:t>
            </a:r>
            <a:endParaRPr b="1"/>
          </a:p>
          <a:p>
            <a:pPr indent="0" lvl="0" marL="0" rtl="0" algn="just">
              <a:lnSpc>
                <a:spcPct val="100000"/>
              </a:lnSpc>
              <a:spcBef>
                <a:spcPts val="1000"/>
              </a:spcBef>
              <a:spcAft>
                <a:spcPts val="1000"/>
              </a:spcAft>
              <a:buNone/>
            </a:pPr>
            <a:r>
              <a:rPr i="1" lang="pt-BR" sz="1000"/>
              <a:t>andré seidel oliveira ( vitória, 28 de setembro de 1994) é um engenheiro eletricista brasileiro formado em engenharia da computação pela universidade federal do espírito santo (ufes) com ênfase nas áreas de telecomunicações e computação. realizou intercâmbio acadêmico no imt atlatique, frança. participou do projeto de pesquisa iara do laboratório de computação de alto desempenho (lcad) da ufes, no desenvolvimento de redes neurais profundas para mapeamento de ocupação do carro autônomo. atualmente é aluno de mestrado em engenharia de computação na universidade de são paulo (usp).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2" name="Shape 832"/>
        <p:cNvGrpSpPr/>
        <p:nvPr/>
      </p:nvGrpSpPr>
      <p:grpSpPr>
        <a:xfrm>
          <a:off x="0" y="0"/>
          <a:ext cx="0" cy="0"/>
          <a:chOff x="0" y="0"/>
          <a:chExt cx="0" cy="0"/>
        </a:xfrm>
      </p:grpSpPr>
      <p:sp>
        <p:nvSpPr>
          <p:cNvPr id="833" name="Google Shape;833;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834" name="Google Shape;83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References</a:t>
            </a:r>
            <a:endParaRPr/>
          </a:p>
        </p:txBody>
      </p:sp>
      <p:sp>
        <p:nvSpPr>
          <p:cNvPr id="835" name="Google Shape;835;p50"/>
          <p:cNvSpPr txBox="1"/>
          <p:nvPr>
            <p:ph idx="1" type="body"/>
          </p:nvPr>
        </p:nvSpPr>
        <p:spPr>
          <a:xfrm>
            <a:off x="311700" y="1152475"/>
            <a:ext cx="8160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9" name="Shape 839"/>
        <p:cNvGrpSpPr/>
        <p:nvPr/>
      </p:nvGrpSpPr>
      <p:grpSpPr>
        <a:xfrm>
          <a:off x="0" y="0"/>
          <a:ext cx="0" cy="0"/>
          <a:chOff x="0" y="0"/>
          <a:chExt cx="0" cy="0"/>
        </a:xfrm>
      </p:grpSpPr>
      <p:sp>
        <p:nvSpPr>
          <p:cNvPr id="840" name="Google Shape;840;p51"/>
          <p:cNvSpPr txBox="1"/>
          <p:nvPr>
            <p:ph idx="1" type="body"/>
          </p:nvPr>
        </p:nvSpPr>
        <p:spPr>
          <a:xfrm>
            <a:off x="1461750" y="1558088"/>
            <a:ext cx="2556600" cy="2194200"/>
          </a:xfrm>
          <a:prstGeom prst="rect">
            <a:avLst/>
          </a:prstGeom>
          <a:solidFill>
            <a:srgbClr val="E4E8EE"/>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pt-BR" sz="1000">
                <a:solidFill>
                  <a:schemeClr val="dk1"/>
                </a:solidFill>
              </a:rPr>
              <a: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pt-BR" sz="1000">
                <a:solidFill>
                  <a:schemeClr val="dk1"/>
                </a:solidFill>
              </a:rPr>
              <a:t>  "wiki_id": "415",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pt-BR" sz="1000">
                <a:solidFill>
                  <a:schemeClr val="dk1"/>
                </a:solidFill>
              </a:rPr>
              <a:t>  "wiki_title": "Hino da Independência do Brasil",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pt-BR" sz="1000">
                <a:solidFill>
                  <a:schemeClr val="dk1"/>
                </a:solidFill>
              </a:rPr>
              <a:t>  "docids": ["net-6bb71a", "nete-1e5c7d", "neth-1682c"]</a:t>
            </a:r>
            <a:endParaRPr sz="1000"/>
          </a:p>
          <a:p>
            <a:pPr indent="0" lvl="0" marL="0" rtl="0" algn="l">
              <a:lnSpc>
                <a:spcPct val="115000"/>
              </a:lnSpc>
              <a:spcBef>
                <a:spcPts val="0"/>
              </a:spcBef>
              <a:spcAft>
                <a:spcPts val="0"/>
              </a:spcAft>
              <a:buClr>
                <a:schemeClr val="dk1"/>
              </a:buClr>
              <a:buSzPts val="1100"/>
              <a:buFont typeface="Arial"/>
              <a:buNone/>
            </a:pPr>
            <a:r>
              <a:rPr lang="pt-BR" sz="1000">
                <a:solidFill>
                  <a:schemeClr val="dk1"/>
                </a:solidFill>
              </a:rPr>
              <a:t>}</a:t>
            </a:r>
            <a:endParaRPr sz="1000">
              <a:solidFill>
                <a:schemeClr val="dk1"/>
              </a:solidFill>
            </a:endParaRPr>
          </a:p>
        </p:txBody>
      </p:sp>
      <p:sp>
        <p:nvSpPr>
          <p:cNvPr id="841" name="Google Shape;84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Data Organization</a:t>
            </a:r>
            <a:endParaRPr/>
          </a:p>
        </p:txBody>
      </p:sp>
      <p:sp>
        <p:nvSpPr>
          <p:cNvPr id="842" name="Google Shape;842;p51"/>
          <p:cNvSpPr txBox="1"/>
          <p:nvPr>
            <p:ph idx="1" type="body"/>
          </p:nvPr>
        </p:nvSpPr>
        <p:spPr>
          <a:xfrm>
            <a:off x="5229975" y="1558088"/>
            <a:ext cx="2556600" cy="2194200"/>
          </a:xfrm>
          <a:prstGeom prst="rect">
            <a:avLst/>
          </a:prstGeom>
          <a:solidFill>
            <a:srgbClr val="E4E8EE"/>
          </a:solid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lang="pt-BR" sz="4107">
                <a:solidFill>
                  <a:srgbClr val="000000"/>
                </a:solidFill>
              </a:rPr>
              <a:t>{</a:t>
            </a:r>
            <a:endParaRPr sz="4107">
              <a:solidFill>
                <a:srgbClr val="000000"/>
              </a:solidFill>
            </a:endParaRPr>
          </a:p>
          <a:p>
            <a:pPr indent="0" lvl="0" marL="0" rtl="0" algn="l">
              <a:lnSpc>
                <a:spcPct val="115000"/>
              </a:lnSpc>
              <a:spcBef>
                <a:spcPts val="0"/>
              </a:spcBef>
              <a:spcAft>
                <a:spcPts val="0"/>
              </a:spcAft>
              <a:buNone/>
            </a:pPr>
            <a:r>
              <a:rPr lang="pt-BR" sz="4107">
                <a:solidFill>
                  <a:srgbClr val="000000"/>
                </a:solidFill>
              </a:rPr>
              <a:t>  "title": "Hino da Independência do Brasil", </a:t>
            </a:r>
            <a:endParaRPr sz="4107">
              <a:solidFill>
                <a:srgbClr val="000000"/>
              </a:solidFill>
            </a:endParaRPr>
          </a:p>
          <a:p>
            <a:pPr indent="0" lvl="0" marL="0" rtl="0" algn="l">
              <a:lnSpc>
                <a:spcPct val="115000"/>
              </a:lnSpc>
              <a:spcBef>
                <a:spcPts val="0"/>
              </a:spcBef>
              <a:spcAft>
                <a:spcPts val="0"/>
              </a:spcAft>
              <a:buNone/>
            </a:pPr>
            <a:r>
              <a:rPr lang="pt-BR" sz="4107">
                <a:solidFill>
                  <a:srgbClr val="000000"/>
                </a:solidFill>
              </a:rPr>
              <a:t>  "id": "415", </a:t>
            </a:r>
            <a:endParaRPr sz="4107">
              <a:solidFill>
                <a:srgbClr val="000000"/>
              </a:solidFill>
            </a:endParaRPr>
          </a:p>
          <a:p>
            <a:pPr indent="0" lvl="0" marL="0" rtl="0" algn="l">
              <a:lnSpc>
                <a:spcPct val="115000"/>
              </a:lnSpc>
              <a:spcBef>
                <a:spcPts val="0"/>
              </a:spcBef>
              <a:spcAft>
                <a:spcPts val="0"/>
              </a:spcAft>
              <a:buNone/>
            </a:pPr>
            <a:r>
              <a:rPr lang="pt-BR" sz="4107">
                <a:solidFill>
                  <a:srgbClr val="000000"/>
                </a:solidFill>
              </a:rPr>
              <a:t>  "sections": ["", "História.", "Letra."],</a:t>
            </a:r>
            <a:endParaRPr sz="4107">
              <a:solidFill>
                <a:srgbClr val="000000"/>
              </a:solidFill>
            </a:endParaRPr>
          </a:p>
          <a:p>
            <a:pPr indent="0" lvl="0" marL="0" rtl="0" algn="l">
              <a:lnSpc>
                <a:spcPct val="115000"/>
              </a:lnSpc>
              <a:spcBef>
                <a:spcPts val="0"/>
              </a:spcBef>
              <a:spcAft>
                <a:spcPts val="0"/>
              </a:spcAft>
              <a:buNone/>
            </a:pPr>
            <a:r>
              <a:rPr lang="pt-BR" sz="4107">
                <a:solidFill>
                  <a:srgbClr val="000000"/>
                </a:solidFill>
              </a:rPr>
              <a:t>  "text": ["O Hino da Independência é uma canção patriótica oficial comemorando a declaração (...) ", "De acordo com uma versão divulgada por Eugênio Egas em 1909 (...)", " Normalmente, as estrofes 3, 4, 5, 6, 8 e 10 são hoje omitidas quando o hino da Independência é cantado."]</a:t>
            </a:r>
            <a:endParaRPr sz="4107">
              <a:solidFill>
                <a:srgbClr val="000000"/>
              </a:solidFill>
            </a:endParaRPr>
          </a:p>
          <a:p>
            <a:pPr indent="0" lvl="0" marL="0" rtl="0" algn="l">
              <a:lnSpc>
                <a:spcPct val="115000"/>
              </a:lnSpc>
              <a:spcBef>
                <a:spcPts val="0"/>
              </a:spcBef>
              <a:spcAft>
                <a:spcPts val="0"/>
              </a:spcAft>
              <a:buNone/>
            </a:pPr>
            <a:r>
              <a:rPr lang="pt-BR" sz="4107">
                <a:solidFill>
                  <a:srgbClr val="000000"/>
                </a:solidFill>
              </a:rPr>
              <a:t>}</a:t>
            </a:r>
            <a:endParaRPr>
              <a:solidFill>
                <a:srgbClr val="000000"/>
              </a:solidFill>
            </a:endParaRPr>
          </a:p>
        </p:txBody>
      </p:sp>
      <p:sp>
        <p:nvSpPr>
          <p:cNvPr id="843" name="Google Shape;843;p51"/>
          <p:cNvSpPr txBox="1"/>
          <p:nvPr/>
        </p:nvSpPr>
        <p:spPr>
          <a:xfrm>
            <a:off x="1461750" y="1195025"/>
            <a:ext cx="2556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100"/>
              <a:t>wiki_docids.json</a:t>
            </a:r>
            <a:endParaRPr i="1" sz="1100"/>
          </a:p>
        </p:txBody>
      </p:sp>
      <p:sp>
        <p:nvSpPr>
          <p:cNvPr id="844" name="Google Shape;844;p51"/>
          <p:cNvSpPr txBox="1"/>
          <p:nvPr/>
        </p:nvSpPr>
        <p:spPr>
          <a:xfrm>
            <a:off x="5229975" y="1195013"/>
            <a:ext cx="2556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100"/>
              <a:t>wiki.json</a:t>
            </a:r>
            <a:endParaRPr i="1" sz="1100"/>
          </a:p>
        </p:txBody>
      </p:sp>
      <p:sp>
        <p:nvSpPr>
          <p:cNvPr id="845" name="Google Shape;845;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846" name="Google Shape;846;p51"/>
          <p:cNvSpPr txBox="1"/>
          <p:nvPr/>
        </p:nvSpPr>
        <p:spPr>
          <a:xfrm>
            <a:off x="311700" y="4703625"/>
            <a:ext cx="4856700" cy="338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pt-BR" sz="1000">
                <a:solidFill>
                  <a:srgbClr val="1E1E1E"/>
                </a:solidFill>
                <a:latin typeface="Roboto"/>
                <a:ea typeface="Roboto"/>
                <a:cs typeface="Roboto"/>
                <a:sym typeface="Roboto"/>
              </a:rPr>
              <a:t>* Github icon created by Freepik, from www.flaticon.com.</a:t>
            </a:r>
            <a:endParaRPr sz="1000">
              <a:solidFill>
                <a:srgbClr val="1E1E1E"/>
              </a:solidFill>
              <a:latin typeface="Roboto"/>
              <a:ea typeface="Roboto"/>
              <a:cs typeface="Roboto"/>
              <a:sym typeface="Roboto"/>
            </a:endParaRPr>
          </a:p>
        </p:txBody>
      </p:sp>
      <p:sp>
        <p:nvSpPr>
          <p:cNvPr id="847" name="Google Shape;847;p51"/>
          <p:cNvSpPr txBox="1"/>
          <p:nvPr>
            <p:ph idx="1" type="body"/>
          </p:nvPr>
        </p:nvSpPr>
        <p:spPr>
          <a:xfrm>
            <a:off x="1219075" y="3982563"/>
            <a:ext cx="4283100" cy="490800"/>
          </a:xfrm>
          <a:prstGeom prst="rect">
            <a:avLst/>
          </a:prstGeom>
          <a:solidFill>
            <a:schemeClr val="lt1"/>
          </a:solidFill>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pt-BR" sz="1200" u="sng">
                <a:solidFill>
                  <a:srgbClr val="075590"/>
                </a:solidFill>
                <a:hlinkClick r:id="rId3">
                  <a:extLst>
                    <a:ext uri="{A12FA001-AC4F-418D-AE19-62706E023703}">
                      <ahyp:hlinkClr val="tx"/>
                    </a:ext>
                  </a:extLst>
                </a:hlinkClick>
              </a:rPr>
              <a:t>https://github.com/aseidelo/BrWac2Wiki</a:t>
            </a:r>
            <a:r>
              <a:rPr lang="pt-BR">
                <a:solidFill>
                  <a:srgbClr val="075590"/>
                </a:solidFill>
              </a:rPr>
              <a:t> </a:t>
            </a:r>
            <a:endParaRPr>
              <a:solidFill>
                <a:srgbClr val="075590"/>
              </a:solidFill>
            </a:endParaRPr>
          </a:p>
        </p:txBody>
      </p:sp>
      <p:pic>
        <p:nvPicPr>
          <p:cNvPr id="848" name="Google Shape;848;p51"/>
          <p:cNvPicPr preferRelativeResize="0"/>
          <p:nvPr/>
        </p:nvPicPr>
        <p:blipFill>
          <a:blip r:embed="rId4">
            <a:alphaModFix/>
          </a:blip>
          <a:stretch>
            <a:fillRect/>
          </a:stretch>
        </p:blipFill>
        <p:spPr>
          <a:xfrm>
            <a:off x="784800" y="3982563"/>
            <a:ext cx="434275" cy="434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311700" y="555600"/>
            <a:ext cx="31911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Task</a:t>
            </a:r>
            <a:endParaRPr i="1"/>
          </a:p>
        </p:txBody>
      </p:sp>
      <p:sp>
        <p:nvSpPr>
          <p:cNvPr id="112" name="Google Shape;112;p16"/>
          <p:cNvSpPr txBox="1"/>
          <p:nvPr>
            <p:ph idx="1" type="body"/>
          </p:nvPr>
        </p:nvSpPr>
        <p:spPr>
          <a:xfrm>
            <a:off x="311700" y="1389600"/>
            <a:ext cx="3420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pt-BR"/>
              <a:t>Given a title:</a:t>
            </a:r>
            <a:endParaRPr b="1"/>
          </a:p>
          <a:p>
            <a:pPr indent="-304800" lvl="1" marL="914400" rtl="0" algn="l">
              <a:spcBef>
                <a:spcPts val="1000"/>
              </a:spcBef>
              <a:spcAft>
                <a:spcPts val="0"/>
              </a:spcAft>
              <a:buSzPts val="1200"/>
              <a:buChar char="◆"/>
            </a:pPr>
            <a:r>
              <a:rPr b="1" lang="pt-BR"/>
              <a:t>Crawl the web</a:t>
            </a:r>
            <a:r>
              <a:rPr lang="pt-BR"/>
              <a:t> for related content</a:t>
            </a:r>
            <a:endParaRPr/>
          </a:p>
          <a:p>
            <a:pPr indent="-304800" lvl="1" marL="914400" rtl="0" algn="l">
              <a:spcBef>
                <a:spcPts val="1000"/>
              </a:spcBef>
              <a:spcAft>
                <a:spcPts val="0"/>
              </a:spcAft>
              <a:buSzPts val="1200"/>
              <a:buChar char="◆"/>
            </a:pPr>
            <a:r>
              <a:rPr b="1" lang="pt-BR"/>
              <a:t>Summarize multiple crawled texts</a:t>
            </a:r>
            <a:endParaRPr/>
          </a:p>
          <a:p>
            <a:pPr indent="-304800" lvl="0" marL="457200" rtl="0" algn="l">
              <a:spcBef>
                <a:spcPts val="1000"/>
              </a:spcBef>
              <a:spcAft>
                <a:spcPts val="0"/>
              </a:spcAft>
              <a:buSzPts val="1200"/>
              <a:buChar char="➔"/>
            </a:pPr>
            <a:r>
              <a:rPr lang="pt-BR"/>
              <a:t>First step:</a:t>
            </a:r>
            <a:endParaRPr/>
          </a:p>
          <a:p>
            <a:pPr indent="-304800" lvl="1" marL="914400" rtl="0" algn="l">
              <a:spcBef>
                <a:spcPts val="1000"/>
              </a:spcBef>
              <a:spcAft>
                <a:spcPts val="0"/>
              </a:spcAft>
              <a:buSzPts val="1200"/>
              <a:buChar char="◆"/>
            </a:pPr>
            <a:r>
              <a:rPr lang="pt-BR"/>
              <a:t>Generate </a:t>
            </a:r>
            <a:r>
              <a:rPr b="1" lang="pt-BR"/>
              <a:t>Wikipedia leads</a:t>
            </a:r>
            <a:endParaRPr b="1"/>
          </a:p>
          <a:p>
            <a:pPr indent="0" lvl="0" marL="0" rtl="0" algn="l">
              <a:spcBef>
                <a:spcPts val="1000"/>
              </a:spcBef>
              <a:spcAft>
                <a:spcPts val="1000"/>
              </a:spcAft>
              <a:buNone/>
            </a:pPr>
            <a:r>
              <a:t/>
            </a:r>
            <a:endParaRPr/>
          </a:p>
        </p:txBody>
      </p:sp>
      <p:sp>
        <p:nvSpPr>
          <p:cNvPr id="113" name="Google Shape;113;p16"/>
          <p:cNvSpPr txBox="1"/>
          <p:nvPr/>
        </p:nvSpPr>
        <p:spPr>
          <a:xfrm>
            <a:off x="4499825" y="3805225"/>
            <a:ext cx="4332600" cy="531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pt-BR" sz="900">
                <a:solidFill>
                  <a:srgbClr val="1E1E1E"/>
                </a:solidFill>
                <a:latin typeface="Roboto"/>
                <a:ea typeface="Roboto"/>
                <a:cs typeface="Roboto"/>
                <a:sym typeface="Roboto"/>
              </a:rPr>
              <a:t>Wikipedia lead on “Porto de Itajaí”, available at: &lt;</a:t>
            </a:r>
            <a:r>
              <a:rPr lang="pt-BR" sz="900" u="sng">
                <a:solidFill>
                  <a:schemeClr val="hlink"/>
                </a:solidFill>
                <a:latin typeface="Roboto"/>
                <a:ea typeface="Roboto"/>
                <a:cs typeface="Roboto"/>
                <a:sym typeface="Roboto"/>
                <a:hlinkClick r:id="rId3"/>
              </a:rPr>
              <a:t>https://pt.wikipedia.org/wiki/Porto_de_Itaja%C3%AD</a:t>
            </a:r>
            <a:r>
              <a:rPr lang="pt-BR" sz="900">
                <a:solidFill>
                  <a:srgbClr val="1E1E1E"/>
                </a:solidFill>
                <a:latin typeface="Roboto"/>
                <a:ea typeface="Roboto"/>
                <a:cs typeface="Roboto"/>
                <a:sym typeface="Roboto"/>
              </a:rPr>
              <a:t>&gt;</a:t>
            </a:r>
            <a:endParaRPr sz="900">
              <a:solidFill>
                <a:srgbClr val="1E1E1E"/>
              </a:solidFill>
              <a:latin typeface="Roboto"/>
              <a:ea typeface="Roboto"/>
              <a:cs typeface="Roboto"/>
              <a:sym typeface="Roboto"/>
            </a:endParaRPr>
          </a:p>
        </p:txBody>
      </p:sp>
      <p:pic>
        <p:nvPicPr>
          <p:cNvPr id="114" name="Google Shape;114;p16"/>
          <p:cNvPicPr preferRelativeResize="0"/>
          <p:nvPr/>
        </p:nvPicPr>
        <p:blipFill>
          <a:blip r:embed="rId4">
            <a:alphaModFix/>
          </a:blip>
          <a:stretch>
            <a:fillRect/>
          </a:stretch>
        </p:blipFill>
        <p:spPr>
          <a:xfrm>
            <a:off x="4499825" y="1755375"/>
            <a:ext cx="4332475" cy="2049850"/>
          </a:xfrm>
          <a:prstGeom prst="rect">
            <a:avLst/>
          </a:prstGeom>
          <a:noFill/>
          <a:ln cap="flat" cmpd="sng" w="9525">
            <a:solidFill>
              <a:schemeClr val="dk2"/>
            </a:solidFill>
            <a:prstDash val="solid"/>
            <a:round/>
            <a:headEnd len="sm" w="sm" type="none"/>
            <a:tailEnd len="sm" w="sm" type="none"/>
          </a:ln>
        </p:spPr>
      </p:pic>
      <p:sp>
        <p:nvSpPr>
          <p:cNvPr id="115" name="Google Shape;11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2" name="Shape 852"/>
        <p:cNvGrpSpPr/>
        <p:nvPr/>
      </p:nvGrpSpPr>
      <p:grpSpPr>
        <a:xfrm>
          <a:off x="0" y="0"/>
          <a:ext cx="0" cy="0"/>
          <a:chOff x="0" y="0"/>
          <a:chExt cx="0" cy="0"/>
        </a:xfrm>
      </p:grpSpPr>
      <p:sp>
        <p:nvSpPr>
          <p:cNvPr id="853" name="Google Shape;853;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Formalization</a:t>
            </a:r>
            <a:endParaRPr i="1"/>
          </a:p>
        </p:txBody>
      </p:sp>
      <p:pic>
        <p:nvPicPr>
          <p:cNvPr id="854" name="Google Shape;854;p52"/>
          <p:cNvPicPr preferRelativeResize="0"/>
          <p:nvPr/>
        </p:nvPicPr>
        <p:blipFill>
          <a:blip r:embed="rId3">
            <a:alphaModFix/>
          </a:blip>
          <a:stretch>
            <a:fillRect/>
          </a:stretch>
        </p:blipFill>
        <p:spPr>
          <a:xfrm>
            <a:off x="200725" y="4292425"/>
            <a:ext cx="3802051" cy="262375"/>
          </a:xfrm>
          <a:prstGeom prst="rect">
            <a:avLst/>
          </a:prstGeom>
          <a:noFill/>
          <a:ln>
            <a:noFill/>
          </a:ln>
        </p:spPr>
      </p:pic>
      <p:pic>
        <p:nvPicPr>
          <p:cNvPr id="855" name="Google Shape;855;p52"/>
          <p:cNvPicPr preferRelativeResize="0"/>
          <p:nvPr/>
        </p:nvPicPr>
        <p:blipFill>
          <a:blip r:embed="rId4">
            <a:alphaModFix/>
          </a:blip>
          <a:stretch>
            <a:fillRect/>
          </a:stretch>
        </p:blipFill>
        <p:spPr>
          <a:xfrm>
            <a:off x="1662575" y="2739888"/>
            <a:ext cx="2226057" cy="269825"/>
          </a:xfrm>
          <a:prstGeom prst="rect">
            <a:avLst/>
          </a:prstGeom>
          <a:noFill/>
          <a:ln>
            <a:noFill/>
          </a:ln>
        </p:spPr>
      </p:pic>
      <p:pic>
        <p:nvPicPr>
          <p:cNvPr id="856" name="Google Shape;856;p52"/>
          <p:cNvPicPr preferRelativeResize="0"/>
          <p:nvPr/>
        </p:nvPicPr>
        <p:blipFill>
          <a:blip r:embed="rId5">
            <a:alphaModFix/>
          </a:blip>
          <a:stretch>
            <a:fillRect/>
          </a:stretch>
        </p:blipFill>
        <p:spPr>
          <a:xfrm>
            <a:off x="1944099" y="1417163"/>
            <a:ext cx="1663003" cy="269825"/>
          </a:xfrm>
          <a:prstGeom prst="rect">
            <a:avLst/>
          </a:prstGeom>
          <a:noFill/>
          <a:ln>
            <a:noFill/>
          </a:ln>
        </p:spPr>
      </p:pic>
      <p:pic>
        <p:nvPicPr>
          <p:cNvPr id="857" name="Google Shape;857;p52"/>
          <p:cNvPicPr preferRelativeResize="0"/>
          <p:nvPr/>
        </p:nvPicPr>
        <p:blipFill>
          <a:blip r:embed="rId6">
            <a:alphaModFix/>
          </a:blip>
          <a:stretch>
            <a:fillRect/>
          </a:stretch>
        </p:blipFill>
        <p:spPr>
          <a:xfrm>
            <a:off x="962763" y="1449550"/>
            <a:ext cx="420825" cy="205025"/>
          </a:xfrm>
          <a:prstGeom prst="rect">
            <a:avLst/>
          </a:prstGeom>
          <a:noFill/>
          <a:ln>
            <a:noFill/>
          </a:ln>
        </p:spPr>
      </p:pic>
      <p:sp>
        <p:nvSpPr>
          <p:cNvPr id="858" name="Google Shape;858;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pic>
        <p:nvPicPr>
          <p:cNvPr id="859" name="Google Shape;859;p52"/>
          <p:cNvPicPr preferRelativeResize="0"/>
          <p:nvPr/>
        </p:nvPicPr>
        <p:blipFill>
          <a:blip r:embed="rId7">
            <a:alphaModFix/>
          </a:blip>
          <a:stretch>
            <a:fillRect/>
          </a:stretch>
        </p:blipFill>
        <p:spPr>
          <a:xfrm>
            <a:off x="6586087" y="4288700"/>
            <a:ext cx="1264805" cy="269825"/>
          </a:xfrm>
          <a:prstGeom prst="rect">
            <a:avLst/>
          </a:prstGeom>
          <a:noFill/>
          <a:ln>
            <a:noFill/>
          </a:ln>
        </p:spPr>
      </p:pic>
      <p:pic>
        <p:nvPicPr>
          <p:cNvPr id="860" name="Google Shape;860;p52"/>
          <p:cNvPicPr preferRelativeResize="0"/>
          <p:nvPr/>
        </p:nvPicPr>
        <p:blipFill>
          <a:blip r:embed="rId8">
            <a:alphaModFix/>
          </a:blip>
          <a:stretch>
            <a:fillRect/>
          </a:stretch>
        </p:blipFill>
        <p:spPr>
          <a:xfrm>
            <a:off x="5132475" y="2746650"/>
            <a:ext cx="1394096" cy="269825"/>
          </a:xfrm>
          <a:prstGeom prst="rect">
            <a:avLst/>
          </a:prstGeom>
          <a:noFill/>
          <a:ln>
            <a:noFill/>
          </a:ln>
        </p:spPr>
      </p:pic>
      <p:pic>
        <p:nvPicPr>
          <p:cNvPr id="861" name="Google Shape;861;p52"/>
          <p:cNvPicPr preferRelativeResize="0"/>
          <p:nvPr/>
        </p:nvPicPr>
        <p:blipFill>
          <a:blip r:embed="rId9">
            <a:alphaModFix/>
          </a:blip>
          <a:stretch>
            <a:fillRect/>
          </a:stretch>
        </p:blipFill>
        <p:spPr>
          <a:xfrm>
            <a:off x="5072950" y="1417150"/>
            <a:ext cx="1513137" cy="269825"/>
          </a:xfrm>
          <a:prstGeom prst="rect">
            <a:avLst/>
          </a:prstGeom>
          <a:noFill/>
          <a:ln>
            <a:noFill/>
          </a:ln>
        </p:spPr>
      </p:pic>
      <p:cxnSp>
        <p:nvCxnSpPr>
          <p:cNvPr id="862" name="Google Shape;862;p52"/>
          <p:cNvCxnSpPr>
            <a:stCxn id="854" idx="3"/>
          </p:cNvCxnSpPr>
          <p:nvPr/>
        </p:nvCxnSpPr>
        <p:spPr>
          <a:xfrm flipH="1" rot="10800000">
            <a:off x="4002776" y="3840413"/>
            <a:ext cx="1280100" cy="583200"/>
          </a:xfrm>
          <a:prstGeom prst="bentConnector3">
            <a:avLst>
              <a:gd fmla="val 99998" name="adj1"/>
            </a:avLst>
          </a:prstGeom>
          <a:noFill/>
          <a:ln cap="flat" cmpd="sng" w="9525">
            <a:solidFill>
              <a:schemeClr val="dk2"/>
            </a:solidFill>
            <a:prstDash val="solid"/>
            <a:round/>
            <a:headEnd len="med" w="med" type="none"/>
            <a:tailEnd len="med" w="med" type="triangle"/>
          </a:ln>
        </p:spPr>
      </p:cxnSp>
      <p:cxnSp>
        <p:nvCxnSpPr>
          <p:cNvPr id="863" name="Google Shape;863;p52"/>
          <p:cNvCxnSpPr>
            <a:stCxn id="860" idx="0"/>
            <a:endCxn id="864" idx="2"/>
          </p:cNvCxnSpPr>
          <p:nvPr/>
        </p:nvCxnSpPr>
        <p:spPr>
          <a:xfrm rot="10800000">
            <a:off x="5829523" y="2425050"/>
            <a:ext cx="0" cy="321600"/>
          </a:xfrm>
          <a:prstGeom prst="straightConnector1">
            <a:avLst/>
          </a:prstGeom>
          <a:noFill/>
          <a:ln cap="flat" cmpd="sng" w="9525">
            <a:solidFill>
              <a:schemeClr val="dk2"/>
            </a:solidFill>
            <a:prstDash val="solid"/>
            <a:round/>
            <a:headEnd len="med" w="med" type="none"/>
            <a:tailEnd len="med" w="med" type="triangle"/>
          </a:ln>
        </p:spPr>
      </p:cxnSp>
      <p:cxnSp>
        <p:nvCxnSpPr>
          <p:cNvPr id="865" name="Google Shape;865;p52"/>
          <p:cNvCxnSpPr>
            <a:stCxn id="861" idx="3"/>
          </p:cNvCxnSpPr>
          <p:nvPr/>
        </p:nvCxnSpPr>
        <p:spPr>
          <a:xfrm>
            <a:off x="6586087" y="1552063"/>
            <a:ext cx="551700" cy="0"/>
          </a:xfrm>
          <a:prstGeom prst="straightConnector1">
            <a:avLst/>
          </a:prstGeom>
          <a:noFill/>
          <a:ln cap="flat" cmpd="sng" w="9525">
            <a:solidFill>
              <a:schemeClr val="dk2"/>
            </a:solidFill>
            <a:prstDash val="solid"/>
            <a:round/>
            <a:headEnd len="med" w="med" type="none"/>
            <a:tailEnd len="med" w="med" type="triangle"/>
          </a:ln>
        </p:spPr>
      </p:cxnSp>
      <p:sp>
        <p:nvSpPr>
          <p:cNvPr id="866" name="Google Shape;866;p52"/>
          <p:cNvSpPr txBox="1"/>
          <p:nvPr/>
        </p:nvSpPr>
        <p:spPr>
          <a:xfrm>
            <a:off x="2316325" y="3346775"/>
            <a:ext cx="79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sp>
        <p:nvSpPr>
          <p:cNvPr id="867" name="Google Shape;867;p52"/>
          <p:cNvSpPr txBox="1"/>
          <p:nvPr/>
        </p:nvSpPr>
        <p:spPr>
          <a:xfrm>
            <a:off x="200641" y="3493850"/>
            <a:ext cx="3802200" cy="338700"/>
          </a:xfrm>
          <a:prstGeom prst="rect">
            <a:avLst/>
          </a:prstGeom>
          <a:solidFill>
            <a:schemeClr val="lt1"/>
          </a:solidFill>
          <a:ln cap="flat" cmpd="sng" w="9525">
            <a:solidFill>
              <a:srgbClr val="1155CC"/>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pt-BR" sz="1000"/>
              <a:t>Retrieve and c</a:t>
            </a:r>
            <a:r>
              <a:rPr lang="pt-BR" sz="1000"/>
              <a:t>oncatenate</a:t>
            </a:r>
            <a:endParaRPr sz="1000"/>
          </a:p>
        </p:txBody>
      </p:sp>
      <p:sp>
        <p:nvSpPr>
          <p:cNvPr id="868" name="Google Shape;868;p52"/>
          <p:cNvSpPr txBox="1"/>
          <p:nvPr/>
        </p:nvSpPr>
        <p:spPr>
          <a:xfrm>
            <a:off x="1662600" y="2086425"/>
            <a:ext cx="2226000" cy="338700"/>
          </a:xfrm>
          <a:prstGeom prst="rect">
            <a:avLst/>
          </a:prstGeom>
          <a:solidFill>
            <a:schemeClr val="lt1"/>
          </a:solidFill>
          <a:ln cap="flat" cmpd="sng" w="9525">
            <a:solidFill>
              <a:srgbClr val="1155CC"/>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pt-BR" sz="1000"/>
              <a:t>Split into sentences</a:t>
            </a:r>
            <a:endParaRPr sz="1000"/>
          </a:p>
        </p:txBody>
      </p:sp>
      <p:cxnSp>
        <p:nvCxnSpPr>
          <p:cNvPr id="869" name="Google Shape;869;p52"/>
          <p:cNvCxnSpPr>
            <a:stCxn id="855" idx="2"/>
          </p:cNvCxnSpPr>
          <p:nvPr/>
        </p:nvCxnSpPr>
        <p:spPr>
          <a:xfrm rot="5400000">
            <a:off x="2368803" y="3095213"/>
            <a:ext cx="492300" cy="3213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870" name="Google Shape;870;p52"/>
          <p:cNvCxnSpPr>
            <a:endCxn id="868" idx="1"/>
          </p:cNvCxnSpPr>
          <p:nvPr/>
        </p:nvCxnSpPr>
        <p:spPr>
          <a:xfrm flipH="1" rot="-5400000">
            <a:off x="1118250" y="1711425"/>
            <a:ext cx="592500" cy="496200"/>
          </a:xfrm>
          <a:prstGeom prst="bentConnector2">
            <a:avLst/>
          </a:prstGeom>
          <a:noFill/>
          <a:ln cap="flat" cmpd="sng" w="9525">
            <a:solidFill>
              <a:schemeClr val="dk2"/>
            </a:solidFill>
            <a:prstDash val="solid"/>
            <a:round/>
            <a:headEnd len="med" w="med" type="none"/>
            <a:tailEnd len="med" w="med" type="triangle"/>
          </a:ln>
        </p:spPr>
      </p:cxnSp>
      <p:cxnSp>
        <p:nvCxnSpPr>
          <p:cNvPr id="871" name="Google Shape;871;p52"/>
          <p:cNvCxnSpPr/>
          <p:nvPr/>
        </p:nvCxnSpPr>
        <p:spPr>
          <a:xfrm>
            <a:off x="1166500" y="2264475"/>
            <a:ext cx="0" cy="1234200"/>
          </a:xfrm>
          <a:prstGeom prst="straightConnector1">
            <a:avLst/>
          </a:prstGeom>
          <a:noFill/>
          <a:ln cap="flat" cmpd="sng" w="9525">
            <a:solidFill>
              <a:schemeClr val="dk2"/>
            </a:solidFill>
            <a:prstDash val="solid"/>
            <a:round/>
            <a:headEnd len="med" w="med" type="none"/>
            <a:tailEnd len="med" w="med" type="triangle"/>
          </a:ln>
        </p:spPr>
      </p:cxnSp>
      <p:cxnSp>
        <p:nvCxnSpPr>
          <p:cNvPr id="872" name="Google Shape;872;p52"/>
          <p:cNvCxnSpPr>
            <a:stCxn id="868" idx="2"/>
            <a:endCxn id="855" idx="0"/>
          </p:cNvCxnSpPr>
          <p:nvPr/>
        </p:nvCxnSpPr>
        <p:spPr>
          <a:xfrm>
            <a:off x="2775600" y="2425125"/>
            <a:ext cx="0" cy="314700"/>
          </a:xfrm>
          <a:prstGeom prst="straightConnector1">
            <a:avLst/>
          </a:prstGeom>
          <a:noFill/>
          <a:ln cap="flat" cmpd="sng" w="9525">
            <a:solidFill>
              <a:schemeClr val="dk2"/>
            </a:solidFill>
            <a:prstDash val="solid"/>
            <a:round/>
            <a:headEnd len="med" w="med" type="none"/>
            <a:tailEnd len="med" w="med" type="triangle"/>
          </a:ln>
        </p:spPr>
      </p:cxnSp>
      <p:sp>
        <p:nvSpPr>
          <p:cNvPr id="873" name="Google Shape;873;p52"/>
          <p:cNvSpPr txBox="1"/>
          <p:nvPr/>
        </p:nvSpPr>
        <p:spPr>
          <a:xfrm>
            <a:off x="4716500" y="3490850"/>
            <a:ext cx="2226000" cy="338700"/>
          </a:xfrm>
          <a:prstGeom prst="rect">
            <a:avLst/>
          </a:prstGeom>
          <a:solidFill>
            <a:schemeClr val="lt1"/>
          </a:solidFill>
          <a:ln cap="flat" cmpd="sng" w="9525">
            <a:solidFill>
              <a:srgbClr val="CC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pt-BR" sz="1000"/>
              <a:t>tokenization</a:t>
            </a:r>
            <a:endParaRPr sz="1000"/>
          </a:p>
        </p:txBody>
      </p:sp>
      <p:sp>
        <p:nvSpPr>
          <p:cNvPr id="864" name="Google Shape;864;p52"/>
          <p:cNvSpPr txBox="1"/>
          <p:nvPr/>
        </p:nvSpPr>
        <p:spPr>
          <a:xfrm>
            <a:off x="4716513" y="2086438"/>
            <a:ext cx="2226000" cy="338700"/>
          </a:xfrm>
          <a:prstGeom prst="rect">
            <a:avLst/>
          </a:prstGeom>
          <a:solidFill>
            <a:schemeClr val="lt1"/>
          </a:solidFill>
          <a:ln cap="flat" cmpd="sng" w="9525">
            <a:solidFill>
              <a:srgbClr val="CC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pt-BR" sz="1000"/>
              <a:t>summarization</a:t>
            </a:r>
            <a:endParaRPr sz="1000"/>
          </a:p>
        </p:txBody>
      </p:sp>
      <p:cxnSp>
        <p:nvCxnSpPr>
          <p:cNvPr id="874" name="Google Shape;874;p52"/>
          <p:cNvCxnSpPr>
            <a:stCxn id="867" idx="2"/>
            <a:endCxn id="854" idx="0"/>
          </p:cNvCxnSpPr>
          <p:nvPr/>
        </p:nvCxnSpPr>
        <p:spPr>
          <a:xfrm>
            <a:off x="2101741" y="3832550"/>
            <a:ext cx="0" cy="459900"/>
          </a:xfrm>
          <a:prstGeom prst="straightConnector1">
            <a:avLst/>
          </a:prstGeom>
          <a:noFill/>
          <a:ln cap="flat" cmpd="sng" w="9525">
            <a:solidFill>
              <a:schemeClr val="dk2"/>
            </a:solidFill>
            <a:prstDash val="solid"/>
            <a:round/>
            <a:headEnd len="med" w="med" type="none"/>
            <a:tailEnd len="med" w="med" type="triangle"/>
          </a:ln>
        </p:spPr>
      </p:cxnSp>
      <p:cxnSp>
        <p:nvCxnSpPr>
          <p:cNvPr id="875" name="Google Shape;875;p52"/>
          <p:cNvCxnSpPr>
            <a:stCxn id="873" idx="0"/>
            <a:endCxn id="860" idx="2"/>
          </p:cNvCxnSpPr>
          <p:nvPr/>
        </p:nvCxnSpPr>
        <p:spPr>
          <a:xfrm rot="10800000">
            <a:off x="5829500" y="3016550"/>
            <a:ext cx="0" cy="474300"/>
          </a:xfrm>
          <a:prstGeom prst="straightConnector1">
            <a:avLst/>
          </a:prstGeom>
          <a:noFill/>
          <a:ln cap="flat" cmpd="sng" w="9525">
            <a:solidFill>
              <a:schemeClr val="dk2"/>
            </a:solidFill>
            <a:prstDash val="solid"/>
            <a:round/>
            <a:headEnd len="med" w="med" type="none"/>
            <a:tailEnd len="med" w="med" type="triangle"/>
          </a:ln>
        </p:spPr>
      </p:cxnSp>
      <p:cxnSp>
        <p:nvCxnSpPr>
          <p:cNvPr id="876" name="Google Shape;876;p52"/>
          <p:cNvCxnSpPr>
            <a:stCxn id="859" idx="1"/>
          </p:cNvCxnSpPr>
          <p:nvPr/>
        </p:nvCxnSpPr>
        <p:spPr>
          <a:xfrm rot="10800000">
            <a:off x="6402187" y="3840413"/>
            <a:ext cx="183900" cy="583200"/>
          </a:xfrm>
          <a:prstGeom prst="bentConnector2">
            <a:avLst/>
          </a:prstGeom>
          <a:noFill/>
          <a:ln cap="flat" cmpd="sng" w="9525">
            <a:solidFill>
              <a:schemeClr val="dk2"/>
            </a:solidFill>
            <a:prstDash val="solid"/>
            <a:round/>
            <a:headEnd len="med" w="med" type="none"/>
            <a:tailEnd len="med" w="med" type="triangle"/>
          </a:ln>
        </p:spPr>
      </p:cxnSp>
      <p:cxnSp>
        <p:nvCxnSpPr>
          <p:cNvPr id="877" name="Google Shape;877;p52"/>
          <p:cNvCxnSpPr>
            <a:stCxn id="864" idx="0"/>
            <a:endCxn id="861" idx="2"/>
          </p:cNvCxnSpPr>
          <p:nvPr/>
        </p:nvCxnSpPr>
        <p:spPr>
          <a:xfrm rot="10800000">
            <a:off x="5829513" y="1686838"/>
            <a:ext cx="0" cy="399600"/>
          </a:xfrm>
          <a:prstGeom prst="straightConnector1">
            <a:avLst/>
          </a:prstGeom>
          <a:noFill/>
          <a:ln cap="flat" cmpd="sng" w="9525">
            <a:solidFill>
              <a:schemeClr val="dk2"/>
            </a:solidFill>
            <a:prstDash val="solid"/>
            <a:round/>
            <a:headEnd len="med" w="med" type="none"/>
            <a:tailEnd len="med" w="med" type="triangle"/>
          </a:ln>
        </p:spPr>
      </p:cxnSp>
      <p:cxnSp>
        <p:nvCxnSpPr>
          <p:cNvPr id="878" name="Google Shape;878;p52"/>
          <p:cNvCxnSpPr>
            <a:stCxn id="856" idx="2"/>
            <a:endCxn id="868" idx="0"/>
          </p:cNvCxnSpPr>
          <p:nvPr/>
        </p:nvCxnSpPr>
        <p:spPr>
          <a:xfrm>
            <a:off x="2775601" y="1686987"/>
            <a:ext cx="0" cy="399300"/>
          </a:xfrm>
          <a:prstGeom prst="straightConnector1">
            <a:avLst/>
          </a:prstGeom>
          <a:noFill/>
          <a:ln cap="flat" cmpd="sng" w="9525">
            <a:solidFill>
              <a:schemeClr val="dk2"/>
            </a:solidFill>
            <a:prstDash val="solid"/>
            <a:round/>
            <a:headEnd len="med" w="med" type="none"/>
            <a:tailEnd len="med" w="med" type="triangle"/>
          </a:ln>
        </p:spPr>
      </p:cxnSp>
      <p:sp>
        <p:nvSpPr>
          <p:cNvPr id="879" name="Google Shape;879;p52"/>
          <p:cNvSpPr txBox="1"/>
          <p:nvPr/>
        </p:nvSpPr>
        <p:spPr>
          <a:xfrm>
            <a:off x="7137775" y="1382700"/>
            <a:ext cx="797100" cy="338700"/>
          </a:xfrm>
          <a:prstGeom prst="rect">
            <a:avLst/>
          </a:prstGeom>
          <a:solidFill>
            <a:schemeClr val="lt1"/>
          </a:solidFill>
          <a:ln cap="flat" cmpd="sng" w="9525">
            <a:solidFill>
              <a:srgbClr val="CC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pt-BR" sz="1000"/>
              <a:t>decode</a:t>
            </a:r>
            <a:endParaRPr sz="1000"/>
          </a:p>
        </p:txBody>
      </p:sp>
      <p:cxnSp>
        <p:nvCxnSpPr>
          <p:cNvPr id="880" name="Google Shape;880;p52"/>
          <p:cNvCxnSpPr/>
          <p:nvPr/>
        </p:nvCxnSpPr>
        <p:spPr>
          <a:xfrm>
            <a:off x="7374200" y="1740050"/>
            <a:ext cx="0" cy="2552700"/>
          </a:xfrm>
          <a:prstGeom prst="straightConnector1">
            <a:avLst/>
          </a:prstGeom>
          <a:noFill/>
          <a:ln cap="flat" cmpd="sng" w="9525">
            <a:solidFill>
              <a:schemeClr val="dk2"/>
            </a:solidFill>
            <a:prstDash val="solid"/>
            <a:round/>
            <a:headEnd len="med" w="med" type="triangle"/>
            <a:tailEnd len="med" w="med" type="none"/>
          </a:ln>
        </p:spPr>
      </p:cxnSp>
      <p:sp>
        <p:nvSpPr>
          <p:cNvPr id="881" name="Google Shape;881;p52"/>
          <p:cNvSpPr txBox="1"/>
          <p:nvPr/>
        </p:nvSpPr>
        <p:spPr>
          <a:xfrm>
            <a:off x="8151575" y="1382725"/>
            <a:ext cx="78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pt-BR" sz="1000"/>
              <a:t>Summary</a:t>
            </a:r>
            <a:endParaRPr i="1" sz="1000"/>
          </a:p>
        </p:txBody>
      </p:sp>
      <p:cxnSp>
        <p:nvCxnSpPr>
          <p:cNvPr id="882" name="Google Shape;882;p52"/>
          <p:cNvCxnSpPr>
            <a:stCxn id="879" idx="3"/>
            <a:endCxn id="881" idx="1"/>
          </p:cNvCxnSpPr>
          <p:nvPr/>
        </p:nvCxnSpPr>
        <p:spPr>
          <a:xfrm>
            <a:off x="7934875" y="1552050"/>
            <a:ext cx="216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86" name="Shape 886"/>
        <p:cNvGrpSpPr/>
        <p:nvPr/>
      </p:nvGrpSpPr>
      <p:grpSpPr>
        <a:xfrm>
          <a:off x="0" y="0"/>
          <a:ext cx="0" cy="0"/>
          <a:chOff x="0" y="0"/>
          <a:chExt cx="0" cy="0"/>
        </a:xfrm>
      </p:grpSpPr>
      <p:sp>
        <p:nvSpPr>
          <p:cNvPr id="887" name="Google Shape;88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Extra Analysis*</a:t>
            </a:r>
            <a:endParaRPr/>
          </a:p>
        </p:txBody>
      </p:sp>
      <p:sp>
        <p:nvSpPr>
          <p:cNvPr id="888" name="Google Shape;888;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solidFill>
                  <a:schemeClr val="dk1"/>
                </a:solidFill>
              </a:rPr>
              <a:t>‹#›</a:t>
            </a:fld>
            <a:endParaRPr>
              <a:solidFill>
                <a:schemeClr val="dk1"/>
              </a:solidFill>
            </a:endParaRPr>
          </a:p>
        </p:txBody>
      </p:sp>
      <p:pic>
        <p:nvPicPr>
          <p:cNvPr id="889" name="Google Shape;889;p53"/>
          <p:cNvPicPr preferRelativeResize="0"/>
          <p:nvPr/>
        </p:nvPicPr>
        <p:blipFill>
          <a:blip r:embed="rId3">
            <a:alphaModFix/>
          </a:blip>
          <a:stretch>
            <a:fillRect/>
          </a:stretch>
        </p:blipFill>
        <p:spPr>
          <a:xfrm>
            <a:off x="1218812" y="1379325"/>
            <a:ext cx="6706374" cy="3192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3" name="Shape 893"/>
        <p:cNvGrpSpPr/>
        <p:nvPr/>
      </p:nvGrpSpPr>
      <p:grpSpPr>
        <a:xfrm>
          <a:off x="0" y="0"/>
          <a:ext cx="0" cy="0"/>
          <a:chOff x="0" y="0"/>
          <a:chExt cx="0" cy="0"/>
        </a:xfrm>
      </p:grpSpPr>
      <p:sp>
        <p:nvSpPr>
          <p:cNvPr id="894" name="Google Shape;894;p54"/>
          <p:cNvSpPr/>
          <p:nvPr/>
        </p:nvSpPr>
        <p:spPr>
          <a:xfrm>
            <a:off x="7631864" y="3064401"/>
            <a:ext cx="726000" cy="678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chemeClr val="dk1"/>
                </a:solidFill>
              </a:rPr>
              <a:t>RNN</a:t>
            </a:r>
            <a:endParaRPr/>
          </a:p>
        </p:txBody>
      </p:sp>
      <p:cxnSp>
        <p:nvCxnSpPr>
          <p:cNvPr id="895" name="Google Shape;895;p54"/>
          <p:cNvCxnSpPr/>
          <p:nvPr/>
        </p:nvCxnSpPr>
        <p:spPr>
          <a:xfrm rot="10800000">
            <a:off x="7990493" y="2830907"/>
            <a:ext cx="3600" cy="236400"/>
          </a:xfrm>
          <a:prstGeom prst="straightConnector1">
            <a:avLst/>
          </a:prstGeom>
          <a:noFill/>
          <a:ln cap="flat" cmpd="sng" w="9525">
            <a:solidFill>
              <a:schemeClr val="dk2"/>
            </a:solidFill>
            <a:prstDash val="solid"/>
            <a:round/>
            <a:headEnd len="med" w="med" type="none"/>
            <a:tailEnd len="med" w="med" type="triangle"/>
          </a:ln>
        </p:spPr>
      </p:cxnSp>
      <p:sp>
        <p:nvSpPr>
          <p:cNvPr id="896" name="Google Shape;896;p54"/>
          <p:cNvSpPr/>
          <p:nvPr/>
        </p:nvSpPr>
        <p:spPr>
          <a:xfrm>
            <a:off x="2882338" y="3064401"/>
            <a:ext cx="726000" cy="678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RNN</a:t>
            </a:r>
            <a:endParaRPr/>
          </a:p>
        </p:txBody>
      </p:sp>
      <p:sp>
        <p:nvSpPr>
          <p:cNvPr id="897" name="Google Shape;897;p54"/>
          <p:cNvSpPr/>
          <p:nvPr/>
        </p:nvSpPr>
        <p:spPr>
          <a:xfrm>
            <a:off x="6444483" y="3064401"/>
            <a:ext cx="726000" cy="678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chemeClr val="dk1"/>
                </a:solidFill>
              </a:rPr>
              <a:t>RNN</a:t>
            </a:r>
            <a:endParaRPr/>
          </a:p>
        </p:txBody>
      </p:sp>
      <p:cxnSp>
        <p:nvCxnSpPr>
          <p:cNvPr id="898" name="Google Shape;898;p54"/>
          <p:cNvCxnSpPr>
            <a:endCxn id="899" idx="2"/>
          </p:cNvCxnSpPr>
          <p:nvPr/>
        </p:nvCxnSpPr>
        <p:spPr>
          <a:xfrm rot="10800000">
            <a:off x="5624464" y="2828263"/>
            <a:ext cx="0" cy="242100"/>
          </a:xfrm>
          <a:prstGeom prst="straightConnector1">
            <a:avLst/>
          </a:prstGeom>
          <a:noFill/>
          <a:ln cap="flat" cmpd="sng" w="9525">
            <a:solidFill>
              <a:schemeClr val="dk2"/>
            </a:solidFill>
            <a:prstDash val="solid"/>
            <a:round/>
            <a:headEnd len="med" w="med" type="none"/>
            <a:tailEnd len="med" w="med" type="triangle"/>
          </a:ln>
        </p:spPr>
      </p:cxnSp>
      <p:sp>
        <p:nvSpPr>
          <p:cNvPr id="900" name="Google Shape;900;p54"/>
          <p:cNvSpPr/>
          <p:nvPr/>
        </p:nvSpPr>
        <p:spPr>
          <a:xfrm>
            <a:off x="5257101" y="3064401"/>
            <a:ext cx="726000" cy="678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chemeClr val="dk1"/>
                </a:solidFill>
              </a:rPr>
              <a:t>RNN</a:t>
            </a:r>
            <a:endParaRPr/>
          </a:p>
        </p:txBody>
      </p:sp>
      <p:cxnSp>
        <p:nvCxnSpPr>
          <p:cNvPr id="901" name="Google Shape;901;p54"/>
          <p:cNvCxnSpPr/>
          <p:nvPr/>
        </p:nvCxnSpPr>
        <p:spPr>
          <a:xfrm rot="10800000">
            <a:off x="5620963" y="2822497"/>
            <a:ext cx="2100" cy="247800"/>
          </a:xfrm>
          <a:prstGeom prst="straightConnector1">
            <a:avLst/>
          </a:prstGeom>
          <a:noFill/>
          <a:ln cap="flat" cmpd="sng" w="9525">
            <a:solidFill>
              <a:schemeClr val="dk2"/>
            </a:solidFill>
            <a:prstDash val="solid"/>
            <a:round/>
            <a:headEnd len="med" w="med" type="none"/>
            <a:tailEnd len="med" w="med" type="triangle"/>
          </a:ln>
        </p:spPr>
      </p:cxnSp>
      <p:sp>
        <p:nvSpPr>
          <p:cNvPr id="902" name="Google Shape;902;p54"/>
          <p:cNvSpPr/>
          <p:nvPr/>
        </p:nvSpPr>
        <p:spPr>
          <a:xfrm>
            <a:off x="4069720" y="3064401"/>
            <a:ext cx="726000" cy="678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RNN</a:t>
            </a:r>
            <a:endParaRPr/>
          </a:p>
        </p:txBody>
      </p:sp>
      <p:cxnSp>
        <p:nvCxnSpPr>
          <p:cNvPr id="903" name="Google Shape;903;p54"/>
          <p:cNvCxnSpPr>
            <a:endCxn id="902" idx="1"/>
          </p:cNvCxnSpPr>
          <p:nvPr/>
        </p:nvCxnSpPr>
        <p:spPr>
          <a:xfrm flipH="1" rot="10800000">
            <a:off x="3605020" y="3403851"/>
            <a:ext cx="464700" cy="8700"/>
          </a:xfrm>
          <a:prstGeom prst="straightConnector1">
            <a:avLst/>
          </a:prstGeom>
          <a:noFill/>
          <a:ln cap="flat" cmpd="sng" w="9525">
            <a:solidFill>
              <a:schemeClr val="dk2"/>
            </a:solidFill>
            <a:prstDash val="solid"/>
            <a:round/>
            <a:headEnd len="med" w="med" type="none"/>
            <a:tailEnd len="med" w="med" type="triangle"/>
          </a:ln>
        </p:spPr>
      </p:cxnSp>
      <p:cxnSp>
        <p:nvCxnSpPr>
          <p:cNvPr id="904" name="Google Shape;904;p54"/>
          <p:cNvCxnSpPr/>
          <p:nvPr/>
        </p:nvCxnSpPr>
        <p:spPr>
          <a:xfrm flipH="1" rot="10800000">
            <a:off x="4794093" y="3404102"/>
            <a:ext cx="464700" cy="8700"/>
          </a:xfrm>
          <a:prstGeom prst="straightConnector1">
            <a:avLst/>
          </a:prstGeom>
          <a:noFill/>
          <a:ln cap="flat" cmpd="sng" w="9525">
            <a:solidFill>
              <a:schemeClr val="dk2"/>
            </a:solidFill>
            <a:prstDash val="solid"/>
            <a:round/>
            <a:headEnd len="med" w="med" type="none"/>
            <a:tailEnd len="med" w="med" type="triangle"/>
          </a:ln>
        </p:spPr>
      </p:cxnSp>
      <p:cxnSp>
        <p:nvCxnSpPr>
          <p:cNvPr id="905" name="Google Shape;905;p54"/>
          <p:cNvCxnSpPr/>
          <p:nvPr/>
        </p:nvCxnSpPr>
        <p:spPr>
          <a:xfrm flipH="1" rot="10800000">
            <a:off x="5981474" y="3399648"/>
            <a:ext cx="464700" cy="8700"/>
          </a:xfrm>
          <a:prstGeom prst="straightConnector1">
            <a:avLst/>
          </a:prstGeom>
          <a:noFill/>
          <a:ln cap="flat" cmpd="sng" w="9525">
            <a:solidFill>
              <a:schemeClr val="dk2"/>
            </a:solidFill>
            <a:prstDash val="solid"/>
            <a:round/>
            <a:headEnd len="med" w="med" type="none"/>
            <a:tailEnd len="med" w="med" type="triangle"/>
          </a:ln>
        </p:spPr>
      </p:cxnSp>
      <p:cxnSp>
        <p:nvCxnSpPr>
          <p:cNvPr id="906" name="Google Shape;906;p54"/>
          <p:cNvCxnSpPr/>
          <p:nvPr/>
        </p:nvCxnSpPr>
        <p:spPr>
          <a:xfrm flipH="1" rot="10800000">
            <a:off x="7168856" y="3404102"/>
            <a:ext cx="464700" cy="8700"/>
          </a:xfrm>
          <a:prstGeom prst="straightConnector1">
            <a:avLst/>
          </a:prstGeom>
          <a:noFill/>
          <a:ln cap="flat" cmpd="sng" w="9525">
            <a:solidFill>
              <a:schemeClr val="dk2"/>
            </a:solidFill>
            <a:prstDash val="solid"/>
            <a:round/>
            <a:headEnd len="med" w="med" type="none"/>
            <a:tailEnd len="med" w="med" type="triangle"/>
          </a:ln>
        </p:spPr>
      </p:cxnSp>
      <p:cxnSp>
        <p:nvCxnSpPr>
          <p:cNvPr id="907" name="Google Shape;907;p54"/>
          <p:cNvCxnSpPr/>
          <p:nvPr/>
        </p:nvCxnSpPr>
        <p:spPr>
          <a:xfrm rot="10800000">
            <a:off x="5620136" y="3743336"/>
            <a:ext cx="0" cy="206700"/>
          </a:xfrm>
          <a:prstGeom prst="straightConnector1">
            <a:avLst/>
          </a:prstGeom>
          <a:noFill/>
          <a:ln cap="flat" cmpd="sng" w="9525">
            <a:solidFill>
              <a:schemeClr val="dk2"/>
            </a:solidFill>
            <a:prstDash val="solid"/>
            <a:round/>
            <a:headEnd len="med" w="med" type="none"/>
            <a:tailEnd len="med" w="med" type="triangle"/>
          </a:ln>
        </p:spPr>
      </p:cxnSp>
      <p:cxnSp>
        <p:nvCxnSpPr>
          <p:cNvPr id="908" name="Google Shape;908;p54"/>
          <p:cNvCxnSpPr/>
          <p:nvPr/>
        </p:nvCxnSpPr>
        <p:spPr>
          <a:xfrm rot="10800000">
            <a:off x="6810444" y="3743336"/>
            <a:ext cx="0" cy="206700"/>
          </a:xfrm>
          <a:prstGeom prst="straightConnector1">
            <a:avLst/>
          </a:prstGeom>
          <a:noFill/>
          <a:ln cap="flat" cmpd="sng" w="9525">
            <a:solidFill>
              <a:schemeClr val="dk2"/>
            </a:solidFill>
            <a:prstDash val="solid"/>
            <a:round/>
            <a:headEnd len="med" w="med" type="none"/>
            <a:tailEnd len="med" w="med" type="triangle"/>
          </a:ln>
        </p:spPr>
      </p:cxnSp>
      <p:cxnSp>
        <p:nvCxnSpPr>
          <p:cNvPr id="909" name="Google Shape;909;p54"/>
          <p:cNvCxnSpPr/>
          <p:nvPr/>
        </p:nvCxnSpPr>
        <p:spPr>
          <a:xfrm rot="10800000">
            <a:off x="7997825" y="3743336"/>
            <a:ext cx="0" cy="206700"/>
          </a:xfrm>
          <a:prstGeom prst="straightConnector1">
            <a:avLst/>
          </a:prstGeom>
          <a:noFill/>
          <a:ln cap="flat" cmpd="sng" w="9525">
            <a:solidFill>
              <a:schemeClr val="dk2"/>
            </a:solidFill>
            <a:prstDash val="solid"/>
            <a:round/>
            <a:headEnd len="med" w="med" type="none"/>
            <a:tailEnd len="med" w="med" type="triangle"/>
          </a:ln>
        </p:spPr>
      </p:cxnSp>
      <p:cxnSp>
        <p:nvCxnSpPr>
          <p:cNvPr id="910" name="Google Shape;910;p54"/>
          <p:cNvCxnSpPr/>
          <p:nvPr/>
        </p:nvCxnSpPr>
        <p:spPr>
          <a:xfrm rot="10800000">
            <a:off x="3245373" y="3743336"/>
            <a:ext cx="0" cy="206700"/>
          </a:xfrm>
          <a:prstGeom prst="straightConnector1">
            <a:avLst/>
          </a:prstGeom>
          <a:noFill/>
          <a:ln cap="flat" cmpd="sng" w="9525">
            <a:solidFill>
              <a:schemeClr val="dk2"/>
            </a:solidFill>
            <a:prstDash val="solid"/>
            <a:round/>
            <a:headEnd len="med" w="med" type="none"/>
            <a:tailEnd len="med" w="med" type="triangle"/>
          </a:ln>
        </p:spPr>
      </p:cxnSp>
      <p:cxnSp>
        <p:nvCxnSpPr>
          <p:cNvPr id="911" name="Google Shape;911;p54"/>
          <p:cNvCxnSpPr/>
          <p:nvPr/>
        </p:nvCxnSpPr>
        <p:spPr>
          <a:xfrm rot="10800000">
            <a:off x="4429828" y="3743336"/>
            <a:ext cx="0" cy="206700"/>
          </a:xfrm>
          <a:prstGeom prst="straightConnector1">
            <a:avLst/>
          </a:prstGeom>
          <a:noFill/>
          <a:ln cap="flat" cmpd="sng" w="9525">
            <a:solidFill>
              <a:schemeClr val="dk2"/>
            </a:solidFill>
            <a:prstDash val="solid"/>
            <a:round/>
            <a:headEnd len="med" w="med" type="none"/>
            <a:tailEnd len="med" w="med" type="triangle"/>
          </a:ln>
        </p:spPr>
      </p:cxnSp>
      <p:sp>
        <p:nvSpPr>
          <p:cNvPr id="912" name="Google Shape;912;p54"/>
          <p:cNvSpPr txBox="1"/>
          <p:nvPr/>
        </p:nvSpPr>
        <p:spPr>
          <a:xfrm>
            <a:off x="3013021" y="4305736"/>
            <a:ext cx="464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300"/>
              <a:t>x</a:t>
            </a:r>
            <a:r>
              <a:rPr baseline="-25000" i="1" lang="pt-BR" sz="1300"/>
              <a:t>J-1</a:t>
            </a:r>
            <a:endParaRPr baseline="-25000" i="1" sz="1300"/>
          </a:p>
        </p:txBody>
      </p:sp>
      <p:sp>
        <p:nvSpPr>
          <p:cNvPr id="913" name="Google Shape;913;p54"/>
          <p:cNvSpPr txBox="1"/>
          <p:nvPr/>
        </p:nvSpPr>
        <p:spPr>
          <a:xfrm>
            <a:off x="4200402" y="4305736"/>
            <a:ext cx="464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300"/>
              <a:t>x</a:t>
            </a:r>
            <a:r>
              <a:rPr baseline="-25000" i="1" lang="pt-BR" sz="1300"/>
              <a:t>J</a:t>
            </a:r>
            <a:endParaRPr baseline="-25000" i="1" sz="1300"/>
          </a:p>
        </p:txBody>
      </p:sp>
      <p:sp>
        <p:nvSpPr>
          <p:cNvPr id="914" name="Google Shape;914;p54"/>
          <p:cNvSpPr txBox="1"/>
          <p:nvPr/>
        </p:nvSpPr>
        <p:spPr>
          <a:xfrm>
            <a:off x="5389247" y="4305736"/>
            <a:ext cx="464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300"/>
              <a:t>&lt;s&gt;</a:t>
            </a:r>
            <a:endParaRPr baseline="-25000" i="1" sz="1300"/>
          </a:p>
        </p:txBody>
      </p:sp>
      <p:sp>
        <p:nvSpPr>
          <p:cNvPr id="915" name="Google Shape;915;p54"/>
          <p:cNvSpPr txBox="1"/>
          <p:nvPr/>
        </p:nvSpPr>
        <p:spPr>
          <a:xfrm>
            <a:off x="6575165" y="4305736"/>
            <a:ext cx="464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300"/>
              <a:t>y</a:t>
            </a:r>
            <a:r>
              <a:rPr baseline="-25000" i="1" lang="pt-BR" sz="1300"/>
              <a:t>1</a:t>
            </a:r>
            <a:endParaRPr baseline="-25000" i="1" sz="1300"/>
          </a:p>
        </p:txBody>
      </p:sp>
      <p:sp>
        <p:nvSpPr>
          <p:cNvPr id="916" name="Google Shape;916;p54"/>
          <p:cNvSpPr txBox="1"/>
          <p:nvPr/>
        </p:nvSpPr>
        <p:spPr>
          <a:xfrm>
            <a:off x="7762546" y="4305736"/>
            <a:ext cx="464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300"/>
              <a:t>y</a:t>
            </a:r>
            <a:r>
              <a:rPr baseline="-25000" i="1" lang="pt-BR" sz="1300"/>
              <a:t>2</a:t>
            </a:r>
            <a:endParaRPr baseline="-25000" i="1" sz="1300"/>
          </a:p>
        </p:txBody>
      </p:sp>
      <p:cxnSp>
        <p:nvCxnSpPr>
          <p:cNvPr id="917" name="Google Shape;917;p54"/>
          <p:cNvCxnSpPr/>
          <p:nvPr/>
        </p:nvCxnSpPr>
        <p:spPr>
          <a:xfrm flipH="1" rot="10800000">
            <a:off x="2415937" y="3404102"/>
            <a:ext cx="464700" cy="8700"/>
          </a:xfrm>
          <a:prstGeom prst="straightConnector1">
            <a:avLst/>
          </a:prstGeom>
          <a:noFill/>
          <a:ln cap="flat" cmpd="sng" w="9525">
            <a:solidFill>
              <a:schemeClr val="dk2"/>
            </a:solidFill>
            <a:prstDash val="solid"/>
            <a:round/>
            <a:headEnd len="med" w="med" type="none"/>
            <a:tailEnd len="med" w="med" type="triangle"/>
          </a:ln>
        </p:spPr>
      </p:cxnSp>
      <p:cxnSp>
        <p:nvCxnSpPr>
          <p:cNvPr id="918" name="Google Shape;918;p54"/>
          <p:cNvCxnSpPr/>
          <p:nvPr/>
        </p:nvCxnSpPr>
        <p:spPr>
          <a:xfrm flipH="1" rot="10800000">
            <a:off x="8357934" y="3404102"/>
            <a:ext cx="464700" cy="8700"/>
          </a:xfrm>
          <a:prstGeom prst="straightConnector1">
            <a:avLst/>
          </a:prstGeom>
          <a:noFill/>
          <a:ln cap="flat" cmpd="sng" w="9525">
            <a:solidFill>
              <a:schemeClr val="dk2"/>
            </a:solidFill>
            <a:prstDash val="solid"/>
            <a:round/>
            <a:headEnd len="med" w="med" type="none"/>
            <a:tailEnd len="med" w="med" type="triangle"/>
          </a:ln>
        </p:spPr>
      </p:cxnSp>
      <p:sp>
        <p:nvSpPr>
          <p:cNvPr id="919" name="Google Shape;919;p54"/>
          <p:cNvSpPr txBox="1"/>
          <p:nvPr/>
        </p:nvSpPr>
        <p:spPr>
          <a:xfrm>
            <a:off x="3633688" y="3064472"/>
            <a:ext cx="410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h</a:t>
            </a:r>
            <a:r>
              <a:rPr baseline="-25000" i="1" lang="pt-BR" sz="1200"/>
              <a:t>J-1</a:t>
            </a:r>
            <a:endParaRPr baseline="-25000" i="1" sz="1200"/>
          </a:p>
        </p:txBody>
      </p:sp>
      <p:sp>
        <p:nvSpPr>
          <p:cNvPr id="920" name="Google Shape;920;p54"/>
          <p:cNvSpPr txBox="1"/>
          <p:nvPr/>
        </p:nvSpPr>
        <p:spPr>
          <a:xfrm>
            <a:off x="4821069" y="3066647"/>
            <a:ext cx="410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h</a:t>
            </a:r>
            <a:r>
              <a:rPr baseline="-25000" i="1" lang="pt-BR" sz="1200"/>
              <a:t>J</a:t>
            </a:r>
            <a:endParaRPr baseline="-25000" i="1" sz="1200"/>
          </a:p>
        </p:txBody>
      </p:sp>
      <p:sp>
        <p:nvSpPr>
          <p:cNvPr id="921" name="Google Shape;921;p54"/>
          <p:cNvSpPr txBox="1"/>
          <p:nvPr/>
        </p:nvSpPr>
        <p:spPr>
          <a:xfrm>
            <a:off x="5958362" y="3066650"/>
            <a:ext cx="464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h</a:t>
            </a:r>
            <a:r>
              <a:rPr baseline="-25000" i="1" lang="pt-BR" sz="1200"/>
              <a:t>J+1</a:t>
            </a:r>
            <a:endParaRPr baseline="-25000" i="1" sz="1200"/>
          </a:p>
        </p:txBody>
      </p:sp>
      <p:sp>
        <p:nvSpPr>
          <p:cNvPr id="922" name="Google Shape;922;p54"/>
          <p:cNvSpPr txBox="1"/>
          <p:nvPr/>
        </p:nvSpPr>
        <p:spPr>
          <a:xfrm>
            <a:off x="7149649" y="3066650"/>
            <a:ext cx="464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h</a:t>
            </a:r>
            <a:r>
              <a:rPr baseline="-25000" i="1" lang="pt-BR" sz="1200"/>
              <a:t>J+2</a:t>
            </a:r>
            <a:endParaRPr baseline="-25000" i="1" sz="1200"/>
          </a:p>
        </p:txBody>
      </p:sp>
      <p:sp>
        <p:nvSpPr>
          <p:cNvPr id="923" name="Google Shape;923;p54"/>
          <p:cNvSpPr txBox="1"/>
          <p:nvPr/>
        </p:nvSpPr>
        <p:spPr>
          <a:xfrm>
            <a:off x="8356226" y="3064475"/>
            <a:ext cx="449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h</a:t>
            </a:r>
            <a:r>
              <a:rPr baseline="-25000" i="1" lang="pt-BR" sz="1200"/>
              <a:t>J+3</a:t>
            </a:r>
            <a:endParaRPr baseline="-25000" i="1" sz="1200"/>
          </a:p>
        </p:txBody>
      </p:sp>
      <p:sp>
        <p:nvSpPr>
          <p:cNvPr id="899" name="Google Shape;899;p54"/>
          <p:cNvSpPr/>
          <p:nvPr/>
        </p:nvSpPr>
        <p:spPr>
          <a:xfrm>
            <a:off x="5261464" y="2621563"/>
            <a:ext cx="726000" cy="2067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000"/>
              <a:t>Attention</a:t>
            </a:r>
            <a:endParaRPr sz="1000"/>
          </a:p>
        </p:txBody>
      </p:sp>
      <p:cxnSp>
        <p:nvCxnSpPr>
          <p:cNvPr id="924" name="Google Shape;924;p54"/>
          <p:cNvCxnSpPr>
            <a:stCxn id="896" idx="0"/>
            <a:endCxn id="899" idx="1"/>
          </p:cNvCxnSpPr>
          <p:nvPr/>
        </p:nvCxnSpPr>
        <p:spPr>
          <a:xfrm rot="-5400000">
            <a:off x="4083538" y="1886601"/>
            <a:ext cx="339600" cy="2016000"/>
          </a:xfrm>
          <a:prstGeom prst="bentConnector2">
            <a:avLst/>
          </a:prstGeom>
          <a:noFill/>
          <a:ln cap="flat" cmpd="sng" w="9525">
            <a:solidFill>
              <a:srgbClr val="F1C232"/>
            </a:solidFill>
            <a:prstDash val="solid"/>
            <a:round/>
            <a:headEnd len="med" w="med" type="none"/>
            <a:tailEnd len="med" w="med" type="triangle"/>
          </a:ln>
        </p:spPr>
      </p:cxnSp>
      <p:cxnSp>
        <p:nvCxnSpPr>
          <p:cNvPr id="925" name="Google Shape;925;p54"/>
          <p:cNvCxnSpPr/>
          <p:nvPr/>
        </p:nvCxnSpPr>
        <p:spPr>
          <a:xfrm rot="10800000">
            <a:off x="4416319" y="2727801"/>
            <a:ext cx="0" cy="336600"/>
          </a:xfrm>
          <a:prstGeom prst="straightConnector1">
            <a:avLst/>
          </a:prstGeom>
          <a:noFill/>
          <a:ln cap="flat" cmpd="sng" w="9525">
            <a:solidFill>
              <a:srgbClr val="F1C232"/>
            </a:solidFill>
            <a:prstDash val="solid"/>
            <a:round/>
            <a:headEnd len="med" w="med" type="none"/>
            <a:tailEnd len="med" w="med" type="triangle"/>
          </a:ln>
        </p:spPr>
      </p:cxnSp>
      <p:sp>
        <p:nvSpPr>
          <p:cNvPr id="926" name="Google Shape;926;p54"/>
          <p:cNvSpPr/>
          <p:nvPr/>
        </p:nvSpPr>
        <p:spPr>
          <a:xfrm>
            <a:off x="6446343" y="2630406"/>
            <a:ext cx="726000" cy="2067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000"/>
              <a:t>Attention</a:t>
            </a:r>
            <a:endParaRPr sz="1000"/>
          </a:p>
        </p:txBody>
      </p:sp>
      <p:sp>
        <p:nvSpPr>
          <p:cNvPr id="927" name="Google Shape;927;p54"/>
          <p:cNvSpPr txBox="1"/>
          <p:nvPr/>
        </p:nvSpPr>
        <p:spPr>
          <a:xfrm>
            <a:off x="4343738" y="2338250"/>
            <a:ext cx="77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pt-BR" sz="1200"/>
              <a:t>h</a:t>
            </a:r>
            <a:r>
              <a:rPr baseline="-25000" i="1" lang="pt-BR" sz="1200"/>
              <a:t>1, 2, …, J</a:t>
            </a:r>
            <a:endParaRPr baseline="-25000" i="1" sz="1200"/>
          </a:p>
        </p:txBody>
      </p:sp>
      <p:cxnSp>
        <p:nvCxnSpPr>
          <p:cNvPr id="928" name="Google Shape;928;p54"/>
          <p:cNvCxnSpPr/>
          <p:nvPr/>
        </p:nvCxnSpPr>
        <p:spPr>
          <a:xfrm>
            <a:off x="6122633" y="2683553"/>
            <a:ext cx="323700" cy="0"/>
          </a:xfrm>
          <a:prstGeom prst="straightConnector1">
            <a:avLst/>
          </a:prstGeom>
          <a:noFill/>
          <a:ln cap="flat" cmpd="sng" w="9525">
            <a:solidFill>
              <a:srgbClr val="F1C232"/>
            </a:solidFill>
            <a:prstDash val="dash"/>
            <a:round/>
            <a:headEnd len="med" w="med" type="none"/>
            <a:tailEnd len="med" w="med" type="triangle"/>
          </a:ln>
        </p:spPr>
      </p:cxnSp>
      <p:sp>
        <p:nvSpPr>
          <p:cNvPr id="929" name="Google Shape;929;p54"/>
          <p:cNvSpPr/>
          <p:nvPr/>
        </p:nvSpPr>
        <p:spPr>
          <a:xfrm>
            <a:off x="7631264" y="2631891"/>
            <a:ext cx="726000" cy="2067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000"/>
              <a:t>Attention</a:t>
            </a:r>
            <a:endParaRPr sz="1000"/>
          </a:p>
        </p:txBody>
      </p:sp>
      <p:cxnSp>
        <p:nvCxnSpPr>
          <p:cNvPr id="930" name="Google Shape;930;p54"/>
          <p:cNvCxnSpPr/>
          <p:nvPr/>
        </p:nvCxnSpPr>
        <p:spPr>
          <a:xfrm>
            <a:off x="7307548" y="2683553"/>
            <a:ext cx="323700" cy="0"/>
          </a:xfrm>
          <a:prstGeom prst="straightConnector1">
            <a:avLst/>
          </a:prstGeom>
          <a:noFill/>
          <a:ln cap="flat" cmpd="sng" w="9525">
            <a:solidFill>
              <a:srgbClr val="F1C232"/>
            </a:solidFill>
            <a:prstDash val="dash"/>
            <a:round/>
            <a:headEnd len="med" w="med" type="none"/>
            <a:tailEnd len="med" w="med" type="triangle"/>
          </a:ln>
        </p:spPr>
      </p:cxnSp>
      <p:cxnSp>
        <p:nvCxnSpPr>
          <p:cNvPr id="931" name="Google Shape;931;p54"/>
          <p:cNvCxnSpPr/>
          <p:nvPr/>
        </p:nvCxnSpPr>
        <p:spPr>
          <a:xfrm rot="10800000">
            <a:off x="6807586" y="2828044"/>
            <a:ext cx="3600" cy="236400"/>
          </a:xfrm>
          <a:prstGeom prst="straightConnector1">
            <a:avLst/>
          </a:prstGeom>
          <a:noFill/>
          <a:ln cap="flat" cmpd="sng" w="9525">
            <a:solidFill>
              <a:schemeClr val="dk2"/>
            </a:solidFill>
            <a:prstDash val="solid"/>
            <a:round/>
            <a:headEnd len="med" w="med" type="none"/>
            <a:tailEnd len="med" w="med" type="triangle"/>
          </a:ln>
        </p:spPr>
      </p:cxnSp>
      <p:cxnSp>
        <p:nvCxnSpPr>
          <p:cNvPr id="932" name="Google Shape;932;p54"/>
          <p:cNvCxnSpPr/>
          <p:nvPr/>
        </p:nvCxnSpPr>
        <p:spPr>
          <a:xfrm>
            <a:off x="2414749" y="2724993"/>
            <a:ext cx="830400" cy="0"/>
          </a:xfrm>
          <a:prstGeom prst="straightConnector1">
            <a:avLst/>
          </a:prstGeom>
          <a:noFill/>
          <a:ln cap="flat" cmpd="sng" w="9525">
            <a:solidFill>
              <a:srgbClr val="F1C232"/>
            </a:solidFill>
            <a:prstDash val="dash"/>
            <a:round/>
            <a:headEnd len="med" w="med" type="none"/>
            <a:tailEnd len="med" w="med" type="triangle"/>
          </a:ln>
        </p:spPr>
      </p:cxnSp>
      <p:sp>
        <p:nvSpPr>
          <p:cNvPr id="933" name="Google Shape;933;p54"/>
          <p:cNvSpPr txBox="1"/>
          <p:nvPr/>
        </p:nvSpPr>
        <p:spPr>
          <a:xfrm>
            <a:off x="5592687" y="2313481"/>
            <a:ext cx="410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a</a:t>
            </a:r>
            <a:r>
              <a:rPr baseline="-25000" i="1" lang="pt-BR" sz="1200"/>
              <a:t>1</a:t>
            </a:r>
            <a:endParaRPr baseline="-25000" i="1" sz="1200"/>
          </a:p>
        </p:txBody>
      </p:sp>
      <p:sp>
        <p:nvSpPr>
          <p:cNvPr id="934" name="Google Shape;934;p54"/>
          <p:cNvSpPr txBox="1"/>
          <p:nvPr/>
        </p:nvSpPr>
        <p:spPr>
          <a:xfrm>
            <a:off x="6791279" y="2313483"/>
            <a:ext cx="410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a</a:t>
            </a:r>
            <a:r>
              <a:rPr baseline="-25000" i="1" lang="pt-BR" sz="1200"/>
              <a:t>2</a:t>
            </a:r>
            <a:endParaRPr baseline="-25000" i="1" sz="1200"/>
          </a:p>
        </p:txBody>
      </p:sp>
      <p:sp>
        <p:nvSpPr>
          <p:cNvPr id="935" name="Google Shape;935;p54"/>
          <p:cNvSpPr txBox="1"/>
          <p:nvPr/>
        </p:nvSpPr>
        <p:spPr>
          <a:xfrm>
            <a:off x="7989869" y="2313495"/>
            <a:ext cx="410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a</a:t>
            </a:r>
            <a:r>
              <a:rPr baseline="-25000" i="1" lang="pt-BR" sz="1200"/>
              <a:t>3</a:t>
            </a:r>
            <a:endParaRPr baseline="-25000" i="1" sz="1200"/>
          </a:p>
        </p:txBody>
      </p:sp>
      <p:sp>
        <p:nvSpPr>
          <p:cNvPr id="936" name="Google Shape;936;p54"/>
          <p:cNvSpPr txBox="1"/>
          <p:nvPr/>
        </p:nvSpPr>
        <p:spPr>
          <a:xfrm>
            <a:off x="5390710" y="1279325"/>
            <a:ext cx="464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300"/>
              <a:t>ŷ</a:t>
            </a:r>
            <a:r>
              <a:rPr baseline="-25000" i="1" lang="pt-BR" sz="1300"/>
              <a:t>1</a:t>
            </a:r>
            <a:endParaRPr baseline="-25000" i="1" sz="1300"/>
          </a:p>
        </p:txBody>
      </p:sp>
      <p:sp>
        <p:nvSpPr>
          <p:cNvPr id="937" name="Google Shape;937;p54"/>
          <p:cNvSpPr txBox="1"/>
          <p:nvPr/>
        </p:nvSpPr>
        <p:spPr>
          <a:xfrm>
            <a:off x="6575165" y="1279325"/>
            <a:ext cx="464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300"/>
              <a:t>ŷ</a:t>
            </a:r>
            <a:r>
              <a:rPr baseline="-25000" i="1" lang="pt-BR" sz="1300"/>
              <a:t>2</a:t>
            </a:r>
            <a:endParaRPr baseline="-25000" i="1" sz="1300"/>
          </a:p>
        </p:txBody>
      </p:sp>
      <p:sp>
        <p:nvSpPr>
          <p:cNvPr id="938" name="Google Shape;938;p54"/>
          <p:cNvSpPr txBox="1"/>
          <p:nvPr/>
        </p:nvSpPr>
        <p:spPr>
          <a:xfrm>
            <a:off x="7759620" y="1279325"/>
            <a:ext cx="464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300"/>
              <a:t>ŷ</a:t>
            </a:r>
            <a:r>
              <a:rPr baseline="-25000" i="1" lang="pt-BR" sz="1300"/>
              <a:t>3</a:t>
            </a:r>
            <a:endParaRPr baseline="-25000" i="1" sz="1300"/>
          </a:p>
        </p:txBody>
      </p:sp>
      <p:sp>
        <p:nvSpPr>
          <p:cNvPr id="939" name="Google Shape;939;p54"/>
          <p:cNvSpPr/>
          <p:nvPr/>
        </p:nvSpPr>
        <p:spPr>
          <a:xfrm>
            <a:off x="5257101" y="1818510"/>
            <a:ext cx="726000" cy="183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100"/>
              <a:t>Softmax</a:t>
            </a:r>
            <a:endParaRPr sz="1100"/>
          </a:p>
        </p:txBody>
      </p:sp>
      <p:sp>
        <p:nvSpPr>
          <p:cNvPr id="940" name="Google Shape;940;p54"/>
          <p:cNvSpPr/>
          <p:nvPr/>
        </p:nvSpPr>
        <p:spPr>
          <a:xfrm>
            <a:off x="6444483" y="1818500"/>
            <a:ext cx="726000" cy="183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100">
                <a:solidFill>
                  <a:schemeClr val="dk1"/>
                </a:solidFill>
              </a:rPr>
              <a:t>Softmax</a:t>
            </a:r>
            <a:endParaRPr sz="1100"/>
          </a:p>
        </p:txBody>
      </p:sp>
      <p:sp>
        <p:nvSpPr>
          <p:cNvPr id="941" name="Google Shape;941;p54"/>
          <p:cNvSpPr/>
          <p:nvPr/>
        </p:nvSpPr>
        <p:spPr>
          <a:xfrm>
            <a:off x="7631864" y="1823685"/>
            <a:ext cx="726000" cy="183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100">
                <a:solidFill>
                  <a:schemeClr val="dk1"/>
                </a:solidFill>
              </a:rPr>
              <a:t>Softmax</a:t>
            </a:r>
            <a:endParaRPr sz="1100"/>
          </a:p>
        </p:txBody>
      </p:sp>
      <p:cxnSp>
        <p:nvCxnSpPr>
          <p:cNvPr id="942" name="Google Shape;942;p54"/>
          <p:cNvCxnSpPr/>
          <p:nvPr/>
        </p:nvCxnSpPr>
        <p:spPr>
          <a:xfrm rot="10800000">
            <a:off x="7994899" y="1612404"/>
            <a:ext cx="0" cy="206700"/>
          </a:xfrm>
          <a:prstGeom prst="straightConnector1">
            <a:avLst/>
          </a:prstGeom>
          <a:noFill/>
          <a:ln cap="flat" cmpd="sng" w="9525">
            <a:solidFill>
              <a:srgbClr val="38761D"/>
            </a:solidFill>
            <a:prstDash val="solid"/>
            <a:round/>
            <a:headEnd len="med" w="med" type="none"/>
            <a:tailEnd len="med" w="med" type="triangle"/>
          </a:ln>
        </p:spPr>
      </p:cxnSp>
      <p:cxnSp>
        <p:nvCxnSpPr>
          <p:cNvPr id="943" name="Google Shape;943;p54"/>
          <p:cNvCxnSpPr/>
          <p:nvPr/>
        </p:nvCxnSpPr>
        <p:spPr>
          <a:xfrm rot="10800000">
            <a:off x="6807517" y="1612404"/>
            <a:ext cx="0" cy="206700"/>
          </a:xfrm>
          <a:prstGeom prst="straightConnector1">
            <a:avLst/>
          </a:prstGeom>
          <a:noFill/>
          <a:ln cap="flat" cmpd="sng" w="9525">
            <a:solidFill>
              <a:srgbClr val="38761D"/>
            </a:solidFill>
            <a:prstDash val="solid"/>
            <a:round/>
            <a:headEnd len="med" w="med" type="none"/>
            <a:tailEnd len="med" w="med" type="triangle"/>
          </a:ln>
        </p:spPr>
      </p:cxnSp>
      <p:cxnSp>
        <p:nvCxnSpPr>
          <p:cNvPr id="944" name="Google Shape;944;p54"/>
          <p:cNvCxnSpPr/>
          <p:nvPr/>
        </p:nvCxnSpPr>
        <p:spPr>
          <a:xfrm rot="10800000">
            <a:off x="5620136" y="1612404"/>
            <a:ext cx="0" cy="206700"/>
          </a:xfrm>
          <a:prstGeom prst="straightConnector1">
            <a:avLst/>
          </a:prstGeom>
          <a:noFill/>
          <a:ln cap="flat" cmpd="sng" w="9525">
            <a:solidFill>
              <a:srgbClr val="38761D"/>
            </a:solidFill>
            <a:prstDash val="solid"/>
            <a:round/>
            <a:headEnd len="med" w="med" type="none"/>
            <a:tailEnd len="med" w="med" type="triangle"/>
          </a:ln>
        </p:spPr>
      </p:cxnSp>
      <p:sp>
        <p:nvSpPr>
          <p:cNvPr id="945" name="Google Shape;945;p54"/>
          <p:cNvSpPr/>
          <p:nvPr/>
        </p:nvSpPr>
        <p:spPr>
          <a:xfrm>
            <a:off x="5257101" y="2215498"/>
            <a:ext cx="726000" cy="183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t>NN</a:t>
            </a:r>
            <a:endParaRPr sz="1200"/>
          </a:p>
        </p:txBody>
      </p:sp>
      <p:sp>
        <p:nvSpPr>
          <p:cNvPr id="946" name="Google Shape;946;p54"/>
          <p:cNvSpPr/>
          <p:nvPr/>
        </p:nvSpPr>
        <p:spPr>
          <a:xfrm>
            <a:off x="6444483" y="2217852"/>
            <a:ext cx="726000" cy="183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chemeClr val="dk1"/>
                </a:solidFill>
              </a:rPr>
              <a:t>NN</a:t>
            </a:r>
            <a:endParaRPr/>
          </a:p>
        </p:txBody>
      </p:sp>
      <p:sp>
        <p:nvSpPr>
          <p:cNvPr id="947" name="Google Shape;947;p54"/>
          <p:cNvSpPr/>
          <p:nvPr/>
        </p:nvSpPr>
        <p:spPr>
          <a:xfrm>
            <a:off x="7633561" y="2223027"/>
            <a:ext cx="726000" cy="183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chemeClr val="dk1"/>
                </a:solidFill>
              </a:rPr>
              <a:t>NN</a:t>
            </a:r>
            <a:endParaRPr/>
          </a:p>
        </p:txBody>
      </p:sp>
      <p:cxnSp>
        <p:nvCxnSpPr>
          <p:cNvPr id="948" name="Google Shape;948;p54"/>
          <p:cNvCxnSpPr/>
          <p:nvPr/>
        </p:nvCxnSpPr>
        <p:spPr>
          <a:xfrm rot="10800000">
            <a:off x="7994899" y="2011163"/>
            <a:ext cx="0" cy="206700"/>
          </a:xfrm>
          <a:prstGeom prst="straightConnector1">
            <a:avLst/>
          </a:prstGeom>
          <a:noFill/>
          <a:ln cap="flat" cmpd="sng" w="9525">
            <a:solidFill>
              <a:srgbClr val="1155CC"/>
            </a:solidFill>
            <a:prstDash val="solid"/>
            <a:round/>
            <a:headEnd len="med" w="med" type="none"/>
            <a:tailEnd len="med" w="med" type="triangle"/>
          </a:ln>
        </p:spPr>
      </p:cxnSp>
      <p:cxnSp>
        <p:nvCxnSpPr>
          <p:cNvPr id="949" name="Google Shape;949;p54"/>
          <p:cNvCxnSpPr/>
          <p:nvPr/>
        </p:nvCxnSpPr>
        <p:spPr>
          <a:xfrm rot="10800000">
            <a:off x="6807517" y="2011163"/>
            <a:ext cx="0" cy="206700"/>
          </a:xfrm>
          <a:prstGeom prst="straightConnector1">
            <a:avLst/>
          </a:prstGeom>
          <a:noFill/>
          <a:ln cap="flat" cmpd="sng" w="9525">
            <a:solidFill>
              <a:srgbClr val="1155CC"/>
            </a:solidFill>
            <a:prstDash val="solid"/>
            <a:round/>
            <a:headEnd len="med" w="med" type="none"/>
            <a:tailEnd len="med" w="med" type="triangle"/>
          </a:ln>
        </p:spPr>
      </p:cxnSp>
      <p:cxnSp>
        <p:nvCxnSpPr>
          <p:cNvPr id="950" name="Google Shape;950;p54"/>
          <p:cNvCxnSpPr/>
          <p:nvPr/>
        </p:nvCxnSpPr>
        <p:spPr>
          <a:xfrm rot="10800000">
            <a:off x="5620136" y="2011163"/>
            <a:ext cx="0" cy="206700"/>
          </a:xfrm>
          <a:prstGeom prst="straightConnector1">
            <a:avLst/>
          </a:prstGeom>
          <a:noFill/>
          <a:ln cap="flat" cmpd="sng" w="9525">
            <a:solidFill>
              <a:srgbClr val="1155CC"/>
            </a:solidFill>
            <a:prstDash val="solid"/>
            <a:round/>
            <a:headEnd len="med" w="med" type="none"/>
            <a:tailEnd len="med" w="med" type="triangle"/>
          </a:ln>
        </p:spPr>
      </p:cxnSp>
      <p:cxnSp>
        <p:nvCxnSpPr>
          <p:cNvPr id="951" name="Google Shape;951;p54"/>
          <p:cNvCxnSpPr/>
          <p:nvPr/>
        </p:nvCxnSpPr>
        <p:spPr>
          <a:xfrm rot="10800000">
            <a:off x="7989857" y="2404695"/>
            <a:ext cx="3600" cy="236400"/>
          </a:xfrm>
          <a:prstGeom prst="straightConnector1">
            <a:avLst/>
          </a:prstGeom>
          <a:noFill/>
          <a:ln cap="flat" cmpd="sng" w="9525">
            <a:solidFill>
              <a:srgbClr val="CC0000"/>
            </a:solidFill>
            <a:prstDash val="solid"/>
            <a:round/>
            <a:headEnd len="med" w="med" type="none"/>
            <a:tailEnd len="med" w="med" type="triangle"/>
          </a:ln>
        </p:spPr>
      </p:cxnSp>
      <p:cxnSp>
        <p:nvCxnSpPr>
          <p:cNvPr id="952" name="Google Shape;952;p54"/>
          <p:cNvCxnSpPr>
            <a:stCxn id="899" idx="0"/>
          </p:cNvCxnSpPr>
          <p:nvPr/>
        </p:nvCxnSpPr>
        <p:spPr>
          <a:xfrm rot="10800000">
            <a:off x="5619964" y="2396263"/>
            <a:ext cx="4500" cy="225300"/>
          </a:xfrm>
          <a:prstGeom prst="straightConnector1">
            <a:avLst/>
          </a:prstGeom>
          <a:noFill/>
          <a:ln cap="flat" cmpd="sng" w="9525">
            <a:solidFill>
              <a:srgbClr val="CC0000"/>
            </a:solidFill>
            <a:prstDash val="solid"/>
            <a:round/>
            <a:headEnd len="med" w="med" type="none"/>
            <a:tailEnd len="med" w="med" type="triangle"/>
          </a:ln>
        </p:spPr>
      </p:cxnSp>
      <p:cxnSp>
        <p:nvCxnSpPr>
          <p:cNvPr id="953" name="Google Shape;953;p54"/>
          <p:cNvCxnSpPr/>
          <p:nvPr/>
        </p:nvCxnSpPr>
        <p:spPr>
          <a:xfrm rot="10800000">
            <a:off x="6806950" y="2401832"/>
            <a:ext cx="3600" cy="236400"/>
          </a:xfrm>
          <a:prstGeom prst="straightConnector1">
            <a:avLst/>
          </a:prstGeom>
          <a:noFill/>
          <a:ln cap="flat" cmpd="sng" w="9525">
            <a:solidFill>
              <a:srgbClr val="CC0000"/>
            </a:solidFill>
            <a:prstDash val="solid"/>
            <a:round/>
            <a:headEnd len="med" w="med" type="none"/>
            <a:tailEnd len="med" w="med" type="triangle"/>
          </a:ln>
        </p:spPr>
      </p:cxnSp>
      <p:cxnSp>
        <p:nvCxnSpPr>
          <p:cNvPr id="954" name="Google Shape;954;p54"/>
          <p:cNvCxnSpPr/>
          <p:nvPr/>
        </p:nvCxnSpPr>
        <p:spPr>
          <a:xfrm>
            <a:off x="7185095" y="2778394"/>
            <a:ext cx="449100" cy="374700"/>
          </a:xfrm>
          <a:prstGeom prst="bentConnector3">
            <a:avLst>
              <a:gd fmla="val 50000" name="adj1"/>
            </a:avLst>
          </a:prstGeom>
          <a:noFill/>
          <a:ln cap="flat" cmpd="sng" w="9525">
            <a:solidFill>
              <a:srgbClr val="CC0000"/>
            </a:solidFill>
            <a:prstDash val="dash"/>
            <a:round/>
            <a:headEnd len="med" w="med" type="none"/>
            <a:tailEnd len="med" w="med" type="triangle"/>
          </a:ln>
        </p:spPr>
      </p:cxnSp>
      <p:cxnSp>
        <p:nvCxnSpPr>
          <p:cNvPr id="955" name="Google Shape;955;p54"/>
          <p:cNvCxnSpPr/>
          <p:nvPr/>
        </p:nvCxnSpPr>
        <p:spPr>
          <a:xfrm>
            <a:off x="5991468" y="2778394"/>
            <a:ext cx="449100" cy="374700"/>
          </a:xfrm>
          <a:prstGeom prst="bentConnector3">
            <a:avLst>
              <a:gd fmla="val 50000" name="adj1"/>
            </a:avLst>
          </a:prstGeom>
          <a:noFill/>
          <a:ln cap="flat" cmpd="sng" w="9525">
            <a:solidFill>
              <a:srgbClr val="CC0000"/>
            </a:solidFill>
            <a:prstDash val="dash"/>
            <a:round/>
            <a:headEnd len="med" w="med" type="none"/>
            <a:tailEnd len="med" w="med" type="triangle"/>
          </a:ln>
        </p:spPr>
      </p:cxnSp>
      <p:cxnSp>
        <p:nvCxnSpPr>
          <p:cNvPr id="956" name="Google Shape;956;p54"/>
          <p:cNvCxnSpPr/>
          <p:nvPr/>
        </p:nvCxnSpPr>
        <p:spPr>
          <a:xfrm>
            <a:off x="8383207" y="2778394"/>
            <a:ext cx="449100" cy="374700"/>
          </a:xfrm>
          <a:prstGeom prst="bentConnector3">
            <a:avLst>
              <a:gd fmla="val 50000" name="adj1"/>
            </a:avLst>
          </a:prstGeom>
          <a:noFill/>
          <a:ln cap="flat" cmpd="sng" w="9525">
            <a:solidFill>
              <a:srgbClr val="CC0000"/>
            </a:solidFill>
            <a:prstDash val="dash"/>
            <a:round/>
            <a:headEnd len="med" w="med" type="none"/>
            <a:tailEnd len="med" w="med" type="triangle"/>
          </a:ln>
        </p:spPr>
      </p:cxnSp>
      <p:sp>
        <p:nvSpPr>
          <p:cNvPr id="957" name="Google Shape;957;p54"/>
          <p:cNvSpPr txBox="1"/>
          <p:nvPr/>
        </p:nvSpPr>
        <p:spPr>
          <a:xfrm>
            <a:off x="2446312" y="3064472"/>
            <a:ext cx="410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h</a:t>
            </a:r>
            <a:r>
              <a:rPr baseline="-25000" i="1" lang="pt-BR" sz="1200"/>
              <a:t>J-2</a:t>
            </a:r>
            <a:endParaRPr baseline="-25000" i="1" sz="1200"/>
          </a:p>
        </p:txBody>
      </p:sp>
      <p:sp>
        <p:nvSpPr>
          <p:cNvPr id="958" name="Google Shape;95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Attention RNN ED</a:t>
            </a:r>
            <a:endParaRPr/>
          </a:p>
        </p:txBody>
      </p:sp>
      <p:sp>
        <p:nvSpPr>
          <p:cNvPr id="959" name="Google Shape;959;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960" name="Google Shape;960;p54"/>
          <p:cNvSpPr txBox="1"/>
          <p:nvPr>
            <p:ph idx="1" type="body"/>
          </p:nvPr>
        </p:nvSpPr>
        <p:spPr>
          <a:xfrm>
            <a:off x="311700" y="1152475"/>
            <a:ext cx="3643800" cy="1243800"/>
          </a:xfrm>
          <a:prstGeom prst="rect">
            <a:avLst/>
          </a:prstGeom>
          <a:solidFill>
            <a:schemeClr val="lt2"/>
          </a:solidFill>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pt-BR"/>
              <a:t>Bahdanau, Cho and Bengio (2015)</a:t>
            </a:r>
            <a:endParaRPr/>
          </a:p>
          <a:p>
            <a:pPr indent="-304800" lvl="0" marL="457200" rtl="0" algn="l">
              <a:spcBef>
                <a:spcPts val="0"/>
              </a:spcBef>
              <a:spcAft>
                <a:spcPts val="0"/>
              </a:spcAft>
              <a:buSzPts val="1200"/>
              <a:buChar char="➔"/>
            </a:pPr>
            <a:r>
              <a:rPr lang="pt-BR"/>
              <a:t>“Focus” on relevant parts in the source sequence</a:t>
            </a:r>
            <a:endParaRPr/>
          </a:p>
          <a:p>
            <a:pPr indent="-304800" lvl="0" marL="457200" rtl="0" algn="l">
              <a:spcBef>
                <a:spcPts val="0"/>
              </a:spcBef>
              <a:spcAft>
                <a:spcPts val="0"/>
              </a:spcAft>
              <a:buSzPts val="1200"/>
              <a:buChar char="➔"/>
            </a:pPr>
            <a:r>
              <a:rPr lang="pt-BR"/>
              <a:t>“Remember” long sequences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64" name="Shape 964"/>
        <p:cNvGrpSpPr/>
        <p:nvPr/>
      </p:nvGrpSpPr>
      <p:grpSpPr>
        <a:xfrm>
          <a:off x="0" y="0"/>
          <a:ext cx="0" cy="0"/>
          <a:chOff x="0" y="0"/>
          <a:chExt cx="0" cy="0"/>
        </a:xfrm>
      </p:grpSpPr>
      <p:sp>
        <p:nvSpPr>
          <p:cNvPr id="965" name="Google Shape;965;p55"/>
          <p:cNvSpPr txBox="1"/>
          <p:nvPr>
            <p:ph type="title"/>
          </p:nvPr>
        </p:nvSpPr>
        <p:spPr>
          <a:xfrm>
            <a:off x="311700" y="555600"/>
            <a:ext cx="3191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pt-BR"/>
              <a:t>Seq2seq</a:t>
            </a:r>
            <a:r>
              <a:rPr lang="pt-BR"/>
              <a:t> Neural Networks</a:t>
            </a:r>
            <a:endParaRPr/>
          </a:p>
        </p:txBody>
      </p:sp>
      <p:sp>
        <p:nvSpPr>
          <p:cNvPr id="966" name="Google Shape;966;p55"/>
          <p:cNvSpPr txBox="1"/>
          <p:nvPr>
            <p:ph idx="1" type="body"/>
          </p:nvPr>
        </p:nvSpPr>
        <p:spPr>
          <a:xfrm>
            <a:off x="311700" y="1389600"/>
            <a:ext cx="3420000" cy="1047900"/>
          </a:xfrm>
          <a:prstGeom prst="rect">
            <a:avLst/>
          </a:prstGeom>
        </p:spPr>
        <p:txBody>
          <a:bodyPr anchorCtr="0" anchor="t" bIns="91425" lIns="91425" spcFirstLastPara="1" rIns="91425" wrap="square" tIns="91425">
            <a:normAutofit lnSpcReduction="20000"/>
          </a:bodyPr>
          <a:lstStyle/>
          <a:p>
            <a:pPr indent="-304800" lvl="0" marL="457200" rtl="0" algn="l">
              <a:lnSpc>
                <a:spcPct val="115000"/>
              </a:lnSpc>
              <a:spcBef>
                <a:spcPts val="0"/>
              </a:spcBef>
              <a:spcAft>
                <a:spcPts val="0"/>
              </a:spcAft>
              <a:buSzPts val="1200"/>
              <a:buChar char="➔"/>
            </a:pPr>
            <a:r>
              <a:rPr b="1" lang="pt-BR"/>
              <a:t>Objective:</a:t>
            </a:r>
            <a:r>
              <a:rPr lang="pt-BR"/>
              <a:t> choose </a:t>
            </a:r>
            <a:r>
              <a:rPr b="1" lang="pt-BR"/>
              <a:t>ŷ</a:t>
            </a:r>
            <a:r>
              <a:rPr lang="pt-BR"/>
              <a:t> so that p(</a:t>
            </a:r>
            <a:r>
              <a:rPr b="1" lang="pt-BR"/>
              <a:t>y</a:t>
            </a:r>
            <a:r>
              <a:rPr lang="pt-BR"/>
              <a:t>|</a:t>
            </a:r>
            <a:r>
              <a:rPr b="1" lang="pt-BR"/>
              <a:t>x</a:t>
            </a:r>
            <a:r>
              <a:rPr lang="pt-BR"/>
              <a:t>), the probability of sequence </a:t>
            </a:r>
            <a:r>
              <a:rPr b="1" lang="pt-BR"/>
              <a:t>y</a:t>
            </a:r>
            <a:r>
              <a:rPr lang="pt-BR"/>
              <a:t> given the sequence </a:t>
            </a:r>
            <a:r>
              <a:rPr b="1" lang="pt-BR"/>
              <a:t>x</a:t>
            </a:r>
            <a:r>
              <a:rPr lang="pt-BR"/>
              <a:t>, is maximal;</a:t>
            </a:r>
            <a:endParaRPr/>
          </a:p>
          <a:p>
            <a:pPr indent="0" lvl="0" marL="0" rtl="0" algn="l">
              <a:lnSpc>
                <a:spcPct val="115000"/>
              </a:lnSpc>
              <a:spcBef>
                <a:spcPts val="1000"/>
              </a:spcBef>
              <a:spcAft>
                <a:spcPts val="1200"/>
              </a:spcAft>
              <a:buNone/>
            </a:pPr>
            <a:r>
              <a:t/>
            </a:r>
            <a:endParaRPr b="1"/>
          </a:p>
        </p:txBody>
      </p:sp>
      <p:sp>
        <p:nvSpPr>
          <p:cNvPr id="967" name="Google Shape;967;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pic>
        <p:nvPicPr>
          <p:cNvPr id="968" name="Google Shape;968;p55"/>
          <p:cNvPicPr preferRelativeResize="0"/>
          <p:nvPr/>
        </p:nvPicPr>
        <p:blipFill>
          <a:blip r:embed="rId3">
            <a:alphaModFix/>
          </a:blip>
          <a:stretch>
            <a:fillRect/>
          </a:stretch>
        </p:blipFill>
        <p:spPr>
          <a:xfrm>
            <a:off x="3910975" y="3372322"/>
            <a:ext cx="4957774" cy="512525"/>
          </a:xfrm>
          <a:prstGeom prst="rect">
            <a:avLst/>
          </a:prstGeom>
          <a:noFill/>
          <a:ln>
            <a:noFill/>
          </a:ln>
        </p:spPr>
      </p:pic>
      <p:pic>
        <p:nvPicPr>
          <p:cNvPr id="969" name="Google Shape;969;p55"/>
          <p:cNvPicPr preferRelativeResize="0"/>
          <p:nvPr/>
        </p:nvPicPr>
        <p:blipFill>
          <a:blip r:embed="rId4">
            <a:alphaModFix/>
          </a:blip>
          <a:stretch>
            <a:fillRect/>
          </a:stretch>
        </p:blipFill>
        <p:spPr>
          <a:xfrm>
            <a:off x="3910975" y="1532468"/>
            <a:ext cx="4957775" cy="329515"/>
          </a:xfrm>
          <a:prstGeom prst="rect">
            <a:avLst/>
          </a:prstGeom>
          <a:noFill/>
          <a:ln>
            <a:noFill/>
          </a:ln>
        </p:spPr>
      </p:pic>
      <p:pic>
        <p:nvPicPr>
          <p:cNvPr id="970" name="Google Shape;970;p55"/>
          <p:cNvPicPr preferRelativeResize="0"/>
          <p:nvPr/>
        </p:nvPicPr>
        <p:blipFill>
          <a:blip r:embed="rId5">
            <a:alphaModFix/>
          </a:blip>
          <a:stretch>
            <a:fillRect/>
          </a:stretch>
        </p:blipFill>
        <p:spPr>
          <a:xfrm>
            <a:off x="3910975" y="2345947"/>
            <a:ext cx="4957774" cy="451616"/>
          </a:xfrm>
          <a:prstGeom prst="rect">
            <a:avLst/>
          </a:prstGeom>
          <a:noFill/>
          <a:ln>
            <a:noFill/>
          </a:ln>
        </p:spPr>
      </p:pic>
      <p:sp>
        <p:nvSpPr>
          <p:cNvPr id="971" name="Google Shape;971;p55"/>
          <p:cNvSpPr txBox="1"/>
          <p:nvPr/>
        </p:nvSpPr>
        <p:spPr>
          <a:xfrm>
            <a:off x="311700" y="2169325"/>
            <a:ext cx="3420000" cy="1378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Roboto"/>
              <a:buChar char="➔"/>
            </a:pPr>
            <a:r>
              <a:rPr lang="pt-BR" sz="1200">
                <a:solidFill>
                  <a:schemeClr val="dk1"/>
                </a:solidFill>
                <a:latin typeface="Roboto"/>
                <a:ea typeface="Roboto"/>
                <a:cs typeface="Roboto"/>
                <a:sym typeface="Roboto"/>
              </a:rPr>
              <a:t>p(</a:t>
            </a:r>
            <a:r>
              <a:rPr b="1" lang="pt-BR" sz="1200">
                <a:solidFill>
                  <a:schemeClr val="dk1"/>
                </a:solidFill>
                <a:latin typeface="Roboto"/>
                <a:ea typeface="Roboto"/>
                <a:cs typeface="Roboto"/>
                <a:sym typeface="Roboto"/>
              </a:rPr>
              <a:t>y</a:t>
            </a:r>
            <a:r>
              <a:rPr lang="pt-BR" sz="1200">
                <a:solidFill>
                  <a:schemeClr val="dk1"/>
                </a:solidFill>
                <a:latin typeface="Roboto"/>
                <a:ea typeface="Roboto"/>
                <a:cs typeface="Roboto"/>
                <a:sym typeface="Roboto"/>
              </a:rPr>
              <a:t>|</a:t>
            </a:r>
            <a:r>
              <a:rPr b="1" lang="pt-BR" sz="1200">
                <a:solidFill>
                  <a:schemeClr val="dk1"/>
                </a:solidFill>
                <a:latin typeface="Roboto"/>
                <a:ea typeface="Roboto"/>
                <a:cs typeface="Roboto"/>
                <a:sym typeface="Roboto"/>
              </a:rPr>
              <a:t>x</a:t>
            </a:r>
            <a:r>
              <a:rPr lang="pt-BR" sz="1200">
                <a:solidFill>
                  <a:schemeClr val="dk1"/>
                </a:solidFill>
                <a:latin typeface="Roboto"/>
                <a:ea typeface="Roboto"/>
                <a:cs typeface="Roboto"/>
                <a:sym typeface="Roboto"/>
              </a:rPr>
              <a:t>) is an unknown theoretical probability. So, </a:t>
            </a:r>
            <a:r>
              <a:rPr b="1" lang="pt-BR" sz="1200">
                <a:solidFill>
                  <a:schemeClr val="dk1"/>
                </a:solidFill>
                <a:latin typeface="Roboto"/>
                <a:ea typeface="Roboto"/>
                <a:cs typeface="Roboto"/>
                <a:sym typeface="Roboto"/>
              </a:rPr>
              <a:t>ŷ </a:t>
            </a:r>
            <a:r>
              <a:rPr lang="pt-BR" sz="1200">
                <a:solidFill>
                  <a:schemeClr val="dk1"/>
                </a:solidFill>
                <a:latin typeface="Roboto"/>
                <a:ea typeface="Roboto"/>
                <a:cs typeface="Roboto"/>
                <a:sym typeface="Roboto"/>
              </a:rPr>
              <a:t>is chosen to maximize p(</a:t>
            </a:r>
            <a:r>
              <a:rPr b="1" lang="pt-BR" sz="1200">
                <a:solidFill>
                  <a:schemeClr val="dk1"/>
                </a:solidFill>
                <a:latin typeface="Roboto"/>
                <a:ea typeface="Roboto"/>
                <a:cs typeface="Roboto"/>
                <a:sym typeface="Roboto"/>
              </a:rPr>
              <a:t>Y’</a:t>
            </a:r>
            <a:r>
              <a:rPr lang="pt-BR" sz="1200">
                <a:solidFill>
                  <a:schemeClr val="dk1"/>
                </a:solidFill>
                <a:latin typeface="Roboto"/>
                <a:ea typeface="Roboto"/>
                <a:cs typeface="Roboto"/>
                <a:sym typeface="Roboto"/>
              </a:rPr>
              <a:t>|</a:t>
            </a:r>
            <a:r>
              <a:rPr b="1" lang="pt-BR" sz="1200">
                <a:solidFill>
                  <a:schemeClr val="dk1"/>
                </a:solidFill>
                <a:latin typeface="Roboto"/>
                <a:ea typeface="Roboto"/>
                <a:cs typeface="Roboto"/>
                <a:sym typeface="Roboto"/>
              </a:rPr>
              <a:t>X’</a:t>
            </a:r>
            <a:r>
              <a:rPr lang="pt-BR" sz="1200">
                <a:solidFill>
                  <a:schemeClr val="dk1"/>
                </a:solidFill>
                <a:latin typeface="Roboto"/>
                <a:ea typeface="Roboto"/>
                <a:cs typeface="Roboto"/>
                <a:sym typeface="Roboto"/>
              </a:rPr>
              <a:t>), the empirical probability of a given dataset;</a:t>
            </a:r>
            <a:endParaRPr b="1" sz="1200">
              <a:solidFill>
                <a:schemeClr val="dk1"/>
              </a:solidFill>
              <a:latin typeface="Roboto"/>
              <a:ea typeface="Roboto"/>
              <a:cs typeface="Roboto"/>
              <a:sym typeface="Roboto"/>
            </a:endParaRPr>
          </a:p>
          <a:p>
            <a:pPr indent="0" lvl="0" marL="0" rtl="0" algn="l">
              <a:spcBef>
                <a:spcPts val="1000"/>
              </a:spcBef>
              <a:spcAft>
                <a:spcPts val="0"/>
              </a:spcAft>
              <a:buNone/>
            </a:pPr>
            <a:r>
              <a:t/>
            </a:r>
            <a:endParaRPr/>
          </a:p>
        </p:txBody>
      </p:sp>
      <p:sp>
        <p:nvSpPr>
          <p:cNvPr id="972" name="Google Shape;972;p55"/>
          <p:cNvSpPr txBox="1"/>
          <p:nvPr/>
        </p:nvSpPr>
        <p:spPr>
          <a:xfrm>
            <a:off x="311700" y="3337750"/>
            <a:ext cx="34200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Roboto"/>
              <a:buChar char="➔"/>
            </a:pPr>
            <a:r>
              <a:rPr lang="pt-BR" sz="1200">
                <a:solidFill>
                  <a:schemeClr val="dk1"/>
                </a:solidFill>
                <a:latin typeface="Roboto"/>
                <a:ea typeface="Roboto"/>
                <a:cs typeface="Roboto"/>
                <a:sym typeface="Roboto"/>
              </a:rPr>
              <a:t>Choose each token ŷ</a:t>
            </a:r>
            <a:r>
              <a:rPr baseline="-25000" lang="pt-BR" sz="1200">
                <a:solidFill>
                  <a:schemeClr val="dk1"/>
                </a:solidFill>
                <a:latin typeface="Roboto"/>
                <a:ea typeface="Roboto"/>
                <a:cs typeface="Roboto"/>
                <a:sym typeface="Roboto"/>
              </a:rPr>
              <a:t>k</a:t>
            </a:r>
            <a:r>
              <a:rPr baseline="30000" lang="pt-BR" sz="1200">
                <a:solidFill>
                  <a:schemeClr val="dk1"/>
                </a:solidFill>
                <a:latin typeface="Roboto"/>
                <a:ea typeface="Roboto"/>
                <a:cs typeface="Roboto"/>
                <a:sym typeface="Roboto"/>
              </a:rPr>
              <a:t>i</a:t>
            </a:r>
            <a:r>
              <a:rPr lang="pt-BR" sz="1200">
                <a:solidFill>
                  <a:schemeClr val="dk1"/>
                </a:solidFill>
                <a:latin typeface="Roboto"/>
                <a:ea typeface="Roboto"/>
                <a:cs typeface="Roboto"/>
                <a:sym typeface="Roboto"/>
              </a:rPr>
              <a:t> that maximizes the “local” estimated probability, p</a:t>
            </a:r>
            <a:r>
              <a:rPr baseline="-25000" lang="pt-BR" sz="1200">
                <a:solidFill>
                  <a:schemeClr val="dk1"/>
                </a:solidFill>
                <a:latin typeface="Roboto"/>
                <a:ea typeface="Roboto"/>
                <a:cs typeface="Roboto"/>
                <a:sym typeface="Roboto"/>
              </a:rPr>
              <a:t>𝛳</a:t>
            </a:r>
            <a:r>
              <a:rPr lang="pt-BR" sz="1200">
                <a:solidFill>
                  <a:schemeClr val="dk1"/>
                </a:solidFill>
                <a:latin typeface="Roboto"/>
                <a:ea typeface="Roboto"/>
                <a:cs typeface="Roboto"/>
                <a:sym typeface="Roboto"/>
              </a:rPr>
              <a:t>(y</a:t>
            </a:r>
            <a:r>
              <a:rPr baseline="-25000" lang="pt-BR" sz="1200">
                <a:solidFill>
                  <a:schemeClr val="dk1"/>
                </a:solidFill>
                <a:latin typeface="Roboto"/>
                <a:ea typeface="Roboto"/>
                <a:cs typeface="Roboto"/>
                <a:sym typeface="Roboto"/>
              </a:rPr>
              <a:t>k</a:t>
            </a:r>
            <a:r>
              <a:rPr baseline="30000" lang="pt-BR" sz="1200">
                <a:solidFill>
                  <a:schemeClr val="dk1"/>
                </a:solidFill>
                <a:latin typeface="Roboto"/>
                <a:ea typeface="Roboto"/>
                <a:cs typeface="Roboto"/>
                <a:sym typeface="Roboto"/>
              </a:rPr>
              <a:t>i</a:t>
            </a:r>
            <a:r>
              <a:rPr lang="pt-BR" sz="1200">
                <a:solidFill>
                  <a:schemeClr val="dk1"/>
                </a:solidFill>
                <a:latin typeface="Roboto"/>
                <a:ea typeface="Roboto"/>
                <a:cs typeface="Roboto"/>
                <a:sym typeface="Roboto"/>
              </a:rPr>
              <a:t>|y</a:t>
            </a:r>
            <a:r>
              <a:rPr baseline="-25000" lang="pt-BR" sz="1200">
                <a:solidFill>
                  <a:schemeClr val="dk1"/>
                </a:solidFill>
                <a:latin typeface="Roboto"/>
                <a:ea typeface="Roboto"/>
                <a:cs typeface="Roboto"/>
                <a:sym typeface="Roboto"/>
              </a:rPr>
              <a:t>k-1</a:t>
            </a:r>
            <a:r>
              <a:rPr baseline="30000" lang="pt-BR" sz="1200">
                <a:solidFill>
                  <a:schemeClr val="dk1"/>
                </a:solidFill>
                <a:latin typeface="Roboto"/>
                <a:ea typeface="Roboto"/>
                <a:cs typeface="Roboto"/>
                <a:sym typeface="Roboto"/>
              </a:rPr>
              <a:t>i</a:t>
            </a:r>
            <a:r>
              <a:rPr lang="pt-BR" sz="1200">
                <a:solidFill>
                  <a:schemeClr val="dk1"/>
                </a:solidFill>
                <a:latin typeface="Roboto"/>
                <a:ea typeface="Roboto"/>
                <a:cs typeface="Roboto"/>
                <a:sym typeface="Roboto"/>
              </a:rPr>
              <a:t>, …, y</a:t>
            </a:r>
            <a:r>
              <a:rPr baseline="-25000" lang="pt-BR" sz="1200">
                <a:solidFill>
                  <a:schemeClr val="dk1"/>
                </a:solidFill>
                <a:latin typeface="Roboto"/>
                <a:ea typeface="Roboto"/>
                <a:cs typeface="Roboto"/>
                <a:sym typeface="Roboto"/>
              </a:rPr>
              <a:t>1</a:t>
            </a:r>
            <a:r>
              <a:rPr baseline="30000" lang="pt-BR" sz="1200">
                <a:solidFill>
                  <a:schemeClr val="dk1"/>
                </a:solidFill>
                <a:latin typeface="Roboto"/>
                <a:ea typeface="Roboto"/>
                <a:cs typeface="Roboto"/>
                <a:sym typeface="Roboto"/>
              </a:rPr>
              <a:t>i</a:t>
            </a:r>
            <a:r>
              <a:rPr lang="pt-BR" sz="1200">
                <a:solidFill>
                  <a:schemeClr val="dk1"/>
                </a:solidFill>
                <a:latin typeface="Roboto"/>
                <a:ea typeface="Roboto"/>
                <a:cs typeface="Roboto"/>
                <a:sym typeface="Roboto"/>
              </a:rPr>
              <a:t>, </a:t>
            </a:r>
            <a:r>
              <a:rPr b="1" lang="pt-BR" sz="1200">
                <a:solidFill>
                  <a:schemeClr val="dk1"/>
                </a:solidFill>
                <a:latin typeface="Roboto"/>
                <a:ea typeface="Roboto"/>
                <a:cs typeface="Roboto"/>
                <a:sym typeface="Roboto"/>
              </a:rPr>
              <a:t>x</a:t>
            </a:r>
            <a:r>
              <a:rPr baseline="30000" lang="pt-BR" sz="1200">
                <a:solidFill>
                  <a:schemeClr val="dk1"/>
                </a:solidFill>
                <a:latin typeface="Roboto"/>
                <a:ea typeface="Roboto"/>
                <a:cs typeface="Roboto"/>
                <a:sym typeface="Roboto"/>
              </a:rPr>
              <a:t>i</a:t>
            </a:r>
            <a:r>
              <a:rPr lang="pt-BR" sz="1200">
                <a:solidFill>
                  <a:schemeClr val="dk1"/>
                </a:solidFill>
                <a:latin typeface="Roboto"/>
                <a:ea typeface="Roboto"/>
                <a:cs typeface="Roboto"/>
                <a:sym typeface="Roboto"/>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6"/>
                                        </p:tgtEl>
                                        <p:attrNameLst>
                                          <p:attrName>style.visibility</p:attrName>
                                        </p:attrNameLst>
                                      </p:cBhvr>
                                      <p:to>
                                        <p:strVal val="visible"/>
                                      </p:to>
                                    </p:set>
                                    <p:animEffect filter="fade" transition="in">
                                      <p:cBhvr>
                                        <p:cTn dur="1000"/>
                                        <p:tgtEl>
                                          <p:spTgt spid="966"/>
                                        </p:tgtEl>
                                      </p:cBhvr>
                                    </p:animEffect>
                                  </p:childTnLst>
                                </p:cTn>
                              </p:par>
                              <p:par>
                                <p:cTn fill="hold" nodeType="withEffect" presetClass="entr" presetID="10" presetSubtype="0">
                                  <p:stCondLst>
                                    <p:cond delay="0"/>
                                  </p:stCondLst>
                                  <p:childTnLst>
                                    <p:set>
                                      <p:cBhvr>
                                        <p:cTn dur="1" fill="hold">
                                          <p:stCondLst>
                                            <p:cond delay="0"/>
                                          </p:stCondLst>
                                        </p:cTn>
                                        <p:tgtEl>
                                          <p:spTgt spid="969"/>
                                        </p:tgtEl>
                                        <p:attrNameLst>
                                          <p:attrName>style.visibility</p:attrName>
                                        </p:attrNameLst>
                                      </p:cBhvr>
                                      <p:to>
                                        <p:strVal val="visible"/>
                                      </p:to>
                                    </p:set>
                                    <p:animEffect filter="fade" transition="in">
                                      <p:cBhvr>
                                        <p:cTn dur="1000"/>
                                        <p:tgtEl>
                                          <p:spTgt spid="9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1"/>
                                        </p:tgtEl>
                                        <p:attrNameLst>
                                          <p:attrName>style.visibility</p:attrName>
                                        </p:attrNameLst>
                                      </p:cBhvr>
                                      <p:to>
                                        <p:strVal val="visible"/>
                                      </p:to>
                                    </p:set>
                                    <p:animEffect filter="fade" transition="in">
                                      <p:cBhvr>
                                        <p:cTn dur="1000"/>
                                        <p:tgtEl>
                                          <p:spTgt spid="971"/>
                                        </p:tgtEl>
                                      </p:cBhvr>
                                    </p:animEffect>
                                  </p:childTnLst>
                                </p:cTn>
                              </p:par>
                              <p:par>
                                <p:cTn fill="hold" nodeType="withEffect" presetClass="entr" presetID="10" presetSubtype="0">
                                  <p:stCondLst>
                                    <p:cond delay="0"/>
                                  </p:stCondLst>
                                  <p:childTnLst>
                                    <p:set>
                                      <p:cBhvr>
                                        <p:cTn dur="1" fill="hold">
                                          <p:stCondLst>
                                            <p:cond delay="0"/>
                                          </p:stCondLst>
                                        </p:cTn>
                                        <p:tgtEl>
                                          <p:spTgt spid="970"/>
                                        </p:tgtEl>
                                        <p:attrNameLst>
                                          <p:attrName>style.visibility</p:attrName>
                                        </p:attrNameLst>
                                      </p:cBhvr>
                                      <p:to>
                                        <p:strVal val="visible"/>
                                      </p:to>
                                    </p:set>
                                    <p:animEffect filter="fade" transition="in">
                                      <p:cBhvr>
                                        <p:cTn dur="1000"/>
                                        <p:tgtEl>
                                          <p:spTgt spid="9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2"/>
                                        </p:tgtEl>
                                        <p:attrNameLst>
                                          <p:attrName>style.visibility</p:attrName>
                                        </p:attrNameLst>
                                      </p:cBhvr>
                                      <p:to>
                                        <p:strVal val="visible"/>
                                      </p:to>
                                    </p:set>
                                    <p:animEffect filter="fade" transition="in">
                                      <p:cBhvr>
                                        <p:cTn dur="1000"/>
                                        <p:tgtEl>
                                          <p:spTgt spid="972"/>
                                        </p:tgtEl>
                                      </p:cBhvr>
                                    </p:animEffect>
                                  </p:childTnLst>
                                </p:cTn>
                              </p:par>
                              <p:par>
                                <p:cTn fill="hold" nodeType="withEffect" presetClass="entr" presetID="10" presetSubtype="0">
                                  <p:stCondLst>
                                    <p:cond delay="0"/>
                                  </p:stCondLst>
                                  <p:childTnLst>
                                    <p:set>
                                      <p:cBhvr>
                                        <p:cTn dur="1" fill="hold">
                                          <p:stCondLst>
                                            <p:cond delay="0"/>
                                          </p:stCondLst>
                                        </p:cTn>
                                        <p:tgtEl>
                                          <p:spTgt spid="968"/>
                                        </p:tgtEl>
                                        <p:attrNameLst>
                                          <p:attrName>style.visibility</p:attrName>
                                        </p:attrNameLst>
                                      </p:cBhvr>
                                      <p:to>
                                        <p:strVal val="visible"/>
                                      </p:to>
                                    </p:set>
                                    <p:animEffect filter="fade" transition="in">
                                      <p:cBhvr>
                                        <p:cTn dur="1000"/>
                                        <p:tgtEl>
                                          <p:spTgt spid="9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Task description</a:t>
            </a:r>
            <a:endParaRPr/>
          </a:p>
        </p:txBody>
      </p:sp>
      <p:sp>
        <p:nvSpPr>
          <p:cNvPr id="121" name="Google Shape;12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122" name="Google Shape;122;p17"/>
          <p:cNvSpPr txBox="1"/>
          <p:nvPr>
            <p:ph idx="1" type="body"/>
          </p:nvPr>
        </p:nvSpPr>
        <p:spPr>
          <a:xfrm>
            <a:off x="311700" y="1152475"/>
            <a:ext cx="8033100" cy="35109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b="1" lang="pt-BR"/>
              <a:t>Summarization:</a:t>
            </a:r>
            <a:endParaRPr b="1"/>
          </a:p>
          <a:p>
            <a:pPr indent="0" lvl="0" marL="0" rtl="0" algn="ctr">
              <a:spcBef>
                <a:spcPts val="1200"/>
              </a:spcBef>
              <a:spcAft>
                <a:spcPts val="0"/>
              </a:spcAft>
              <a:buNone/>
            </a:pPr>
            <a:r>
              <a:rPr i="1" lang="pt-BR" sz="1250"/>
              <a:t>“reductive transformation of source text to summary text through content condensation by selection and/or generalization on what is important in the source”</a:t>
            </a:r>
            <a:r>
              <a:rPr lang="pt-BR" sz="1250"/>
              <a:t> (Jones </a:t>
            </a:r>
            <a:r>
              <a:rPr i="1" lang="pt-BR" sz="1250"/>
              <a:t>et al.</a:t>
            </a:r>
            <a:r>
              <a:rPr lang="pt-BR" sz="1250"/>
              <a:t>, 1999).</a:t>
            </a:r>
            <a:endParaRPr sz="1250"/>
          </a:p>
          <a:p>
            <a:pPr indent="-307975" lvl="0" marL="457200" rtl="0" algn="l">
              <a:spcBef>
                <a:spcPts val="1200"/>
              </a:spcBef>
              <a:spcAft>
                <a:spcPts val="0"/>
              </a:spcAft>
              <a:buSzPts val="1250"/>
              <a:buChar char="➔"/>
            </a:pPr>
            <a:r>
              <a:rPr b="1" lang="pt-BR" sz="1250"/>
              <a:t>Extractive x Abstractive</a:t>
            </a:r>
            <a:endParaRPr b="1" sz="1250"/>
          </a:p>
          <a:p>
            <a:pPr indent="-307975" lvl="1" marL="914400" rtl="0" algn="l">
              <a:spcBef>
                <a:spcPts val="1000"/>
              </a:spcBef>
              <a:spcAft>
                <a:spcPts val="0"/>
              </a:spcAft>
              <a:buSzPts val="1250"/>
              <a:buChar char="◆"/>
            </a:pPr>
            <a:r>
              <a:rPr lang="pt-BR" sz="1250"/>
              <a:t>Style transfer</a:t>
            </a:r>
            <a:endParaRPr sz="1250"/>
          </a:p>
          <a:p>
            <a:pPr indent="-307975" lvl="0" marL="457200" rtl="0" algn="l">
              <a:spcBef>
                <a:spcPts val="1000"/>
              </a:spcBef>
              <a:spcAft>
                <a:spcPts val="0"/>
              </a:spcAft>
              <a:buSzPts val="1250"/>
              <a:buChar char="➔"/>
            </a:pPr>
            <a:r>
              <a:rPr b="1" lang="pt-BR" sz="1250"/>
              <a:t>Multi-document Abstractive Summarization (MDAS)</a:t>
            </a:r>
            <a:endParaRPr b="1" sz="1250"/>
          </a:p>
          <a:p>
            <a:pPr indent="-307975" lvl="1" marL="914400" rtl="0" algn="l">
              <a:spcBef>
                <a:spcPts val="0"/>
              </a:spcBef>
              <a:spcAft>
                <a:spcPts val="0"/>
              </a:spcAft>
              <a:buSzPts val="1250"/>
              <a:buChar char="◆"/>
            </a:pPr>
            <a:r>
              <a:rPr lang="pt-BR" sz="1250"/>
              <a:t>Multiple documents generate 1 summary</a:t>
            </a:r>
            <a:endParaRPr sz="1250"/>
          </a:p>
          <a:p>
            <a:pPr indent="-307975" lvl="1" marL="914400" rtl="0" algn="l">
              <a:spcBef>
                <a:spcPts val="0"/>
              </a:spcBef>
              <a:spcAft>
                <a:spcPts val="0"/>
              </a:spcAft>
              <a:buSzPts val="1250"/>
              <a:buChar char="◆"/>
            </a:pPr>
            <a:r>
              <a:rPr lang="pt-BR" sz="1250"/>
              <a:t>Avoid redundancy</a:t>
            </a:r>
            <a:endParaRPr sz="1250"/>
          </a:p>
          <a:p>
            <a:pPr indent="-307975" lvl="1" marL="914400" rtl="0" algn="l">
              <a:spcBef>
                <a:spcPts val="0"/>
              </a:spcBef>
              <a:spcAft>
                <a:spcPts val="0"/>
              </a:spcAft>
              <a:buSzPts val="1250"/>
              <a:buChar char="◆"/>
            </a:pPr>
            <a:r>
              <a:rPr lang="pt-BR" sz="1250"/>
              <a:t>Authorial summary</a:t>
            </a:r>
            <a:endParaRPr sz="1250"/>
          </a:p>
          <a:p>
            <a:pPr indent="0" lvl="0" marL="0" rtl="0" algn="l">
              <a:spcBef>
                <a:spcPts val="1200"/>
              </a:spcBef>
              <a:spcAft>
                <a:spcPts val="1200"/>
              </a:spcAft>
              <a:buNone/>
            </a:pPr>
            <a:r>
              <a:t/>
            </a:r>
            <a:endParaRPr sz="1308"/>
          </a:p>
        </p:txBody>
      </p:sp>
      <p:grpSp>
        <p:nvGrpSpPr>
          <p:cNvPr id="123" name="Google Shape;123;p17"/>
          <p:cNvGrpSpPr/>
          <p:nvPr/>
        </p:nvGrpSpPr>
        <p:grpSpPr>
          <a:xfrm>
            <a:off x="4701273" y="3587696"/>
            <a:ext cx="1108500" cy="1142067"/>
            <a:chOff x="4147023" y="3322996"/>
            <a:chExt cx="1108500" cy="1142067"/>
          </a:xfrm>
        </p:grpSpPr>
        <p:grpSp>
          <p:nvGrpSpPr>
            <p:cNvPr id="124" name="Google Shape;124;p17"/>
            <p:cNvGrpSpPr/>
            <p:nvPr/>
          </p:nvGrpSpPr>
          <p:grpSpPr>
            <a:xfrm>
              <a:off x="4322592" y="3322996"/>
              <a:ext cx="686386" cy="898079"/>
              <a:chOff x="730625" y="1210225"/>
              <a:chExt cx="823400" cy="1077350"/>
            </a:xfrm>
          </p:grpSpPr>
          <p:sp>
            <p:nvSpPr>
              <p:cNvPr id="125" name="Google Shape;125;p17"/>
              <p:cNvSpPr/>
              <p:nvPr/>
            </p:nvSpPr>
            <p:spPr>
              <a:xfrm>
                <a:off x="730625" y="1210225"/>
                <a:ext cx="567900" cy="702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815800" y="1347700"/>
                <a:ext cx="567900" cy="702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900950" y="1470225"/>
                <a:ext cx="567900" cy="702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986125" y="1585275"/>
                <a:ext cx="567900" cy="702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9" name="Google Shape;129;p17"/>
              <p:cNvCxnSpPr/>
              <p:nvPr/>
            </p:nvCxnSpPr>
            <p:spPr>
              <a:xfrm>
                <a:off x="1083325" y="1698850"/>
                <a:ext cx="373500" cy="0"/>
              </a:xfrm>
              <a:prstGeom prst="straightConnector1">
                <a:avLst/>
              </a:prstGeom>
              <a:noFill/>
              <a:ln cap="flat" cmpd="sng" w="19050">
                <a:solidFill>
                  <a:schemeClr val="dk1"/>
                </a:solidFill>
                <a:prstDash val="solid"/>
                <a:round/>
                <a:headEnd len="med" w="med" type="none"/>
                <a:tailEnd len="med" w="med" type="none"/>
              </a:ln>
            </p:spPr>
          </p:cxnSp>
          <p:cxnSp>
            <p:nvCxnSpPr>
              <p:cNvPr id="130" name="Google Shape;130;p17"/>
              <p:cNvCxnSpPr/>
              <p:nvPr/>
            </p:nvCxnSpPr>
            <p:spPr>
              <a:xfrm>
                <a:off x="1083325" y="1821375"/>
                <a:ext cx="373500" cy="0"/>
              </a:xfrm>
              <a:prstGeom prst="straightConnector1">
                <a:avLst/>
              </a:prstGeom>
              <a:noFill/>
              <a:ln cap="flat" cmpd="sng" w="19050">
                <a:solidFill>
                  <a:schemeClr val="dk1"/>
                </a:solidFill>
                <a:prstDash val="solid"/>
                <a:round/>
                <a:headEnd len="med" w="med" type="none"/>
                <a:tailEnd len="med" w="med" type="none"/>
              </a:ln>
            </p:spPr>
          </p:cxnSp>
          <p:cxnSp>
            <p:nvCxnSpPr>
              <p:cNvPr id="131" name="Google Shape;131;p17"/>
              <p:cNvCxnSpPr/>
              <p:nvPr/>
            </p:nvCxnSpPr>
            <p:spPr>
              <a:xfrm>
                <a:off x="1083325" y="1936425"/>
                <a:ext cx="373500" cy="0"/>
              </a:xfrm>
              <a:prstGeom prst="straightConnector1">
                <a:avLst/>
              </a:prstGeom>
              <a:noFill/>
              <a:ln cap="flat" cmpd="sng" w="19050">
                <a:solidFill>
                  <a:schemeClr val="dk1"/>
                </a:solidFill>
                <a:prstDash val="solid"/>
                <a:round/>
                <a:headEnd len="med" w="med" type="none"/>
                <a:tailEnd len="med" w="med" type="none"/>
              </a:ln>
            </p:spPr>
          </p:cxnSp>
          <p:cxnSp>
            <p:nvCxnSpPr>
              <p:cNvPr id="132" name="Google Shape;132;p17"/>
              <p:cNvCxnSpPr/>
              <p:nvPr/>
            </p:nvCxnSpPr>
            <p:spPr>
              <a:xfrm>
                <a:off x="1083325" y="2050000"/>
                <a:ext cx="373500" cy="0"/>
              </a:xfrm>
              <a:prstGeom prst="straightConnector1">
                <a:avLst/>
              </a:prstGeom>
              <a:noFill/>
              <a:ln cap="flat" cmpd="sng" w="19050">
                <a:solidFill>
                  <a:schemeClr val="dk1"/>
                </a:solidFill>
                <a:prstDash val="solid"/>
                <a:round/>
                <a:headEnd len="med" w="med" type="none"/>
                <a:tailEnd len="med" w="med" type="none"/>
              </a:ln>
            </p:spPr>
          </p:cxnSp>
          <p:cxnSp>
            <p:nvCxnSpPr>
              <p:cNvPr id="133" name="Google Shape;133;p17"/>
              <p:cNvCxnSpPr/>
              <p:nvPr/>
            </p:nvCxnSpPr>
            <p:spPr>
              <a:xfrm>
                <a:off x="1083325" y="2172525"/>
                <a:ext cx="373500" cy="0"/>
              </a:xfrm>
              <a:prstGeom prst="straightConnector1">
                <a:avLst/>
              </a:prstGeom>
              <a:noFill/>
              <a:ln cap="flat" cmpd="sng" w="19050">
                <a:solidFill>
                  <a:schemeClr val="dk1"/>
                </a:solidFill>
                <a:prstDash val="solid"/>
                <a:round/>
                <a:headEnd len="med" w="med" type="none"/>
                <a:tailEnd len="med" w="med" type="none"/>
              </a:ln>
            </p:spPr>
          </p:cxnSp>
        </p:grpSp>
        <p:sp>
          <p:nvSpPr>
            <p:cNvPr id="134" name="Google Shape;134;p17"/>
            <p:cNvSpPr txBox="1"/>
            <p:nvPr/>
          </p:nvSpPr>
          <p:spPr>
            <a:xfrm>
              <a:off x="4147023" y="4126363"/>
              <a:ext cx="1108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000"/>
                <a:t>N Documents</a:t>
              </a:r>
              <a:endParaRPr sz="1000"/>
            </a:p>
          </p:txBody>
        </p:sp>
      </p:grpSp>
      <p:sp>
        <p:nvSpPr>
          <p:cNvPr id="135" name="Google Shape;135;p17"/>
          <p:cNvSpPr/>
          <p:nvPr/>
        </p:nvSpPr>
        <p:spPr>
          <a:xfrm>
            <a:off x="6408375" y="3495875"/>
            <a:ext cx="1195800" cy="683700"/>
          </a:xfrm>
          <a:prstGeom prst="roundRect">
            <a:avLst>
              <a:gd fmla="val 0" name="adj"/>
            </a:avLst>
          </a:prstGeom>
          <a:solidFill>
            <a:srgbClr val="F4CCCC"/>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t>Model</a:t>
            </a:r>
            <a:endParaRPr b="1"/>
          </a:p>
        </p:txBody>
      </p:sp>
      <p:grpSp>
        <p:nvGrpSpPr>
          <p:cNvPr id="136" name="Google Shape;136;p17"/>
          <p:cNvGrpSpPr/>
          <p:nvPr/>
        </p:nvGrpSpPr>
        <p:grpSpPr>
          <a:xfrm>
            <a:off x="8420891" y="3609983"/>
            <a:ext cx="473401" cy="585437"/>
            <a:chOff x="6853525" y="1397725"/>
            <a:chExt cx="567900" cy="702300"/>
          </a:xfrm>
        </p:grpSpPr>
        <p:sp>
          <p:nvSpPr>
            <p:cNvPr id="137" name="Google Shape;137;p17"/>
            <p:cNvSpPr/>
            <p:nvPr/>
          </p:nvSpPr>
          <p:spPr>
            <a:xfrm>
              <a:off x="6853525" y="1397725"/>
              <a:ext cx="567900" cy="702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 name="Google Shape;138;p17"/>
            <p:cNvCxnSpPr/>
            <p:nvPr/>
          </p:nvCxnSpPr>
          <p:spPr>
            <a:xfrm>
              <a:off x="6950725" y="1511300"/>
              <a:ext cx="373500" cy="0"/>
            </a:xfrm>
            <a:prstGeom prst="straightConnector1">
              <a:avLst/>
            </a:prstGeom>
            <a:noFill/>
            <a:ln cap="flat" cmpd="sng" w="19050">
              <a:solidFill>
                <a:schemeClr val="dk1"/>
              </a:solidFill>
              <a:prstDash val="solid"/>
              <a:round/>
              <a:headEnd len="med" w="med" type="none"/>
              <a:tailEnd len="med" w="med" type="none"/>
            </a:ln>
          </p:spPr>
        </p:cxnSp>
        <p:cxnSp>
          <p:nvCxnSpPr>
            <p:cNvPr id="139" name="Google Shape;139;p17"/>
            <p:cNvCxnSpPr/>
            <p:nvPr/>
          </p:nvCxnSpPr>
          <p:spPr>
            <a:xfrm>
              <a:off x="6950725" y="1633825"/>
              <a:ext cx="373500" cy="0"/>
            </a:xfrm>
            <a:prstGeom prst="straightConnector1">
              <a:avLst/>
            </a:prstGeom>
            <a:noFill/>
            <a:ln cap="flat" cmpd="sng" w="19050">
              <a:solidFill>
                <a:schemeClr val="dk1"/>
              </a:solidFill>
              <a:prstDash val="solid"/>
              <a:round/>
              <a:headEnd len="med" w="med" type="none"/>
              <a:tailEnd len="med" w="med" type="none"/>
            </a:ln>
          </p:spPr>
        </p:cxnSp>
        <p:cxnSp>
          <p:nvCxnSpPr>
            <p:cNvPr id="140" name="Google Shape;140;p17"/>
            <p:cNvCxnSpPr/>
            <p:nvPr/>
          </p:nvCxnSpPr>
          <p:spPr>
            <a:xfrm>
              <a:off x="6950725" y="1748875"/>
              <a:ext cx="373500" cy="0"/>
            </a:xfrm>
            <a:prstGeom prst="straightConnector1">
              <a:avLst/>
            </a:prstGeom>
            <a:noFill/>
            <a:ln cap="flat" cmpd="sng" w="19050">
              <a:solidFill>
                <a:schemeClr val="dk1"/>
              </a:solidFill>
              <a:prstDash val="solid"/>
              <a:round/>
              <a:headEnd len="med" w="med" type="none"/>
              <a:tailEnd len="med" w="med" type="none"/>
            </a:ln>
          </p:spPr>
        </p:cxnSp>
        <p:cxnSp>
          <p:nvCxnSpPr>
            <p:cNvPr id="141" name="Google Shape;141;p17"/>
            <p:cNvCxnSpPr/>
            <p:nvPr/>
          </p:nvCxnSpPr>
          <p:spPr>
            <a:xfrm>
              <a:off x="6950725" y="1862450"/>
              <a:ext cx="373500" cy="0"/>
            </a:xfrm>
            <a:prstGeom prst="straightConnector1">
              <a:avLst/>
            </a:prstGeom>
            <a:noFill/>
            <a:ln cap="flat" cmpd="sng" w="19050">
              <a:solidFill>
                <a:schemeClr val="dk1"/>
              </a:solidFill>
              <a:prstDash val="solid"/>
              <a:round/>
              <a:headEnd len="med" w="med" type="none"/>
              <a:tailEnd len="med" w="med" type="none"/>
            </a:ln>
          </p:spPr>
        </p:cxnSp>
        <p:cxnSp>
          <p:nvCxnSpPr>
            <p:cNvPr id="142" name="Google Shape;142;p17"/>
            <p:cNvCxnSpPr/>
            <p:nvPr/>
          </p:nvCxnSpPr>
          <p:spPr>
            <a:xfrm>
              <a:off x="6950725" y="1984975"/>
              <a:ext cx="373500" cy="0"/>
            </a:xfrm>
            <a:prstGeom prst="straightConnector1">
              <a:avLst/>
            </a:prstGeom>
            <a:noFill/>
            <a:ln cap="flat" cmpd="sng" w="19050">
              <a:solidFill>
                <a:schemeClr val="dk1"/>
              </a:solidFill>
              <a:prstDash val="solid"/>
              <a:round/>
              <a:headEnd len="med" w="med" type="none"/>
              <a:tailEnd len="med" w="med" type="none"/>
            </a:ln>
          </p:spPr>
        </p:cxnSp>
      </p:grpSp>
      <p:sp>
        <p:nvSpPr>
          <p:cNvPr id="143" name="Google Shape;143;p17"/>
          <p:cNvSpPr txBox="1"/>
          <p:nvPr/>
        </p:nvSpPr>
        <p:spPr>
          <a:xfrm>
            <a:off x="8242246" y="4195437"/>
            <a:ext cx="83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000"/>
              <a:t>Summary</a:t>
            </a:r>
            <a:endParaRPr sz="1000"/>
          </a:p>
        </p:txBody>
      </p:sp>
      <p:cxnSp>
        <p:nvCxnSpPr>
          <p:cNvPr id="144" name="Google Shape;144;p17"/>
          <p:cNvCxnSpPr>
            <a:endCxn id="135" idx="1"/>
          </p:cNvCxnSpPr>
          <p:nvPr/>
        </p:nvCxnSpPr>
        <p:spPr>
          <a:xfrm>
            <a:off x="5738475" y="3837725"/>
            <a:ext cx="669900" cy="0"/>
          </a:xfrm>
          <a:prstGeom prst="straightConnector1">
            <a:avLst/>
          </a:prstGeom>
          <a:noFill/>
          <a:ln cap="flat" cmpd="sng" w="19050">
            <a:solidFill>
              <a:schemeClr val="dk1"/>
            </a:solidFill>
            <a:prstDash val="solid"/>
            <a:round/>
            <a:headEnd len="med" w="med" type="none"/>
            <a:tailEnd len="med" w="med" type="triangle"/>
          </a:ln>
        </p:spPr>
      </p:cxnSp>
      <p:cxnSp>
        <p:nvCxnSpPr>
          <p:cNvPr id="145" name="Google Shape;145;p17"/>
          <p:cNvCxnSpPr/>
          <p:nvPr/>
        </p:nvCxnSpPr>
        <p:spPr>
          <a:xfrm>
            <a:off x="7604175" y="3837726"/>
            <a:ext cx="740700" cy="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a:t>MDAS</a:t>
            </a:r>
            <a:r>
              <a:rPr lang="pt-BR"/>
              <a:t> Steps</a:t>
            </a:r>
            <a:endParaRPr b="0"/>
          </a:p>
        </p:txBody>
      </p:sp>
      <p:grpSp>
        <p:nvGrpSpPr>
          <p:cNvPr id="151" name="Google Shape;151;p18"/>
          <p:cNvGrpSpPr/>
          <p:nvPr/>
        </p:nvGrpSpPr>
        <p:grpSpPr>
          <a:xfrm>
            <a:off x="1801467" y="2143058"/>
            <a:ext cx="686386" cy="898079"/>
            <a:chOff x="730625" y="1210225"/>
            <a:chExt cx="823400" cy="1077350"/>
          </a:xfrm>
        </p:grpSpPr>
        <p:sp>
          <p:nvSpPr>
            <p:cNvPr id="152" name="Google Shape;152;p18"/>
            <p:cNvSpPr/>
            <p:nvPr/>
          </p:nvSpPr>
          <p:spPr>
            <a:xfrm>
              <a:off x="730625" y="1210225"/>
              <a:ext cx="567900" cy="702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815800" y="1347700"/>
              <a:ext cx="567900" cy="702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900950" y="1470225"/>
              <a:ext cx="567900" cy="702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986125" y="1585275"/>
              <a:ext cx="567900" cy="702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 name="Google Shape;156;p18"/>
            <p:cNvCxnSpPr/>
            <p:nvPr/>
          </p:nvCxnSpPr>
          <p:spPr>
            <a:xfrm>
              <a:off x="1083325" y="1698850"/>
              <a:ext cx="373500" cy="0"/>
            </a:xfrm>
            <a:prstGeom prst="straightConnector1">
              <a:avLst/>
            </a:prstGeom>
            <a:noFill/>
            <a:ln cap="flat" cmpd="sng" w="19050">
              <a:solidFill>
                <a:schemeClr val="dk1"/>
              </a:solidFill>
              <a:prstDash val="solid"/>
              <a:round/>
              <a:headEnd len="med" w="med" type="none"/>
              <a:tailEnd len="med" w="med" type="none"/>
            </a:ln>
          </p:spPr>
        </p:cxnSp>
        <p:cxnSp>
          <p:nvCxnSpPr>
            <p:cNvPr id="157" name="Google Shape;157;p18"/>
            <p:cNvCxnSpPr/>
            <p:nvPr/>
          </p:nvCxnSpPr>
          <p:spPr>
            <a:xfrm>
              <a:off x="1083325" y="1821375"/>
              <a:ext cx="373500" cy="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18"/>
            <p:cNvCxnSpPr/>
            <p:nvPr/>
          </p:nvCxnSpPr>
          <p:spPr>
            <a:xfrm>
              <a:off x="1083325" y="1936425"/>
              <a:ext cx="373500" cy="0"/>
            </a:xfrm>
            <a:prstGeom prst="straightConnector1">
              <a:avLst/>
            </a:prstGeom>
            <a:noFill/>
            <a:ln cap="flat" cmpd="sng" w="19050">
              <a:solidFill>
                <a:schemeClr val="dk1"/>
              </a:solidFill>
              <a:prstDash val="solid"/>
              <a:round/>
              <a:headEnd len="med" w="med" type="none"/>
              <a:tailEnd len="med" w="med" type="none"/>
            </a:ln>
          </p:spPr>
        </p:cxnSp>
        <p:cxnSp>
          <p:nvCxnSpPr>
            <p:cNvPr id="159" name="Google Shape;159;p18"/>
            <p:cNvCxnSpPr/>
            <p:nvPr/>
          </p:nvCxnSpPr>
          <p:spPr>
            <a:xfrm>
              <a:off x="1083325" y="2050000"/>
              <a:ext cx="373500" cy="0"/>
            </a:xfrm>
            <a:prstGeom prst="straightConnector1">
              <a:avLst/>
            </a:prstGeom>
            <a:noFill/>
            <a:ln cap="flat" cmpd="sng" w="19050">
              <a:solidFill>
                <a:schemeClr val="dk1"/>
              </a:solidFill>
              <a:prstDash val="solid"/>
              <a:round/>
              <a:headEnd len="med" w="med" type="none"/>
              <a:tailEnd len="med" w="med" type="none"/>
            </a:ln>
          </p:spPr>
        </p:cxnSp>
        <p:cxnSp>
          <p:nvCxnSpPr>
            <p:cNvPr id="160" name="Google Shape;160;p18"/>
            <p:cNvCxnSpPr/>
            <p:nvPr/>
          </p:nvCxnSpPr>
          <p:spPr>
            <a:xfrm>
              <a:off x="1083325" y="2172525"/>
              <a:ext cx="373500" cy="0"/>
            </a:xfrm>
            <a:prstGeom prst="straightConnector1">
              <a:avLst/>
            </a:prstGeom>
            <a:noFill/>
            <a:ln cap="flat" cmpd="sng" w="19050">
              <a:solidFill>
                <a:schemeClr val="dk1"/>
              </a:solidFill>
              <a:prstDash val="solid"/>
              <a:round/>
              <a:headEnd len="med" w="med" type="none"/>
              <a:tailEnd len="med" w="med" type="none"/>
            </a:ln>
          </p:spPr>
        </p:cxnSp>
      </p:grpSp>
      <p:sp>
        <p:nvSpPr>
          <p:cNvPr id="161" name="Google Shape;161;p18"/>
          <p:cNvSpPr/>
          <p:nvPr/>
        </p:nvSpPr>
        <p:spPr>
          <a:xfrm>
            <a:off x="2805325" y="1906217"/>
            <a:ext cx="3811200" cy="1362300"/>
          </a:xfrm>
          <a:prstGeom prst="rect">
            <a:avLst/>
          </a:prstGeom>
          <a:solidFill>
            <a:schemeClr val="lt1"/>
          </a:solidFill>
          <a:ln cap="flat" cmpd="sng" w="9525">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3068163" y="2143058"/>
            <a:ext cx="903000" cy="897900"/>
          </a:xfrm>
          <a:prstGeom prst="roundRect">
            <a:avLst>
              <a:gd fmla="val 6946" name="adj"/>
            </a:avLst>
          </a:prstGeom>
          <a:solidFill>
            <a:srgbClr val="F4CC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pt-BR" sz="1000"/>
              <a:t>Information Extraction</a:t>
            </a:r>
            <a:endParaRPr sz="1000"/>
          </a:p>
        </p:txBody>
      </p:sp>
      <p:sp>
        <p:nvSpPr>
          <p:cNvPr id="163" name="Google Shape;163;p18"/>
          <p:cNvSpPr/>
          <p:nvPr/>
        </p:nvSpPr>
        <p:spPr>
          <a:xfrm>
            <a:off x="4259419" y="2143058"/>
            <a:ext cx="903000" cy="897900"/>
          </a:xfrm>
          <a:prstGeom prst="roundRect">
            <a:avLst>
              <a:gd fmla="val 6946" name="adj"/>
            </a:avLst>
          </a:prstGeom>
          <a:solidFill>
            <a:srgbClr val="F4CC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1000">
                <a:solidFill>
                  <a:schemeClr val="dk1"/>
                </a:solidFill>
              </a:rPr>
              <a:t>Content Selection</a:t>
            </a:r>
            <a:endParaRPr sz="1000">
              <a:solidFill>
                <a:schemeClr val="dk1"/>
              </a:solidFill>
            </a:endParaRPr>
          </a:p>
          <a:p>
            <a:pPr indent="0" lvl="0" marL="0" rtl="0" algn="l">
              <a:spcBef>
                <a:spcPts val="0"/>
              </a:spcBef>
              <a:spcAft>
                <a:spcPts val="0"/>
              </a:spcAft>
              <a:buNone/>
            </a:pPr>
            <a:r>
              <a:t/>
            </a:r>
            <a:endParaRPr/>
          </a:p>
        </p:txBody>
      </p:sp>
      <p:sp>
        <p:nvSpPr>
          <p:cNvPr id="164" name="Google Shape;164;p18"/>
          <p:cNvSpPr/>
          <p:nvPr/>
        </p:nvSpPr>
        <p:spPr>
          <a:xfrm>
            <a:off x="5450676" y="2143058"/>
            <a:ext cx="903000" cy="897900"/>
          </a:xfrm>
          <a:prstGeom prst="roundRect">
            <a:avLst>
              <a:gd fmla="val 6946" name="adj"/>
            </a:avLst>
          </a:prstGeom>
          <a:solidFill>
            <a:srgbClr val="F4CC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pt-BR" sz="1000"/>
              <a:t>Surface Realisation</a:t>
            </a:r>
            <a:endParaRPr sz="1000"/>
          </a:p>
        </p:txBody>
      </p:sp>
      <p:cxnSp>
        <p:nvCxnSpPr>
          <p:cNvPr id="165" name="Google Shape;165;p18"/>
          <p:cNvCxnSpPr/>
          <p:nvPr/>
        </p:nvCxnSpPr>
        <p:spPr>
          <a:xfrm>
            <a:off x="2590948" y="2591702"/>
            <a:ext cx="374100" cy="900"/>
          </a:xfrm>
          <a:prstGeom prst="straightConnector1">
            <a:avLst/>
          </a:prstGeom>
          <a:noFill/>
          <a:ln cap="flat" cmpd="sng" w="19050">
            <a:solidFill>
              <a:schemeClr val="dk1"/>
            </a:solidFill>
            <a:prstDash val="solid"/>
            <a:round/>
            <a:headEnd len="med" w="med" type="none"/>
            <a:tailEnd len="med" w="med" type="triangle"/>
          </a:ln>
        </p:spPr>
      </p:cxnSp>
      <p:grpSp>
        <p:nvGrpSpPr>
          <p:cNvPr id="166" name="Google Shape;166;p18"/>
          <p:cNvGrpSpPr/>
          <p:nvPr/>
        </p:nvGrpSpPr>
        <p:grpSpPr>
          <a:xfrm>
            <a:off x="6905516" y="2299358"/>
            <a:ext cx="473401" cy="585437"/>
            <a:chOff x="6853525" y="1397725"/>
            <a:chExt cx="567900" cy="702300"/>
          </a:xfrm>
        </p:grpSpPr>
        <p:sp>
          <p:nvSpPr>
            <p:cNvPr id="167" name="Google Shape;167;p18"/>
            <p:cNvSpPr/>
            <p:nvPr/>
          </p:nvSpPr>
          <p:spPr>
            <a:xfrm>
              <a:off x="6853525" y="1397725"/>
              <a:ext cx="567900" cy="702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18"/>
            <p:cNvCxnSpPr/>
            <p:nvPr/>
          </p:nvCxnSpPr>
          <p:spPr>
            <a:xfrm>
              <a:off x="6950725" y="1511300"/>
              <a:ext cx="373500" cy="0"/>
            </a:xfrm>
            <a:prstGeom prst="straightConnector1">
              <a:avLst/>
            </a:prstGeom>
            <a:noFill/>
            <a:ln cap="flat" cmpd="sng" w="19050">
              <a:solidFill>
                <a:schemeClr val="dk1"/>
              </a:solidFill>
              <a:prstDash val="solid"/>
              <a:round/>
              <a:headEnd len="med" w="med" type="none"/>
              <a:tailEnd len="med" w="med" type="none"/>
            </a:ln>
          </p:spPr>
        </p:cxnSp>
        <p:cxnSp>
          <p:nvCxnSpPr>
            <p:cNvPr id="169" name="Google Shape;169;p18"/>
            <p:cNvCxnSpPr/>
            <p:nvPr/>
          </p:nvCxnSpPr>
          <p:spPr>
            <a:xfrm>
              <a:off x="6950725" y="1633825"/>
              <a:ext cx="373500" cy="0"/>
            </a:xfrm>
            <a:prstGeom prst="straightConnector1">
              <a:avLst/>
            </a:prstGeom>
            <a:noFill/>
            <a:ln cap="flat" cmpd="sng" w="19050">
              <a:solidFill>
                <a:schemeClr val="dk1"/>
              </a:solidFill>
              <a:prstDash val="solid"/>
              <a:round/>
              <a:headEnd len="med" w="med" type="none"/>
              <a:tailEnd len="med" w="med" type="none"/>
            </a:ln>
          </p:spPr>
        </p:cxnSp>
        <p:cxnSp>
          <p:nvCxnSpPr>
            <p:cNvPr id="170" name="Google Shape;170;p18"/>
            <p:cNvCxnSpPr/>
            <p:nvPr/>
          </p:nvCxnSpPr>
          <p:spPr>
            <a:xfrm>
              <a:off x="6950725" y="1748875"/>
              <a:ext cx="373500" cy="0"/>
            </a:xfrm>
            <a:prstGeom prst="straightConnector1">
              <a:avLst/>
            </a:prstGeom>
            <a:noFill/>
            <a:ln cap="flat" cmpd="sng" w="19050">
              <a:solidFill>
                <a:schemeClr val="dk1"/>
              </a:solidFill>
              <a:prstDash val="solid"/>
              <a:round/>
              <a:headEnd len="med" w="med" type="none"/>
              <a:tailEnd len="med" w="med" type="none"/>
            </a:ln>
          </p:spPr>
        </p:cxnSp>
        <p:cxnSp>
          <p:nvCxnSpPr>
            <p:cNvPr id="171" name="Google Shape;171;p18"/>
            <p:cNvCxnSpPr/>
            <p:nvPr/>
          </p:nvCxnSpPr>
          <p:spPr>
            <a:xfrm>
              <a:off x="6950725" y="1862450"/>
              <a:ext cx="373500" cy="0"/>
            </a:xfrm>
            <a:prstGeom prst="straightConnector1">
              <a:avLst/>
            </a:prstGeom>
            <a:noFill/>
            <a:ln cap="flat" cmpd="sng" w="19050">
              <a:solidFill>
                <a:schemeClr val="dk1"/>
              </a:solidFill>
              <a:prstDash val="solid"/>
              <a:round/>
              <a:headEnd len="med" w="med" type="none"/>
              <a:tailEnd len="med" w="med" type="none"/>
            </a:ln>
          </p:spPr>
        </p:cxnSp>
        <p:cxnSp>
          <p:nvCxnSpPr>
            <p:cNvPr id="172" name="Google Shape;172;p18"/>
            <p:cNvCxnSpPr/>
            <p:nvPr/>
          </p:nvCxnSpPr>
          <p:spPr>
            <a:xfrm>
              <a:off x="6950725" y="1984975"/>
              <a:ext cx="373500" cy="0"/>
            </a:xfrm>
            <a:prstGeom prst="straightConnector1">
              <a:avLst/>
            </a:prstGeom>
            <a:noFill/>
            <a:ln cap="flat" cmpd="sng" w="19050">
              <a:solidFill>
                <a:schemeClr val="dk1"/>
              </a:solidFill>
              <a:prstDash val="solid"/>
              <a:round/>
              <a:headEnd len="med" w="med" type="none"/>
              <a:tailEnd len="med" w="med" type="none"/>
            </a:ln>
          </p:spPr>
        </p:cxnSp>
      </p:grpSp>
      <p:cxnSp>
        <p:nvCxnSpPr>
          <p:cNvPr id="173" name="Google Shape;173;p18"/>
          <p:cNvCxnSpPr/>
          <p:nvPr/>
        </p:nvCxnSpPr>
        <p:spPr>
          <a:xfrm>
            <a:off x="6442555" y="2591723"/>
            <a:ext cx="374100" cy="900"/>
          </a:xfrm>
          <a:prstGeom prst="straightConnector1">
            <a:avLst/>
          </a:prstGeom>
          <a:noFill/>
          <a:ln cap="flat" cmpd="sng" w="19050">
            <a:solidFill>
              <a:schemeClr val="dk1"/>
            </a:solidFill>
            <a:prstDash val="solid"/>
            <a:round/>
            <a:headEnd len="med" w="med" type="none"/>
            <a:tailEnd len="med" w="med" type="triangle"/>
          </a:ln>
        </p:spPr>
      </p:cxnSp>
      <p:cxnSp>
        <p:nvCxnSpPr>
          <p:cNvPr id="174" name="Google Shape;174;p18"/>
          <p:cNvCxnSpPr/>
          <p:nvPr/>
        </p:nvCxnSpPr>
        <p:spPr>
          <a:xfrm>
            <a:off x="4004901" y="2592098"/>
            <a:ext cx="220800" cy="0"/>
          </a:xfrm>
          <a:prstGeom prst="straightConnector1">
            <a:avLst/>
          </a:prstGeom>
          <a:noFill/>
          <a:ln cap="flat" cmpd="sng" w="19050">
            <a:solidFill>
              <a:schemeClr val="dk1"/>
            </a:solidFill>
            <a:prstDash val="solid"/>
            <a:round/>
            <a:headEnd len="med" w="med" type="none"/>
            <a:tailEnd len="med" w="med" type="triangle"/>
          </a:ln>
        </p:spPr>
      </p:cxnSp>
      <p:cxnSp>
        <p:nvCxnSpPr>
          <p:cNvPr id="175" name="Google Shape;175;p18"/>
          <p:cNvCxnSpPr/>
          <p:nvPr/>
        </p:nvCxnSpPr>
        <p:spPr>
          <a:xfrm>
            <a:off x="5196157" y="2592077"/>
            <a:ext cx="220800" cy="0"/>
          </a:xfrm>
          <a:prstGeom prst="straightConnector1">
            <a:avLst/>
          </a:prstGeom>
          <a:noFill/>
          <a:ln cap="flat" cmpd="sng" w="19050">
            <a:solidFill>
              <a:schemeClr val="dk1"/>
            </a:solidFill>
            <a:prstDash val="solid"/>
            <a:round/>
            <a:headEnd len="med" w="med" type="none"/>
            <a:tailEnd len="med" w="med" type="triangle"/>
          </a:ln>
        </p:spPr>
      </p:cxnSp>
      <p:sp>
        <p:nvSpPr>
          <p:cNvPr id="176" name="Google Shape;176;p18"/>
          <p:cNvSpPr txBox="1"/>
          <p:nvPr/>
        </p:nvSpPr>
        <p:spPr>
          <a:xfrm>
            <a:off x="1496623" y="1874975"/>
            <a:ext cx="1108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000"/>
              <a:t>N Documents</a:t>
            </a:r>
            <a:endParaRPr sz="1000"/>
          </a:p>
        </p:txBody>
      </p:sp>
      <p:sp>
        <p:nvSpPr>
          <p:cNvPr id="177" name="Google Shape;177;p18"/>
          <p:cNvSpPr txBox="1"/>
          <p:nvPr/>
        </p:nvSpPr>
        <p:spPr>
          <a:xfrm>
            <a:off x="6816671" y="2017012"/>
            <a:ext cx="83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000"/>
              <a:t>Summary</a:t>
            </a:r>
            <a:endParaRPr sz="1000"/>
          </a:p>
        </p:txBody>
      </p:sp>
      <p:sp>
        <p:nvSpPr>
          <p:cNvPr id="178" name="Google Shape;17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311700" y="555600"/>
            <a:ext cx="3191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pt-BR"/>
              <a:t>Seq2seq</a:t>
            </a:r>
            <a:r>
              <a:rPr lang="pt-BR"/>
              <a:t> Neural Networks</a:t>
            </a:r>
            <a:endParaRPr/>
          </a:p>
        </p:txBody>
      </p:sp>
      <p:sp>
        <p:nvSpPr>
          <p:cNvPr id="184" name="Google Shape;184;p19"/>
          <p:cNvSpPr txBox="1"/>
          <p:nvPr>
            <p:ph idx="1" type="body"/>
          </p:nvPr>
        </p:nvSpPr>
        <p:spPr>
          <a:xfrm>
            <a:off x="311700" y="1389600"/>
            <a:ext cx="3420000" cy="1047900"/>
          </a:xfrm>
          <a:prstGeom prst="rect">
            <a:avLst/>
          </a:prstGeom>
        </p:spPr>
        <p:txBody>
          <a:bodyPr anchorCtr="0" anchor="t" bIns="91425" lIns="91425" spcFirstLastPara="1" rIns="91425" wrap="square" tIns="91425">
            <a:normAutofit lnSpcReduction="20000"/>
          </a:bodyPr>
          <a:lstStyle/>
          <a:p>
            <a:pPr indent="-304800" lvl="0" marL="457200" rtl="0" algn="l">
              <a:lnSpc>
                <a:spcPct val="115000"/>
              </a:lnSpc>
              <a:spcBef>
                <a:spcPts val="0"/>
              </a:spcBef>
              <a:spcAft>
                <a:spcPts val="0"/>
              </a:spcAft>
              <a:buSzPts val="1200"/>
              <a:buChar char="➔"/>
            </a:pPr>
            <a:r>
              <a:rPr b="1" lang="pt-BR"/>
              <a:t>Objective:</a:t>
            </a:r>
            <a:r>
              <a:rPr lang="pt-BR"/>
              <a:t> choose </a:t>
            </a:r>
            <a:r>
              <a:rPr b="1" lang="pt-BR"/>
              <a:t>ŷ</a:t>
            </a:r>
            <a:r>
              <a:rPr lang="pt-BR"/>
              <a:t> so that p(</a:t>
            </a:r>
            <a:r>
              <a:rPr b="1" lang="pt-BR"/>
              <a:t>y</a:t>
            </a:r>
            <a:r>
              <a:rPr lang="pt-BR"/>
              <a:t>|</a:t>
            </a:r>
            <a:r>
              <a:rPr b="1" lang="pt-BR"/>
              <a:t>x</a:t>
            </a:r>
            <a:r>
              <a:rPr lang="pt-BR"/>
              <a:t>), the probability of sequence </a:t>
            </a:r>
            <a:r>
              <a:rPr b="1" lang="pt-BR"/>
              <a:t>y</a:t>
            </a:r>
            <a:r>
              <a:rPr lang="pt-BR"/>
              <a:t> given the sequence </a:t>
            </a:r>
            <a:r>
              <a:rPr b="1" lang="pt-BR"/>
              <a:t>x</a:t>
            </a:r>
            <a:r>
              <a:rPr lang="pt-BR"/>
              <a:t>, is maximal;</a:t>
            </a:r>
            <a:endParaRPr/>
          </a:p>
          <a:p>
            <a:pPr indent="0" lvl="0" marL="0" rtl="0" algn="l">
              <a:lnSpc>
                <a:spcPct val="115000"/>
              </a:lnSpc>
              <a:spcBef>
                <a:spcPts val="1000"/>
              </a:spcBef>
              <a:spcAft>
                <a:spcPts val="1200"/>
              </a:spcAft>
              <a:buNone/>
            </a:pPr>
            <a:r>
              <a:t/>
            </a:r>
            <a:endParaRPr b="1"/>
          </a:p>
        </p:txBody>
      </p:sp>
      <p:sp>
        <p:nvSpPr>
          <p:cNvPr id="185" name="Google Shape;18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186" name="Google Shape;186;p19"/>
          <p:cNvSpPr txBox="1"/>
          <p:nvPr/>
        </p:nvSpPr>
        <p:spPr>
          <a:xfrm>
            <a:off x="311700" y="2169325"/>
            <a:ext cx="3420000" cy="1378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Roboto"/>
              <a:buChar char="➔"/>
            </a:pPr>
            <a:r>
              <a:rPr lang="pt-BR" sz="1200">
                <a:solidFill>
                  <a:schemeClr val="dk1"/>
                </a:solidFill>
                <a:latin typeface="Roboto"/>
                <a:ea typeface="Roboto"/>
                <a:cs typeface="Roboto"/>
                <a:sym typeface="Roboto"/>
              </a:rPr>
              <a:t>p(</a:t>
            </a:r>
            <a:r>
              <a:rPr b="1" lang="pt-BR" sz="1200">
                <a:solidFill>
                  <a:schemeClr val="dk1"/>
                </a:solidFill>
                <a:latin typeface="Roboto"/>
                <a:ea typeface="Roboto"/>
                <a:cs typeface="Roboto"/>
                <a:sym typeface="Roboto"/>
              </a:rPr>
              <a:t>y</a:t>
            </a:r>
            <a:r>
              <a:rPr lang="pt-BR" sz="1200">
                <a:solidFill>
                  <a:schemeClr val="dk1"/>
                </a:solidFill>
                <a:latin typeface="Roboto"/>
                <a:ea typeface="Roboto"/>
                <a:cs typeface="Roboto"/>
                <a:sym typeface="Roboto"/>
              </a:rPr>
              <a:t>|</a:t>
            </a:r>
            <a:r>
              <a:rPr b="1" lang="pt-BR" sz="1200">
                <a:solidFill>
                  <a:schemeClr val="dk1"/>
                </a:solidFill>
                <a:latin typeface="Roboto"/>
                <a:ea typeface="Roboto"/>
                <a:cs typeface="Roboto"/>
                <a:sym typeface="Roboto"/>
              </a:rPr>
              <a:t>x</a:t>
            </a:r>
            <a:r>
              <a:rPr lang="pt-BR" sz="1200">
                <a:solidFill>
                  <a:schemeClr val="dk1"/>
                </a:solidFill>
                <a:latin typeface="Roboto"/>
                <a:ea typeface="Roboto"/>
                <a:cs typeface="Roboto"/>
                <a:sym typeface="Roboto"/>
              </a:rPr>
              <a:t>) is an unknown theoretical probability. So, </a:t>
            </a:r>
            <a:r>
              <a:rPr b="1" lang="pt-BR" sz="1200">
                <a:solidFill>
                  <a:schemeClr val="dk1"/>
                </a:solidFill>
                <a:latin typeface="Roboto"/>
                <a:ea typeface="Roboto"/>
                <a:cs typeface="Roboto"/>
                <a:sym typeface="Roboto"/>
              </a:rPr>
              <a:t>ŷ </a:t>
            </a:r>
            <a:r>
              <a:rPr lang="pt-BR" sz="1200">
                <a:solidFill>
                  <a:schemeClr val="dk1"/>
                </a:solidFill>
                <a:latin typeface="Roboto"/>
                <a:ea typeface="Roboto"/>
                <a:cs typeface="Roboto"/>
                <a:sym typeface="Roboto"/>
              </a:rPr>
              <a:t>is chosen to maximize p(</a:t>
            </a:r>
            <a:r>
              <a:rPr b="1" lang="pt-BR" sz="1200">
                <a:solidFill>
                  <a:schemeClr val="dk1"/>
                </a:solidFill>
                <a:latin typeface="Roboto"/>
                <a:ea typeface="Roboto"/>
                <a:cs typeface="Roboto"/>
                <a:sym typeface="Roboto"/>
              </a:rPr>
              <a:t>Y’</a:t>
            </a:r>
            <a:r>
              <a:rPr lang="pt-BR" sz="1200">
                <a:solidFill>
                  <a:schemeClr val="dk1"/>
                </a:solidFill>
                <a:latin typeface="Roboto"/>
                <a:ea typeface="Roboto"/>
                <a:cs typeface="Roboto"/>
                <a:sym typeface="Roboto"/>
              </a:rPr>
              <a:t>|</a:t>
            </a:r>
            <a:r>
              <a:rPr b="1" lang="pt-BR" sz="1200">
                <a:solidFill>
                  <a:schemeClr val="dk1"/>
                </a:solidFill>
                <a:latin typeface="Roboto"/>
                <a:ea typeface="Roboto"/>
                <a:cs typeface="Roboto"/>
                <a:sym typeface="Roboto"/>
              </a:rPr>
              <a:t>X’</a:t>
            </a:r>
            <a:r>
              <a:rPr lang="pt-BR" sz="1200">
                <a:solidFill>
                  <a:schemeClr val="dk1"/>
                </a:solidFill>
                <a:latin typeface="Roboto"/>
                <a:ea typeface="Roboto"/>
                <a:cs typeface="Roboto"/>
                <a:sym typeface="Roboto"/>
              </a:rPr>
              <a:t>), the empirical probability of a given dataset;</a:t>
            </a:r>
            <a:endParaRPr b="1" sz="1200">
              <a:solidFill>
                <a:schemeClr val="dk1"/>
              </a:solidFill>
              <a:latin typeface="Roboto"/>
              <a:ea typeface="Roboto"/>
              <a:cs typeface="Roboto"/>
              <a:sym typeface="Roboto"/>
            </a:endParaRPr>
          </a:p>
          <a:p>
            <a:pPr indent="0" lvl="0" marL="0" rtl="0" algn="l">
              <a:spcBef>
                <a:spcPts val="1000"/>
              </a:spcBef>
              <a:spcAft>
                <a:spcPts val="0"/>
              </a:spcAft>
              <a:buNone/>
            </a:pPr>
            <a:r>
              <a:t/>
            </a:r>
            <a:endParaRPr/>
          </a:p>
        </p:txBody>
      </p:sp>
      <p:sp>
        <p:nvSpPr>
          <p:cNvPr id="187" name="Google Shape;187;p19"/>
          <p:cNvSpPr txBox="1"/>
          <p:nvPr/>
        </p:nvSpPr>
        <p:spPr>
          <a:xfrm>
            <a:off x="311700" y="3337750"/>
            <a:ext cx="34200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Roboto"/>
              <a:buChar char="➔"/>
            </a:pPr>
            <a:r>
              <a:rPr lang="pt-BR" sz="1200">
                <a:solidFill>
                  <a:schemeClr val="dk1"/>
                </a:solidFill>
                <a:latin typeface="Roboto"/>
                <a:ea typeface="Roboto"/>
                <a:cs typeface="Roboto"/>
                <a:sym typeface="Roboto"/>
              </a:rPr>
              <a:t>Choose each token ŷ</a:t>
            </a:r>
            <a:r>
              <a:rPr baseline="-25000" lang="pt-BR" sz="1200">
                <a:solidFill>
                  <a:schemeClr val="dk1"/>
                </a:solidFill>
                <a:latin typeface="Roboto"/>
                <a:ea typeface="Roboto"/>
                <a:cs typeface="Roboto"/>
                <a:sym typeface="Roboto"/>
              </a:rPr>
              <a:t>k</a:t>
            </a:r>
            <a:r>
              <a:rPr baseline="30000" lang="pt-BR" sz="1200">
                <a:solidFill>
                  <a:schemeClr val="dk1"/>
                </a:solidFill>
                <a:latin typeface="Roboto"/>
                <a:ea typeface="Roboto"/>
                <a:cs typeface="Roboto"/>
                <a:sym typeface="Roboto"/>
              </a:rPr>
              <a:t>i</a:t>
            </a:r>
            <a:r>
              <a:rPr lang="pt-BR" sz="1200">
                <a:solidFill>
                  <a:schemeClr val="dk1"/>
                </a:solidFill>
                <a:latin typeface="Roboto"/>
                <a:ea typeface="Roboto"/>
                <a:cs typeface="Roboto"/>
                <a:sym typeface="Roboto"/>
              </a:rPr>
              <a:t> that maximizes the “local” estimated probability, p</a:t>
            </a:r>
            <a:r>
              <a:rPr baseline="-25000" lang="pt-BR" sz="1200">
                <a:solidFill>
                  <a:schemeClr val="dk1"/>
                </a:solidFill>
                <a:latin typeface="Roboto"/>
                <a:ea typeface="Roboto"/>
                <a:cs typeface="Roboto"/>
                <a:sym typeface="Roboto"/>
              </a:rPr>
              <a:t>𝛳</a:t>
            </a:r>
            <a:r>
              <a:rPr lang="pt-BR" sz="1200">
                <a:solidFill>
                  <a:schemeClr val="dk1"/>
                </a:solidFill>
                <a:latin typeface="Roboto"/>
                <a:ea typeface="Roboto"/>
                <a:cs typeface="Roboto"/>
                <a:sym typeface="Roboto"/>
              </a:rPr>
              <a:t>(y</a:t>
            </a:r>
            <a:r>
              <a:rPr baseline="-25000" lang="pt-BR" sz="1200">
                <a:solidFill>
                  <a:schemeClr val="dk1"/>
                </a:solidFill>
                <a:latin typeface="Roboto"/>
                <a:ea typeface="Roboto"/>
                <a:cs typeface="Roboto"/>
                <a:sym typeface="Roboto"/>
              </a:rPr>
              <a:t>k</a:t>
            </a:r>
            <a:r>
              <a:rPr baseline="30000" lang="pt-BR" sz="1200">
                <a:solidFill>
                  <a:schemeClr val="dk1"/>
                </a:solidFill>
                <a:latin typeface="Roboto"/>
                <a:ea typeface="Roboto"/>
                <a:cs typeface="Roboto"/>
                <a:sym typeface="Roboto"/>
              </a:rPr>
              <a:t>i</a:t>
            </a:r>
            <a:r>
              <a:rPr lang="pt-BR" sz="1200">
                <a:solidFill>
                  <a:schemeClr val="dk1"/>
                </a:solidFill>
                <a:latin typeface="Roboto"/>
                <a:ea typeface="Roboto"/>
                <a:cs typeface="Roboto"/>
                <a:sym typeface="Roboto"/>
              </a:rPr>
              <a:t>|y</a:t>
            </a:r>
            <a:r>
              <a:rPr baseline="-25000" lang="pt-BR" sz="1200">
                <a:solidFill>
                  <a:schemeClr val="dk1"/>
                </a:solidFill>
                <a:latin typeface="Roboto"/>
                <a:ea typeface="Roboto"/>
                <a:cs typeface="Roboto"/>
                <a:sym typeface="Roboto"/>
              </a:rPr>
              <a:t>k-1</a:t>
            </a:r>
            <a:r>
              <a:rPr baseline="30000" lang="pt-BR" sz="1200">
                <a:solidFill>
                  <a:schemeClr val="dk1"/>
                </a:solidFill>
                <a:latin typeface="Roboto"/>
                <a:ea typeface="Roboto"/>
                <a:cs typeface="Roboto"/>
                <a:sym typeface="Roboto"/>
              </a:rPr>
              <a:t>i</a:t>
            </a:r>
            <a:r>
              <a:rPr lang="pt-BR" sz="1200">
                <a:solidFill>
                  <a:schemeClr val="dk1"/>
                </a:solidFill>
                <a:latin typeface="Roboto"/>
                <a:ea typeface="Roboto"/>
                <a:cs typeface="Roboto"/>
                <a:sym typeface="Roboto"/>
              </a:rPr>
              <a:t>, …, y</a:t>
            </a:r>
            <a:r>
              <a:rPr baseline="-25000" lang="pt-BR" sz="1200">
                <a:solidFill>
                  <a:schemeClr val="dk1"/>
                </a:solidFill>
                <a:latin typeface="Roboto"/>
                <a:ea typeface="Roboto"/>
                <a:cs typeface="Roboto"/>
                <a:sym typeface="Roboto"/>
              </a:rPr>
              <a:t>1</a:t>
            </a:r>
            <a:r>
              <a:rPr baseline="30000" lang="pt-BR" sz="1200">
                <a:solidFill>
                  <a:schemeClr val="dk1"/>
                </a:solidFill>
                <a:latin typeface="Roboto"/>
                <a:ea typeface="Roboto"/>
                <a:cs typeface="Roboto"/>
                <a:sym typeface="Roboto"/>
              </a:rPr>
              <a:t>i</a:t>
            </a:r>
            <a:r>
              <a:rPr lang="pt-BR" sz="1200">
                <a:solidFill>
                  <a:schemeClr val="dk1"/>
                </a:solidFill>
                <a:latin typeface="Roboto"/>
                <a:ea typeface="Roboto"/>
                <a:cs typeface="Roboto"/>
                <a:sym typeface="Roboto"/>
              </a:rPr>
              <a:t>, </a:t>
            </a:r>
            <a:r>
              <a:rPr b="1" lang="pt-BR" sz="1200">
                <a:solidFill>
                  <a:schemeClr val="dk1"/>
                </a:solidFill>
                <a:latin typeface="Roboto"/>
                <a:ea typeface="Roboto"/>
                <a:cs typeface="Roboto"/>
                <a:sym typeface="Roboto"/>
              </a:rPr>
              <a:t>x</a:t>
            </a:r>
            <a:r>
              <a:rPr baseline="30000" lang="pt-BR" sz="1200">
                <a:solidFill>
                  <a:schemeClr val="dk1"/>
                </a:solidFill>
                <a:latin typeface="Roboto"/>
                <a:ea typeface="Roboto"/>
                <a:cs typeface="Roboto"/>
                <a:sym typeface="Roboto"/>
              </a:rPr>
              <a:t>i</a:t>
            </a:r>
            <a:r>
              <a:rPr lang="pt-BR" sz="1200">
                <a:solidFill>
                  <a:schemeClr val="dk1"/>
                </a:solidFill>
                <a:latin typeface="Roboto"/>
                <a:ea typeface="Roboto"/>
                <a:cs typeface="Roboto"/>
                <a:sym typeface="Roboto"/>
              </a:rPr>
              <a:t>).</a:t>
            </a:r>
            <a:endParaRPr/>
          </a:p>
        </p:txBody>
      </p:sp>
      <p:sp>
        <p:nvSpPr>
          <p:cNvPr id="188" name="Google Shape;188;p19"/>
          <p:cNvSpPr/>
          <p:nvPr/>
        </p:nvSpPr>
        <p:spPr>
          <a:xfrm>
            <a:off x="4609625" y="2319000"/>
            <a:ext cx="118500" cy="118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a:off x="4728025" y="2319000"/>
            <a:ext cx="118500" cy="118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a:off x="4846525" y="2319000"/>
            <a:ext cx="118500" cy="118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a:off x="4964925" y="2319000"/>
            <a:ext cx="118500" cy="118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a:off x="5083425" y="2319000"/>
            <a:ext cx="118500" cy="118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a:off x="5201825" y="2319000"/>
            <a:ext cx="118500" cy="118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7327225" y="2319000"/>
            <a:ext cx="118500" cy="118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a:off x="7445625" y="2319000"/>
            <a:ext cx="118500" cy="118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a:off x="7564125" y="2319000"/>
            <a:ext cx="118500" cy="118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p:nvPr/>
        </p:nvSpPr>
        <p:spPr>
          <a:xfrm>
            <a:off x="7682525" y="2319000"/>
            <a:ext cx="118500" cy="118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p:nvPr/>
        </p:nvSpPr>
        <p:spPr>
          <a:xfrm>
            <a:off x="7801025" y="2319000"/>
            <a:ext cx="118500" cy="118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p:nvPr/>
        </p:nvSpPr>
        <p:spPr>
          <a:xfrm>
            <a:off x="7919425" y="2319000"/>
            <a:ext cx="118500" cy="118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19"/>
          <p:cNvPicPr preferRelativeResize="0"/>
          <p:nvPr/>
        </p:nvPicPr>
        <p:blipFill>
          <a:blip r:embed="rId3">
            <a:alphaModFix/>
          </a:blip>
          <a:stretch>
            <a:fillRect/>
          </a:stretch>
        </p:blipFill>
        <p:spPr>
          <a:xfrm>
            <a:off x="3987625" y="3263222"/>
            <a:ext cx="4957774" cy="451616"/>
          </a:xfrm>
          <a:prstGeom prst="rect">
            <a:avLst/>
          </a:prstGeom>
          <a:noFill/>
          <a:ln>
            <a:noFill/>
          </a:ln>
        </p:spPr>
      </p:pic>
      <p:cxnSp>
        <p:nvCxnSpPr>
          <p:cNvPr id="201" name="Google Shape;201;p19"/>
          <p:cNvCxnSpPr>
            <a:stCxn id="193" idx="3"/>
          </p:cNvCxnSpPr>
          <p:nvPr/>
        </p:nvCxnSpPr>
        <p:spPr>
          <a:xfrm>
            <a:off x="5320325" y="2378250"/>
            <a:ext cx="543600" cy="0"/>
          </a:xfrm>
          <a:prstGeom prst="straightConnector1">
            <a:avLst/>
          </a:prstGeom>
          <a:noFill/>
          <a:ln cap="flat" cmpd="sng" w="9525">
            <a:solidFill>
              <a:schemeClr val="dk2"/>
            </a:solidFill>
            <a:prstDash val="solid"/>
            <a:round/>
            <a:headEnd len="med" w="med" type="none"/>
            <a:tailEnd len="med" w="med" type="triangle"/>
          </a:ln>
        </p:spPr>
      </p:cxnSp>
      <p:sp>
        <p:nvSpPr>
          <p:cNvPr id="202" name="Google Shape;202;p19"/>
          <p:cNvSpPr/>
          <p:nvPr/>
        </p:nvSpPr>
        <p:spPr>
          <a:xfrm>
            <a:off x="5878925" y="2134800"/>
            <a:ext cx="881400" cy="486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latin typeface="Roboto"/>
                <a:ea typeface="Roboto"/>
                <a:cs typeface="Roboto"/>
                <a:sym typeface="Roboto"/>
              </a:rPr>
              <a:t>Model</a:t>
            </a:r>
            <a:endParaRPr sz="1200">
              <a:latin typeface="Roboto"/>
              <a:ea typeface="Roboto"/>
              <a:cs typeface="Roboto"/>
              <a:sym typeface="Roboto"/>
            </a:endParaRPr>
          </a:p>
        </p:txBody>
      </p:sp>
      <p:cxnSp>
        <p:nvCxnSpPr>
          <p:cNvPr id="203" name="Google Shape;203;p19"/>
          <p:cNvCxnSpPr/>
          <p:nvPr/>
        </p:nvCxnSpPr>
        <p:spPr>
          <a:xfrm>
            <a:off x="6790450" y="2378250"/>
            <a:ext cx="543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p:nvPr/>
        </p:nvSpPr>
        <p:spPr>
          <a:xfrm>
            <a:off x="7660536" y="3105182"/>
            <a:ext cx="714600" cy="668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t-BR">
                <a:solidFill>
                  <a:schemeClr val="dk1"/>
                </a:solidFill>
              </a:rPr>
              <a:t>RNN</a:t>
            </a:r>
            <a:endParaRPr/>
          </a:p>
        </p:txBody>
      </p:sp>
      <p:cxnSp>
        <p:nvCxnSpPr>
          <p:cNvPr id="209" name="Google Shape;209;p20"/>
          <p:cNvCxnSpPr/>
          <p:nvPr/>
        </p:nvCxnSpPr>
        <p:spPr>
          <a:xfrm rot="10800000">
            <a:off x="8020701" y="2907585"/>
            <a:ext cx="0" cy="203400"/>
          </a:xfrm>
          <a:prstGeom prst="straightConnector1">
            <a:avLst/>
          </a:prstGeom>
          <a:noFill/>
          <a:ln cap="flat" cmpd="sng" w="9525">
            <a:solidFill>
              <a:schemeClr val="dk2"/>
            </a:solidFill>
            <a:prstDash val="solid"/>
            <a:round/>
            <a:headEnd len="med" w="med" type="none"/>
            <a:tailEnd len="med" w="med" type="triangle"/>
          </a:ln>
        </p:spPr>
      </p:cxnSp>
      <p:sp>
        <p:nvSpPr>
          <p:cNvPr id="210" name="Google Shape;210;p20"/>
          <p:cNvSpPr/>
          <p:nvPr/>
        </p:nvSpPr>
        <p:spPr>
          <a:xfrm>
            <a:off x="1386039" y="3105182"/>
            <a:ext cx="714600" cy="668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RNN</a:t>
            </a:r>
            <a:endParaRPr/>
          </a:p>
        </p:txBody>
      </p:sp>
      <p:sp>
        <p:nvSpPr>
          <p:cNvPr id="211" name="Google Shape;211;p20"/>
          <p:cNvSpPr/>
          <p:nvPr/>
        </p:nvSpPr>
        <p:spPr>
          <a:xfrm>
            <a:off x="6491962" y="3105182"/>
            <a:ext cx="714600" cy="668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t-BR">
                <a:solidFill>
                  <a:schemeClr val="dk1"/>
                </a:solidFill>
              </a:rPr>
              <a:t>RNN</a:t>
            </a:r>
            <a:endParaRPr/>
          </a:p>
        </p:txBody>
      </p:sp>
      <p:cxnSp>
        <p:nvCxnSpPr>
          <p:cNvPr id="212" name="Google Shape;212;p20"/>
          <p:cNvCxnSpPr/>
          <p:nvPr/>
        </p:nvCxnSpPr>
        <p:spPr>
          <a:xfrm rot="10800000">
            <a:off x="6852127" y="2907585"/>
            <a:ext cx="0" cy="20340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20"/>
          <p:cNvSpPr/>
          <p:nvPr/>
        </p:nvSpPr>
        <p:spPr>
          <a:xfrm>
            <a:off x="5323388" y="3105182"/>
            <a:ext cx="714600" cy="668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t-BR">
                <a:solidFill>
                  <a:schemeClr val="dk1"/>
                </a:solidFill>
              </a:rPr>
              <a:t>RNN</a:t>
            </a:r>
            <a:endParaRPr/>
          </a:p>
        </p:txBody>
      </p:sp>
      <p:cxnSp>
        <p:nvCxnSpPr>
          <p:cNvPr id="214" name="Google Shape;214;p20"/>
          <p:cNvCxnSpPr/>
          <p:nvPr/>
        </p:nvCxnSpPr>
        <p:spPr>
          <a:xfrm rot="10800000">
            <a:off x="5683553" y="2907585"/>
            <a:ext cx="0" cy="20340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20"/>
          <p:cNvSpPr/>
          <p:nvPr/>
        </p:nvSpPr>
        <p:spPr>
          <a:xfrm>
            <a:off x="2554613" y="3105182"/>
            <a:ext cx="714600" cy="668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RNN</a:t>
            </a:r>
            <a:endParaRPr/>
          </a:p>
        </p:txBody>
      </p:sp>
      <p:cxnSp>
        <p:nvCxnSpPr>
          <p:cNvPr id="216" name="Google Shape;216;p20"/>
          <p:cNvCxnSpPr>
            <a:endCxn id="215" idx="1"/>
          </p:cNvCxnSpPr>
          <p:nvPr/>
        </p:nvCxnSpPr>
        <p:spPr>
          <a:xfrm flipH="1" rot="10800000">
            <a:off x="2097413" y="3439232"/>
            <a:ext cx="457200" cy="87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20"/>
          <p:cNvCxnSpPr/>
          <p:nvPr/>
        </p:nvCxnSpPr>
        <p:spPr>
          <a:xfrm flipH="1" rot="10800000">
            <a:off x="6036287" y="3434982"/>
            <a:ext cx="457200" cy="8700"/>
          </a:xfrm>
          <a:prstGeom prst="straightConnector1">
            <a:avLst/>
          </a:prstGeom>
          <a:noFill/>
          <a:ln cap="flat" cmpd="sng" w="9525">
            <a:solidFill>
              <a:schemeClr val="dk2"/>
            </a:solidFill>
            <a:prstDash val="solid"/>
            <a:round/>
            <a:headEnd len="med" w="med" type="none"/>
            <a:tailEnd len="med" w="med" type="triangle"/>
          </a:ln>
        </p:spPr>
      </p:cxnSp>
      <p:cxnSp>
        <p:nvCxnSpPr>
          <p:cNvPr id="218" name="Google Shape;218;p20"/>
          <p:cNvCxnSpPr/>
          <p:nvPr/>
        </p:nvCxnSpPr>
        <p:spPr>
          <a:xfrm flipH="1" rot="10800000">
            <a:off x="7204862" y="3439365"/>
            <a:ext cx="457200" cy="870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p20"/>
          <p:cNvCxnSpPr/>
          <p:nvPr/>
        </p:nvCxnSpPr>
        <p:spPr>
          <a:xfrm rot="10800000">
            <a:off x="1743324" y="3773390"/>
            <a:ext cx="0" cy="203400"/>
          </a:xfrm>
          <a:prstGeom prst="straightConnector1">
            <a:avLst/>
          </a:prstGeom>
          <a:noFill/>
          <a:ln cap="flat" cmpd="sng" w="9525">
            <a:solidFill>
              <a:schemeClr val="dk2"/>
            </a:solidFill>
            <a:prstDash val="solid"/>
            <a:round/>
            <a:headEnd len="med" w="med" type="none"/>
            <a:tailEnd len="med" w="med" type="triangle"/>
          </a:ln>
        </p:spPr>
      </p:cxnSp>
      <p:sp>
        <p:nvSpPr>
          <p:cNvPr id="220" name="Google Shape;220;p20"/>
          <p:cNvSpPr txBox="1"/>
          <p:nvPr/>
        </p:nvSpPr>
        <p:spPr>
          <a:xfrm>
            <a:off x="1514652" y="4333809"/>
            <a:ext cx="457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latin typeface="Roboto"/>
                <a:ea typeface="Roboto"/>
                <a:cs typeface="Roboto"/>
                <a:sym typeface="Roboto"/>
              </a:rPr>
              <a:t>My</a:t>
            </a:r>
            <a:endParaRPr baseline="-25000" i="1" sz="1200">
              <a:latin typeface="Roboto"/>
              <a:ea typeface="Roboto"/>
              <a:cs typeface="Roboto"/>
              <a:sym typeface="Roboto"/>
            </a:endParaRPr>
          </a:p>
        </p:txBody>
      </p:sp>
      <p:sp>
        <p:nvSpPr>
          <p:cNvPr id="221" name="Google Shape;221;p20"/>
          <p:cNvSpPr txBox="1"/>
          <p:nvPr/>
        </p:nvSpPr>
        <p:spPr>
          <a:xfrm>
            <a:off x="2556125" y="4333800"/>
            <a:ext cx="711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latin typeface="Roboto"/>
                <a:ea typeface="Roboto"/>
                <a:cs typeface="Roboto"/>
                <a:sym typeface="Roboto"/>
              </a:rPr>
              <a:t>name</a:t>
            </a:r>
            <a:endParaRPr baseline="-25000" i="1" sz="1200">
              <a:latin typeface="Roboto"/>
              <a:ea typeface="Roboto"/>
              <a:cs typeface="Roboto"/>
              <a:sym typeface="Roboto"/>
            </a:endParaRPr>
          </a:p>
        </p:txBody>
      </p:sp>
      <p:sp>
        <p:nvSpPr>
          <p:cNvPr id="222" name="Google Shape;222;p20"/>
          <p:cNvSpPr txBox="1"/>
          <p:nvPr/>
        </p:nvSpPr>
        <p:spPr>
          <a:xfrm>
            <a:off x="5298508" y="4333809"/>
            <a:ext cx="76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a:t>&lt;s&gt;</a:t>
            </a:r>
            <a:endParaRPr baseline="-25000" i="1"/>
          </a:p>
        </p:txBody>
      </p:sp>
      <p:sp>
        <p:nvSpPr>
          <p:cNvPr id="223" name="Google Shape;223;p20"/>
          <p:cNvSpPr txBox="1"/>
          <p:nvPr/>
        </p:nvSpPr>
        <p:spPr>
          <a:xfrm>
            <a:off x="6466975" y="4333800"/>
            <a:ext cx="764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latin typeface="Roboto"/>
                <a:ea typeface="Roboto"/>
                <a:cs typeface="Roboto"/>
                <a:sym typeface="Roboto"/>
              </a:rPr>
              <a:t>Meu</a:t>
            </a:r>
            <a:endParaRPr baseline="-25000" i="1" sz="1200">
              <a:latin typeface="Roboto"/>
              <a:ea typeface="Roboto"/>
              <a:cs typeface="Roboto"/>
              <a:sym typeface="Roboto"/>
            </a:endParaRPr>
          </a:p>
        </p:txBody>
      </p:sp>
      <p:sp>
        <p:nvSpPr>
          <p:cNvPr id="224" name="Google Shape;224;p20"/>
          <p:cNvSpPr txBox="1"/>
          <p:nvPr/>
        </p:nvSpPr>
        <p:spPr>
          <a:xfrm>
            <a:off x="7635551" y="4333800"/>
            <a:ext cx="76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a:latin typeface="Roboto"/>
                <a:ea typeface="Roboto"/>
                <a:cs typeface="Roboto"/>
                <a:sym typeface="Roboto"/>
              </a:rPr>
              <a:t>nome</a:t>
            </a:r>
            <a:endParaRPr baseline="-25000" i="1">
              <a:latin typeface="Roboto"/>
              <a:ea typeface="Roboto"/>
              <a:cs typeface="Roboto"/>
              <a:sym typeface="Roboto"/>
            </a:endParaRPr>
          </a:p>
        </p:txBody>
      </p:sp>
      <p:cxnSp>
        <p:nvCxnSpPr>
          <p:cNvPr id="225" name="Google Shape;225;p20"/>
          <p:cNvCxnSpPr/>
          <p:nvPr/>
        </p:nvCxnSpPr>
        <p:spPr>
          <a:xfrm flipH="1" rot="10800000">
            <a:off x="8375106" y="3439365"/>
            <a:ext cx="457200" cy="870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p20"/>
          <p:cNvSpPr txBox="1"/>
          <p:nvPr/>
        </p:nvSpPr>
        <p:spPr>
          <a:xfrm>
            <a:off x="2125588" y="3110972"/>
            <a:ext cx="404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h</a:t>
            </a:r>
            <a:r>
              <a:rPr baseline="-25000" i="1" lang="pt-BR" sz="1200"/>
              <a:t>1</a:t>
            </a:r>
            <a:endParaRPr baseline="-25000" i="1" sz="1200"/>
          </a:p>
        </p:txBody>
      </p:sp>
      <p:sp>
        <p:nvSpPr>
          <p:cNvPr id="227" name="Google Shape;227;p20"/>
          <p:cNvSpPr txBox="1"/>
          <p:nvPr/>
        </p:nvSpPr>
        <p:spPr>
          <a:xfrm>
            <a:off x="6036285" y="3110375"/>
            <a:ext cx="457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h</a:t>
            </a:r>
            <a:r>
              <a:rPr baseline="-25000" i="1" lang="pt-BR" sz="1200"/>
              <a:t>J+1</a:t>
            </a:r>
            <a:endParaRPr baseline="-25000" i="1" sz="1200"/>
          </a:p>
        </p:txBody>
      </p:sp>
      <p:sp>
        <p:nvSpPr>
          <p:cNvPr id="228" name="Google Shape;228;p20"/>
          <p:cNvSpPr txBox="1"/>
          <p:nvPr/>
        </p:nvSpPr>
        <p:spPr>
          <a:xfrm>
            <a:off x="7205685" y="3115450"/>
            <a:ext cx="457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h</a:t>
            </a:r>
            <a:r>
              <a:rPr baseline="-25000" i="1" lang="pt-BR" sz="1200"/>
              <a:t>J+2</a:t>
            </a:r>
            <a:endParaRPr baseline="-25000" i="1" sz="1200"/>
          </a:p>
        </p:txBody>
      </p:sp>
      <p:sp>
        <p:nvSpPr>
          <p:cNvPr id="229" name="Google Shape;229;p20"/>
          <p:cNvSpPr/>
          <p:nvPr/>
        </p:nvSpPr>
        <p:spPr>
          <a:xfrm>
            <a:off x="5323388" y="2324346"/>
            <a:ext cx="714600" cy="180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100"/>
              <a:t>Softmax</a:t>
            </a:r>
            <a:endParaRPr sz="1100"/>
          </a:p>
        </p:txBody>
      </p:sp>
      <p:sp>
        <p:nvSpPr>
          <p:cNvPr id="230" name="Google Shape;230;p20"/>
          <p:cNvSpPr/>
          <p:nvPr/>
        </p:nvSpPr>
        <p:spPr>
          <a:xfrm>
            <a:off x="6491962" y="2324335"/>
            <a:ext cx="714600" cy="180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100">
                <a:solidFill>
                  <a:schemeClr val="dk1"/>
                </a:solidFill>
              </a:rPr>
              <a:t>Softmax</a:t>
            </a:r>
            <a:endParaRPr sz="1300"/>
          </a:p>
        </p:txBody>
      </p:sp>
      <p:sp>
        <p:nvSpPr>
          <p:cNvPr id="231" name="Google Shape;231;p20"/>
          <p:cNvSpPr/>
          <p:nvPr/>
        </p:nvSpPr>
        <p:spPr>
          <a:xfrm>
            <a:off x="7660536" y="2329438"/>
            <a:ext cx="714600" cy="180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100">
                <a:solidFill>
                  <a:schemeClr val="dk1"/>
                </a:solidFill>
              </a:rPr>
              <a:t>Softmax</a:t>
            </a:r>
            <a:endParaRPr sz="1300"/>
          </a:p>
        </p:txBody>
      </p:sp>
      <p:cxnSp>
        <p:nvCxnSpPr>
          <p:cNvPr id="232" name="Google Shape;232;p20"/>
          <p:cNvCxnSpPr/>
          <p:nvPr/>
        </p:nvCxnSpPr>
        <p:spPr>
          <a:xfrm rot="10800000">
            <a:off x="8017821" y="2121530"/>
            <a:ext cx="0" cy="203400"/>
          </a:xfrm>
          <a:prstGeom prst="straightConnector1">
            <a:avLst/>
          </a:prstGeom>
          <a:noFill/>
          <a:ln cap="flat" cmpd="sng" w="9525">
            <a:solidFill>
              <a:srgbClr val="38761D"/>
            </a:solidFill>
            <a:prstDash val="solid"/>
            <a:round/>
            <a:headEnd len="med" w="med" type="none"/>
            <a:tailEnd len="med" w="med" type="triangle"/>
          </a:ln>
        </p:spPr>
      </p:cxnSp>
      <p:cxnSp>
        <p:nvCxnSpPr>
          <p:cNvPr id="233" name="Google Shape;233;p20"/>
          <p:cNvCxnSpPr/>
          <p:nvPr/>
        </p:nvCxnSpPr>
        <p:spPr>
          <a:xfrm rot="10800000">
            <a:off x="6849247" y="2121530"/>
            <a:ext cx="0" cy="203400"/>
          </a:xfrm>
          <a:prstGeom prst="straightConnector1">
            <a:avLst/>
          </a:prstGeom>
          <a:noFill/>
          <a:ln cap="flat" cmpd="sng" w="9525">
            <a:solidFill>
              <a:srgbClr val="38761D"/>
            </a:solidFill>
            <a:prstDash val="solid"/>
            <a:round/>
            <a:headEnd len="med" w="med" type="none"/>
            <a:tailEnd len="med" w="med" type="triangle"/>
          </a:ln>
        </p:spPr>
      </p:cxnSp>
      <p:cxnSp>
        <p:nvCxnSpPr>
          <p:cNvPr id="234" name="Google Shape;234;p20"/>
          <p:cNvCxnSpPr/>
          <p:nvPr/>
        </p:nvCxnSpPr>
        <p:spPr>
          <a:xfrm rot="10800000">
            <a:off x="5680672" y="2121530"/>
            <a:ext cx="0" cy="203400"/>
          </a:xfrm>
          <a:prstGeom prst="straightConnector1">
            <a:avLst/>
          </a:prstGeom>
          <a:noFill/>
          <a:ln cap="flat" cmpd="sng" w="9525">
            <a:solidFill>
              <a:srgbClr val="38761D"/>
            </a:solidFill>
            <a:prstDash val="solid"/>
            <a:round/>
            <a:headEnd len="med" w="med" type="none"/>
            <a:tailEnd len="med" w="med" type="triangle"/>
          </a:ln>
        </p:spPr>
      </p:cxnSp>
      <p:sp>
        <p:nvSpPr>
          <p:cNvPr id="235" name="Google Shape;235;p20"/>
          <p:cNvSpPr txBox="1"/>
          <p:nvPr/>
        </p:nvSpPr>
        <p:spPr>
          <a:xfrm>
            <a:off x="8375075" y="3115450"/>
            <a:ext cx="457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h</a:t>
            </a:r>
            <a:r>
              <a:rPr baseline="-25000" i="1" lang="pt-BR" sz="1200"/>
              <a:t>J+3</a:t>
            </a:r>
            <a:endParaRPr baseline="-25000" i="1" sz="1200"/>
          </a:p>
        </p:txBody>
      </p:sp>
      <p:sp>
        <p:nvSpPr>
          <p:cNvPr id="236" name="Google Shape;236;p20"/>
          <p:cNvSpPr/>
          <p:nvPr/>
        </p:nvSpPr>
        <p:spPr>
          <a:xfrm>
            <a:off x="5323388" y="2715046"/>
            <a:ext cx="714600" cy="180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t>NN</a:t>
            </a:r>
            <a:endParaRPr sz="1200"/>
          </a:p>
        </p:txBody>
      </p:sp>
      <p:sp>
        <p:nvSpPr>
          <p:cNvPr id="237" name="Google Shape;237;p20"/>
          <p:cNvSpPr/>
          <p:nvPr/>
        </p:nvSpPr>
        <p:spPr>
          <a:xfrm>
            <a:off x="6491962" y="2717362"/>
            <a:ext cx="714600" cy="180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chemeClr val="dk1"/>
                </a:solidFill>
              </a:rPr>
              <a:t>NN</a:t>
            </a:r>
            <a:endParaRPr/>
          </a:p>
        </p:txBody>
      </p:sp>
      <p:sp>
        <p:nvSpPr>
          <p:cNvPr id="238" name="Google Shape;238;p20"/>
          <p:cNvSpPr/>
          <p:nvPr/>
        </p:nvSpPr>
        <p:spPr>
          <a:xfrm>
            <a:off x="7662206" y="2722455"/>
            <a:ext cx="714600" cy="180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chemeClr val="dk1"/>
                </a:solidFill>
              </a:rPr>
              <a:t>NN</a:t>
            </a:r>
            <a:endParaRPr/>
          </a:p>
        </p:txBody>
      </p:sp>
      <p:cxnSp>
        <p:nvCxnSpPr>
          <p:cNvPr id="239" name="Google Shape;239;p20"/>
          <p:cNvCxnSpPr/>
          <p:nvPr/>
        </p:nvCxnSpPr>
        <p:spPr>
          <a:xfrm rot="10800000">
            <a:off x="8017821" y="2513973"/>
            <a:ext cx="0" cy="203400"/>
          </a:xfrm>
          <a:prstGeom prst="straightConnector1">
            <a:avLst/>
          </a:prstGeom>
          <a:noFill/>
          <a:ln cap="flat" cmpd="sng" w="9525">
            <a:solidFill>
              <a:srgbClr val="1155CC"/>
            </a:solidFill>
            <a:prstDash val="solid"/>
            <a:round/>
            <a:headEnd len="med" w="med" type="none"/>
            <a:tailEnd len="med" w="med" type="triangle"/>
          </a:ln>
        </p:spPr>
      </p:cxnSp>
      <p:cxnSp>
        <p:nvCxnSpPr>
          <p:cNvPr id="240" name="Google Shape;240;p20"/>
          <p:cNvCxnSpPr/>
          <p:nvPr/>
        </p:nvCxnSpPr>
        <p:spPr>
          <a:xfrm rot="10800000">
            <a:off x="6849247" y="2513973"/>
            <a:ext cx="0" cy="203400"/>
          </a:xfrm>
          <a:prstGeom prst="straightConnector1">
            <a:avLst/>
          </a:prstGeom>
          <a:noFill/>
          <a:ln cap="flat" cmpd="sng" w="9525">
            <a:solidFill>
              <a:srgbClr val="1155CC"/>
            </a:solidFill>
            <a:prstDash val="solid"/>
            <a:round/>
            <a:headEnd len="med" w="med" type="none"/>
            <a:tailEnd len="med" w="med" type="triangle"/>
          </a:ln>
        </p:spPr>
      </p:cxnSp>
      <p:cxnSp>
        <p:nvCxnSpPr>
          <p:cNvPr id="241" name="Google Shape;241;p20"/>
          <p:cNvCxnSpPr/>
          <p:nvPr/>
        </p:nvCxnSpPr>
        <p:spPr>
          <a:xfrm rot="10800000">
            <a:off x="5680672" y="2513973"/>
            <a:ext cx="0" cy="203400"/>
          </a:xfrm>
          <a:prstGeom prst="straightConnector1">
            <a:avLst/>
          </a:prstGeom>
          <a:noFill/>
          <a:ln cap="flat" cmpd="sng" w="9525">
            <a:solidFill>
              <a:srgbClr val="1155CC"/>
            </a:solidFill>
            <a:prstDash val="solid"/>
            <a:round/>
            <a:headEnd len="med" w="med" type="none"/>
            <a:tailEnd len="med" w="med" type="triangle"/>
          </a:ln>
        </p:spPr>
      </p:cxnSp>
      <p:sp>
        <p:nvSpPr>
          <p:cNvPr id="242" name="Google Shape;24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RNN Encoder-Decoder (ED)</a:t>
            </a:r>
            <a:endParaRPr/>
          </a:p>
        </p:txBody>
      </p:sp>
      <p:sp>
        <p:nvSpPr>
          <p:cNvPr id="243" name="Google Shape;24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244" name="Google Shape;244;p20"/>
          <p:cNvSpPr txBox="1"/>
          <p:nvPr>
            <p:ph idx="1" type="body"/>
          </p:nvPr>
        </p:nvSpPr>
        <p:spPr>
          <a:xfrm>
            <a:off x="311700" y="1152475"/>
            <a:ext cx="4428900" cy="1461300"/>
          </a:xfrm>
          <a:prstGeom prst="rect">
            <a:avLst/>
          </a:prstGeom>
          <a:solidFill>
            <a:schemeClr val="lt2"/>
          </a:solidFill>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Char char="➔"/>
            </a:pPr>
            <a:r>
              <a:rPr lang="pt-BR"/>
              <a:t>Cho </a:t>
            </a:r>
            <a:r>
              <a:rPr i="1" lang="pt-BR"/>
              <a:t>et  al.</a:t>
            </a:r>
            <a:r>
              <a:rPr lang="pt-BR"/>
              <a:t> (2014) and Sutskever, Vinyals and Le (2014):</a:t>
            </a:r>
            <a:endParaRPr/>
          </a:p>
          <a:p>
            <a:pPr indent="-304800" lvl="1" marL="914400" rtl="0" algn="l">
              <a:lnSpc>
                <a:spcPct val="150000"/>
              </a:lnSpc>
              <a:spcBef>
                <a:spcPts val="0"/>
              </a:spcBef>
              <a:spcAft>
                <a:spcPts val="0"/>
              </a:spcAft>
              <a:buSzPts val="1200"/>
              <a:buChar char="◆"/>
            </a:pPr>
            <a:r>
              <a:rPr lang="pt-BR"/>
              <a:t>LSTM ED for Machine Translation</a:t>
            </a:r>
            <a:endParaRPr/>
          </a:p>
          <a:p>
            <a:pPr indent="-304800" lvl="0" marL="457200" rtl="0" algn="l">
              <a:lnSpc>
                <a:spcPct val="150000"/>
              </a:lnSpc>
              <a:spcBef>
                <a:spcPts val="0"/>
              </a:spcBef>
              <a:spcAft>
                <a:spcPts val="0"/>
              </a:spcAft>
              <a:buSzPts val="1200"/>
              <a:buChar char="➔"/>
            </a:pPr>
            <a:r>
              <a:rPr lang="pt-BR"/>
              <a:t>Recurrence keep past states information</a:t>
            </a:r>
            <a:endParaRPr/>
          </a:p>
          <a:p>
            <a:pPr indent="-304800" lvl="0" marL="457200" rtl="0" algn="l">
              <a:lnSpc>
                <a:spcPct val="150000"/>
              </a:lnSpc>
              <a:spcBef>
                <a:spcPts val="0"/>
              </a:spcBef>
              <a:spcAft>
                <a:spcPts val="0"/>
              </a:spcAft>
              <a:buSzPts val="1200"/>
              <a:buChar char="➔"/>
            </a:pPr>
            <a:r>
              <a:rPr lang="pt-BR"/>
              <a:t>Embeddings</a:t>
            </a:r>
            <a:endParaRPr/>
          </a:p>
        </p:txBody>
      </p:sp>
      <p:grpSp>
        <p:nvGrpSpPr>
          <p:cNvPr id="245" name="Google Shape;245;p20"/>
          <p:cNvGrpSpPr/>
          <p:nvPr/>
        </p:nvGrpSpPr>
        <p:grpSpPr>
          <a:xfrm>
            <a:off x="1379600" y="4024350"/>
            <a:ext cx="727500" cy="145500"/>
            <a:chOff x="2979800" y="4024350"/>
            <a:chExt cx="727500" cy="145500"/>
          </a:xfrm>
        </p:grpSpPr>
        <p:sp>
          <p:nvSpPr>
            <p:cNvPr id="246" name="Google Shape;246;p20"/>
            <p:cNvSpPr/>
            <p:nvPr/>
          </p:nvSpPr>
          <p:spPr>
            <a:xfrm>
              <a:off x="2979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p:nvPr/>
          </p:nvSpPr>
          <p:spPr>
            <a:xfrm>
              <a:off x="31253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a:off x="3270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a:off x="34163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a:off x="3561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51" name="Google Shape;251;p20"/>
          <p:cNvCxnSpPr/>
          <p:nvPr/>
        </p:nvCxnSpPr>
        <p:spPr>
          <a:xfrm rot="10800000">
            <a:off x="1743249" y="4169840"/>
            <a:ext cx="0" cy="203400"/>
          </a:xfrm>
          <a:prstGeom prst="straightConnector1">
            <a:avLst/>
          </a:prstGeom>
          <a:noFill/>
          <a:ln cap="flat" cmpd="sng" w="9525">
            <a:solidFill>
              <a:schemeClr val="dk2"/>
            </a:solidFill>
            <a:prstDash val="solid"/>
            <a:round/>
            <a:headEnd len="med" w="med" type="none"/>
            <a:tailEnd len="med" w="med" type="triangle"/>
          </a:ln>
        </p:spPr>
      </p:cxnSp>
      <p:cxnSp>
        <p:nvCxnSpPr>
          <p:cNvPr id="252" name="Google Shape;252;p20"/>
          <p:cNvCxnSpPr/>
          <p:nvPr/>
        </p:nvCxnSpPr>
        <p:spPr>
          <a:xfrm flipH="1" rot="10800000">
            <a:off x="4867713" y="3439365"/>
            <a:ext cx="457200" cy="8700"/>
          </a:xfrm>
          <a:prstGeom prst="straightConnector1">
            <a:avLst/>
          </a:prstGeom>
          <a:noFill/>
          <a:ln cap="flat" cmpd="sng" w="9525">
            <a:solidFill>
              <a:schemeClr val="dk2"/>
            </a:solidFill>
            <a:prstDash val="solid"/>
            <a:round/>
            <a:headEnd len="med" w="med" type="none"/>
            <a:tailEnd len="med" w="med" type="triangle"/>
          </a:ln>
        </p:spPr>
      </p:cxnSp>
      <p:sp>
        <p:nvSpPr>
          <p:cNvPr id="253" name="Google Shape;253;p20"/>
          <p:cNvSpPr txBox="1"/>
          <p:nvPr/>
        </p:nvSpPr>
        <p:spPr>
          <a:xfrm>
            <a:off x="4894375" y="3091722"/>
            <a:ext cx="404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h</a:t>
            </a:r>
            <a:r>
              <a:rPr baseline="-25000" i="1" lang="pt-BR" sz="1200"/>
              <a:t>J</a:t>
            </a:r>
            <a:endParaRPr baseline="-25000" i="1" sz="1200"/>
          </a:p>
        </p:txBody>
      </p:sp>
      <p:cxnSp>
        <p:nvCxnSpPr>
          <p:cNvPr id="254" name="Google Shape;254;p20"/>
          <p:cNvCxnSpPr/>
          <p:nvPr/>
        </p:nvCxnSpPr>
        <p:spPr>
          <a:xfrm flipH="1" rot="10800000">
            <a:off x="3278838" y="3463090"/>
            <a:ext cx="457200" cy="8700"/>
          </a:xfrm>
          <a:prstGeom prst="straightConnector1">
            <a:avLst/>
          </a:prstGeom>
          <a:noFill/>
          <a:ln cap="flat" cmpd="sng" w="9525">
            <a:solidFill>
              <a:schemeClr val="dk2"/>
            </a:solidFill>
            <a:prstDash val="solid"/>
            <a:round/>
            <a:headEnd len="med" w="med" type="none"/>
            <a:tailEnd len="med" w="med" type="triangle"/>
          </a:ln>
        </p:spPr>
      </p:cxnSp>
      <p:sp>
        <p:nvSpPr>
          <p:cNvPr id="255" name="Google Shape;255;p20"/>
          <p:cNvSpPr txBox="1"/>
          <p:nvPr/>
        </p:nvSpPr>
        <p:spPr>
          <a:xfrm>
            <a:off x="3305500" y="3115447"/>
            <a:ext cx="404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h</a:t>
            </a:r>
            <a:r>
              <a:rPr baseline="-25000" i="1" lang="pt-BR" sz="1200"/>
              <a:t>2</a:t>
            </a:r>
            <a:endParaRPr baseline="-25000" i="1" sz="1200"/>
          </a:p>
        </p:txBody>
      </p:sp>
      <p:sp>
        <p:nvSpPr>
          <p:cNvPr id="256" name="Google Shape;256;p20"/>
          <p:cNvSpPr/>
          <p:nvPr/>
        </p:nvSpPr>
        <p:spPr>
          <a:xfrm>
            <a:off x="3955350" y="3395275"/>
            <a:ext cx="96600" cy="96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a:off x="4232925" y="3395275"/>
            <a:ext cx="96600" cy="96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a:off x="4506525" y="3395275"/>
            <a:ext cx="96600" cy="96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9" name="Google Shape;259;p20"/>
          <p:cNvCxnSpPr/>
          <p:nvPr/>
        </p:nvCxnSpPr>
        <p:spPr>
          <a:xfrm rot="10800000">
            <a:off x="2911899" y="3773265"/>
            <a:ext cx="0" cy="203400"/>
          </a:xfrm>
          <a:prstGeom prst="straightConnector1">
            <a:avLst/>
          </a:prstGeom>
          <a:noFill/>
          <a:ln cap="flat" cmpd="sng" w="9525">
            <a:solidFill>
              <a:schemeClr val="dk2"/>
            </a:solidFill>
            <a:prstDash val="solid"/>
            <a:round/>
            <a:headEnd len="med" w="med" type="none"/>
            <a:tailEnd len="med" w="med" type="triangle"/>
          </a:ln>
        </p:spPr>
      </p:cxnSp>
      <p:grpSp>
        <p:nvGrpSpPr>
          <p:cNvPr id="260" name="Google Shape;260;p20"/>
          <p:cNvGrpSpPr/>
          <p:nvPr/>
        </p:nvGrpSpPr>
        <p:grpSpPr>
          <a:xfrm>
            <a:off x="2548175" y="4024225"/>
            <a:ext cx="727500" cy="145500"/>
            <a:chOff x="2979800" y="4024350"/>
            <a:chExt cx="727500" cy="145500"/>
          </a:xfrm>
        </p:grpSpPr>
        <p:sp>
          <p:nvSpPr>
            <p:cNvPr id="261" name="Google Shape;261;p20"/>
            <p:cNvSpPr/>
            <p:nvPr/>
          </p:nvSpPr>
          <p:spPr>
            <a:xfrm>
              <a:off x="2979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a:off x="31253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a:off x="3270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
            <p:cNvSpPr/>
            <p:nvPr/>
          </p:nvSpPr>
          <p:spPr>
            <a:xfrm>
              <a:off x="34163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
            <p:cNvSpPr/>
            <p:nvPr/>
          </p:nvSpPr>
          <p:spPr>
            <a:xfrm>
              <a:off x="3561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6" name="Google Shape;266;p20"/>
          <p:cNvCxnSpPr/>
          <p:nvPr/>
        </p:nvCxnSpPr>
        <p:spPr>
          <a:xfrm rot="10800000">
            <a:off x="2911824" y="4169715"/>
            <a:ext cx="0" cy="203400"/>
          </a:xfrm>
          <a:prstGeom prst="straightConnector1">
            <a:avLst/>
          </a:prstGeom>
          <a:noFill/>
          <a:ln cap="flat" cmpd="sng" w="9525">
            <a:solidFill>
              <a:schemeClr val="dk2"/>
            </a:solidFill>
            <a:prstDash val="solid"/>
            <a:round/>
            <a:headEnd len="med" w="med" type="none"/>
            <a:tailEnd len="med" w="med" type="triangle"/>
          </a:ln>
        </p:spPr>
      </p:cxnSp>
      <p:cxnSp>
        <p:nvCxnSpPr>
          <p:cNvPr id="267" name="Google Shape;267;p20"/>
          <p:cNvCxnSpPr/>
          <p:nvPr/>
        </p:nvCxnSpPr>
        <p:spPr>
          <a:xfrm rot="10800000">
            <a:off x="5699024" y="3773265"/>
            <a:ext cx="0" cy="203400"/>
          </a:xfrm>
          <a:prstGeom prst="straightConnector1">
            <a:avLst/>
          </a:prstGeom>
          <a:noFill/>
          <a:ln cap="flat" cmpd="sng" w="9525">
            <a:solidFill>
              <a:schemeClr val="dk2"/>
            </a:solidFill>
            <a:prstDash val="solid"/>
            <a:round/>
            <a:headEnd len="med" w="med" type="none"/>
            <a:tailEnd len="med" w="med" type="triangle"/>
          </a:ln>
        </p:spPr>
      </p:cxnSp>
      <p:grpSp>
        <p:nvGrpSpPr>
          <p:cNvPr id="268" name="Google Shape;268;p20"/>
          <p:cNvGrpSpPr/>
          <p:nvPr/>
        </p:nvGrpSpPr>
        <p:grpSpPr>
          <a:xfrm>
            <a:off x="5335300" y="4024225"/>
            <a:ext cx="727500" cy="145500"/>
            <a:chOff x="2979800" y="4024350"/>
            <a:chExt cx="727500" cy="145500"/>
          </a:xfrm>
        </p:grpSpPr>
        <p:sp>
          <p:nvSpPr>
            <p:cNvPr id="269" name="Google Shape;269;p20"/>
            <p:cNvSpPr/>
            <p:nvPr/>
          </p:nvSpPr>
          <p:spPr>
            <a:xfrm>
              <a:off x="2979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0"/>
            <p:cNvSpPr/>
            <p:nvPr/>
          </p:nvSpPr>
          <p:spPr>
            <a:xfrm>
              <a:off x="31253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
            <p:cNvSpPr/>
            <p:nvPr/>
          </p:nvSpPr>
          <p:spPr>
            <a:xfrm>
              <a:off x="3270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0"/>
            <p:cNvSpPr/>
            <p:nvPr/>
          </p:nvSpPr>
          <p:spPr>
            <a:xfrm>
              <a:off x="34163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p:cNvSpPr/>
            <p:nvPr/>
          </p:nvSpPr>
          <p:spPr>
            <a:xfrm>
              <a:off x="3561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74" name="Google Shape;274;p20"/>
          <p:cNvCxnSpPr/>
          <p:nvPr/>
        </p:nvCxnSpPr>
        <p:spPr>
          <a:xfrm rot="10800000">
            <a:off x="5698949" y="4169715"/>
            <a:ext cx="0" cy="203400"/>
          </a:xfrm>
          <a:prstGeom prst="straightConnector1">
            <a:avLst/>
          </a:prstGeom>
          <a:noFill/>
          <a:ln cap="flat" cmpd="sng" w="9525">
            <a:solidFill>
              <a:schemeClr val="dk2"/>
            </a:solidFill>
            <a:prstDash val="solid"/>
            <a:round/>
            <a:headEnd len="med" w="med" type="none"/>
            <a:tailEnd len="med" w="med" type="triangle"/>
          </a:ln>
        </p:spPr>
      </p:cxnSp>
      <p:cxnSp>
        <p:nvCxnSpPr>
          <p:cNvPr id="275" name="Google Shape;275;p20"/>
          <p:cNvCxnSpPr/>
          <p:nvPr/>
        </p:nvCxnSpPr>
        <p:spPr>
          <a:xfrm rot="10800000">
            <a:off x="6861686" y="3773265"/>
            <a:ext cx="0" cy="203400"/>
          </a:xfrm>
          <a:prstGeom prst="straightConnector1">
            <a:avLst/>
          </a:prstGeom>
          <a:noFill/>
          <a:ln cap="flat" cmpd="sng" w="9525">
            <a:solidFill>
              <a:schemeClr val="dk2"/>
            </a:solidFill>
            <a:prstDash val="solid"/>
            <a:round/>
            <a:headEnd len="med" w="med" type="none"/>
            <a:tailEnd len="med" w="med" type="triangle"/>
          </a:ln>
        </p:spPr>
      </p:cxnSp>
      <p:grpSp>
        <p:nvGrpSpPr>
          <p:cNvPr id="276" name="Google Shape;276;p20"/>
          <p:cNvGrpSpPr/>
          <p:nvPr/>
        </p:nvGrpSpPr>
        <p:grpSpPr>
          <a:xfrm>
            <a:off x="6497963" y="4024225"/>
            <a:ext cx="727500" cy="145500"/>
            <a:chOff x="2979800" y="4024350"/>
            <a:chExt cx="727500" cy="145500"/>
          </a:xfrm>
        </p:grpSpPr>
        <p:sp>
          <p:nvSpPr>
            <p:cNvPr id="277" name="Google Shape;277;p20"/>
            <p:cNvSpPr/>
            <p:nvPr/>
          </p:nvSpPr>
          <p:spPr>
            <a:xfrm>
              <a:off x="2979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31253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3270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a:off x="34163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p:nvPr/>
          </p:nvSpPr>
          <p:spPr>
            <a:xfrm>
              <a:off x="3561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2" name="Google Shape;282;p20"/>
          <p:cNvCxnSpPr/>
          <p:nvPr/>
        </p:nvCxnSpPr>
        <p:spPr>
          <a:xfrm rot="10800000">
            <a:off x="6861611" y="4169715"/>
            <a:ext cx="0" cy="203400"/>
          </a:xfrm>
          <a:prstGeom prst="straightConnector1">
            <a:avLst/>
          </a:prstGeom>
          <a:noFill/>
          <a:ln cap="flat" cmpd="sng" w="9525">
            <a:solidFill>
              <a:schemeClr val="dk2"/>
            </a:solidFill>
            <a:prstDash val="solid"/>
            <a:round/>
            <a:headEnd len="med" w="med" type="none"/>
            <a:tailEnd len="med" w="med" type="triangle"/>
          </a:ln>
        </p:spPr>
      </p:cxnSp>
      <p:cxnSp>
        <p:nvCxnSpPr>
          <p:cNvPr id="283" name="Google Shape;283;p20"/>
          <p:cNvCxnSpPr/>
          <p:nvPr/>
        </p:nvCxnSpPr>
        <p:spPr>
          <a:xfrm rot="10800000">
            <a:off x="8024374" y="3773265"/>
            <a:ext cx="0" cy="203400"/>
          </a:xfrm>
          <a:prstGeom prst="straightConnector1">
            <a:avLst/>
          </a:prstGeom>
          <a:noFill/>
          <a:ln cap="flat" cmpd="sng" w="9525">
            <a:solidFill>
              <a:schemeClr val="dk2"/>
            </a:solidFill>
            <a:prstDash val="solid"/>
            <a:round/>
            <a:headEnd len="med" w="med" type="none"/>
            <a:tailEnd len="med" w="med" type="triangle"/>
          </a:ln>
        </p:spPr>
      </p:cxnSp>
      <p:grpSp>
        <p:nvGrpSpPr>
          <p:cNvPr id="284" name="Google Shape;284;p20"/>
          <p:cNvGrpSpPr/>
          <p:nvPr/>
        </p:nvGrpSpPr>
        <p:grpSpPr>
          <a:xfrm>
            <a:off x="7660650" y="4024225"/>
            <a:ext cx="727500" cy="145500"/>
            <a:chOff x="2979800" y="4024350"/>
            <a:chExt cx="727500" cy="145500"/>
          </a:xfrm>
        </p:grpSpPr>
        <p:sp>
          <p:nvSpPr>
            <p:cNvPr id="285" name="Google Shape;285;p20"/>
            <p:cNvSpPr/>
            <p:nvPr/>
          </p:nvSpPr>
          <p:spPr>
            <a:xfrm>
              <a:off x="2979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31253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p:nvPr/>
          </p:nvSpPr>
          <p:spPr>
            <a:xfrm>
              <a:off x="3270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
            <p:cNvSpPr/>
            <p:nvPr/>
          </p:nvSpPr>
          <p:spPr>
            <a:xfrm>
              <a:off x="34163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3561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0" name="Google Shape;290;p20"/>
          <p:cNvCxnSpPr/>
          <p:nvPr/>
        </p:nvCxnSpPr>
        <p:spPr>
          <a:xfrm rot="10800000">
            <a:off x="8024299" y="4169715"/>
            <a:ext cx="0" cy="203400"/>
          </a:xfrm>
          <a:prstGeom prst="straightConnector1">
            <a:avLst/>
          </a:prstGeom>
          <a:noFill/>
          <a:ln cap="flat" cmpd="sng" w="9525">
            <a:solidFill>
              <a:schemeClr val="dk2"/>
            </a:solidFill>
            <a:prstDash val="solid"/>
            <a:round/>
            <a:headEnd len="med" w="med" type="none"/>
            <a:tailEnd len="med" w="med" type="triangle"/>
          </a:ln>
        </p:spPr>
      </p:cxnSp>
      <p:sp>
        <p:nvSpPr>
          <p:cNvPr id="291" name="Google Shape;291;p20"/>
          <p:cNvSpPr txBox="1"/>
          <p:nvPr/>
        </p:nvSpPr>
        <p:spPr>
          <a:xfrm>
            <a:off x="5316850" y="1778000"/>
            <a:ext cx="764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latin typeface="Roboto"/>
                <a:ea typeface="Roboto"/>
                <a:cs typeface="Roboto"/>
                <a:sym typeface="Roboto"/>
              </a:rPr>
              <a:t>Meu</a:t>
            </a:r>
            <a:endParaRPr baseline="-25000" i="1" sz="1200">
              <a:latin typeface="Roboto"/>
              <a:ea typeface="Roboto"/>
              <a:cs typeface="Roboto"/>
              <a:sym typeface="Roboto"/>
            </a:endParaRPr>
          </a:p>
        </p:txBody>
      </p:sp>
      <p:sp>
        <p:nvSpPr>
          <p:cNvPr id="292" name="Google Shape;292;p20"/>
          <p:cNvSpPr txBox="1"/>
          <p:nvPr/>
        </p:nvSpPr>
        <p:spPr>
          <a:xfrm>
            <a:off x="6467051" y="1778000"/>
            <a:ext cx="764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latin typeface="Roboto"/>
                <a:ea typeface="Roboto"/>
                <a:cs typeface="Roboto"/>
                <a:sym typeface="Roboto"/>
              </a:rPr>
              <a:t>nome</a:t>
            </a:r>
            <a:endParaRPr baseline="-25000" i="1" sz="12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Attention RNN ED</a:t>
            </a:r>
            <a:endParaRPr/>
          </a:p>
        </p:txBody>
      </p:sp>
      <p:sp>
        <p:nvSpPr>
          <p:cNvPr id="298" name="Google Shape;29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299" name="Google Shape;299;p21"/>
          <p:cNvSpPr txBox="1"/>
          <p:nvPr>
            <p:ph idx="1" type="body"/>
          </p:nvPr>
        </p:nvSpPr>
        <p:spPr>
          <a:xfrm>
            <a:off x="311700" y="1152475"/>
            <a:ext cx="3643800" cy="1243800"/>
          </a:xfrm>
          <a:prstGeom prst="rect">
            <a:avLst/>
          </a:prstGeom>
          <a:solidFill>
            <a:schemeClr val="lt2"/>
          </a:solidFill>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pt-BR"/>
              <a:t>Bahdanau, Cho and Bengio (2015)</a:t>
            </a:r>
            <a:endParaRPr/>
          </a:p>
          <a:p>
            <a:pPr indent="-304800" lvl="0" marL="457200" rtl="0" algn="l">
              <a:spcBef>
                <a:spcPts val="0"/>
              </a:spcBef>
              <a:spcAft>
                <a:spcPts val="0"/>
              </a:spcAft>
              <a:buSzPts val="1200"/>
              <a:buChar char="➔"/>
            </a:pPr>
            <a:r>
              <a:rPr lang="pt-BR"/>
              <a:t>“Focus” on relevant parts in the source sequence</a:t>
            </a:r>
            <a:endParaRPr/>
          </a:p>
          <a:p>
            <a:pPr indent="-304800" lvl="0" marL="457200" rtl="0" algn="l">
              <a:spcBef>
                <a:spcPts val="0"/>
              </a:spcBef>
              <a:spcAft>
                <a:spcPts val="0"/>
              </a:spcAft>
              <a:buSzPts val="1200"/>
              <a:buChar char="➔"/>
            </a:pPr>
            <a:r>
              <a:rPr lang="pt-BR"/>
              <a:t>“Remember” long sequences</a:t>
            </a:r>
            <a:endParaRPr/>
          </a:p>
        </p:txBody>
      </p:sp>
      <p:sp>
        <p:nvSpPr>
          <p:cNvPr id="300" name="Google Shape;300;p21"/>
          <p:cNvSpPr/>
          <p:nvPr/>
        </p:nvSpPr>
        <p:spPr>
          <a:xfrm>
            <a:off x="7660536" y="3105182"/>
            <a:ext cx="714600" cy="668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t-BR">
                <a:solidFill>
                  <a:schemeClr val="dk1"/>
                </a:solidFill>
              </a:rPr>
              <a:t>RNN</a:t>
            </a:r>
            <a:endParaRPr/>
          </a:p>
        </p:txBody>
      </p:sp>
      <p:sp>
        <p:nvSpPr>
          <p:cNvPr id="301" name="Google Shape;301;p21"/>
          <p:cNvSpPr/>
          <p:nvPr/>
        </p:nvSpPr>
        <p:spPr>
          <a:xfrm>
            <a:off x="1386039" y="3105182"/>
            <a:ext cx="714600" cy="668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RNN</a:t>
            </a:r>
            <a:endParaRPr/>
          </a:p>
        </p:txBody>
      </p:sp>
      <p:sp>
        <p:nvSpPr>
          <p:cNvPr id="302" name="Google Shape;302;p21"/>
          <p:cNvSpPr/>
          <p:nvPr/>
        </p:nvSpPr>
        <p:spPr>
          <a:xfrm>
            <a:off x="6491962" y="3105182"/>
            <a:ext cx="714600" cy="668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t-BR">
                <a:solidFill>
                  <a:schemeClr val="dk1"/>
                </a:solidFill>
              </a:rPr>
              <a:t>RNN</a:t>
            </a:r>
            <a:endParaRPr/>
          </a:p>
        </p:txBody>
      </p:sp>
      <p:sp>
        <p:nvSpPr>
          <p:cNvPr id="303" name="Google Shape;303;p21"/>
          <p:cNvSpPr/>
          <p:nvPr/>
        </p:nvSpPr>
        <p:spPr>
          <a:xfrm>
            <a:off x="5323388" y="3105182"/>
            <a:ext cx="714600" cy="668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t-BR">
                <a:solidFill>
                  <a:schemeClr val="dk1"/>
                </a:solidFill>
              </a:rPr>
              <a:t>RNN</a:t>
            </a:r>
            <a:endParaRPr/>
          </a:p>
        </p:txBody>
      </p:sp>
      <p:sp>
        <p:nvSpPr>
          <p:cNvPr id="304" name="Google Shape;304;p21"/>
          <p:cNvSpPr/>
          <p:nvPr/>
        </p:nvSpPr>
        <p:spPr>
          <a:xfrm>
            <a:off x="2554613" y="3105182"/>
            <a:ext cx="714600" cy="668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RNN</a:t>
            </a:r>
            <a:endParaRPr/>
          </a:p>
        </p:txBody>
      </p:sp>
      <p:cxnSp>
        <p:nvCxnSpPr>
          <p:cNvPr id="305" name="Google Shape;305;p21"/>
          <p:cNvCxnSpPr>
            <a:endCxn id="304" idx="1"/>
          </p:cNvCxnSpPr>
          <p:nvPr/>
        </p:nvCxnSpPr>
        <p:spPr>
          <a:xfrm flipH="1" rot="10800000">
            <a:off x="2097413" y="3439232"/>
            <a:ext cx="457200" cy="8700"/>
          </a:xfrm>
          <a:prstGeom prst="straightConnector1">
            <a:avLst/>
          </a:prstGeom>
          <a:noFill/>
          <a:ln cap="flat" cmpd="sng" w="9525">
            <a:solidFill>
              <a:schemeClr val="dk2"/>
            </a:solidFill>
            <a:prstDash val="solid"/>
            <a:round/>
            <a:headEnd len="med" w="med" type="none"/>
            <a:tailEnd len="med" w="med" type="triangle"/>
          </a:ln>
        </p:spPr>
      </p:cxnSp>
      <p:cxnSp>
        <p:nvCxnSpPr>
          <p:cNvPr id="306" name="Google Shape;306;p21"/>
          <p:cNvCxnSpPr/>
          <p:nvPr/>
        </p:nvCxnSpPr>
        <p:spPr>
          <a:xfrm flipH="1" rot="10800000">
            <a:off x="6036287" y="3434982"/>
            <a:ext cx="457200" cy="8700"/>
          </a:xfrm>
          <a:prstGeom prst="straightConnector1">
            <a:avLst/>
          </a:prstGeom>
          <a:noFill/>
          <a:ln cap="flat" cmpd="sng" w="9525">
            <a:solidFill>
              <a:schemeClr val="dk2"/>
            </a:solidFill>
            <a:prstDash val="solid"/>
            <a:round/>
            <a:headEnd len="med" w="med" type="none"/>
            <a:tailEnd len="med" w="med" type="triangle"/>
          </a:ln>
        </p:spPr>
      </p:cxnSp>
      <p:cxnSp>
        <p:nvCxnSpPr>
          <p:cNvPr id="307" name="Google Shape;307;p21"/>
          <p:cNvCxnSpPr/>
          <p:nvPr/>
        </p:nvCxnSpPr>
        <p:spPr>
          <a:xfrm flipH="1" rot="10800000">
            <a:off x="7204862" y="3439365"/>
            <a:ext cx="457200" cy="8700"/>
          </a:xfrm>
          <a:prstGeom prst="straightConnector1">
            <a:avLst/>
          </a:prstGeom>
          <a:noFill/>
          <a:ln cap="flat" cmpd="sng" w="9525">
            <a:solidFill>
              <a:schemeClr val="dk2"/>
            </a:solidFill>
            <a:prstDash val="solid"/>
            <a:round/>
            <a:headEnd len="med" w="med" type="none"/>
            <a:tailEnd len="med" w="med" type="triangle"/>
          </a:ln>
        </p:spPr>
      </p:cxnSp>
      <p:cxnSp>
        <p:nvCxnSpPr>
          <p:cNvPr id="308" name="Google Shape;308;p21"/>
          <p:cNvCxnSpPr/>
          <p:nvPr/>
        </p:nvCxnSpPr>
        <p:spPr>
          <a:xfrm rot="10800000">
            <a:off x="1743324" y="3773390"/>
            <a:ext cx="0" cy="203400"/>
          </a:xfrm>
          <a:prstGeom prst="straightConnector1">
            <a:avLst/>
          </a:prstGeom>
          <a:noFill/>
          <a:ln cap="flat" cmpd="sng" w="9525">
            <a:solidFill>
              <a:schemeClr val="dk2"/>
            </a:solidFill>
            <a:prstDash val="solid"/>
            <a:round/>
            <a:headEnd len="med" w="med" type="none"/>
            <a:tailEnd len="med" w="med" type="triangle"/>
          </a:ln>
        </p:spPr>
      </p:cxnSp>
      <p:sp>
        <p:nvSpPr>
          <p:cNvPr id="309" name="Google Shape;309;p21"/>
          <p:cNvSpPr txBox="1"/>
          <p:nvPr/>
        </p:nvSpPr>
        <p:spPr>
          <a:xfrm>
            <a:off x="1514652" y="4333809"/>
            <a:ext cx="457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latin typeface="Roboto"/>
                <a:ea typeface="Roboto"/>
                <a:cs typeface="Roboto"/>
                <a:sym typeface="Roboto"/>
              </a:rPr>
              <a:t>My</a:t>
            </a:r>
            <a:endParaRPr baseline="-25000" i="1" sz="1200">
              <a:latin typeface="Roboto"/>
              <a:ea typeface="Roboto"/>
              <a:cs typeface="Roboto"/>
              <a:sym typeface="Roboto"/>
            </a:endParaRPr>
          </a:p>
        </p:txBody>
      </p:sp>
      <p:sp>
        <p:nvSpPr>
          <p:cNvPr id="310" name="Google Shape;310;p21"/>
          <p:cNvSpPr txBox="1"/>
          <p:nvPr/>
        </p:nvSpPr>
        <p:spPr>
          <a:xfrm>
            <a:off x="2556125" y="4333800"/>
            <a:ext cx="711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latin typeface="Roboto"/>
                <a:ea typeface="Roboto"/>
                <a:cs typeface="Roboto"/>
                <a:sym typeface="Roboto"/>
              </a:rPr>
              <a:t>name</a:t>
            </a:r>
            <a:endParaRPr baseline="-25000" i="1" sz="1200">
              <a:latin typeface="Roboto"/>
              <a:ea typeface="Roboto"/>
              <a:cs typeface="Roboto"/>
              <a:sym typeface="Roboto"/>
            </a:endParaRPr>
          </a:p>
        </p:txBody>
      </p:sp>
      <p:sp>
        <p:nvSpPr>
          <p:cNvPr id="311" name="Google Shape;311;p21"/>
          <p:cNvSpPr txBox="1"/>
          <p:nvPr/>
        </p:nvSpPr>
        <p:spPr>
          <a:xfrm>
            <a:off x="5298508" y="4333809"/>
            <a:ext cx="76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a:t>&lt;s&gt;</a:t>
            </a:r>
            <a:endParaRPr baseline="-25000" i="1"/>
          </a:p>
        </p:txBody>
      </p:sp>
      <p:sp>
        <p:nvSpPr>
          <p:cNvPr id="312" name="Google Shape;312;p21"/>
          <p:cNvSpPr txBox="1"/>
          <p:nvPr/>
        </p:nvSpPr>
        <p:spPr>
          <a:xfrm>
            <a:off x="6466975" y="4333800"/>
            <a:ext cx="764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latin typeface="Roboto"/>
                <a:ea typeface="Roboto"/>
                <a:cs typeface="Roboto"/>
                <a:sym typeface="Roboto"/>
              </a:rPr>
              <a:t>Meu</a:t>
            </a:r>
            <a:endParaRPr baseline="-25000" i="1" sz="1200">
              <a:latin typeface="Roboto"/>
              <a:ea typeface="Roboto"/>
              <a:cs typeface="Roboto"/>
              <a:sym typeface="Roboto"/>
            </a:endParaRPr>
          </a:p>
        </p:txBody>
      </p:sp>
      <p:sp>
        <p:nvSpPr>
          <p:cNvPr id="313" name="Google Shape;313;p21"/>
          <p:cNvSpPr txBox="1"/>
          <p:nvPr/>
        </p:nvSpPr>
        <p:spPr>
          <a:xfrm>
            <a:off x="7635551" y="4333800"/>
            <a:ext cx="76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a:latin typeface="Roboto"/>
                <a:ea typeface="Roboto"/>
                <a:cs typeface="Roboto"/>
                <a:sym typeface="Roboto"/>
              </a:rPr>
              <a:t>nome</a:t>
            </a:r>
            <a:endParaRPr baseline="-25000" i="1">
              <a:latin typeface="Roboto"/>
              <a:ea typeface="Roboto"/>
              <a:cs typeface="Roboto"/>
              <a:sym typeface="Roboto"/>
            </a:endParaRPr>
          </a:p>
        </p:txBody>
      </p:sp>
      <p:cxnSp>
        <p:nvCxnSpPr>
          <p:cNvPr id="314" name="Google Shape;314;p21"/>
          <p:cNvCxnSpPr/>
          <p:nvPr/>
        </p:nvCxnSpPr>
        <p:spPr>
          <a:xfrm flipH="1" rot="10800000">
            <a:off x="8375106" y="3439365"/>
            <a:ext cx="457200" cy="8700"/>
          </a:xfrm>
          <a:prstGeom prst="straightConnector1">
            <a:avLst/>
          </a:prstGeom>
          <a:noFill/>
          <a:ln cap="flat" cmpd="sng" w="9525">
            <a:solidFill>
              <a:schemeClr val="dk2"/>
            </a:solidFill>
            <a:prstDash val="solid"/>
            <a:round/>
            <a:headEnd len="med" w="med" type="none"/>
            <a:tailEnd len="med" w="med" type="triangle"/>
          </a:ln>
        </p:spPr>
      </p:cxnSp>
      <p:sp>
        <p:nvSpPr>
          <p:cNvPr id="315" name="Google Shape;315;p21"/>
          <p:cNvSpPr txBox="1"/>
          <p:nvPr/>
        </p:nvSpPr>
        <p:spPr>
          <a:xfrm>
            <a:off x="2125588" y="3110972"/>
            <a:ext cx="404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h</a:t>
            </a:r>
            <a:r>
              <a:rPr baseline="-25000" i="1" lang="pt-BR" sz="1200"/>
              <a:t>1</a:t>
            </a:r>
            <a:endParaRPr baseline="-25000" i="1" sz="1200"/>
          </a:p>
        </p:txBody>
      </p:sp>
      <p:sp>
        <p:nvSpPr>
          <p:cNvPr id="316" name="Google Shape;316;p21"/>
          <p:cNvSpPr txBox="1"/>
          <p:nvPr/>
        </p:nvSpPr>
        <p:spPr>
          <a:xfrm>
            <a:off x="6036285" y="3110375"/>
            <a:ext cx="457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h</a:t>
            </a:r>
            <a:r>
              <a:rPr baseline="-25000" i="1" lang="pt-BR" sz="1200"/>
              <a:t>J+1</a:t>
            </a:r>
            <a:endParaRPr baseline="-25000" i="1" sz="1200"/>
          </a:p>
        </p:txBody>
      </p:sp>
      <p:sp>
        <p:nvSpPr>
          <p:cNvPr id="317" name="Google Shape;317;p21"/>
          <p:cNvSpPr txBox="1"/>
          <p:nvPr/>
        </p:nvSpPr>
        <p:spPr>
          <a:xfrm>
            <a:off x="7205685" y="3115450"/>
            <a:ext cx="457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h</a:t>
            </a:r>
            <a:r>
              <a:rPr baseline="-25000" i="1" lang="pt-BR" sz="1200"/>
              <a:t>J+2</a:t>
            </a:r>
            <a:endParaRPr baseline="-25000" i="1" sz="1200"/>
          </a:p>
        </p:txBody>
      </p:sp>
      <p:sp>
        <p:nvSpPr>
          <p:cNvPr id="318" name="Google Shape;318;p21"/>
          <p:cNvSpPr/>
          <p:nvPr/>
        </p:nvSpPr>
        <p:spPr>
          <a:xfrm>
            <a:off x="5323388" y="1867146"/>
            <a:ext cx="714600" cy="180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100"/>
              <a:t>Softmax</a:t>
            </a:r>
            <a:endParaRPr sz="1100"/>
          </a:p>
        </p:txBody>
      </p:sp>
      <p:sp>
        <p:nvSpPr>
          <p:cNvPr id="319" name="Google Shape;319;p21"/>
          <p:cNvSpPr/>
          <p:nvPr/>
        </p:nvSpPr>
        <p:spPr>
          <a:xfrm>
            <a:off x="6469549" y="1849973"/>
            <a:ext cx="714600" cy="180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100">
                <a:solidFill>
                  <a:schemeClr val="dk1"/>
                </a:solidFill>
              </a:rPr>
              <a:t>Softmax</a:t>
            </a:r>
            <a:endParaRPr sz="1300"/>
          </a:p>
        </p:txBody>
      </p:sp>
      <p:sp>
        <p:nvSpPr>
          <p:cNvPr id="320" name="Google Shape;320;p21"/>
          <p:cNvSpPr/>
          <p:nvPr/>
        </p:nvSpPr>
        <p:spPr>
          <a:xfrm>
            <a:off x="7660536" y="1855076"/>
            <a:ext cx="714600" cy="180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100">
                <a:solidFill>
                  <a:schemeClr val="dk1"/>
                </a:solidFill>
              </a:rPr>
              <a:t>Softmax</a:t>
            </a:r>
            <a:endParaRPr sz="1300"/>
          </a:p>
        </p:txBody>
      </p:sp>
      <p:cxnSp>
        <p:nvCxnSpPr>
          <p:cNvPr id="321" name="Google Shape;321;p21"/>
          <p:cNvCxnSpPr/>
          <p:nvPr/>
        </p:nvCxnSpPr>
        <p:spPr>
          <a:xfrm rot="10800000">
            <a:off x="8024946" y="1664318"/>
            <a:ext cx="0" cy="203400"/>
          </a:xfrm>
          <a:prstGeom prst="straightConnector1">
            <a:avLst/>
          </a:prstGeom>
          <a:noFill/>
          <a:ln cap="flat" cmpd="sng" w="9525">
            <a:solidFill>
              <a:srgbClr val="38761D"/>
            </a:solidFill>
            <a:prstDash val="solid"/>
            <a:round/>
            <a:headEnd len="med" w="med" type="none"/>
            <a:tailEnd len="med" w="med" type="triangle"/>
          </a:ln>
        </p:spPr>
      </p:cxnSp>
      <p:cxnSp>
        <p:nvCxnSpPr>
          <p:cNvPr id="322" name="Google Shape;322;p21"/>
          <p:cNvCxnSpPr/>
          <p:nvPr/>
        </p:nvCxnSpPr>
        <p:spPr>
          <a:xfrm rot="10800000">
            <a:off x="6826822" y="1647168"/>
            <a:ext cx="0" cy="203400"/>
          </a:xfrm>
          <a:prstGeom prst="straightConnector1">
            <a:avLst/>
          </a:prstGeom>
          <a:noFill/>
          <a:ln cap="flat" cmpd="sng" w="9525">
            <a:solidFill>
              <a:srgbClr val="38761D"/>
            </a:solidFill>
            <a:prstDash val="solid"/>
            <a:round/>
            <a:headEnd len="med" w="med" type="none"/>
            <a:tailEnd len="med" w="med" type="triangle"/>
          </a:ln>
        </p:spPr>
      </p:cxnSp>
      <p:cxnSp>
        <p:nvCxnSpPr>
          <p:cNvPr id="323" name="Google Shape;323;p21"/>
          <p:cNvCxnSpPr/>
          <p:nvPr/>
        </p:nvCxnSpPr>
        <p:spPr>
          <a:xfrm rot="10800000">
            <a:off x="5680672" y="1664330"/>
            <a:ext cx="0" cy="203400"/>
          </a:xfrm>
          <a:prstGeom prst="straightConnector1">
            <a:avLst/>
          </a:prstGeom>
          <a:noFill/>
          <a:ln cap="flat" cmpd="sng" w="9525">
            <a:solidFill>
              <a:srgbClr val="38761D"/>
            </a:solidFill>
            <a:prstDash val="solid"/>
            <a:round/>
            <a:headEnd len="med" w="med" type="none"/>
            <a:tailEnd len="med" w="med" type="triangle"/>
          </a:ln>
        </p:spPr>
      </p:cxnSp>
      <p:sp>
        <p:nvSpPr>
          <p:cNvPr id="324" name="Google Shape;324;p21"/>
          <p:cNvSpPr txBox="1"/>
          <p:nvPr/>
        </p:nvSpPr>
        <p:spPr>
          <a:xfrm>
            <a:off x="8375075" y="3115450"/>
            <a:ext cx="457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h</a:t>
            </a:r>
            <a:r>
              <a:rPr baseline="-25000" i="1" lang="pt-BR" sz="1200"/>
              <a:t>J+3</a:t>
            </a:r>
            <a:endParaRPr baseline="-25000" i="1" sz="1200"/>
          </a:p>
        </p:txBody>
      </p:sp>
      <p:sp>
        <p:nvSpPr>
          <p:cNvPr id="325" name="Google Shape;325;p21"/>
          <p:cNvSpPr/>
          <p:nvPr/>
        </p:nvSpPr>
        <p:spPr>
          <a:xfrm>
            <a:off x="5323388" y="2257846"/>
            <a:ext cx="714600" cy="180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t>NN</a:t>
            </a:r>
            <a:endParaRPr sz="1200"/>
          </a:p>
        </p:txBody>
      </p:sp>
      <p:sp>
        <p:nvSpPr>
          <p:cNvPr id="326" name="Google Shape;326;p21"/>
          <p:cNvSpPr/>
          <p:nvPr/>
        </p:nvSpPr>
        <p:spPr>
          <a:xfrm>
            <a:off x="6490837" y="2245900"/>
            <a:ext cx="714600" cy="180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chemeClr val="dk1"/>
                </a:solidFill>
              </a:rPr>
              <a:t>NN</a:t>
            </a:r>
            <a:endParaRPr/>
          </a:p>
        </p:txBody>
      </p:sp>
      <p:sp>
        <p:nvSpPr>
          <p:cNvPr id="327" name="Google Shape;327;p21"/>
          <p:cNvSpPr/>
          <p:nvPr/>
        </p:nvSpPr>
        <p:spPr>
          <a:xfrm>
            <a:off x="7658256" y="2249180"/>
            <a:ext cx="714600" cy="180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chemeClr val="dk1"/>
                </a:solidFill>
              </a:rPr>
              <a:t>NN</a:t>
            </a:r>
            <a:endParaRPr/>
          </a:p>
        </p:txBody>
      </p:sp>
      <p:cxnSp>
        <p:nvCxnSpPr>
          <p:cNvPr id="328" name="Google Shape;328;p21"/>
          <p:cNvCxnSpPr/>
          <p:nvPr/>
        </p:nvCxnSpPr>
        <p:spPr>
          <a:xfrm rot="10800000">
            <a:off x="8015546" y="2040435"/>
            <a:ext cx="0" cy="203400"/>
          </a:xfrm>
          <a:prstGeom prst="straightConnector1">
            <a:avLst/>
          </a:prstGeom>
          <a:noFill/>
          <a:ln cap="flat" cmpd="sng" w="9525">
            <a:solidFill>
              <a:srgbClr val="1155CC"/>
            </a:solidFill>
            <a:prstDash val="solid"/>
            <a:round/>
            <a:headEnd len="med" w="med" type="none"/>
            <a:tailEnd len="med" w="med" type="triangle"/>
          </a:ln>
        </p:spPr>
      </p:cxnSp>
      <p:cxnSp>
        <p:nvCxnSpPr>
          <p:cNvPr id="329" name="Google Shape;329;p21"/>
          <p:cNvCxnSpPr/>
          <p:nvPr/>
        </p:nvCxnSpPr>
        <p:spPr>
          <a:xfrm rot="10800000">
            <a:off x="6826847" y="2036248"/>
            <a:ext cx="0" cy="203400"/>
          </a:xfrm>
          <a:prstGeom prst="straightConnector1">
            <a:avLst/>
          </a:prstGeom>
          <a:noFill/>
          <a:ln cap="flat" cmpd="sng" w="9525">
            <a:solidFill>
              <a:srgbClr val="1155CC"/>
            </a:solidFill>
            <a:prstDash val="solid"/>
            <a:round/>
            <a:headEnd len="med" w="med" type="none"/>
            <a:tailEnd len="med" w="med" type="triangle"/>
          </a:ln>
        </p:spPr>
      </p:cxnSp>
      <p:cxnSp>
        <p:nvCxnSpPr>
          <p:cNvPr id="330" name="Google Shape;330;p21"/>
          <p:cNvCxnSpPr/>
          <p:nvPr/>
        </p:nvCxnSpPr>
        <p:spPr>
          <a:xfrm rot="10800000">
            <a:off x="5680672" y="2056773"/>
            <a:ext cx="0" cy="203400"/>
          </a:xfrm>
          <a:prstGeom prst="straightConnector1">
            <a:avLst/>
          </a:prstGeom>
          <a:noFill/>
          <a:ln cap="flat" cmpd="sng" w="9525">
            <a:solidFill>
              <a:srgbClr val="1155CC"/>
            </a:solidFill>
            <a:prstDash val="solid"/>
            <a:round/>
            <a:headEnd len="med" w="med" type="none"/>
            <a:tailEnd len="med" w="med" type="triangle"/>
          </a:ln>
        </p:spPr>
      </p:cxnSp>
      <p:grpSp>
        <p:nvGrpSpPr>
          <p:cNvPr id="331" name="Google Shape;331;p21"/>
          <p:cNvGrpSpPr/>
          <p:nvPr/>
        </p:nvGrpSpPr>
        <p:grpSpPr>
          <a:xfrm>
            <a:off x="1379600" y="4024350"/>
            <a:ext cx="727500" cy="145500"/>
            <a:chOff x="2979800" y="4024350"/>
            <a:chExt cx="727500" cy="145500"/>
          </a:xfrm>
        </p:grpSpPr>
        <p:sp>
          <p:nvSpPr>
            <p:cNvPr id="332" name="Google Shape;332;p21"/>
            <p:cNvSpPr/>
            <p:nvPr/>
          </p:nvSpPr>
          <p:spPr>
            <a:xfrm>
              <a:off x="2979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31253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3270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34163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3561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7" name="Google Shape;337;p21"/>
          <p:cNvCxnSpPr/>
          <p:nvPr/>
        </p:nvCxnSpPr>
        <p:spPr>
          <a:xfrm rot="10800000">
            <a:off x="1743249" y="4169840"/>
            <a:ext cx="0" cy="203400"/>
          </a:xfrm>
          <a:prstGeom prst="straightConnector1">
            <a:avLst/>
          </a:prstGeom>
          <a:noFill/>
          <a:ln cap="flat" cmpd="sng" w="9525">
            <a:solidFill>
              <a:schemeClr val="dk2"/>
            </a:solidFill>
            <a:prstDash val="solid"/>
            <a:round/>
            <a:headEnd len="med" w="med" type="none"/>
            <a:tailEnd len="med" w="med" type="triangle"/>
          </a:ln>
        </p:spPr>
      </p:cxnSp>
      <p:cxnSp>
        <p:nvCxnSpPr>
          <p:cNvPr id="338" name="Google Shape;338;p21"/>
          <p:cNvCxnSpPr/>
          <p:nvPr/>
        </p:nvCxnSpPr>
        <p:spPr>
          <a:xfrm flipH="1" rot="10800000">
            <a:off x="4867713" y="3439365"/>
            <a:ext cx="457200" cy="8700"/>
          </a:xfrm>
          <a:prstGeom prst="straightConnector1">
            <a:avLst/>
          </a:prstGeom>
          <a:noFill/>
          <a:ln cap="flat" cmpd="sng" w="9525">
            <a:solidFill>
              <a:schemeClr val="dk2"/>
            </a:solidFill>
            <a:prstDash val="solid"/>
            <a:round/>
            <a:headEnd len="med" w="med" type="none"/>
            <a:tailEnd len="med" w="med" type="triangle"/>
          </a:ln>
        </p:spPr>
      </p:cxnSp>
      <p:sp>
        <p:nvSpPr>
          <p:cNvPr id="339" name="Google Shape;339;p21"/>
          <p:cNvSpPr txBox="1"/>
          <p:nvPr/>
        </p:nvSpPr>
        <p:spPr>
          <a:xfrm>
            <a:off x="4894375" y="3091722"/>
            <a:ext cx="404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h</a:t>
            </a:r>
            <a:r>
              <a:rPr baseline="-25000" i="1" lang="pt-BR" sz="1200"/>
              <a:t>J</a:t>
            </a:r>
            <a:endParaRPr baseline="-25000" i="1" sz="1200"/>
          </a:p>
        </p:txBody>
      </p:sp>
      <p:cxnSp>
        <p:nvCxnSpPr>
          <p:cNvPr id="340" name="Google Shape;340;p21"/>
          <p:cNvCxnSpPr/>
          <p:nvPr/>
        </p:nvCxnSpPr>
        <p:spPr>
          <a:xfrm flipH="1" rot="10800000">
            <a:off x="3278838" y="3463090"/>
            <a:ext cx="457200" cy="8700"/>
          </a:xfrm>
          <a:prstGeom prst="straightConnector1">
            <a:avLst/>
          </a:prstGeom>
          <a:noFill/>
          <a:ln cap="flat" cmpd="sng" w="9525">
            <a:solidFill>
              <a:schemeClr val="dk2"/>
            </a:solidFill>
            <a:prstDash val="solid"/>
            <a:round/>
            <a:headEnd len="med" w="med" type="none"/>
            <a:tailEnd len="med" w="med" type="triangle"/>
          </a:ln>
        </p:spPr>
      </p:cxnSp>
      <p:sp>
        <p:nvSpPr>
          <p:cNvPr id="341" name="Google Shape;341;p21"/>
          <p:cNvSpPr txBox="1"/>
          <p:nvPr/>
        </p:nvSpPr>
        <p:spPr>
          <a:xfrm>
            <a:off x="3305500" y="3115447"/>
            <a:ext cx="404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h</a:t>
            </a:r>
            <a:r>
              <a:rPr baseline="-25000" i="1" lang="pt-BR" sz="1200"/>
              <a:t>2</a:t>
            </a:r>
            <a:endParaRPr baseline="-25000" i="1" sz="1200"/>
          </a:p>
        </p:txBody>
      </p:sp>
      <p:sp>
        <p:nvSpPr>
          <p:cNvPr id="342" name="Google Shape;342;p21"/>
          <p:cNvSpPr/>
          <p:nvPr/>
        </p:nvSpPr>
        <p:spPr>
          <a:xfrm>
            <a:off x="3955350" y="3395275"/>
            <a:ext cx="96600" cy="96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232925" y="3395275"/>
            <a:ext cx="96600" cy="96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4506525" y="3395275"/>
            <a:ext cx="96600" cy="96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5" name="Google Shape;345;p21"/>
          <p:cNvCxnSpPr/>
          <p:nvPr/>
        </p:nvCxnSpPr>
        <p:spPr>
          <a:xfrm rot="10800000">
            <a:off x="2911899" y="3773265"/>
            <a:ext cx="0" cy="203400"/>
          </a:xfrm>
          <a:prstGeom prst="straightConnector1">
            <a:avLst/>
          </a:prstGeom>
          <a:noFill/>
          <a:ln cap="flat" cmpd="sng" w="9525">
            <a:solidFill>
              <a:schemeClr val="dk2"/>
            </a:solidFill>
            <a:prstDash val="solid"/>
            <a:round/>
            <a:headEnd len="med" w="med" type="none"/>
            <a:tailEnd len="med" w="med" type="triangle"/>
          </a:ln>
        </p:spPr>
      </p:cxnSp>
      <p:grpSp>
        <p:nvGrpSpPr>
          <p:cNvPr id="346" name="Google Shape;346;p21"/>
          <p:cNvGrpSpPr/>
          <p:nvPr/>
        </p:nvGrpSpPr>
        <p:grpSpPr>
          <a:xfrm>
            <a:off x="2548175" y="4024225"/>
            <a:ext cx="727500" cy="145500"/>
            <a:chOff x="2979800" y="4024350"/>
            <a:chExt cx="727500" cy="145500"/>
          </a:xfrm>
        </p:grpSpPr>
        <p:sp>
          <p:nvSpPr>
            <p:cNvPr id="347" name="Google Shape;347;p21"/>
            <p:cNvSpPr/>
            <p:nvPr/>
          </p:nvSpPr>
          <p:spPr>
            <a:xfrm>
              <a:off x="2979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31253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3270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34163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3561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52" name="Google Shape;352;p21"/>
          <p:cNvCxnSpPr/>
          <p:nvPr/>
        </p:nvCxnSpPr>
        <p:spPr>
          <a:xfrm rot="10800000">
            <a:off x="2911824" y="4169715"/>
            <a:ext cx="0" cy="203400"/>
          </a:xfrm>
          <a:prstGeom prst="straightConnector1">
            <a:avLst/>
          </a:prstGeom>
          <a:noFill/>
          <a:ln cap="flat" cmpd="sng" w="9525">
            <a:solidFill>
              <a:schemeClr val="dk2"/>
            </a:solidFill>
            <a:prstDash val="solid"/>
            <a:round/>
            <a:headEnd len="med" w="med" type="none"/>
            <a:tailEnd len="med" w="med" type="triangle"/>
          </a:ln>
        </p:spPr>
      </p:cxnSp>
      <p:cxnSp>
        <p:nvCxnSpPr>
          <p:cNvPr id="353" name="Google Shape;353;p21"/>
          <p:cNvCxnSpPr/>
          <p:nvPr/>
        </p:nvCxnSpPr>
        <p:spPr>
          <a:xfrm rot="10800000">
            <a:off x="5699024" y="3773265"/>
            <a:ext cx="0" cy="203400"/>
          </a:xfrm>
          <a:prstGeom prst="straightConnector1">
            <a:avLst/>
          </a:prstGeom>
          <a:noFill/>
          <a:ln cap="flat" cmpd="sng" w="9525">
            <a:solidFill>
              <a:schemeClr val="dk2"/>
            </a:solidFill>
            <a:prstDash val="solid"/>
            <a:round/>
            <a:headEnd len="med" w="med" type="none"/>
            <a:tailEnd len="med" w="med" type="triangle"/>
          </a:ln>
        </p:spPr>
      </p:cxnSp>
      <p:grpSp>
        <p:nvGrpSpPr>
          <p:cNvPr id="354" name="Google Shape;354;p21"/>
          <p:cNvGrpSpPr/>
          <p:nvPr/>
        </p:nvGrpSpPr>
        <p:grpSpPr>
          <a:xfrm>
            <a:off x="5335300" y="4024225"/>
            <a:ext cx="727500" cy="145500"/>
            <a:chOff x="2979800" y="4024350"/>
            <a:chExt cx="727500" cy="145500"/>
          </a:xfrm>
        </p:grpSpPr>
        <p:sp>
          <p:nvSpPr>
            <p:cNvPr id="355" name="Google Shape;355;p21"/>
            <p:cNvSpPr/>
            <p:nvPr/>
          </p:nvSpPr>
          <p:spPr>
            <a:xfrm>
              <a:off x="2979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31253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3270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p:nvPr/>
          </p:nvSpPr>
          <p:spPr>
            <a:xfrm>
              <a:off x="34163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1"/>
            <p:cNvSpPr/>
            <p:nvPr/>
          </p:nvSpPr>
          <p:spPr>
            <a:xfrm>
              <a:off x="3561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0" name="Google Shape;360;p21"/>
          <p:cNvCxnSpPr/>
          <p:nvPr/>
        </p:nvCxnSpPr>
        <p:spPr>
          <a:xfrm rot="10800000">
            <a:off x="5698949" y="4169715"/>
            <a:ext cx="0" cy="203400"/>
          </a:xfrm>
          <a:prstGeom prst="straightConnector1">
            <a:avLst/>
          </a:prstGeom>
          <a:noFill/>
          <a:ln cap="flat" cmpd="sng" w="9525">
            <a:solidFill>
              <a:schemeClr val="dk2"/>
            </a:solidFill>
            <a:prstDash val="solid"/>
            <a:round/>
            <a:headEnd len="med" w="med" type="none"/>
            <a:tailEnd len="med" w="med" type="triangle"/>
          </a:ln>
        </p:spPr>
      </p:cxnSp>
      <p:cxnSp>
        <p:nvCxnSpPr>
          <p:cNvPr id="361" name="Google Shape;361;p21"/>
          <p:cNvCxnSpPr/>
          <p:nvPr/>
        </p:nvCxnSpPr>
        <p:spPr>
          <a:xfrm rot="10800000">
            <a:off x="6861686" y="3773265"/>
            <a:ext cx="0" cy="203400"/>
          </a:xfrm>
          <a:prstGeom prst="straightConnector1">
            <a:avLst/>
          </a:prstGeom>
          <a:noFill/>
          <a:ln cap="flat" cmpd="sng" w="9525">
            <a:solidFill>
              <a:schemeClr val="dk2"/>
            </a:solidFill>
            <a:prstDash val="solid"/>
            <a:round/>
            <a:headEnd len="med" w="med" type="none"/>
            <a:tailEnd len="med" w="med" type="triangle"/>
          </a:ln>
        </p:spPr>
      </p:cxnSp>
      <p:grpSp>
        <p:nvGrpSpPr>
          <p:cNvPr id="362" name="Google Shape;362;p21"/>
          <p:cNvGrpSpPr/>
          <p:nvPr/>
        </p:nvGrpSpPr>
        <p:grpSpPr>
          <a:xfrm>
            <a:off x="6497963" y="4024225"/>
            <a:ext cx="727500" cy="145500"/>
            <a:chOff x="2979800" y="4024350"/>
            <a:chExt cx="727500" cy="145500"/>
          </a:xfrm>
        </p:grpSpPr>
        <p:sp>
          <p:nvSpPr>
            <p:cNvPr id="363" name="Google Shape;363;p21"/>
            <p:cNvSpPr/>
            <p:nvPr/>
          </p:nvSpPr>
          <p:spPr>
            <a:xfrm>
              <a:off x="2979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31253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3270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p:nvPr/>
          </p:nvSpPr>
          <p:spPr>
            <a:xfrm>
              <a:off x="34163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p:nvPr/>
          </p:nvSpPr>
          <p:spPr>
            <a:xfrm>
              <a:off x="3561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8" name="Google Shape;368;p21"/>
          <p:cNvCxnSpPr/>
          <p:nvPr/>
        </p:nvCxnSpPr>
        <p:spPr>
          <a:xfrm rot="10800000">
            <a:off x="6861611" y="4169715"/>
            <a:ext cx="0" cy="203400"/>
          </a:xfrm>
          <a:prstGeom prst="straightConnector1">
            <a:avLst/>
          </a:prstGeom>
          <a:noFill/>
          <a:ln cap="flat" cmpd="sng" w="9525">
            <a:solidFill>
              <a:schemeClr val="dk2"/>
            </a:solidFill>
            <a:prstDash val="solid"/>
            <a:round/>
            <a:headEnd len="med" w="med" type="none"/>
            <a:tailEnd len="med" w="med" type="triangle"/>
          </a:ln>
        </p:spPr>
      </p:cxnSp>
      <p:cxnSp>
        <p:nvCxnSpPr>
          <p:cNvPr id="369" name="Google Shape;369;p21"/>
          <p:cNvCxnSpPr/>
          <p:nvPr/>
        </p:nvCxnSpPr>
        <p:spPr>
          <a:xfrm rot="10800000">
            <a:off x="8024374" y="3773265"/>
            <a:ext cx="0" cy="203400"/>
          </a:xfrm>
          <a:prstGeom prst="straightConnector1">
            <a:avLst/>
          </a:prstGeom>
          <a:noFill/>
          <a:ln cap="flat" cmpd="sng" w="9525">
            <a:solidFill>
              <a:schemeClr val="dk2"/>
            </a:solidFill>
            <a:prstDash val="solid"/>
            <a:round/>
            <a:headEnd len="med" w="med" type="none"/>
            <a:tailEnd len="med" w="med" type="triangle"/>
          </a:ln>
        </p:spPr>
      </p:cxnSp>
      <p:grpSp>
        <p:nvGrpSpPr>
          <p:cNvPr id="370" name="Google Shape;370;p21"/>
          <p:cNvGrpSpPr/>
          <p:nvPr/>
        </p:nvGrpSpPr>
        <p:grpSpPr>
          <a:xfrm>
            <a:off x="7660650" y="4024225"/>
            <a:ext cx="727500" cy="145500"/>
            <a:chOff x="2979800" y="4024350"/>
            <a:chExt cx="727500" cy="145500"/>
          </a:xfrm>
        </p:grpSpPr>
        <p:sp>
          <p:nvSpPr>
            <p:cNvPr id="371" name="Google Shape;371;p21"/>
            <p:cNvSpPr/>
            <p:nvPr/>
          </p:nvSpPr>
          <p:spPr>
            <a:xfrm>
              <a:off x="2979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1"/>
            <p:cNvSpPr/>
            <p:nvPr/>
          </p:nvSpPr>
          <p:spPr>
            <a:xfrm>
              <a:off x="31253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
            <p:cNvSpPr/>
            <p:nvPr/>
          </p:nvSpPr>
          <p:spPr>
            <a:xfrm>
              <a:off x="3270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a:off x="34163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
            <p:cNvSpPr/>
            <p:nvPr/>
          </p:nvSpPr>
          <p:spPr>
            <a:xfrm>
              <a:off x="3561800" y="4024350"/>
              <a:ext cx="145500" cy="14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76" name="Google Shape;376;p21"/>
          <p:cNvCxnSpPr/>
          <p:nvPr/>
        </p:nvCxnSpPr>
        <p:spPr>
          <a:xfrm rot="10800000">
            <a:off x="8024299" y="4169715"/>
            <a:ext cx="0" cy="203400"/>
          </a:xfrm>
          <a:prstGeom prst="straightConnector1">
            <a:avLst/>
          </a:prstGeom>
          <a:noFill/>
          <a:ln cap="flat" cmpd="sng" w="9525">
            <a:solidFill>
              <a:schemeClr val="dk2"/>
            </a:solidFill>
            <a:prstDash val="solid"/>
            <a:round/>
            <a:headEnd len="med" w="med" type="none"/>
            <a:tailEnd len="med" w="med" type="triangle"/>
          </a:ln>
        </p:spPr>
      </p:cxnSp>
      <p:sp>
        <p:nvSpPr>
          <p:cNvPr id="377" name="Google Shape;377;p21"/>
          <p:cNvSpPr txBox="1"/>
          <p:nvPr/>
        </p:nvSpPr>
        <p:spPr>
          <a:xfrm>
            <a:off x="5316850" y="1320800"/>
            <a:ext cx="764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latin typeface="Roboto"/>
                <a:ea typeface="Roboto"/>
                <a:cs typeface="Roboto"/>
                <a:sym typeface="Roboto"/>
              </a:rPr>
              <a:t>Meu</a:t>
            </a:r>
            <a:endParaRPr baseline="-25000" i="1" sz="1200">
              <a:latin typeface="Roboto"/>
              <a:ea typeface="Roboto"/>
              <a:cs typeface="Roboto"/>
              <a:sym typeface="Roboto"/>
            </a:endParaRPr>
          </a:p>
        </p:txBody>
      </p:sp>
      <p:sp>
        <p:nvSpPr>
          <p:cNvPr id="378" name="Google Shape;378;p21"/>
          <p:cNvSpPr txBox="1"/>
          <p:nvPr/>
        </p:nvSpPr>
        <p:spPr>
          <a:xfrm>
            <a:off x="6444626" y="1342338"/>
            <a:ext cx="764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latin typeface="Roboto"/>
                <a:ea typeface="Roboto"/>
                <a:cs typeface="Roboto"/>
                <a:sym typeface="Roboto"/>
              </a:rPr>
              <a:t>nome</a:t>
            </a:r>
            <a:endParaRPr baseline="-25000" i="1" sz="1200">
              <a:latin typeface="Roboto"/>
              <a:ea typeface="Roboto"/>
              <a:cs typeface="Roboto"/>
              <a:sym typeface="Roboto"/>
            </a:endParaRPr>
          </a:p>
        </p:txBody>
      </p:sp>
      <p:cxnSp>
        <p:nvCxnSpPr>
          <p:cNvPr id="379" name="Google Shape;379;p21"/>
          <p:cNvCxnSpPr>
            <a:endCxn id="380" idx="2"/>
          </p:cNvCxnSpPr>
          <p:nvPr/>
        </p:nvCxnSpPr>
        <p:spPr>
          <a:xfrm rot="10800000">
            <a:off x="5699989" y="2856838"/>
            <a:ext cx="0" cy="242100"/>
          </a:xfrm>
          <a:prstGeom prst="straightConnector1">
            <a:avLst/>
          </a:prstGeom>
          <a:noFill/>
          <a:ln cap="flat" cmpd="sng" w="9525">
            <a:solidFill>
              <a:schemeClr val="dk2"/>
            </a:solidFill>
            <a:prstDash val="solid"/>
            <a:round/>
            <a:headEnd len="med" w="med" type="none"/>
            <a:tailEnd len="med" w="med" type="triangle"/>
          </a:ln>
        </p:spPr>
      </p:cxnSp>
      <p:sp>
        <p:nvSpPr>
          <p:cNvPr id="380" name="Google Shape;380;p21"/>
          <p:cNvSpPr/>
          <p:nvPr/>
        </p:nvSpPr>
        <p:spPr>
          <a:xfrm>
            <a:off x="5336989" y="2650138"/>
            <a:ext cx="726000" cy="2067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000"/>
              <a:t>Attention</a:t>
            </a:r>
            <a:endParaRPr sz="1000"/>
          </a:p>
        </p:txBody>
      </p:sp>
      <p:cxnSp>
        <p:nvCxnSpPr>
          <p:cNvPr id="381" name="Google Shape;381;p21"/>
          <p:cNvCxnSpPr>
            <a:stCxn id="301" idx="0"/>
            <a:endCxn id="380" idx="1"/>
          </p:cNvCxnSpPr>
          <p:nvPr/>
        </p:nvCxnSpPr>
        <p:spPr>
          <a:xfrm rot="-5400000">
            <a:off x="3364389" y="1132532"/>
            <a:ext cx="351600" cy="3593700"/>
          </a:xfrm>
          <a:prstGeom prst="bentConnector2">
            <a:avLst/>
          </a:prstGeom>
          <a:noFill/>
          <a:ln cap="flat" cmpd="sng" w="9525">
            <a:solidFill>
              <a:srgbClr val="F1C232"/>
            </a:solidFill>
            <a:prstDash val="solid"/>
            <a:round/>
            <a:headEnd len="med" w="med" type="none"/>
            <a:tailEnd len="med" w="med" type="triangle"/>
          </a:ln>
        </p:spPr>
      </p:cxnSp>
      <p:cxnSp>
        <p:nvCxnSpPr>
          <p:cNvPr id="382" name="Google Shape;382;p21"/>
          <p:cNvCxnSpPr>
            <a:stCxn id="304" idx="0"/>
          </p:cNvCxnSpPr>
          <p:nvPr/>
        </p:nvCxnSpPr>
        <p:spPr>
          <a:xfrm rot="10800000">
            <a:off x="2911913" y="2766782"/>
            <a:ext cx="0" cy="338400"/>
          </a:xfrm>
          <a:prstGeom prst="straightConnector1">
            <a:avLst/>
          </a:prstGeom>
          <a:noFill/>
          <a:ln cap="flat" cmpd="sng" w="9525">
            <a:solidFill>
              <a:srgbClr val="F1C232"/>
            </a:solidFill>
            <a:prstDash val="solid"/>
            <a:round/>
            <a:headEnd len="med" w="med" type="none"/>
            <a:tailEnd len="med" w="med" type="triangle"/>
          </a:ln>
        </p:spPr>
      </p:cxnSp>
      <p:sp>
        <p:nvSpPr>
          <p:cNvPr id="383" name="Google Shape;383;p21"/>
          <p:cNvSpPr/>
          <p:nvPr/>
        </p:nvSpPr>
        <p:spPr>
          <a:xfrm>
            <a:off x="6477018" y="2641819"/>
            <a:ext cx="726000" cy="2067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000"/>
              <a:t>Attention</a:t>
            </a:r>
            <a:endParaRPr sz="1000"/>
          </a:p>
        </p:txBody>
      </p:sp>
      <p:sp>
        <p:nvSpPr>
          <p:cNvPr id="384" name="Google Shape;384;p21"/>
          <p:cNvSpPr txBox="1"/>
          <p:nvPr/>
        </p:nvSpPr>
        <p:spPr>
          <a:xfrm>
            <a:off x="4419263" y="2366825"/>
            <a:ext cx="77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pt-BR" sz="1200"/>
              <a:t>h</a:t>
            </a:r>
            <a:r>
              <a:rPr baseline="-25000" i="1" lang="pt-BR" sz="1200"/>
              <a:t>1, 2, …, J</a:t>
            </a:r>
            <a:endParaRPr baseline="-25000" i="1" sz="1200"/>
          </a:p>
        </p:txBody>
      </p:sp>
      <p:cxnSp>
        <p:nvCxnSpPr>
          <p:cNvPr id="385" name="Google Shape;385;p21"/>
          <p:cNvCxnSpPr/>
          <p:nvPr/>
        </p:nvCxnSpPr>
        <p:spPr>
          <a:xfrm>
            <a:off x="6153308" y="2694965"/>
            <a:ext cx="323700" cy="0"/>
          </a:xfrm>
          <a:prstGeom prst="straightConnector1">
            <a:avLst/>
          </a:prstGeom>
          <a:noFill/>
          <a:ln cap="flat" cmpd="sng" w="9525">
            <a:solidFill>
              <a:srgbClr val="F1C232"/>
            </a:solidFill>
            <a:prstDash val="dash"/>
            <a:round/>
            <a:headEnd len="med" w="med" type="none"/>
            <a:tailEnd len="med" w="med" type="triangle"/>
          </a:ln>
        </p:spPr>
      </p:cxnSp>
      <p:sp>
        <p:nvSpPr>
          <p:cNvPr id="386" name="Google Shape;386;p21"/>
          <p:cNvSpPr/>
          <p:nvPr/>
        </p:nvSpPr>
        <p:spPr>
          <a:xfrm>
            <a:off x="7661939" y="2643303"/>
            <a:ext cx="726000" cy="2067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000"/>
              <a:t>Attention</a:t>
            </a:r>
            <a:endParaRPr sz="1000"/>
          </a:p>
        </p:txBody>
      </p:sp>
      <p:cxnSp>
        <p:nvCxnSpPr>
          <p:cNvPr id="387" name="Google Shape;387;p21"/>
          <p:cNvCxnSpPr/>
          <p:nvPr/>
        </p:nvCxnSpPr>
        <p:spPr>
          <a:xfrm>
            <a:off x="7338223" y="2694965"/>
            <a:ext cx="323700" cy="0"/>
          </a:xfrm>
          <a:prstGeom prst="straightConnector1">
            <a:avLst/>
          </a:prstGeom>
          <a:noFill/>
          <a:ln cap="flat" cmpd="sng" w="9525">
            <a:solidFill>
              <a:srgbClr val="F1C232"/>
            </a:solidFill>
            <a:prstDash val="dash"/>
            <a:round/>
            <a:headEnd len="med" w="med" type="none"/>
            <a:tailEnd len="med" w="med" type="triangle"/>
          </a:ln>
        </p:spPr>
      </p:cxnSp>
      <p:cxnSp>
        <p:nvCxnSpPr>
          <p:cNvPr id="388" name="Google Shape;388;p21"/>
          <p:cNvCxnSpPr/>
          <p:nvPr/>
        </p:nvCxnSpPr>
        <p:spPr>
          <a:xfrm>
            <a:off x="697550" y="2743675"/>
            <a:ext cx="1050300" cy="0"/>
          </a:xfrm>
          <a:prstGeom prst="straightConnector1">
            <a:avLst/>
          </a:prstGeom>
          <a:noFill/>
          <a:ln cap="flat" cmpd="sng" w="9525">
            <a:solidFill>
              <a:srgbClr val="F1C232"/>
            </a:solidFill>
            <a:prstDash val="dash"/>
            <a:round/>
            <a:headEnd len="med" w="med" type="none"/>
            <a:tailEnd len="med" w="med" type="triangle"/>
          </a:ln>
        </p:spPr>
      </p:cxnSp>
      <p:sp>
        <p:nvSpPr>
          <p:cNvPr id="389" name="Google Shape;389;p21"/>
          <p:cNvSpPr txBox="1"/>
          <p:nvPr/>
        </p:nvSpPr>
        <p:spPr>
          <a:xfrm>
            <a:off x="5668212" y="2342056"/>
            <a:ext cx="410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a</a:t>
            </a:r>
            <a:r>
              <a:rPr baseline="-25000" i="1" lang="pt-BR" sz="1200"/>
              <a:t>1</a:t>
            </a:r>
            <a:endParaRPr baseline="-25000" i="1" sz="1200"/>
          </a:p>
        </p:txBody>
      </p:sp>
      <p:sp>
        <p:nvSpPr>
          <p:cNvPr id="390" name="Google Shape;390;p21"/>
          <p:cNvSpPr txBox="1"/>
          <p:nvPr/>
        </p:nvSpPr>
        <p:spPr>
          <a:xfrm>
            <a:off x="6821954" y="2324895"/>
            <a:ext cx="410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a</a:t>
            </a:r>
            <a:r>
              <a:rPr baseline="-25000" i="1" lang="pt-BR" sz="1200"/>
              <a:t>2</a:t>
            </a:r>
            <a:endParaRPr baseline="-25000" i="1" sz="1200"/>
          </a:p>
        </p:txBody>
      </p:sp>
      <p:sp>
        <p:nvSpPr>
          <p:cNvPr id="391" name="Google Shape;391;p21"/>
          <p:cNvSpPr txBox="1"/>
          <p:nvPr/>
        </p:nvSpPr>
        <p:spPr>
          <a:xfrm>
            <a:off x="8020544" y="2324908"/>
            <a:ext cx="410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1200"/>
              <a:t>a</a:t>
            </a:r>
            <a:r>
              <a:rPr baseline="-25000" i="1" lang="pt-BR" sz="1200"/>
              <a:t>3</a:t>
            </a:r>
            <a:endParaRPr baseline="-25000" i="1" sz="1200"/>
          </a:p>
        </p:txBody>
      </p:sp>
      <p:cxnSp>
        <p:nvCxnSpPr>
          <p:cNvPr id="392" name="Google Shape;392;p21"/>
          <p:cNvCxnSpPr/>
          <p:nvPr/>
        </p:nvCxnSpPr>
        <p:spPr>
          <a:xfrm rot="10800000">
            <a:off x="8020532" y="2416107"/>
            <a:ext cx="3600" cy="236400"/>
          </a:xfrm>
          <a:prstGeom prst="straightConnector1">
            <a:avLst/>
          </a:prstGeom>
          <a:noFill/>
          <a:ln cap="flat" cmpd="sng" w="9525">
            <a:solidFill>
              <a:srgbClr val="CC0000"/>
            </a:solidFill>
            <a:prstDash val="solid"/>
            <a:round/>
            <a:headEnd len="med" w="med" type="none"/>
            <a:tailEnd len="med" w="med" type="triangle"/>
          </a:ln>
        </p:spPr>
      </p:cxnSp>
      <p:cxnSp>
        <p:nvCxnSpPr>
          <p:cNvPr id="393" name="Google Shape;393;p21"/>
          <p:cNvCxnSpPr>
            <a:stCxn id="380" idx="0"/>
          </p:cNvCxnSpPr>
          <p:nvPr/>
        </p:nvCxnSpPr>
        <p:spPr>
          <a:xfrm rot="10800000">
            <a:off x="5695489" y="2424838"/>
            <a:ext cx="4500" cy="225300"/>
          </a:xfrm>
          <a:prstGeom prst="straightConnector1">
            <a:avLst/>
          </a:prstGeom>
          <a:noFill/>
          <a:ln cap="flat" cmpd="sng" w="9525">
            <a:solidFill>
              <a:srgbClr val="CC0000"/>
            </a:solidFill>
            <a:prstDash val="solid"/>
            <a:round/>
            <a:headEnd len="med" w="med" type="none"/>
            <a:tailEnd len="med" w="med" type="triangle"/>
          </a:ln>
        </p:spPr>
      </p:cxnSp>
      <p:cxnSp>
        <p:nvCxnSpPr>
          <p:cNvPr id="394" name="Google Shape;394;p21"/>
          <p:cNvCxnSpPr/>
          <p:nvPr/>
        </p:nvCxnSpPr>
        <p:spPr>
          <a:xfrm rot="10800000">
            <a:off x="6837625" y="2413244"/>
            <a:ext cx="3600" cy="236400"/>
          </a:xfrm>
          <a:prstGeom prst="straightConnector1">
            <a:avLst/>
          </a:prstGeom>
          <a:noFill/>
          <a:ln cap="flat" cmpd="sng" w="9525">
            <a:solidFill>
              <a:srgbClr val="CC0000"/>
            </a:solidFill>
            <a:prstDash val="solid"/>
            <a:round/>
            <a:headEnd len="med" w="med" type="none"/>
            <a:tailEnd len="med" w="med" type="triangle"/>
          </a:ln>
        </p:spPr>
      </p:cxnSp>
      <p:cxnSp>
        <p:nvCxnSpPr>
          <p:cNvPr id="395" name="Google Shape;395;p21"/>
          <p:cNvCxnSpPr/>
          <p:nvPr/>
        </p:nvCxnSpPr>
        <p:spPr>
          <a:xfrm>
            <a:off x="7215770" y="2789806"/>
            <a:ext cx="449100" cy="374700"/>
          </a:xfrm>
          <a:prstGeom prst="bentConnector3">
            <a:avLst>
              <a:gd fmla="val 50000" name="adj1"/>
            </a:avLst>
          </a:prstGeom>
          <a:noFill/>
          <a:ln cap="flat" cmpd="sng" w="9525">
            <a:solidFill>
              <a:srgbClr val="CC0000"/>
            </a:solidFill>
            <a:prstDash val="dash"/>
            <a:round/>
            <a:headEnd len="med" w="med" type="none"/>
            <a:tailEnd len="med" w="med" type="triangle"/>
          </a:ln>
        </p:spPr>
      </p:cxnSp>
      <p:cxnSp>
        <p:nvCxnSpPr>
          <p:cNvPr id="396" name="Google Shape;396;p21"/>
          <p:cNvCxnSpPr/>
          <p:nvPr/>
        </p:nvCxnSpPr>
        <p:spPr>
          <a:xfrm>
            <a:off x="6066993" y="2806969"/>
            <a:ext cx="449100" cy="374700"/>
          </a:xfrm>
          <a:prstGeom prst="bentConnector3">
            <a:avLst>
              <a:gd fmla="val 50000" name="adj1"/>
            </a:avLst>
          </a:prstGeom>
          <a:noFill/>
          <a:ln cap="flat" cmpd="sng" w="9525">
            <a:solidFill>
              <a:srgbClr val="CC0000"/>
            </a:solidFill>
            <a:prstDash val="dash"/>
            <a:round/>
            <a:headEnd len="med" w="med" type="none"/>
            <a:tailEnd len="med" w="med" type="triangle"/>
          </a:ln>
        </p:spPr>
      </p:cxnSp>
      <p:cxnSp>
        <p:nvCxnSpPr>
          <p:cNvPr id="397" name="Google Shape;397;p21"/>
          <p:cNvCxnSpPr/>
          <p:nvPr/>
        </p:nvCxnSpPr>
        <p:spPr>
          <a:xfrm>
            <a:off x="8413882" y="2789806"/>
            <a:ext cx="449100" cy="374700"/>
          </a:xfrm>
          <a:prstGeom prst="bentConnector3">
            <a:avLst>
              <a:gd fmla="val 50000" name="adj1"/>
            </a:avLst>
          </a:prstGeom>
          <a:noFill/>
          <a:ln cap="flat" cmpd="sng" w="9525">
            <a:solidFill>
              <a:srgbClr val="CC0000"/>
            </a:solidFill>
            <a:prstDash val="dash"/>
            <a:round/>
            <a:headEnd len="med" w="med" type="none"/>
            <a:tailEnd len="med" w="med" type="triangle"/>
          </a:ln>
        </p:spPr>
      </p:cxnSp>
      <p:cxnSp>
        <p:nvCxnSpPr>
          <p:cNvPr id="398" name="Google Shape;398;p21"/>
          <p:cNvCxnSpPr/>
          <p:nvPr/>
        </p:nvCxnSpPr>
        <p:spPr>
          <a:xfrm rot="10800000">
            <a:off x="6839414" y="2862213"/>
            <a:ext cx="0" cy="242100"/>
          </a:xfrm>
          <a:prstGeom prst="straightConnector1">
            <a:avLst/>
          </a:prstGeom>
          <a:noFill/>
          <a:ln cap="flat" cmpd="sng" w="9525">
            <a:solidFill>
              <a:schemeClr val="dk2"/>
            </a:solidFill>
            <a:prstDash val="solid"/>
            <a:round/>
            <a:headEnd len="med" w="med" type="none"/>
            <a:tailEnd len="med" w="med" type="triangle"/>
          </a:ln>
        </p:spPr>
      </p:cxnSp>
      <p:cxnSp>
        <p:nvCxnSpPr>
          <p:cNvPr id="399" name="Google Shape;399;p21"/>
          <p:cNvCxnSpPr/>
          <p:nvPr/>
        </p:nvCxnSpPr>
        <p:spPr>
          <a:xfrm rot="10800000">
            <a:off x="8024939" y="2872413"/>
            <a:ext cx="0" cy="242100"/>
          </a:xfrm>
          <a:prstGeom prst="straightConnector1">
            <a:avLst/>
          </a:prstGeom>
          <a:noFill/>
          <a:ln cap="flat" cmpd="sng" w="9525">
            <a:solidFill>
              <a:schemeClr val="dk2"/>
            </a:solidFill>
            <a:prstDash val="solid"/>
            <a:round/>
            <a:headEnd len="med" w="med" type="none"/>
            <a:tailEnd len="med" w="med" type="triangle"/>
          </a:ln>
        </p:spPr>
      </p:cxnSp>
      <p:cxnSp>
        <p:nvCxnSpPr>
          <p:cNvPr id="400" name="Google Shape;400;p21"/>
          <p:cNvCxnSpPr>
            <a:stCxn id="309" idx="2"/>
            <a:endCxn id="312" idx="2"/>
          </p:cNvCxnSpPr>
          <p:nvPr/>
        </p:nvCxnSpPr>
        <p:spPr>
          <a:xfrm flipH="1" rot="-5400000">
            <a:off x="4295952" y="2150409"/>
            <a:ext cx="600" cy="5106000"/>
          </a:xfrm>
          <a:prstGeom prst="bentConnector3">
            <a:avLst>
              <a:gd fmla="val 24852741" name="adj1"/>
            </a:avLst>
          </a:prstGeom>
          <a:noFill/>
          <a:ln cap="flat" cmpd="sng" w="9525">
            <a:solidFill>
              <a:srgbClr val="CC0000"/>
            </a:solidFill>
            <a:prstDash val="solid"/>
            <a:round/>
            <a:headEnd len="med" w="med" type="triangle"/>
            <a:tailEnd len="med" w="med" type="triangle"/>
          </a:ln>
        </p:spPr>
      </p:cxnSp>
      <p:cxnSp>
        <p:nvCxnSpPr>
          <p:cNvPr id="401" name="Google Shape;401;p21"/>
          <p:cNvCxnSpPr>
            <a:stCxn id="310" idx="2"/>
            <a:endCxn id="313" idx="2"/>
          </p:cNvCxnSpPr>
          <p:nvPr/>
        </p:nvCxnSpPr>
        <p:spPr>
          <a:xfrm flipH="1" rot="-5400000">
            <a:off x="5449325" y="2165550"/>
            <a:ext cx="30900" cy="5106000"/>
          </a:xfrm>
          <a:prstGeom prst="bentConnector3">
            <a:avLst>
              <a:gd fmla="val 953883" name="adj1"/>
            </a:avLst>
          </a:prstGeom>
          <a:noFill/>
          <a:ln cap="flat" cmpd="sng" w="9525">
            <a:solidFill>
              <a:srgbClr val="CC0000"/>
            </a:solidFill>
            <a:prstDash val="solid"/>
            <a:round/>
            <a:headEnd len="med" w="med" type="triangl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07559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