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6"/>
  </p:notesMasterIdLst>
  <p:handoutMasterIdLst>
    <p:handoutMasterId r:id="rId7"/>
  </p:handoutMasterIdLst>
  <p:sldIdLst>
    <p:sldId id="549" r:id="rId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03" userDrawn="1">
          <p15:clr>
            <a:srgbClr val="A4A3A4"/>
          </p15:clr>
        </p15:guide>
        <p15:guide id="3" orient="horz" pos="398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guide id="8" pos="271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6" autoAdjust="0"/>
    <p:restoredTop sz="79330" autoAdjust="0"/>
  </p:normalViewPr>
  <p:slideViewPr>
    <p:cSldViewPr snapToGrid="0" showGuides="1">
      <p:cViewPr varScale="1">
        <p:scale>
          <a:sx n="125" d="100"/>
          <a:sy n="125" d="100"/>
        </p:scale>
        <p:origin x="2028" y="108"/>
      </p:cViewPr>
      <p:guideLst>
        <p:guide pos="3841"/>
        <p:guide orient="horz" pos="1003"/>
        <p:guide orient="horz" pos="3984"/>
        <p:guide pos="303"/>
        <p:guide pos="7356"/>
        <p:guide orient="horz" pos="300"/>
        <p:guide pos="2713"/>
      </p:guideLst>
    </p:cSldViewPr>
  </p:slideViewPr>
  <p:outlineViewPr>
    <p:cViewPr>
      <p:scale>
        <a:sx n="33" d="100"/>
        <a:sy n="33" d="100"/>
      </p:scale>
      <p:origin x="0" y="-6394"/>
    </p:cViewPr>
  </p:outlineViewPr>
  <p:notesTextViewPr>
    <p:cViewPr>
      <p:scale>
        <a:sx n="125" d="100"/>
        <a:sy n="125" d="100"/>
      </p:scale>
      <p:origin x="0" y="0"/>
    </p:cViewPr>
  </p:notesTextViewPr>
  <p:sorterViewPr>
    <p:cViewPr>
      <p:scale>
        <a:sx n="98" d="100"/>
        <a:sy n="98"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An international trade in blockchain holds relevant data about involved business partners and relevant documents.</a:t>
            </a: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Various business partners can access the blockchain and post or look up data or documents according to roles and authorizations.</a:t>
            </a: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SAP Transportation Management posts a Bill of Lading into the Blockchain as an unique token of an asset for which the ownership can be handed over securely.</a:t>
            </a: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Digital signing of PDF documents via mobile app. Digitally signed B/L document can be used as e-B/L based on blockchain.</a:t>
            </a: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Secure container release process via secure QR code scan authenticating entitled trucker based on blockchain.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4169728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EXTERNAL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1" name="Picture 10"/>
          <p:cNvPicPr>
            <a:picLocks noChangeAspect="1"/>
          </p:cNvPicPr>
          <p:nvPr userDrawn="1"/>
        </p:nvPicPr>
        <p:blipFill>
          <a:blip r:embed="rId2"/>
          <a:stretch>
            <a:fillRect/>
          </a:stretch>
        </p:blipFill>
        <p:spPr>
          <a:xfrm>
            <a:off x="288000" y="6217668"/>
            <a:ext cx="1932000" cy="360000"/>
          </a:xfrm>
          <a:prstGeom prst="rect">
            <a:avLst/>
          </a:prstGeom>
        </p:spPr>
      </p:pic>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EXTERNAL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EXTERNAL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r>
              <a:rPr lang="en-US"/>
              <a:t>Click icon to add picture</a:t>
            </a:r>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40716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EXTERNAL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62" r:id="rId17"/>
    <p:sldLayoutId id="2147483771" r:id="rId18"/>
    <p:sldLayoutId id="2147483763" r:id="rId19"/>
    <p:sldLayoutId id="2147483751" r:id="rId20"/>
    <p:sldLayoutId id="2147483753" r:id="rId21"/>
    <p:sldLayoutId id="2147483756" r:id="rId22"/>
    <p:sldLayoutId id="2147483740" r:id="rId23"/>
    <p:sldLayoutId id="2147483754" r:id="rId24"/>
    <p:sldLayoutId id="2147483755" r:id="rId25"/>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646331"/>
          </a:xfrm>
        </p:spPr>
        <p:txBody>
          <a:bodyPr/>
          <a:lstStyle/>
          <a:p>
            <a:r>
              <a:rPr lang="en-US" dirty="0"/>
              <a:t>Blockchain for International Trade</a:t>
            </a:r>
            <a:br>
              <a:rPr lang="en-US" dirty="0"/>
            </a:br>
            <a:r>
              <a:rPr lang="en-US" sz="1800" b="0" dirty="0">
                <a:solidFill>
                  <a:schemeClr val="accent1"/>
                </a:solidFill>
              </a:rPr>
              <a:t>Proof-Of-Concept for blockchain based ocean shipping</a:t>
            </a:r>
          </a:p>
        </p:txBody>
      </p:sp>
      <p:grpSp>
        <p:nvGrpSpPr>
          <p:cNvPr id="5" name="Group 4"/>
          <p:cNvGrpSpPr/>
          <p:nvPr/>
        </p:nvGrpSpPr>
        <p:grpSpPr>
          <a:xfrm>
            <a:off x="6248400" y="1620000"/>
            <a:ext cx="5740852" cy="3824936"/>
            <a:chOff x="4811485" y="1313270"/>
            <a:chExt cx="7003597" cy="4891438"/>
          </a:xfrm>
        </p:grpSpPr>
        <p:pic>
          <p:nvPicPr>
            <p:cNvPr id="1026" name="Picture 2" descr="image002"/>
            <p:cNvPicPr>
              <a:picLocks noChangeAspect="1" noChangeArrowheads="1"/>
            </p:cNvPicPr>
            <p:nvPr/>
          </p:nvPicPr>
          <p:blipFill rotWithShape="1">
            <a:blip r:embed="rId3">
              <a:extLst>
                <a:ext uri="{28A0092B-C50C-407E-A947-70E740481C1C}">
                  <a14:useLocalDpi xmlns:a14="http://schemas.microsoft.com/office/drawing/2010/main" val="0"/>
                </a:ext>
              </a:extLst>
            </a:blip>
            <a:srcRect b="46883"/>
            <a:stretch/>
          </p:blipFill>
          <p:spPr bwMode="auto">
            <a:xfrm>
              <a:off x="4811485" y="1313270"/>
              <a:ext cx="7003597" cy="345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image0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257" y="2755920"/>
              <a:ext cx="5206774" cy="344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 Placeholder 10"/>
          <p:cNvSpPr>
            <a:spLocks noGrp="1"/>
          </p:cNvSpPr>
          <p:nvPr>
            <p:ph type="body" sz="quarter" idx="10"/>
          </p:nvPr>
        </p:nvSpPr>
        <p:spPr>
          <a:xfrm>
            <a:off x="504000" y="1620000"/>
            <a:ext cx="5298086" cy="1384457"/>
          </a:xfrm>
        </p:spPr>
        <p:txBody>
          <a:bodyPr/>
          <a:lstStyle/>
          <a:p>
            <a:pPr lvl="0"/>
            <a:r>
              <a:rPr lang="en-US" b="1" kern="0" dirty="0">
                <a:solidFill>
                  <a:schemeClr val="accent1"/>
                </a:solidFill>
              </a:rPr>
              <a:t>Challenge</a:t>
            </a:r>
            <a:endParaRPr lang="en-US" dirty="0">
              <a:solidFill>
                <a:schemeClr val="accent1"/>
              </a:solidFill>
            </a:endParaRPr>
          </a:p>
          <a:p>
            <a:pPr lvl="1"/>
            <a:r>
              <a:rPr lang="en-US" kern="0" dirty="0">
                <a:solidFill>
                  <a:sysClr val="windowText" lastClr="000000"/>
                </a:solidFill>
              </a:rPr>
              <a:t>International trade documents are rarely digitized and spread across multiple data silos. Process participants lack a common view on information.</a:t>
            </a:r>
          </a:p>
        </p:txBody>
      </p:sp>
      <p:sp>
        <p:nvSpPr>
          <p:cNvPr id="9" name="Text Placeholder 10"/>
          <p:cNvSpPr txBox="1">
            <a:spLocks/>
          </p:cNvSpPr>
          <p:nvPr/>
        </p:nvSpPr>
        <p:spPr bwMode="gray">
          <a:xfrm>
            <a:off x="504000" y="3004457"/>
            <a:ext cx="5744400" cy="3048000"/>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endParaRPr lang="en-US" kern="0" dirty="0">
              <a:solidFill>
                <a:sysClr val="windowText" lastClr="000000"/>
              </a:solidFill>
            </a:endParaRPr>
          </a:p>
          <a:p>
            <a:pPr marL="0" lvl="1" indent="0">
              <a:buFont typeface="Wingdings" pitchFamily="2" charset="2"/>
              <a:buNone/>
            </a:pPr>
            <a:r>
              <a:rPr lang="en-US" sz="2000" b="1" kern="0" dirty="0">
                <a:solidFill>
                  <a:schemeClr val="accent1"/>
                </a:solidFill>
              </a:rPr>
              <a:t>Proof-of-Concept Objectives</a:t>
            </a:r>
            <a:endParaRPr lang="en-US" sz="2000" kern="0" dirty="0">
              <a:solidFill>
                <a:schemeClr val="accent1"/>
              </a:solidFill>
            </a:endParaRPr>
          </a:p>
          <a:p>
            <a:pPr lvl="1"/>
            <a:r>
              <a:rPr lang="en-US" dirty="0"/>
              <a:t>Build single version of the truth with relevant data into one place shared by involved business partners</a:t>
            </a:r>
          </a:p>
          <a:p>
            <a:pPr lvl="1"/>
            <a:r>
              <a:rPr lang="en-US" dirty="0"/>
              <a:t>Integration into SAP Transportation Management posting a Bill of Lading to blockchain as unique asset</a:t>
            </a:r>
          </a:p>
          <a:p>
            <a:pPr lvl="1"/>
            <a:r>
              <a:rPr lang="en-US" dirty="0"/>
              <a:t>Asset ownership transfer with full transparency and status tracking</a:t>
            </a:r>
          </a:p>
          <a:p>
            <a:pPr lvl="1"/>
            <a:r>
              <a:rPr lang="en-US" dirty="0"/>
              <a:t>Secure container release process via mobile device</a:t>
            </a:r>
          </a:p>
        </p:txBody>
      </p:sp>
    </p:spTree>
    <p:extLst>
      <p:ext uri="{BB962C8B-B14F-4D97-AF65-F5344CB8AC3E}">
        <p14:creationId xmlns:p14="http://schemas.microsoft.com/office/powerpoint/2010/main" val="3941777572"/>
      </p:ext>
    </p:extLst>
  </p:cSld>
  <p:clrMapOvr>
    <a:masterClrMapping/>
  </p:clrMapOvr>
</p:sld>
</file>

<file path=ppt/theme/theme1.xml><?xml version="1.0" encoding="utf-8"?>
<a:theme xmlns:a="http://schemas.openxmlformats.org/drawingml/2006/main" name="SAP TechEd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TechEd_2017_16x9_white.potx" id="{42C8C270-4A51-445B-A406-2AB2554B1953}" vid="{652CDB98-711D-4D57-A50C-C2955ECCEF7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B8C4CD6BE59F4DBED7A578E8FB70DA" ma:contentTypeVersion="1" ma:contentTypeDescription="Create a new document." ma:contentTypeScope="" ma:versionID="7bbd784f392c23d68cb450e09430e93d">
  <xsd:schema xmlns:xsd="http://www.w3.org/2001/XMLSchema" xmlns:xs="http://www.w3.org/2001/XMLSchema" xmlns:p="http://schemas.microsoft.com/office/2006/metadata/properties" xmlns:ns2="51a6fca7-aba7-4763-b563-8b77a929b25b" targetNamespace="http://schemas.microsoft.com/office/2006/metadata/properties" ma:root="true" ma:fieldsID="8dfcb58358423fbbb8b15b162e09867e" ns2:_="">
    <xsd:import namespace="51a6fca7-aba7-4763-b563-8b77a929b25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a6fca7-aba7-4763-b563-8b77a929b25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D69B6C-0E62-4999-8EF6-D92222F8CF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a6fca7-aba7-4763-b563-8b77a929b2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CBF09-0ACB-48A7-A63F-D34FA18A1953}">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51a6fca7-aba7-4763-b563-8b77a929b25b"/>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F41F56FC-2BEA-4E79-AA78-B3A9E47CF1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SAP_TechEd_2017_16x9_white</Template>
  <TotalTime>0</TotalTime>
  <Words>185</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Arial</vt:lpstr>
      <vt:lpstr>Courier New</vt:lpstr>
      <vt:lpstr>Symbol</vt:lpstr>
      <vt:lpstr>wingdings</vt:lpstr>
      <vt:lpstr>wingdings</vt:lpstr>
      <vt:lpstr>SAP TechEd_2017_16x9_white</vt:lpstr>
      <vt:lpstr>Blockchain for International Trade Proof-Of-Concept for blockchain based ocean shipping</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CPL103 - Blockchain and SAP: Use Cases, Scenarios, and New Solutions</dc:title>
  <dc:subject>SAP TechED 2017</dc:subject>
  <dc:creator>Fichter, Andreas</dc:creator>
  <cp:keywords>2017/16:9/white</cp:keywords>
  <cp:lastModifiedBy>Foerster, Stefan</cp:lastModifiedBy>
  <cp:revision>83</cp:revision>
  <dcterms:created xsi:type="dcterms:W3CDTF">2017-07-27T23:39:33Z</dcterms:created>
  <dcterms:modified xsi:type="dcterms:W3CDTF">2018-02-15T08:35:20Z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245152964</vt:i4>
  </property>
  <property fmtid="{D5CDD505-2E9C-101B-9397-08002B2CF9AE}" pid="3" name="_NewReviewCycle">
    <vt:lpwstr/>
  </property>
  <property fmtid="{D5CDD505-2E9C-101B-9397-08002B2CF9AE}" pid="4" name="_EmailSubject">
    <vt:lpwstr>Reworked TechEd templates 2017 for approval</vt:lpwstr>
  </property>
  <property fmtid="{D5CDD505-2E9C-101B-9397-08002B2CF9AE}" pid="5" name="_AuthorEmail">
    <vt:lpwstr>christine.weber@sap.com</vt:lpwstr>
  </property>
  <property fmtid="{D5CDD505-2E9C-101B-9397-08002B2CF9AE}" pid="6" name="_AuthorEmailDisplayName">
    <vt:lpwstr>Weber, Christine</vt:lpwstr>
  </property>
  <property fmtid="{D5CDD505-2E9C-101B-9397-08002B2CF9AE}" pid="7" name="_PreviousAdHocReviewCycleID">
    <vt:i4>-1880443961</vt:i4>
  </property>
  <property fmtid="{D5CDD505-2E9C-101B-9397-08002B2CF9AE}" pid="8" name="ContentTypeId">
    <vt:lpwstr>0x010100BBB8C4CD6BE59F4DBED7A578E8FB70DA</vt:lpwstr>
  </property>
</Properties>
</file>