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6"/>
  </p:notesMasterIdLst>
  <p:handoutMasterIdLst>
    <p:handoutMasterId r:id="rId7"/>
  </p:handoutMasterIdLst>
  <p:sldIdLst>
    <p:sldId id="554" r:id="rId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183" userDrawn="1">
          <p15:clr>
            <a:srgbClr val="A4A3A4"/>
          </p15:clr>
        </p15:guide>
        <p15:guide id="2" orient="horz" pos="300" userDrawn="1">
          <p15:clr>
            <a:srgbClr val="A4A3A4"/>
          </p15:clr>
        </p15:guide>
        <p15:guide id="3" orient="horz" pos="3022" userDrawn="1">
          <p15:clr>
            <a:srgbClr val="A4A3A4"/>
          </p15:clr>
        </p15:guide>
        <p15:guide id="4" pos="190" userDrawn="1">
          <p15:clr>
            <a:srgbClr val="A4A3A4"/>
          </p15:clr>
        </p15:guide>
        <p15:guide id="5" pos="6721" userDrawn="1">
          <p15:clr>
            <a:srgbClr val="A4A3A4"/>
          </p15:clr>
        </p15:guide>
        <p15:guide id="7" orient="horz" pos="3113" userDrawn="1">
          <p15:clr>
            <a:srgbClr val="A4A3A4"/>
          </p15:clr>
        </p15:guide>
        <p15:guide id="8" pos="1596" userDrawn="1">
          <p15:clr>
            <a:srgbClr val="A4A3A4"/>
          </p15:clr>
        </p15:guide>
        <p15:guide id="9" orient="horz" pos="527" userDrawn="1">
          <p15:clr>
            <a:srgbClr val="A4A3A4"/>
          </p15:clr>
        </p15:guide>
        <p15:guide id="10" orient="horz" pos="3249" userDrawn="1">
          <p15:clr>
            <a:srgbClr val="A4A3A4"/>
          </p15:clr>
        </p15:guide>
        <p15:guide id="11" orient="horz" pos="3884" userDrawn="1">
          <p15:clr>
            <a:srgbClr val="A4A3A4"/>
          </p15:clr>
        </p15:guide>
        <p15:guide id="12" orient="horz" pos="404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50000" autoAdjust="0"/>
    <p:restoredTop sz="90485" autoAdjust="0"/>
  </p:normalViewPr>
  <p:slideViewPr>
    <p:cSldViewPr snapToGrid="0" showGuides="1">
      <p:cViewPr varScale="1">
        <p:scale>
          <a:sx n="143" d="100"/>
          <a:sy n="143" d="100"/>
        </p:scale>
        <p:origin x="1854" y="132"/>
      </p:cViewPr>
      <p:guideLst>
        <p:guide pos="3183"/>
        <p:guide orient="horz" pos="300"/>
        <p:guide orient="horz" pos="3022"/>
        <p:guide pos="190"/>
        <p:guide pos="6721"/>
        <p:guide orient="horz" pos="3113"/>
        <p:guide pos="1596"/>
        <p:guide orient="horz" pos="527"/>
        <p:guide orient="horz" pos="3249"/>
        <p:guide orient="horz" pos="3884"/>
        <p:guide orient="horz" pos="4042"/>
      </p:guideLst>
    </p:cSldViewPr>
  </p:slideViewPr>
  <p:outlineViewPr>
    <p:cViewPr>
      <p:scale>
        <a:sx n="33" d="100"/>
        <a:sy n="33" d="100"/>
      </p:scale>
      <p:origin x="0" y="-6394"/>
    </p:cViewPr>
  </p:outlineViewPr>
  <p:notesTextViewPr>
    <p:cViewPr>
      <p:scale>
        <a:sx n="125" d="100"/>
        <a:sy n="125" d="100"/>
      </p:scale>
      <p:origin x="0" y="0"/>
    </p:cViewPr>
  </p:notesTextViewPr>
  <p:sorterViewPr>
    <p:cViewPr>
      <p:scale>
        <a:sx n="98" d="100"/>
        <a:sy n="98"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3084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EXTERNAL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1" name="Picture 10"/>
          <p:cNvPicPr>
            <a:picLocks noChangeAspect="1"/>
          </p:cNvPicPr>
          <p:nvPr userDrawn="1"/>
        </p:nvPicPr>
        <p:blipFill>
          <a:blip r:embed="rId2"/>
          <a:stretch>
            <a:fillRect/>
          </a:stretch>
        </p:blipFill>
        <p:spPr>
          <a:xfrm>
            <a:off x="288000" y="6217668"/>
            <a:ext cx="1932000" cy="360000"/>
          </a:xfrm>
          <a:prstGeom prst="rect">
            <a:avLst/>
          </a:prstGeom>
        </p:spPr>
      </p:pic>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50494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72766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68059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901049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EXTERNAL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See </a:t>
            </a:r>
            <a:r>
              <a:rPr lang="en-US" sz="1100" kern="1200">
                <a:solidFill>
                  <a:schemeClr val="tx2"/>
                </a:solidFill>
                <a:latin typeface="Arial"/>
                <a:ea typeface="Arial Unicode MS" panose="020B0604020202020204" pitchFamily="34" charset="-128"/>
                <a:cs typeface="+mn-cs"/>
                <a:hlinkClick r:id="rId2"/>
              </a:rPr>
              <a:t>http://global.sap.com/corporate-en/legal/copyright/index.epx</a:t>
            </a:r>
            <a:r>
              <a:rPr lang="en-US" sz="1100" kern="1200">
                <a:solidFill>
                  <a:schemeClr val="tx2"/>
                </a:solidFill>
                <a:latin typeface="Arial"/>
                <a:ea typeface="Arial Unicode MS" panose="020B0604020202020204" pitchFamily="34" charset="-128"/>
                <a:cs typeface="+mn-cs"/>
              </a:rPr>
              <a:t> </a:t>
            </a:r>
            <a:r>
              <a:rPr lang="en-US" sz="1100" kern="120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Zusätzliche Informationen zur Marke und Vermerke finden Sie auf der Seite </a:t>
            </a:r>
            <a:r>
              <a:rPr lang="de-DE" sz="1100" kern="1200" noProof="0">
                <a:solidFill>
                  <a:schemeClr val="tx1"/>
                </a:solidFill>
                <a:effectLst/>
                <a:latin typeface="Arial"/>
                <a:ea typeface="+mn-ea"/>
                <a:cs typeface="+mn-cs"/>
                <a:hlinkClick r:id="rId2"/>
              </a:rPr>
              <a:t>http://www.sap.com/corporate-de/legal/copyright/index.epx</a:t>
            </a:r>
            <a:endParaRPr lang="de-DE" sz="1100" kern="1200" noProof="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a:t>
            </a:r>
            <a:r>
              <a:rPr lang="de-DE" sz="2400" b="0" noProof="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EXTERNAL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Click icon to add picture</a:t>
            </a:r>
            <a:endParaRPr lang="de-DE"/>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0716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EXTERNAL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a:solidFill>
                <a:schemeClr val="tx1"/>
              </a:solidFill>
              <a:latin typeface="Arial"/>
              <a:ea typeface="Arial Unicode MS"/>
              <a:cs typeface="Arial Unicode MS" pitchFamily="34" charset="-128"/>
              <a:sym typeface="Arial"/>
            </a:endParaRP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62" r:id="rId17"/>
    <p:sldLayoutId id="2147483771" r:id="rId18"/>
    <p:sldLayoutId id="2147483763" r:id="rId19"/>
    <p:sldLayoutId id="2147483751" r:id="rId20"/>
    <p:sldLayoutId id="2147483753" r:id="rId21"/>
    <p:sldLayoutId id="2147483756" r:id="rId22"/>
    <p:sldLayoutId id="2147483740" r:id="rId23"/>
    <p:sldLayoutId id="2147483754" r:id="rId24"/>
    <p:sldLayoutId id="2147483755" r:id="rId25"/>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18" Type="http://schemas.openxmlformats.org/officeDocument/2006/relationships/image" Target="../media/image18.png"/><Relationship Id="rId3" Type="http://schemas.openxmlformats.org/officeDocument/2006/relationships/image" Target="../media/image3.jpg"/><Relationship Id="rId21" Type="http://schemas.openxmlformats.org/officeDocument/2006/relationships/image" Target="../media/image21.emf"/><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emf"/><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eg"/><Relationship Id="rId24" Type="http://schemas.microsoft.com/office/2007/relationships/hdphoto" Target="../media/hdphoto1.wdp"/><Relationship Id="rId5" Type="http://schemas.openxmlformats.org/officeDocument/2006/relationships/image" Target="../media/image5.jpeg"/><Relationship Id="rId15" Type="http://schemas.openxmlformats.org/officeDocument/2006/relationships/image" Target="../media/image15.emf"/><Relationship Id="rId23" Type="http://schemas.openxmlformats.org/officeDocument/2006/relationships/image" Target="../media/image23.png"/><Relationship Id="rId10" Type="http://schemas.openxmlformats.org/officeDocument/2006/relationships/image" Target="../media/image10.emf"/><Relationship Id="rId19" Type="http://schemas.openxmlformats.org/officeDocument/2006/relationships/image" Target="../media/image19.jpe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jpe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9144" y="382107"/>
            <a:ext cx="11186476" cy="553998"/>
          </a:xfrm>
        </p:spPr>
        <p:txBody>
          <a:bodyPr/>
          <a:lstStyle/>
          <a:p>
            <a:r>
              <a:rPr lang="de-DE" sz="3600" kern="0" dirty="0" err="1">
                <a:ea typeface="Arial Unicode MS" pitchFamily="34" charset="-128"/>
                <a:cs typeface="Arial Unicode MS" pitchFamily="34" charset="-128"/>
              </a:rPr>
              <a:t>Blockchain for International Trade</a:t>
            </a:r>
            <a:endParaRPr lang="de-DE" sz="3600"/>
          </a:p>
        </p:txBody>
      </p:sp>
      <p:sp>
        <p:nvSpPr>
          <p:cNvPr id="13" name="Textfeld 12"/>
          <p:cNvSpPr txBox="1"/>
          <p:nvPr/>
        </p:nvSpPr>
        <p:spPr>
          <a:xfrm>
            <a:off x="290440" y="5925798"/>
            <a:ext cx="1304844" cy="436017"/>
          </a:xfrm>
          <a:prstGeom prst="rect">
            <a:avLst/>
          </a:prstGeom>
          <a:noFill/>
        </p:spPr>
        <p:txBody>
          <a:bodyPr wrap="none" lIns="0" tIns="0" rIns="0" bIns="0" rtlCol="0">
            <a:spAutoFit/>
          </a:bodyPr>
          <a:lstStyle/>
          <a:p>
            <a:pPr fontAlgn="base">
              <a:lnSpc>
                <a:spcPts val="1700"/>
              </a:lnSpc>
              <a:spcBef>
                <a:spcPts val="400"/>
              </a:spcBef>
              <a:spcAft>
                <a:spcPct val="0"/>
              </a:spcAft>
              <a:buClr>
                <a:srgbClr val="F0AB00"/>
              </a:buClr>
              <a:buSzPct val="80000"/>
            </a:pPr>
            <a:r>
              <a:rPr lang="de-DE" sz="1800" b="1" kern="0" dirty="0">
                <a:solidFill>
                  <a:schemeClr val="accent1"/>
                </a:solidFill>
                <a:ea typeface="Arial Unicode MS" pitchFamily="34" charset="-128"/>
                <a:cs typeface="Arial Unicode MS" pitchFamily="34" charset="-128"/>
              </a:rPr>
              <a:t>SECURE </a:t>
            </a:r>
            <a:br>
              <a:rPr lang="de-DE" sz="1800" b="1" kern="0" dirty="0">
                <a:solidFill>
                  <a:schemeClr val="accent1"/>
                </a:solidFill>
                <a:ea typeface="Arial Unicode MS" pitchFamily="34" charset="-128"/>
                <a:cs typeface="Arial Unicode MS" pitchFamily="34" charset="-128"/>
              </a:rPr>
            </a:br>
            <a:r>
              <a:rPr lang="de-DE" sz="1500" kern="0" dirty="0">
                <a:ea typeface="Arial Unicode MS" pitchFamily="34" charset="-128"/>
                <a:cs typeface="Arial Unicode MS" pitchFamily="34" charset="-128"/>
              </a:rPr>
              <a:t>Partner Access</a:t>
            </a:r>
          </a:p>
        </p:txBody>
      </p:sp>
      <p:sp>
        <p:nvSpPr>
          <p:cNvPr id="14" name="Textfeld 13"/>
          <p:cNvSpPr txBox="1"/>
          <p:nvPr/>
        </p:nvSpPr>
        <p:spPr>
          <a:xfrm>
            <a:off x="298323" y="2578180"/>
            <a:ext cx="2448418" cy="487313"/>
          </a:xfrm>
          <a:prstGeom prst="rect">
            <a:avLst/>
          </a:prstGeom>
          <a:noFill/>
        </p:spPr>
        <p:txBody>
          <a:bodyPr wrap="square" lIns="0" tIns="0" rIns="0" bIns="0" rtlCol="0">
            <a:spAutoFit/>
          </a:bodyPr>
          <a:lstStyle/>
          <a:p>
            <a:pPr fontAlgn="base">
              <a:lnSpc>
                <a:spcPts val="1700"/>
              </a:lnSpc>
              <a:spcBef>
                <a:spcPts val="400"/>
              </a:spcBef>
              <a:spcAft>
                <a:spcPct val="0"/>
              </a:spcAft>
              <a:buClr>
                <a:srgbClr val="F0AB00"/>
              </a:buClr>
              <a:buSzPct val="80000"/>
            </a:pPr>
            <a:r>
              <a:rPr lang="de-DE" sz="1800" b="1" kern="0" err="1">
                <a:solidFill>
                  <a:schemeClr val="accent1"/>
                </a:solidFill>
                <a:ea typeface="Arial Unicode MS" pitchFamily="34" charset="-128"/>
                <a:cs typeface="Arial Unicode MS" pitchFamily="34" charset="-128"/>
              </a:rPr>
              <a:t>TAMPERPROOF</a:t>
            </a:r>
          </a:p>
          <a:p>
            <a:pPr fontAlgn="base">
              <a:lnSpc>
                <a:spcPts val="1700"/>
              </a:lnSpc>
              <a:spcBef>
                <a:spcPts val="400"/>
              </a:spcBef>
              <a:spcAft>
                <a:spcPct val="0"/>
              </a:spcAft>
              <a:buClr>
                <a:srgbClr val="F0AB00"/>
              </a:buClr>
              <a:buSzPct val="80000"/>
            </a:pPr>
            <a:r>
              <a:rPr lang="de-DE" sz="1500" kern="0" dirty="0" err="1">
                <a:ea typeface="Arial Unicode MS" pitchFamily="34" charset="-128"/>
                <a:cs typeface="Arial Unicode MS" pitchFamily="34" charset="-128"/>
              </a:rPr>
              <a:t>Process &amp; Ownership Trail</a:t>
            </a:r>
            <a:endParaRPr lang="de-DE" sz="1500" kern="0" dirty="0">
              <a:ea typeface="Arial Unicode MS" pitchFamily="34" charset="-128"/>
              <a:cs typeface="Arial Unicode MS" pitchFamily="34" charset="-128"/>
            </a:endParaRPr>
          </a:p>
        </p:txBody>
      </p:sp>
      <p:sp>
        <p:nvSpPr>
          <p:cNvPr id="15" name="Textfeld 14"/>
          <p:cNvSpPr txBox="1"/>
          <p:nvPr/>
        </p:nvSpPr>
        <p:spPr>
          <a:xfrm>
            <a:off x="290440" y="4013631"/>
            <a:ext cx="1540486" cy="705321"/>
          </a:xfrm>
          <a:prstGeom prst="rect">
            <a:avLst/>
          </a:prstGeom>
          <a:noFill/>
        </p:spPr>
        <p:txBody>
          <a:bodyPr wrap="none" lIns="0" tIns="0" rIns="0" bIns="0" rtlCol="0">
            <a:spAutoFit/>
          </a:bodyPr>
          <a:lstStyle/>
          <a:p>
            <a:pPr fontAlgn="base">
              <a:lnSpc>
                <a:spcPts val="1700"/>
              </a:lnSpc>
              <a:spcBef>
                <a:spcPts val="400"/>
              </a:spcBef>
              <a:spcAft>
                <a:spcPct val="0"/>
              </a:spcAft>
              <a:buClr>
                <a:srgbClr val="F0AB00"/>
              </a:buClr>
              <a:buSzPct val="80000"/>
            </a:pPr>
            <a:r>
              <a:rPr lang="de-DE" sz="1800" b="1" kern="0" err="1">
                <a:solidFill>
                  <a:schemeClr val="accent1"/>
                </a:solidFill>
                <a:ea typeface="Arial Unicode MS" pitchFamily="34" charset="-128"/>
                <a:cs typeface="Arial Unicode MS" pitchFamily="34" charset="-128"/>
              </a:rPr>
              <a:t>DIGITAL</a:t>
            </a:r>
          </a:p>
          <a:p>
            <a:pPr fontAlgn="base">
              <a:lnSpc>
                <a:spcPts val="1700"/>
              </a:lnSpc>
              <a:spcBef>
                <a:spcPts val="400"/>
              </a:spcBef>
              <a:spcAft>
                <a:spcPct val="0"/>
              </a:spcAft>
              <a:buClr>
                <a:srgbClr val="F0AB00"/>
              </a:buClr>
              <a:buSzPct val="80000"/>
            </a:pPr>
            <a:r>
              <a:rPr lang="de-DE" sz="1500" kern="0" dirty="0">
                <a:ea typeface="Arial Unicode MS" pitchFamily="34" charset="-128"/>
                <a:cs typeface="Arial Unicode MS" pitchFamily="34" charset="-128"/>
              </a:rPr>
              <a:t>Data, </a:t>
            </a:r>
            <a:r>
              <a:rPr lang="de-DE" sz="1500" kern="0" dirty="0" err="1">
                <a:ea typeface="Arial Unicode MS" pitchFamily="34" charset="-128"/>
                <a:cs typeface="Arial Unicode MS" pitchFamily="34" charset="-128"/>
              </a:rPr>
              <a:t>Documents</a:t>
            </a:r>
            <a:r>
              <a:rPr lang="de-DE" sz="1500" kern="0" dirty="0">
                <a:ea typeface="Arial Unicode MS" pitchFamily="34" charset="-128"/>
                <a:cs typeface="Arial Unicode MS" pitchFamily="34" charset="-128"/>
              </a:rPr>
              <a:t>,</a:t>
            </a:r>
            <a:br>
              <a:rPr lang="de-DE" sz="1500" kern="0" dirty="0">
                <a:ea typeface="Arial Unicode MS" pitchFamily="34" charset="-128"/>
                <a:cs typeface="Arial Unicode MS" pitchFamily="34" charset="-128"/>
              </a:rPr>
            </a:br>
            <a:r>
              <a:rPr lang="de-DE" sz="1500" kern="0" dirty="0">
                <a:ea typeface="Arial Unicode MS" pitchFamily="34" charset="-128"/>
                <a:cs typeface="Arial Unicode MS" pitchFamily="34" charset="-128"/>
              </a:rPr>
              <a:t>Transactions</a:t>
            </a:r>
          </a:p>
        </p:txBody>
      </p:sp>
      <p:sp>
        <p:nvSpPr>
          <p:cNvPr id="16" name="Rechteck 15"/>
          <p:cNvSpPr/>
          <p:nvPr/>
        </p:nvSpPr>
        <p:spPr bwMode="gray">
          <a:xfrm>
            <a:off x="2820988" y="1780853"/>
            <a:ext cx="9069500" cy="1353389"/>
          </a:xfrm>
          <a:prstGeom prst="rect">
            <a:avLst/>
          </a:prstGeom>
          <a:no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23" name="Bild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4528" y="1373460"/>
            <a:ext cx="2211535" cy="1104196"/>
          </a:xfrm>
          <a:prstGeom prst="rect">
            <a:avLst/>
          </a:prstGeom>
          <a:ln>
            <a:solidFill>
              <a:schemeClr val="tx2">
                <a:lumMod val="90000"/>
              </a:schemeClr>
            </a:solidFill>
          </a:ln>
        </p:spPr>
      </p:pic>
      <p:pic>
        <p:nvPicPr>
          <p:cNvPr id="59" name="Bild 5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431106" y="2472745"/>
            <a:ext cx="626536" cy="626536"/>
          </a:xfrm>
          <a:prstGeom prst="rect">
            <a:avLst/>
          </a:prstGeom>
        </p:spPr>
      </p:pic>
      <p:pic>
        <p:nvPicPr>
          <p:cNvPr id="63" name="Bild 6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767608" y="2472745"/>
            <a:ext cx="626536" cy="626536"/>
          </a:xfrm>
          <a:prstGeom prst="rect">
            <a:avLst/>
          </a:prstGeom>
        </p:spPr>
      </p:pic>
      <p:pic>
        <p:nvPicPr>
          <p:cNvPr id="64" name="Bild 6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513631" y="2472745"/>
            <a:ext cx="626536" cy="626536"/>
          </a:xfrm>
          <a:prstGeom prst="rect">
            <a:avLst/>
          </a:prstGeom>
        </p:spPr>
      </p:pic>
      <p:grpSp>
        <p:nvGrpSpPr>
          <p:cNvPr id="21" name="Gruppierung 20"/>
          <p:cNvGrpSpPr/>
          <p:nvPr/>
        </p:nvGrpSpPr>
        <p:grpSpPr>
          <a:xfrm>
            <a:off x="2978745" y="2246405"/>
            <a:ext cx="8579366" cy="276999"/>
            <a:chOff x="2953482" y="3420721"/>
            <a:chExt cx="8579366" cy="276999"/>
          </a:xfrm>
        </p:grpSpPr>
        <p:sp>
          <p:nvSpPr>
            <p:cNvPr id="22" name="Textfeld 21"/>
            <p:cNvSpPr txBox="1"/>
            <p:nvPr/>
          </p:nvSpPr>
          <p:spPr>
            <a:xfrm>
              <a:off x="2953482" y="3420721"/>
              <a:ext cx="134652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Initiate Trade</a:t>
              </a:r>
            </a:p>
          </p:txBody>
        </p:sp>
        <p:sp>
          <p:nvSpPr>
            <p:cNvPr id="36" name="Textfeld 35"/>
            <p:cNvSpPr txBox="1"/>
            <p:nvPr/>
          </p:nvSpPr>
          <p:spPr>
            <a:xfrm>
              <a:off x="4924138" y="3420721"/>
              <a:ext cx="171841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Initiate Shipment</a:t>
              </a:r>
            </a:p>
          </p:txBody>
        </p:sp>
        <p:sp>
          <p:nvSpPr>
            <p:cNvPr id="42" name="Textfeld 41"/>
            <p:cNvSpPr txBox="1"/>
            <p:nvPr/>
          </p:nvSpPr>
          <p:spPr>
            <a:xfrm>
              <a:off x="7266691" y="3420721"/>
              <a:ext cx="187230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Shipment Delivery</a:t>
              </a:r>
            </a:p>
          </p:txBody>
        </p:sp>
        <p:sp>
          <p:nvSpPr>
            <p:cNvPr id="43" name="Textfeld 42"/>
            <p:cNvSpPr txBox="1"/>
            <p:nvPr/>
          </p:nvSpPr>
          <p:spPr>
            <a:xfrm>
              <a:off x="9763133" y="3420721"/>
              <a:ext cx="17697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err="1">
                  <a:ea typeface="Arial Unicode MS" pitchFamily="34" charset="-128"/>
                  <a:cs typeface="Arial Unicode MS" pitchFamily="34" charset="-128"/>
                </a:rPr>
                <a:t>Trade Settlement</a:t>
              </a:r>
            </a:p>
          </p:txBody>
        </p:sp>
        <p:cxnSp>
          <p:nvCxnSpPr>
            <p:cNvPr id="53" name="Straight Arrow Connector 57"/>
            <p:cNvCxnSpPr/>
            <p:nvPr/>
          </p:nvCxnSpPr>
          <p:spPr>
            <a:xfrm>
              <a:off x="4459952" y="3574986"/>
              <a:ext cx="35153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7"/>
            <p:cNvCxnSpPr/>
            <p:nvPr/>
          </p:nvCxnSpPr>
          <p:spPr>
            <a:xfrm>
              <a:off x="6778856" y="3574986"/>
              <a:ext cx="35153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57"/>
            <p:cNvCxnSpPr/>
            <p:nvPr/>
          </p:nvCxnSpPr>
          <p:spPr>
            <a:xfrm>
              <a:off x="9275297" y="3574986"/>
              <a:ext cx="35153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29" name="Bild 128"/>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3386746" y="2472745"/>
            <a:ext cx="626536" cy="566580"/>
          </a:xfrm>
          <a:prstGeom prst="rect">
            <a:avLst/>
          </a:prstGeom>
        </p:spPr>
      </p:pic>
      <p:grpSp>
        <p:nvGrpSpPr>
          <p:cNvPr id="163" name="Gruppierung 162"/>
          <p:cNvGrpSpPr/>
          <p:nvPr/>
        </p:nvGrpSpPr>
        <p:grpSpPr>
          <a:xfrm>
            <a:off x="2694544" y="3062287"/>
            <a:ext cx="1194238" cy="3362272"/>
            <a:chOff x="2946799" y="3054404"/>
            <a:chExt cx="1194238" cy="3362272"/>
          </a:xfrm>
        </p:grpSpPr>
        <p:pic>
          <p:nvPicPr>
            <p:cNvPr id="7" name="Bild 6"/>
            <p:cNvPicPr>
              <a:picLocks noChangeAspect="1"/>
            </p:cNvPicPr>
            <p:nvPr/>
          </p:nvPicPr>
          <p:blipFill rotWithShape="1">
            <a:blip r:embed="rId6">
              <a:extLst>
                <a:ext uri="{28A0092B-C50C-407E-A947-70E740481C1C}">
                  <a14:useLocalDpi xmlns:a14="http://schemas.microsoft.com/office/drawing/2010/main"/>
                </a:ext>
              </a:extLst>
            </a:blip>
            <a:srcRect l="11102" t="7486" r="11492" b="16553"/>
            <a:stretch/>
          </p:blipFill>
          <p:spPr>
            <a:xfrm>
              <a:off x="3204138" y="5791456"/>
              <a:ext cx="663795" cy="625220"/>
            </a:xfrm>
            <a:prstGeom prst="rect">
              <a:avLst/>
            </a:prstGeom>
          </p:spPr>
        </p:pic>
        <p:grpSp>
          <p:nvGrpSpPr>
            <p:cNvPr id="132" name="Gruppierung 131"/>
            <p:cNvGrpSpPr/>
            <p:nvPr/>
          </p:nvGrpSpPr>
          <p:grpSpPr>
            <a:xfrm>
              <a:off x="3468028" y="3054404"/>
              <a:ext cx="151780" cy="2758614"/>
              <a:chOff x="3463254" y="3054404"/>
              <a:chExt cx="151780" cy="2758614"/>
            </a:xfrm>
          </p:grpSpPr>
          <p:sp>
            <p:nvSpPr>
              <p:cNvPr id="130" name="Oval 129"/>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31" name="Gerade Verbindung mit Pfeil 130"/>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Textfeld 11"/>
            <p:cNvSpPr txBox="1"/>
            <p:nvPr/>
          </p:nvSpPr>
          <p:spPr>
            <a:xfrm>
              <a:off x="2946799" y="4902813"/>
              <a:ext cx="1194238" cy="307777"/>
            </a:xfrm>
            <a:prstGeom prst="rect">
              <a:avLst/>
            </a:prstGeom>
            <a:solidFill>
              <a:schemeClr val="bg1"/>
            </a:solidFill>
          </p:spPr>
          <p:txBody>
            <a:bodyPr wrap="none" lIns="0" tIns="0" rIns="0" bIns="0" rtlCol="0">
              <a:spAutoFit/>
            </a:bodyPr>
            <a:lstStyle/>
            <a:p>
              <a:pPr algn="ctr" fontAlgn="base">
                <a:spcBef>
                  <a:spcPct val="50000"/>
                </a:spcBef>
                <a:spcAft>
                  <a:spcPts val="600"/>
                </a:spcAft>
                <a:buClr>
                  <a:srgbClr val="F0AB00"/>
                </a:buClr>
                <a:buSzPct val="80000"/>
              </a:pPr>
              <a:r>
                <a:rPr lang="de-DE" sz="1000" kern="0" dirty="0" err="1">
                  <a:ea typeface="Arial Unicode MS" pitchFamily="34" charset="-128"/>
                  <a:cs typeface="Arial Unicode MS" pitchFamily="34" charset="-128"/>
                </a:rPr>
                <a:t>Letter of Credit,</a:t>
              </a:r>
              <a:br>
                <a:rPr lang="de-DE" sz="1000" kern="0" dirty="0" err="1">
                  <a:ea typeface="Arial Unicode MS" pitchFamily="34" charset="-128"/>
                  <a:cs typeface="Arial Unicode MS" pitchFamily="34" charset="-128"/>
                </a:rPr>
              </a:br>
              <a:r>
                <a:rPr lang="de-DE" sz="1000" kern="0" dirty="0" err="1">
                  <a:ea typeface="Arial Unicode MS" pitchFamily="34" charset="-128"/>
                  <a:cs typeface="Arial Unicode MS" pitchFamily="34" charset="-128"/>
                </a:rPr>
                <a:t>Commercial Invoice..</a:t>
              </a:r>
            </a:p>
          </p:txBody>
        </p:sp>
        <p:grpSp>
          <p:nvGrpSpPr>
            <p:cNvPr id="162" name="Gruppierung 161"/>
            <p:cNvGrpSpPr/>
            <p:nvPr/>
          </p:nvGrpSpPr>
          <p:grpSpPr>
            <a:xfrm>
              <a:off x="3048924" y="3554490"/>
              <a:ext cx="934808" cy="1236511"/>
              <a:chOff x="3089899" y="3554490"/>
              <a:chExt cx="934808" cy="1236511"/>
            </a:xfrm>
          </p:grpSpPr>
          <p:pic>
            <p:nvPicPr>
              <p:cNvPr id="4" name="Bild 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3160393" y="3554490"/>
                <a:ext cx="864314" cy="1223963"/>
              </a:xfrm>
              <a:prstGeom prst="rect">
                <a:avLst/>
              </a:prstGeom>
              <a:ln>
                <a:solidFill>
                  <a:schemeClr val="tx2"/>
                </a:solidFill>
              </a:ln>
            </p:spPr>
          </p:pic>
          <p:pic>
            <p:nvPicPr>
              <p:cNvPr id="28" name="Bild 27"/>
              <p:cNvPicPr>
                <a:picLocks noChangeAspect="1"/>
              </p:cNvPicPr>
              <p:nvPr/>
            </p:nvPicPr>
            <p:blipFill rotWithShape="1">
              <a:blip r:embed="rId8">
                <a:extLst>
                  <a:ext uri="{28A0092B-C50C-407E-A947-70E740481C1C}">
                    <a14:useLocalDpi xmlns:a14="http://schemas.microsoft.com/office/drawing/2010/main"/>
                  </a:ext>
                </a:extLst>
              </a:blip>
              <a:srcRect/>
              <a:stretch/>
            </p:blipFill>
            <p:spPr>
              <a:xfrm>
                <a:off x="3089899" y="3690531"/>
                <a:ext cx="692429" cy="1100470"/>
              </a:xfrm>
              <a:prstGeom prst="rect">
                <a:avLst/>
              </a:prstGeom>
              <a:ln>
                <a:solidFill>
                  <a:schemeClr val="tx2"/>
                </a:solidFill>
              </a:ln>
            </p:spPr>
          </p:pic>
        </p:grpSp>
      </p:grpSp>
      <p:grpSp>
        <p:nvGrpSpPr>
          <p:cNvPr id="161" name="Gruppierung 160"/>
          <p:cNvGrpSpPr/>
          <p:nvPr/>
        </p:nvGrpSpPr>
        <p:grpSpPr>
          <a:xfrm>
            <a:off x="4027492" y="3062287"/>
            <a:ext cx="1120500" cy="3416481"/>
            <a:chOff x="4252214" y="3054404"/>
            <a:chExt cx="1120500" cy="3416481"/>
          </a:xfrm>
        </p:grpSpPr>
        <p:pic>
          <p:nvPicPr>
            <p:cNvPr id="6" name="Bild 5"/>
            <p:cNvPicPr>
              <a:picLocks noChangeAspect="1"/>
            </p:cNvPicPr>
            <p:nvPr/>
          </p:nvPicPr>
          <p:blipFill rotWithShape="1">
            <a:blip r:embed="rId9">
              <a:extLst>
                <a:ext uri="{28A0092B-C50C-407E-A947-70E740481C1C}">
                  <a14:useLocalDpi xmlns:a14="http://schemas.microsoft.com/office/drawing/2010/main"/>
                </a:ext>
              </a:extLst>
            </a:blip>
            <a:srcRect l="11214" t="18481" r="12503" b="20632"/>
            <a:stretch/>
          </p:blipFill>
          <p:spPr>
            <a:xfrm>
              <a:off x="4417134" y="5764570"/>
              <a:ext cx="777810" cy="706315"/>
            </a:xfrm>
            <a:prstGeom prst="rect">
              <a:avLst/>
            </a:prstGeom>
          </p:spPr>
        </p:pic>
        <p:grpSp>
          <p:nvGrpSpPr>
            <p:cNvPr id="133" name="Gruppierung 132"/>
            <p:cNvGrpSpPr/>
            <p:nvPr/>
          </p:nvGrpSpPr>
          <p:grpSpPr>
            <a:xfrm>
              <a:off x="4736574" y="3054404"/>
              <a:ext cx="151780" cy="2758614"/>
              <a:chOff x="3455371" y="3054404"/>
              <a:chExt cx="151780" cy="2758614"/>
            </a:xfrm>
          </p:grpSpPr>
          <p:sp>
            <p:nvSpPr>
              <p:cNvPr id="134" name="Oval 133"/>
              <p:cNvSpPr/>
              <p:nvPr/>
            </p:nvSpPr>
            <p:spPr bwMode="gray">
              <a:xfrm>
                <a:off x="3455371"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35" name="Gerade Verbindung mit Pfeil 134"/>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70" name="Textfeld 69"/>
            <p:cNvSpPr txBox="1"/>
            <p:nvPr/>
          </p:nvSpPr>
          <p:spPr>
            <a:xfrm>
              <a:off x="4252214" y="4902813"/>
              <a:ext cx="1120500"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err="1"/>
                <a:t>Packing List,</a:t>
              </a:r>
              <a:br>
                <a:rPr lang="de-DE" sz="1000" dirty="0" err="1"/>
              </a:br>
              <a:r>
                <a:rPr lang="de-DE" sz="1000" dirty="0" err="1"/>
                <a:t>Export Declaration..</a:t>
              </a:r>
            </a:p>
          </p:txBody>
        </p:sp>
        <p:grpSp>
          <p:nvGrpSpPr>
            <p:cNvPr id="160" name="Gruppierung 159"/>
            <p:cNvGrpSpPr/>
            <p:nvPr/>
          </p:nvGrpSpPr>
          <p:grpSpPr>
            <a:xfrm>
              <a:off x="4337388" y="3558381"/>
              <a:ext cx="950152" cy="1235669"/>
              <a:chOff x="4382978" y="3558381"/>
              <a:chExt cx="950152" cy="1235669"/>
            </a:xfrm>
          </p:grpSpPr>
          <p:pic>
            <p:nvPicPr>
              <p:cNvPr id="33" name="Bild 32"/>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4483360" y="3558381"/>
                <a:ext cx="849770" cy="1202532"/>
              </a:xfrm>
              <a:prstGeom prst="rect">
                <a:avLst/>
              </a:prstGeom>
              <a:solidFill>
                <a:schemeClr val="bg1"/>
              </a:solidFill>
              <a:ln>
                <a:solidFill>
                  <a:schemeClr val="tx2"/>
                </a:solidFill>
              </a:ln>
            </p:spPr>
          </p:pic>
          <p:pic>
            <p:nvPicPr>
              <p:cNvPr id="29" name="Bild 28"/>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4382978" y="3678949"/>
                <a:ext cx="787441" cy="1115101"/>
              </a:xfrm>
              <a:prstGeom prst="rect">
                <a:avLst/>
              </a:prstGeom>
              <a:ln>
                <a:solidFill>
                  <a:schemeClr val="tx2"/>
                </a:solidFill>
              </a:ln>
            </p:spPr>
          </p:pic>
        </p:grpSp>
      </p:grpSp>
      <p:grpSp>
        <p:nvGrpSpPr>
          <p:cNvPr id="159" name="Gruppierung 158"/>
          <p:cNvGrpSpPr/>
          <p:nvPr/>
        </p:nvGrpSpPr>
        <p:grpSpPr>
          <a:xfrm>
            <a:off x="5286702" y="3062287"/>
            <a:ext cx="908902" cy="3451520"/>
            <a:chOff x="5353237" y="3054404"/>
            <a:chExt cx="908902" cy="3451520"/>
          </a:xfrm>
        </p:grpSpPr>
        <p:grpSp>
          <p:nvGrpSpPr>
            <p:cNvPr id="136" name="Gruppierung 135"/>
            <p:cNvGrpSpPr/>
            <p:nvPr/>
          </p:nvGrpSpPr>
          <p:grpSpPr>
            <a:xfrm>
              <a:off x="5731798" y="3054404"/>
              <a:ext cx="151780" cy="2758614"/>
              <a:chOff x="3471137" y="3054404"/>
              <a:chExt cx="151780" cy="2758614"/>
            </a:xfrm>
          </p:grpSpPr>
          <p:sp>
            <p:nvSpPr>
              <p:cNvPr id="137" name="Oval 136"/>
              <p:cNvSpPr/>
              <p:nvPr/>
            </p:nvSpPr>
            <p:spPr bwMode="gray">
              <a:xfrm>
                <a:off x="3471137"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38" name="Gerade Verbindung mit Pfeil 137"/>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pierung 154"/>
            <p:cNvGrpSpPr/>
            <p:nvPr/>
          </p:nvGrpSpPr>
          <p:grpSpPr>
            <a:xfrm flipH="1">
              <a:off x="5540662" y="5828430"/>
              <a:ext cx="549204" cy="677494"/>
              <a:chOff x="8544906" y="5817125"/>
              <a:chExt cx="549204" cy="677494"/>
            </a:xfrm>
          </p:grpSpPr>
          <p:pic>
            <p:nvPicPr>
              <p:cNvPr id="156" name="Bild 155"/>
              <p:cNvPicPr>
                <a:picLocks noChangeAspect="1"/>
              </p:cNvPicPr>
              <p:nvPr/>
            </p:nvPicPr>
            <p:blipFill rotWithShape="1">
              <a:blip r:embed="rId12">
                <a:extLst>
                  <a:ext uri="{28A0092B-C50C-407E-A947-70E740481C1C}">
                    <a14:useLocalDpi xmlns:a14="http://schemas.microsoft.com/office/drawing/2010/main"/>
                  </a:ext>
                </a:extLst>
              </a:blip>
              <a:srcRect/>
              <a:stretch/>
            </p:blipFill>
            <p:spPr>
              <a:xfrm>
                <a:off x="8544906" y="5881868"/>
                <a:ext cx="403822" cy="612751"/>
              </a:xfrm>
              <a:prstGeom prst="rect">
                <a:avLst/>
              </a:prstGeom>
            </p:spPr>
          </p:pic>
          <p:pic>
            <p:nvPicPr>
              <p:cNvPr id="157" name="Bild 156"/>
              <p:cNvPicPr>
                <a:picLocks noChangeAspect="1"/>
              </p:cNvPicPr>
              <p:nvPr/>
            </p:nvPicPr>
            <p:blipFill rotWithShape="1">
              <a:blip r:embed="rId13">
                <a:extLst>
                  <a:ext uri="{28A0092B-C50C-407E-A947-70E740481C1C}">
                    <a14:useLocalDpi xmlns:a14="http://schemas.microsoft.com/office/drawing/2010/main"/>
                  </a:ext>
                </a:extLst>
              </a:blip>
              <a:srcRect/>
              <a:stretch/>
            </p:blipFill>
            <p:spPr>
              <a:xfrm>
                <a:off x="8811334" y="5817125"/>
                <a:ext cx="282776" cy="344195"/>
              </a:xfrm>
              <a:prstGeom prst="rect">
                <a:avLst/>
              </a:prstGeom>
            </p:spPr>
          </p:pic>
        </p:grpSp>
        <p:sp>
          <p:nvSpPr>
            <p:cNvPr id="80" name="Textfeld 79"/>
            <p:cNvSpPr txBox="1"/>
            <p:nvPr/>
          </p:nvSpPr>
          <p:spPr>
            <a:xfrm>
              <a:off x="5353237" y="5295981"/>
              <a:ext cx="908902"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r>
                <a:rPr lang="de-DE" sz="1000" dirty="0" err="1"/>
                <a:t>Export Customs</a:t>
              </a:r>
              <a:br>
                <a:rPr lang="de-DE" sz="1000" dirty="0" err="1"/>
              </a:br>
              <a:r>
                <a:rPr lang="de-DE" sz="1000" dirty="0" err="1"/>
                <a:t>Clearance</a:t>
              </a:r>
            </a:p>
          </p:txBody>
        </p:sp>
      </p:grpSp>
      <p:grpSp>
        <p:nvGrpSpPr>
          <p:cNvPr id="158" name="Gruppierung 157"/>
          <p:cNvGrpSpPr/>
          <p:nvPr/>
        </p:nvGrpSpPr>
        <p:grpSpPr>
          <a:xfrm>
            <a:off x="6334314" y="3062287"/>
            <a:ext cx="1053377" cy="3736974"/>
            <a:chOff x="6352574" y="3054404"/>
            <a:chExt cx="1053377" cy="3736974"/>
          </a:xfrm>
        </p:grpSpPr>
        <p:pic>
          <p:nvPicPr>
            <p:cNvPr id="25" name="Bild 24"/>
            <p:cNvPicPr>
              <a:picLocks noChangeAspect="1"/>
            </p:cNvPicPr>
            <p:nvPr/>
          </p:nvPicPr>
          <p:blipFill rotWithShape="1">
            <a:blip r:embed="rId14">
              <a:extLst>
                <a:ext uri="{28A0092B-C50C-407E-A947-70E740481C1C}">
                  <a14:useLocalDpi xmlns:a14="http://schemas.microsoft.com/office/drawing/2010/main"/>
                </a:ext>
              </a:extLst>
            </a:blip>
            <a:srcRect/>
            <a:stretch/>
          </p:blipFill>
          <p:spPr>
            <a:xfrm>
              <a:off x="6352574" y="5545782"/>
              <a:ext cx="1053377" cy="1245596"/>
            </a:xfrm>
            <a:prstGeom prst="rect">
              <a:avLst/>
            </a:prstGeom>
          </p:spPr>
        </p:pic>
        <p:grpSp>
          <p:nvGrpSpPr>
            <p:cNvPr id="139" name="Gruppierung 138"/>
            <p:cNvGrpSpPr/>
            <p:nvPr/>
          </p:nvGrpSpPr>
          <p:grpSpPr>
            <a:xfrm>
              <a:off x="6803372" y="3054404"/>
              <a:ext cx="151780" cy="2758614"/>
              <a:chOff x="3463254" y="3054404"/>
              <a:chExt cx="151780" cy="2758614"/>
            </a:xfrm>
          </p:grpSpPr>
          <p:sp>
            <p:nvSpPr>
              <p:cNvPr id="140" name="Oval 139"/>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1" name="Gerade Verbindung mit Pfeil 140"/>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82" name="Picture 150"/>
            <p:cNvPicPr>
              <a:picLocks noChangeAspect="1"/>
            </p:cNvPicPr>
            <p:nvPr/>
          </p:nvPicPr>
          <p:blipFill rotWithShape="1">
            <a:blip r:embed="rId15">
              <a:extLst>
                <a:ext uri="{28A0092B-C50C-407E-A947-70E740481C1C}">
                  <a14:useLocalDpi xmlns:a14="http://schemas.microsoft.com/office/drawing/2010/main"/>
                </a:ext>
              </a:extLst>
            </a:blip>
            <a:srcRect l="6154" t="2889" r="11694" b="7070"/>
            <a:stretch/>
          </p:blipFill>
          <p:spPr>
            <a:xfrm>
              <a:off x="6456971" y="3558381"/>
              <a:ext cx="844582" cy="1233356"/>
            </a:xfrm>
            <a:prstGeom prst="rect">
              <a:avLst/>
            </a:prstGeom>
            <a:ln>
              <a:solidFill>
                <a:schemeClr val="tx2"/>
              </a:solidFill>
            </a:ln>
          </p:spPr>
        </p:pic>
        <p:sp>
          <p:nvSpPr>
            <p:cNvPr id="83" name="Textfeld 82"/>
            <p:cNvSpPr txBox="1"/>
            <p:nvPr/>
          </p:nvSpPr>
          <p:spPr>
            <a:xfrm>
              <a:off x="6514579" y="4895818"/>
              <a:ext cx="729367" cy="153888"/>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err="1"/>
                <a:t>Bill of Lading</a:t>
              </a:r>
            </a:p>
          </p:txBody>
        </p:sp>
      </p:grpSp>
      <p:grpSp>
        <p:nvGrpSpPr>
          <p:cNvPr id="169" name="Gruppierung 168"/>
          <p:cNvGrpSpPr/>
          <p:nvPr/>
        </p:nvGrpSpPr>
        <p:grpSpPr>
          <a:xfrm>
            <a:off x="8743931" y="3062287"/>
            <a:ext cx="902491" cy="3441958"/>
            <a:chOff x="8814131" y="3054404"/>
            <a:chExt cx="902491" cy="3441958"/>
          </a:xfrm>
        </p:grpSpPr>
        <p:grpSp>
          <p:nvGrpSpPr>
            <p:cNvPr id="145" name="Gruppierung 144"/>
            <p:cNvGrpSpPr/>
            <p:nvPr/>
          </p:nvGrpSpPr>
          <p:grpSpPr>
            <a:xfrm>
              <a:off x="9189486" y="3054404"/>
              <a:ext cx="151780" cy="2758614"/>
              <a:chOff x="3455371" y="3054404"/>
              <a:chExt cx="151780" cy="2758614"/>
            </a:xfrm>
          </p:grpSpPr>
          <p:sp>
            <p:nvSpPr>
              <p:cNvPr id="146" name="Oval 145"/>
              <p:cNvSpPr/>
              <p:nvPr/>
            </p:nvSpPr>
            <p:spPr bwMode="gray">
              <a:xfrm>
                <a:off x="3455371"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7" name="Gerade Verbindung mit Pfeil 146"/>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68" name="Gruppierung 167"/>
            <p:cNvGrpSpPr/>
            <p:nvPr/>
          </p:nvGrpSpPr>
          <p:grpSpPr>
            <a:xfrm flipH="1">
              <a:off x="8990774" y="5818868"/>
              <a:ext cx="549204" cy="677494"/>
              <a:chOff x="8772662" y="5763687"/>
              <a:chExt cx="549204" cy="677494"/>
            </a:xfrm>
          </p:grpSpPr>
          <p:pic>
            <p:nvPicPr>
              <p:cNvPr id="166" name="Bild 165"/>
              <p:cNvPicPr>
                <a:picLocks noChangeAspect="1"/>
              </p:cNvPicPr>
              <p:nvPr/>
            </p:nvPicPr>
            <p:blipFill rotWithShape="1">
              <a:blip r:embed="rId12">
                <a:extLst>
                  <a:ext uri="{28A0092B-C50C-407E-A947-70E740481C1C}">
                    <a14:useLocalDpi xmlns:a14="http://schemas.microsoft.com/office/drawing/2010/main"/>
                  </a:ext>
                </a:extLst>
              </a:blip>
              <a:srcRect/>
              <a:stretch/>
            </p:blipFill>
            <p:spPr>
              <a:xfrm flipH="1">
                <a:off x="8918044" y="5828430"/>
                <a:ext cx="403822" cy="612751"/>
              </a:xfrm>
              <a:prstGeom prst="rect">
                <a:avLst/>
              </a:prstGeom>
            </p:spPr>
          </p:pic>
          <p:pic>
            <p:nvPicPr>
              <p:cNvPr id="167" name="Bild 166"/>
              <p:cNvPicPr>
                <a:picLocks noChangeAspect="1"/>
              </p:cNvPicPr>
              <p:nvPr/>
            </p:nvPicPr>
            <p:blipFill rotWithShape="1">
              <a:blip r:embed="rId13">
                <a:extLst>
                  <a:ext uri="{28A0092B-C50C-407E-A947-70E740481C1C}">
                    <a14:useLocalDpi xmlns:a14="http://schemas.microsoft.com/office/drawing/2010/main"/>
                  </a:ext>
                </a:extLst>
              </a:blip>
              <a:srcRect/>
              <a:stretch/>
            </p:blipFill>
            <p:spPr>
              <a:xfrm flipH="1">
                <a:off x="8772662" y="5763687"/>
                <a:ext cx="282776" cy="344195"/>
              </a:xfrm>
              <a:prstGeom prst="rect">
                <a:avLst/>
              </a:prstGeom>
            </p:spPr>
          </p:pic>
        </p:grpSp>
        <p:sp>
          <p:nvSpPr>
            <p:cNvPr id="85" name="Textfeld 84"/>
            <p:cNvSpPr txBox="1"/>
            <p:nvPr/>
          </p:nvSpPr>
          <p:spPr>
            <a:xfrm>
              <a:off x="8814131" y="5256566"/>
              <a:ext cx="902491"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err="1"/>
                <a:t>Import Customs</a:t>
              </a:r>
              <a:br>
                <a:rPr lang="de-DE" sz="1000" dirty="0" err="1"/>
              </a:br>
              <a:r>
                <a:rPr lang="de-DE" sz="1000" dirty="0" err="1"/>
                <a:t>Clearance</a:t>
              </a:r>
            </a:p>
          </p:txBody>
        </p:sp>
      </p:grpSp>
      <p:grpSp>
        <p:nvGrpSpPr>
          <p:cNvPr id="170" name="Gruppierung 169"/>
          <p:cNvGrpSpPr/>
          <p:nvPr/>
        </p:nvGrpSpPr>
        <p:grpSpPr>
          <a:xfrm>
            <a:off x="9785132" y="3062287"/>
            <a:ext cx="983378" cy="3592465"/>
            <a:chOff x="9624554" y="3054404"/>
            <a:chExt cx="983378" cy="3592465"/>
          </a:xfrm>
        </p:grpSpPr>
        <p:pic>
          <p:nvPicPr>
            <p:cNvPr id="3" name="Bild 2"/>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9624554" y="5663491"/>
              <a:ext cx="983378" cy="983378"/>
            </a:xfrm>
            <a:prstGeom prst="rect">
              <a:avLst/>
            </a:prstGeom>
          </p:spPr>
        </p:pic>
        <p:grpSp>
          <p:nvGrpSpPr>
            <p:cNvPr id="148" name="Gruppierung 147"/>
            <p:cNvGrpSpPr/>
            <p:nvPr/>
          </p:nvGrpSpPr>
          <p:grpSpPr>
            <a:xfrm>
              <a:off x="10040353" y="3054404"/>
              <a:ext cx="151780" cy="2758614"/>
              <a:chOff x="3463254" y="3054404"/>
              <a:chExt cx="151780" cy="2758614"/>
            </a:xfrm>
          </p:grpSpPr>
          <p:sp>
            <p:nvSpPr>
              <p:cNvPr id="149" name="Oval 148"/>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50" name="Gerade Verbindung mit Pfeil 149"/>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6" name="Textfeld 85"/>
            <p:cNvSpPr txBox="1"/>
            <p:nvPr/>
          </p:nvSpPr>
          <p:spPr>
            <a:xfrm>
              <a:off x="9696256" y="4902813"/>
              <a:ext cx="839974"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err="1"/>
                <a:t>Pick-up Driver </a:t>
              </a:r>
              <a:br>
                <a:rPr lang="de-DE" sz="1000" dirty="0" err="1"/>
              </a:br>
              <a:r>
                <a:rPr lang="de-DE" sz="1000" dirty="0" err="1"/>
                <a:t>Assignment</a:t>
              </a:r>
            </a:p>
          </p:txBody>
        </p:sp>
      </p:grpSp>
      <p:grpSp>
        <p:nvGrpSpPr>
          <p:cNvPr id="173" name="Gruppierung 172"/>
          <p:cNvGrpSpPr/>
          <p:nvPr/>
        </p:nvGrpSpPr>
        <p:grpSpPr>
          <a:xfrm>
            <a:off x="10907217" y="3062287"/>
            <a:ext cx="1027525" cy="3448098"/>
            <a:chOff x="10899334" y="3054404"/>
            <a:chExt cx="1027525" cy="3448098"/>
          </a:xfrm>
        </p:grpSpPr>
        <p:grpSp>
          <p:nvGrpSpPr>
            <p:cNvPr id="171" name="Gruppierung 170"/>
            <p:cNvGrpSpPr/>
            <p:nvPr/>
          </p:nvGrpSpPr>
          <p:grpSpPr>
            <a:xfrm>
              <a:off x="11091503" y="3054404"/>
              <a:ext cx="645351" cy="3448098"/>
              <a:chOff x="11012673" y="3054404"/>
              <a:chExt cx="645351" cy="3448098"/>
            </a:xfrm>
          </p:grpSpPr>
          <p:pic>
            <p:nvPicPr>
              <p:cNvPr id="24" name="Bild 23"/>
              <p:cNvPicPr>
                <a:picLocks noChangeAspect="1"/>
              </p:cNvPicPr>
              <p:nvPr/>
            </p:nvPicPr>
            <p:blipFill rotWithShape="1">
              <a:blip r:embed="rId17">
                <a:extLst>
                  <a:ext uri="{28A0092B-C50C-407E-A947-70E740481C1C}">
                    <a14:useLocalDpi xmlns:a14="http://schemas.microsoft.com/office/drawing/2010/main"/>
                  </a:ext>
                </a:extLst>
              </a:blip>
              <a:srcRect/>
              <a:stretch/>
            </p:blipFill>
            <p:spPr>
              <a:xfrm flipH="1">
                <a:off x="11047806" y="5828431"/>
                <a:ext cx="559319" cy="674071"/>
              </a:xfrm>
              <a:prstGeom prst="rect">
                <a:avLst/>
              </a:prstGeom>
            </p:spPr>
          </p:pic>
          <p:grpSp>
            <p:nvGrpSpPr>
              <p:cNvPr id="151" name="Gruppierung 150"/>
              <p:cNvGrpSpPr/>
              <p:nvPr/>
            </p:nvGrpSpPr>
            <p:grpSpPr>
              <a:xfrm>
                <a:off x="11259458" y="3054404"/>
                <a:ext cx="151780" cy="2758614"/>
                <a:chOff x="3463254" y="3054404"/>
                <a:chExt cx="151780" cy="2758614"/>
              </a:xfrm>
            </p:grpSpPr>
            <p:sp>
              <p:nvSpPr>
                <p:cNvPr id="152" name="Oval 151"/>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53" name="Gerade Verbindung mit Pfeil 152"/>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89" name="Picture 3"/>
              <p:cNvPicPr>
                <a:picLocks noChangeAspect="1"/>
              </p:cNvPicPr>
              <p:nvPr/>
            </p:nvPicPr>
            <p:blipFill rotWithShape="1">
              <a:blip r:embed="rId18">
                <a:extLst>
                  <a:ext uri="{28A0092B-C50C-407E-A947-70E740481C1C}">
                    <a14:useLocalDpi xmlns:a14="http://schemas.microsoft.com/office/drawing/2010/main"/>
                  </a:ext>
                </a:extLst>
              </a:blip>
              <a:srcRect/>
              <a:stretch/>
            </p:blipFill>
            <p:spPr>
              <a:xfrm>
                <a:off x="11012673" y="4281250"/>
                <a:ext cx="645351" cy="515485"/>
              </a:xfrm>
              <a:prstGeom prst="rect">
                <a:avLst/>
              </a:prstGeom>
              <a:ln>
                <a:solidFill>
                  <a:schemeClr val="tx2"/>
                </a:solidFill>
              </a:ln>
            </p:spPr>
          </p:pic>
        </p:grpSp>
        <p:sp>
          <p:nvSpPr>
            <p:cNvPr id="87" name="Textfeld 86"/>
            <p:cNvSpPr txBox="1"/>
            <p:nvPr/>
          </p:nvSpPr>
          <p:spPr>
            <a:xfrm>
              <a:off x="10899334" y="4902813"/>
              <a:ext cx="1027525" cy="615553"/>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err="1"/>
                <a:t>Identity Check,</a:t>
              </a:r>
              <a:br>
                <a:rPr lang="de-DE" sz="1000" dirty="0" err="1"/>
              </a:br>
              <a:r>
                <a:rPr lang="de-DE" sz="1000" dirty="0" err="1"/>
                <a:t>Secure Container </a:t>
              </a:r>
              <a:br>
                <a:rPr lang="de-DE" sz="1000" dirty="0" err="1"/>
              </a:br>
              <a:r>
                <a:rPr lang="de-DE" sz="1000" dirty="0" err="1"/>
                <a:t>Release</a:t>
              </a:r>
              <a:br>
                <a:rPr lang="de-DE" sz="1000" dirty="0" err="1"/>
              </a:br>
              <a:endParaRPr lang="de-DE" sz="1000" dirty="0" err="1"/>
            </a:p>
          </p:txBody>
        </p:sp>
      </p:grpSp>
      <p:grpSp>
        <p:nvGrpSpPr>
          <p:cNvPr id="172" name="Gruppierung 171"/>
          <p:cNvGrpSpPr/>
          <p:nvPr/>
        </p:nvGrpSpPr>
        <p:grpSpPr>
          <a:xfrm>
            <a:off x="7526401" y="3062287"/>
            <a:ext cx="1078820" cy="3362271"/>
            <a:chOff x="7792124" y="3054404"/>
            <a:chExt cx="1078820" cy="3362271"/>
          </a:xfrm>
        </p:grpSpPr>
        <p:pic>
          <p:nvPicPr>
            <p:cNvPr id="35" name="Bild 34"/>
            <p:cNvPicPr>
              <a:picLocks noChangeAspect="1"/>
            </p:cNvPicPr>
            <p:nvPr/>
          </p:nvPicPr>
          <p:blipFill rotWithShape="1">
            <a:blip r:embed="rId19">
              <a:extLst>
                <a:ext uri="{28A0092B-C50C-407E-A947-70E740481C1C}">
                  <a14:useLocalDpi xmlns:a14="http://schemas.microsoft.com/office/drawing/2010/main"/>
                </a:ext>
              </a:extLst>
            </a:blip>
            <a:srcRect/>
            <a:stretch/>
          </p:blipFill>
          <p:spPr>
            <a:xfrm>
              <a:off x="8065518" y="5801881"/>
              <a:ext cx="532033" cy="614794"/>
            </a:xfrm>
            <a:prstGeom prst="rect">
              <a:avLst/>
            </a:prstGeom>
          </p:spPr>
        </p:pic>
        <p:grpSp>
          <p:nvGrpSpPr>
            <p:cNvPr id="142" name="Gruppierung 141"/>
            <p:cNvGrpSpPr/>
            <p:nvPr/>
          </p:nvGrpSpPr>
          <p:grpSpPr>
            <a:xfrm>
              <a:off x="8255644" y="3054404"/>
              <a:ext cx="151780" cy="2758614"/>
              <a:chOff x="3463254" y="3054404"/>
              <a:chExt cx="151780" cy="2758614"/>
            </a:xfrm>
          </p:grpSpPr>
          <p:sp>
            <p:nvSpPr>
              <p:cNvPr id="143" name="Oval 142"/>
              <p:cNvSpPr/>
              <p:nvPr/>
            </p:nvSpPr>
            <p:spPr bwMode="gray">
              <a:xfrm>
                <a:off x="3463254" y="3054404"/>
                <a:ext cx="151780" cy="139968"/>
              </a:xfrm>
              <a:prstGeom prst="ellipse">
                <a:avLst/>
              </a:prstGeom>
              <a:solidFill>
                <a:schemeClr val="bg1"/>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4" name="Gerade Verbindung mit Pfeil 143"/>
              <p:cNvCxnSpPr/>
              <p:nvPr/>
            </p:nvCxnSpPr>
            <p:spPr>
              <a:xfrm>
                <a:off x="3539144" y="3201902"/>
                <a:ext cx="0" cy="2611116"/>
              </a:xfrm>
              <a:prstGeom prst="straightConnector1">
                <a:avLst/>
              </a:prstGeom>
              <a:ln w="95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4" name="Textfeld 83"/>
            <p:cNvSpPr txBox="1"/>
            <p:nvPr/>
          </p:nvSpPr>
          <p:spPr>
            <a:xfrm>
              <a:off x="7792124" y="4902813"/>
              <a:ext cx="1078820" cy="307777"/>
            </a:xfrm>
            <a:prstGeom prst="rect">
              <a:avLst/>
            </a:prstGeom>
            <a:solidFill>
              <a:schemeClr val="bg1"/>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100" kern="0">
                  <a:ea typeface="Arial Unicode MS" pitchFamily="34" charset="-128"/>
                  <a:cs typeface="Arial Unicode MS" pitchFamily="34" charset="-128"/>
                </a:defRPr>
              </a:lvl1pPr>
            </a:lstStyle>
            <a:p>
              <a:pPr algn="ctr">
                <a:spcAft>
                  <a:spcPts val="600"/>
                </a:spcAft>
              </a:pPr>
              <a:r>
                <a:rPr lang="de-DE" sz="1000" dirty="0" err="1"/>
                <a:t>Import Declaration,</a:t>
              </a:r>
              <a:br>
                <a:rPr lang="de-DE" sz="1000" dirty="0" err="1"/>
              </a:br>
              <a:r>
                <a:rPr lang="de-DE" sz="1000" dirty="0" err="1"/>
                <a:t>Release Order</a:t>
              </a:r>
            </a:p>
          </p:txBody>
        </p:sp>
        <p:grpSp>
          <p:nvGrpSpPr>
            <p:cNvPr id="164" name="Gruppierung 163"/>
            <p:cNvGrpSpPr/>
            <p:nvPr/>
          </p:nvGrpSpPr>
          <p:grpSpPr>
            <a:xfrm>
              <a:off x="7847852" y="3553366"/>
              <a:ext cx="967365" cy="1240401"/>
              <a:chOff x="8008029" y="3553366"/>
              <a:chExt cx="967365" cy="1240401"/>
            </a:xfrm>
          </p:grpSpPr>
          <p:pic>
            <p:nvPicPr>
              <p:cNvPr id="115" name="Bild 114"/>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141747" y="3553366"/>
                <a:ext cx="833647" cy="1179716"/>
              </a:xfrm>
              <a:prstGeom prst="rect">
                <a:avLst/>
              </a:prstGeom>
              <a:solidFill>
                <a:schemeClr val="bg1"/>
              </a:solidFill>
              <a:ln>
                <a:solidFill>
                  <a:schemeClr val="tx2"/>
                </a:solidFill>
              </a:ln>
            </p:spPr>
          </p:pic>
          <p:pic>
            <p:nvPicPr>
              <p:cNvPr id="31" name="Bild 30"/>
              <p:cNvPicPr>
                <a:picLocks noChangeAspect="1"/>
              </p:cNvPicPr>
              <p:nvPr/>
            </p:nvPicPr>
            <p:blipFill rotWithShape="1">
              <a:blip r:embed="rId21">
                <a:extLst>
                  <a:ext uri="{28A0092B-C50C-407E-A947-70E740481C1C}">
                    <a14:useLocalDpi xmlns:a14="http://schemas.microsoft.com/office/drawing/2010/main"/>
                  </a:ext>
                </a:extLst>
              </a:blip>
              <a:srcRect l="5428" t="2305" r="5914" b="3251"/>
              <a:stretch/>
            </p:blipFill>
            <p:spPr>
              <a:xfrm>
                <a:off x="8008029" y="3693297"/>
                <a:ext cx="730014" cy="1100470"/>
              </a:xfrm>
              <a:prstGeom prst="rect">
                <a:avLst/>
              </a:prstGeom>
              <a:ln>
                <a:solidFill>
                  <a:schemeClr val="tx2"/>
                </a:solidFill>
              </a:ln>
            </p:spPr>
          </p:pic>
        </p:grpSp>
      </p:grpSp>
      <p:grpSp>
        <p:nvGrpSpPr>
          <p:cNvPr id="182" name="Gruppierung 181"/>
          <p:cNvGrpSpPr/>
          <p:nvPr/>
        </p:nvGrpSpPr>
        <p:grpSpPr>
          <a:xfrm>
            <a:off x="6663530" y="2025193"/>
            <a:ext cx="204526" cy="319643"/>
            <a:chOff x="6612728" y="2021104"/>
            <a:chExt cx="204526" cy="319643"/>
          </a:xfrm>
        </p:grpSpPr>
        <p:pic>
          <p:nvPicPr>
            <p:cNvPr id="175" name="Picture 63"/>
            <p:cNvPicPr>
              <a:picLocks noChangeAspect="1"/>
            </p:cNvPicPr>
            <p:nvPr/>
          </p:nvPicPr>
          <p:blipFill rotWithShape="1">
            <a:blip r:embed="rId22">
              <a:extLst>
                <a:ext uri="{28A0092B-C50C-407E-A947-70E740481C1C}">
                  <a14:useLocalDpi xmlns:a14="http://schemas.microsoft.com/office/drawing/2010/main"/>
                </a:ext>
              </a:extLst>
            </a:blip>
            <a:srcRect/>
            <a:stretch/>
          </p:blipFill>
          <p:spPr>
            <a:xfrm>
              <a:off x="6612728" y="2084933"/>
              <a:ext cx="167859" cy="255814"/>
            </a:xfrm>
            <a:prstGeom prst="rect">
              <a:avLst/>
            </a:prstGeom>
            <a:solidFill>
              <a:schemeClr val="bg1"/>
            </a:solidFill>
          </p:spPr>
        </p:pic>
        <p:grpSp>
          <p:nvGrpSpPr>
            <p:cNvPr id="181" name="Gruppierung 180"/>
            <p:cNvGrpSpPr/>
            <p:nvPr/>
          </p:nvGrpSpPr>
          <p:grpSpPr>
            <a:xfrm>
              <a:off x="6710021" y="2021104"/>
              <a:ext cx="107233" cy="138499"/>
              <a:chOff x="8124766" y="1234325"/>
              <a:chExt cx="146793" cy="189593"/>
            </a:xfrm>
          </p:grpSpPr>
          <p:sp>
            <p:nvSpPr>
              <p:cNvPr id="176" name="Abgerundetes Rechteck 175"/>
              <p:cNvSpPr/>
              <p:nvPr/>
            </p:nvSpPr>
            <p:spPr bwMode="gray">
              <a:xfrm>
                <a:off x="8124766" y="1234326"/>
                <a:ext cx="146793" cy="175186"/>
              </a:xfrm>
              <a:prstGeom prst="roundRect">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8" name="Textfeld 177"/>
              <p:cNvSpPr txBox="1"/>
              <p:nvPr/>
            </p:nvSpPr>
            <p:spPr>
              <a:xfrm>
                <a:off x="8145693" y="1234325"/>
                <a:ext cx="118496" cy="1895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900" kern="0" dirty="0" err="1">
                    <a:solidFill>
                      <a:schemeClr val="bg1"/>
                    </a:solidFill>
                    <a:ea typeface="Arial Unicode MS" pitchFamily="34" charset="-128"/>
                    <a:cs typeface="Arial Unicode MS" pitchFamily="34" charset="-128"/>
                  </a:rPr>
                  <a:t>✓</a:t>
                </a:r>
              </a:p>
            </p:txBody>
          </p:sp>
        </p:grpSp>
      </p:grpSp>
      <p:grpSp>
        <p:nvGrpSpPr>
          <p:cNvPr id="188" name="Gruppierung 187"/>
          <p:cNvGrpSpPr/>
          <p:nvPr/>
        </p:nvGrpSpPr>
        <p:grpSpPr>
          <a:xfrm>
            <a:off x="9067336" y="2025193"/>
            <a:ext cx="204526" cy="319643"/>
            <a:chOff x="6612728" y="2021104"/>
            <a:chExt cx="204526" cy="319643"/>
          </a:xfrm>
        </p:grpSpPr>
        <p:pic>
          <p:nvPicPr>
            <p:cNvPr id="189" name="Picture 63"/>
            <p:cNvPicPr>
              <a:picLocks noChangeAspect="1"/>
            </p:cNvPicPr>
            <p:nvPr/>
          </p:nvPicPr>
          <p:blipFill rotWithShape="1">
            <a:blip r:embed="rId22">
              <a:extLst>
                <a:ext uri="{28A0092B-C50C-407E-A947-70E740481C1C}">
                  <a14:useLocalDpi xmlns:a14="http://schemas.microsoft.com/office/drawing/2010/main"/>
                </a:ext>
              </a:extLst>
            </a:blip>
            <a:srcRect/>
            <a:stretch/>
          </p:blipFill>
          <p:spPr>
            <a:xfrm>
              <a:off x="6612728" y="2084933"/>
              <a:ext cx="167859" cy="255814"/>
            </a:xfrm>
            <a:prstGeom prst="rect">
              <a:avLst/>
            </a:prstGeom>
            <a:solidFill>
              <a:schemeClr val="bg1"/>
            </a:solidFill>
          </p:spPr>
        </p:pic>
        <p:grpSp>
          <p:nvGrpSpPr>
            <p:cNvPr id="190" name="Gruppierung 189"/>
            <p:cNvGrpSpPr/>
            <p:nvPr/>
          </p:nvGrpSpPr>
          <p:grpSpPr>
            <a:xfrm>
              <a:off x="6710021" y="2021104"/>
              <a:ext cx="107233" cy="138499"/>
              <a:chOff x="8124766" y="1234325"/>
              <a:chExt cx="146793" cy="189593"/>
            </a:xfrm>
          </p:grpSpPr>
          <p:sp>
            <p:nvSpPr>
              <p:cNvPr id="191" name="Abgerundetes Rechteck 190"/>
              <p:cNvSpPr/>
              <p:nvPr/>
            </p:nvSpPr>
            <p:spPr bwMode="gray">
              <a:xfrm>
                <a:off x="8124766" y="1234326"/>
                <a:ext cx="146793" cy="175186"/>
              </a:xfrm>
              <a:prstGeom prst="roundRect">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2" name="Textfeld 191"/>
              <p:cNvSpPr txBox="1"/>
              <p:nvPr/>
            </p:nvSpPr>
            <p:spPr>
              <a:xfrm>
                <a:off x="8145693" y="1234325"/>
                <a:ext cx="118496" cy="1895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900" kern="0" dirty="0" err="1">
                    <a:solidFill>
                      <a:schemeClr val="bg1"/>
                    </a:solidFill>
                    <a:ea typeface="Arial Unicode MS" pitchFamily="34" charset="-128"/>
                    <a:cs typeface="Arial Unicode MS" pitchFamily="34" charset="-128"/>
                  </a:rPr>
                  <a:t>✓</a:t>
                </a:r>
              </a:p>
            </p:txBody>
          </p:sp>
        </p:grpSp>
      </p:grpSp>
      <p:grpSp>
        <p:nvGrpSpPr>
          <p:cNvPr id="193" name="Gruppierung 192"/>
          <p:cNvGrpSpPr/>
          <p:nvPr/>
        </p:nvGrpSpPr>
        <p:grpSpPr>
          <a:xfrm>
            <a:off x="11558081" y="2025193"/>
            <a:ext cx="204526" cy="319643"/>
            <a:chOff x="6612728" y="2021104"/>
            <a:chExt cx="204526" cy="319643"/>
          </a:xfrm>
        </p:grpSpPr>
        <p:pic>
          <p:nvPicPr>
            <p:cNvPr id="194" name="Picture 63"/>
            <p:cNvPicPr>
              <a:picLocks noChangeAspect="1"/>
            </p:cNvPicPr>
            <p:nvPr/>
          </p:nvPicPr>
          <p:blipFill rotWithShape="1">
            <a:blip r:embed="rId22">
              <a:extLst>
                <a:ext uri="{28A0092B-C50C-407E-A947-70E740481C1C}">
                  <a14:useLocalDpi xmlns:a14="http://schemas.microsoft.com/office/drawing/2010/main"/>
                </a:ext>
              </a:extLst>
            </a:blip>
            <a:srcRect/>
            <a:stretch/>
          </p:blipFill>
          <p:spPr>
            <a:xfrm>
              <a:off x="6612728" y="2084933"/>
              <a:ext cx="167859" cy="255814"/>
            </a:xfrm>
            <a:prstGeom prst="rect">
              <a:avLst/>
            </a:prstGeom>
            <a:solidFill>
              <a:schemeClr val="bg1"/>
            </a:solidFill>
          </p:spPr>
        </p:pic>
        <p:grpSp>
          <p:nvGrpSpPr>
            <p:cNvPr id="195" name="Gruppierung 194"/>
            <p:cNvGrpSpPr/>
            <p:nvPr/>
          </p:nvGrpSpPr>
          <p:grpSpPr>
            <a:xfrm>
              <a:off x="6710021" y="2021104"/>
              <a:ext cx="107233" cy="138499"/>
              <a:chOff x="8124766" y="1234325"/>
              <a:chExt cx="146793" cy="189593"/>
            </a:xfrm>
          </p:grpSpPr>
          <p:sp>
            <p:nvSpPr>
              <p:cNvPr id="196" name="Abgerundetes Rechteck 195"/>
              <p:cNvSpPr/>
              <p:nvPr/>
            </p:nvSpPr>
            <p:spPr bwMode="gray">
              <a:xfrm>
                <a:off x="8124766" y="1234326"/>
                <a:ext cx="146793" cy="175186"/>
              </a:xfrm>
              <a:prstGeom prst="roundRect">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7" name="Textfeld 196"/>
              <p:cNvSpPr txBox="1"/>
              <p:nvPr/>
            </p:nvSpPr>
            <p:spPr>
              <a:xfrm>
                <a:off x="8145693" y="1234325"/>
                <a:ext cx="118496" cy="1895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900" kern="0" dirty="0" err="1">
                    <a:solidFill>
                      <a:schemeClr val="bg1"/>
                    </a:solidFill>
                    <a:ea typeface="Arial Unicode MS" pitchFamily="34" charset="-128"/>
                    <a:cs typeface="Arial Unicode MS" pitchFamily="34" charset="-128"/>
                  </a:rPr>
                  <a:t>✓</a:t>
                </a:r>
              </a:p>
            </p:txBody>
          </p:sp>
        </p:grpSp>
      </p:grpSp>
      <p:grpSp>
        <p:nvGrpSpPr>
          <p:cNvPr id="198" name="Gruppierung 197"/>
          <p:cNvGrpSpPr/>
          <p:nvPr/>
        </p:nvGrpSpPr>
        <p:grpSpPr>
          <a:xfrm>
            <a:off x="4252799" y="2025193"/>
            <a:ext cx="204526" cy="319643"/>
            <a:chOff x="6612728" y="2021104"/>
            <a:chExt cx="204526" cy="319643"/>
          </a:xfrm>
        </p:grpSpPr>
        <p:pic>
          <p:nvPicPr>
            <p:cNvPr id="199" name="Picture 63"/>
            <p:cNvPicPr>
              <a:picLocks noChangeAspect="1"/>
            </p:cNvPicPr>
            <p:nvPr/>
          </p:nvPicPr>
          <p:blipFill rotWithShape="1">
            <a:blip r:embed="rId22">
              <a:extLst>
                <a:ext uri="{28A0092B-C50C-407E-A947-70E740481C1C}">
                  <a14:useLocalDpi xmlns:a14="http://schemas.microsoft.com/office/drawing/2010/main"/>
                </a:ext>
              </a:extLst>
            </a:blip>
            <a:srcRect/>
            <a:stretch/>
          </p:blipFill>
          <p:spPr>
            <a:xfrm>
              <a:off x="6612728" y="2084933"/>
              <a:ext cx="167859" cy="255814"/>
            </a:xfrm>
            <a:prstGeom prst="rect">
              <a:avLst/>
            </a:prstGeom>
            <a:solidFill>
              <a:schemeClr val="bg1"/>
            </a:solidFill>
          </p:spPr>
        </p:pic>
        <p:grpSp>
          <p:nvGrpSpPr>
            <p:cNvPr id="200" name="Gruppierung 199"/>
            <p:cNvGrpSpPr/>
            <p:nvPr/>
          </p:nvGrpSpPr>
          <p:grpSpPr>
            <a:xfrm>
              <a:off x="6710021" y="2021104"/>
              <a:ext cx="107233" cy="138499"/>
              <a:chOff x="8124766" y="1234325"/>
              <a:chExt cx="146793" cy="189593"/>
            </a:xfrm>
          </p:grpSpPr>
          <p:sp>
            <p:nvSpPr>
              <p:cNvPr id="201" name="Abgerundetes Rechteck 200"/>
              <p:cNvSpPr/>
              <p:nvPr/>
            </p:nvSpPr>
            <p:spPr bwMode="gray">
              <a:xfrm>
                <a:off x="8124766" y="1234326"/>
                <a:ext cx="146793" cy="175186"/>
              </a:xfrm>
              <a:prstGeom prst="roundRect">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2" name="Textfeld 201"/>
              <p:cNvSpPr txBox="1"/>
              <p:nvPr/>
            </p:nvSpPr>
            <p:spPr>
              <a:xfrm>
                <a:off x="8145693" y="1234325"/>
                <a:ext cx="118496" cy="18959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900" kern="0" dirty="0" err="1">
                    <a:solidFill>
                      <a:schemeClr val="bg1"/>
                    </a:solidFill>
                    <a:ea typeface="Arial Unicode MS" pitchFamily="34" charset="-128"/>
                    <a:cs typeface="Arial Unicode MS" pitchFamily="34" charset="-128"/>
                  </a:rPr>
                  <a:t>✓</a:t>
                </a:r>
              </a:p>
            </p:txBody>
          </p:sp>
        </p:grpSp>
      </p:grpSp>
      <p:sp>
        <p:nvSpPr>
          <p:cNvPr id="203" name="Rechteck 202"/>
          <p:cNvSpPr/>
          <p:nvPr/>
        </p:nvSpPr>
        <p:spPr bwMode="gray">
          <a:xfrm>
            <a:off x="4112666" y="1692690"/>
            <a:ext cx="857556" cy="20004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Textfeld 17"/>
          <p:cNvSpPr txBox="1"/>
          <p:nvPr/>
        </p:nvSpPr>
        <p:spPr>
          <a:xfrm>
            <a:off x="4541744" y="1563569"/>
            <a:ext cx="4228722" cy="369332"/>
          </a:xfrm>
          <a:prstGeom prst="rect">
            <a:avLst/>
          </a:prstGeom>
          <a:solidFill>
            <a:schemeClr val="bg1"/>
          </a:solidFill>
        </p:spPr>
        <p:txBody>
          <a:bodyPr wrap="none" lIns="0" tIns="0" rIns="0" bIns="0" rtlCol="0">
            <a:spAutoFit/>
          </a:bodyPr>
          <a:lstStyle/>
          <a:p>
            <a:pPr algn="ctr" fontAlgn="base">
              <a:spcBef>
                <a:spcPts val="400"/>
              </a:spcBef>
              <a:spcAft>
                <a:spcPct val="0"/>
              </a:spcAft>
              <a:buClr>
                <a:srgbClr val="F0AB00"/>
              </a:buClr>
              <a:buSzPct val="80000"/>
            </a:pPr>
            <a:r>
              <a:rPr lang="de-DE" sz="2200" b="1" kern="0" dirty="0" err="1">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Ocean Shipping Blockchain </a:t>
            </a:r>
            <a:endParaRPr lang="de-DE" sz="2200" b="1" kern="0" dirty="0" err="1">
              <a:ea typeface="Arial Unicode MS" pitchFamily="34" charset="-128"/>
              <a:cs typeface="Arial Unicode MS" pitchFamily="34" charset="-128"/>
            </a:endParaRPr>
          </a:p>
        </p:txBody>
      </p:sp>
      <p:grpSp>
        <p:nvGrpSpPr>
          <p:cNvPr id="32" name="Gruppierung 31"/>
          <p:cNvGrpSpPr/>
          <p:nvPr/>
        </p:nvGrpSpPr>
        <p:grpSpPr>
          <a:xfrm>
            <a:off x="2996825" y="1117137"/>
            <a:ext cx="1528047" cy="785249"/>
            <a:chOff x="9658373" y="1192949"/>
            <a:chExt cx="1528047" cy="785249"/>
          </a:xfrm>
        </p:grpSpPr>
        <p:sp>
          <p:nvSpPr>
            <p:cNvPr id="67" name="Freeform 5"/>
            <p:cNvSpPr>
              <a:spLocks/>
            </p:cNvSpPr>
            <p:nvPr/>
          </p:nvSpPr>
          <p:spPr bwMode="auto">
            <a:xfrm>
              <a:off x="9658373" y="1192949"/>
              <a:ext cx="1528047" cy="785249"/>
            </a:xfrm>
            <a:custGeom>
              <a:avLst/>
              <a:gdLst>
                <a:gd name="T0" fmla="*/ 161 w 1220"/>
                <a:gd name="T1" fmla="*/ 668 h 668"/>
                <a:gd name="T2" fmla="*/ 0 w 1220"/>
                <a:gd name="T3" fmla="*/ 507 h 668"/>
                <a:gd name="T4" fmla="*/ 138 w 1220"/>
                <a:gd name="T5" fmla="*/ 348 h 668"/>
                <a:gd name="T6" fmla="*/ 170 w 1220"/>
                <a:gd name="T7" fmla="*/ 343 h 668"/>
                <a:gd name="T8" fmla="*/ 165 w 1220"/>
                <a:gd name="T9" fmla="*/ 311 h 668"/>
                <a:gd name="T10" fmla="*/ 161 w 1220"/>
                <a:gd name="T11" fmla="*/ 268 h 668"/>
                <a:gd name="T12" fmla="*/ 430 w 1220"/>
                <a:gd name="T13" fmla="*/ 0 h 668"/>
                <a:gd name="T14" fmla="*/ 674 w 1220"/>
                <a:gd name="T15" fmla="*/ 158 h 668"/>
                <a:gd name="T16" fmla="*/ 688 w 1220"/>
                <a:gd name="T17" fmla="*/ 188 h 668"/>
                <a:gd name="T18" fmla="*/ 718 w 1220"/>
                <a:gd name="T19" fmla="*/ 173 h 668"/>
                <a:gd name="T20" fmla="*/ 818 w 1220"/>
                <a:gd name="T21" fmla="*/ 148 h 668"/>
                <a:gd name="T22" fmla="*/ 1032 w 1220"/>
                <a:gd name="T23" fmla="*/ 351 h 668"/>
                <a:gd name="T24" fmla="*/ 1034 w 1220"/>
                <a:gd name="T25" fmla="*/ 383 h 668"/>
                <a:gd name="T26" fmla="*/ 1066 w 1220"/>
                <a:gd name="T27" fmla="*/ 381 h 668"/>
                <a:gd name="T28" fmla="*/ 1076 w 1220"/>
                <a:gd name="T29" fmla="*/ 380 h 668"/>
                <a:gd name="T30" fmla="*/ 1220 w 1220"/>
                <a:gd name="T31" fmla="*/ 524 h 668"/>
                <a:gd name="T32" fmla="*/ 1076 w 1220"/>
                <a:gd name="T33" fmla="*/ 668 h 668"/>
                <a:gd name="T34" fmla="*/ 161 w 1220"/>
                <a:gd name="T35" fmla="*/ 66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0" h="668">
                  <a:moveTo>
                    <a:pt x="161" y="668"/>
                  </a:moveTo>
                  <a:cubicBezTo>
                    <a:pt x="72" y="668"/>
                    <a:pt x="0" y="596"/>
                    <a:pt x="0" y="507"/>
                  </a:cubicBezTo>
                  <a:cubicBezTo>
                    <a:pt x="0" y="428"/>
                    <a:pt x="59" y="359"/>
                    <a:pt x="138" y="348"/>
                  </a:cubicBezTo>
                  <a:cubicBezTo>
                    <a:pt x="170" y="343"/>
                    <a:pt x="170" y="343"/>
                    <a:pt x="170" y="343"/>
                  </a:cubicBezTo>
                  <a:cubicBezTo>
                    <a:pt x="165" y="311"/>
                    <a:pt x="165" y="311"/>
                    <a:pt x="165" y="311"/>
                  </a:cubicBezTo>
                  <a:cubicBezTo>
                    <a:pt x="162" y="297"/>
                    <a:pt x="161" y="282"/>
                    <a:pt x="161" y="268"/>
                  </a:cubicBezTo>
                  <a:cubicBezTo>
                    <a:pt x="161" y="120"/>
                    <a:pt x="282" y="0"/>
                    <a:pt x="430" y="0"/>
                  </a:cubicBezTo>
                  <a:cubicBezTo>
                    <a:pt x="535" y="0"/>
                    <a:pt x="631" y="62"/>
                    <a:pt x="674" y="158"/>
                  </a:cubicBezTo>
                  <a:cubicBezTo>
                    <a:pt x="688" y="188"/>
                    <a:pt x="688" y="188"/>
                    <a:pt x="688" y="188"/>
                  </a:cubicBezTo>
                  <a:cubicBezTo>
                    <a:pt x="718" y="173"/>
                    <a:pt x="718" y="173"/>
                    <a:pt x="718" y="173"/>
                  </a:cubicBezTo>
                  <a:cubicBezTo>
                    <a:pt x="749" y="156"/>
                    <a:pt x="783" y="148"/>
                    <a:pt x="818" y="148"/>
                  </a:cubicBezTo>
                  <a:cubicBezTo>
                    <a:pt x="932" y="148"/>
                    <a:pt x="1026" y="237"/>
                    <a:pt x="1032" y="351"/>
                  </a:cubicBezTo>
                  <a:cubicBezTo>
                    <a:pt x="1034" y="383"/>
                    <a:pt x="1034" y="383"/>
                    <a:pt x="1034" y="383"/>
                  </a:cubicBezTo>
                  <a:cubicBezTo>
                    <a:pt x="1066" y="381"/>
                    <a:pt x="1066" y="381"/>
                    <a:pt x="1066" y="381"/>
                  </a:cubicBezTo>
                  <a:cubicBezTo>
                    <a:pt x="1070" y="381"/>
                    <a:pt x="1073" y="380"/>
                    <a:pt x="1076" y="380"/>
                  </a:cubicBezTo>
                  <a:cubicBezTo>
                    <a:pt x="1155" y="380"/>
                    <a:pt x="1220" y="445"/>
                    <a:pt x="1220" y="524"/>
                  </a:cubicBezTo>
                  <a:cubicBezTo>
                    <a:pt x="1220" y="604"/>
                    <a:pt x="1155" y="668"/>
                    <a:pt x="1076" y="668"/>
                  </a:cubicBezTo>
                  <a:lnTo>
                    <a:pt x="161" y="668"/>
                  </a:lnTo>
                  <a:close/>
                </a:path>
              </a:pathLst>
            </a:custGeom>
            <a:solidFill>
              <a:schemeClr val="bg1"/>
            </a:solidFill>
            <a:ln w="19050" algn="ctr">
              <a:solidFill>
                <a:schemeClr val="accent1"/>
              </a:solidFill>
              <a:prstDash val="solid"/>
              <a:miter lim="800000"/>
              <a:headEnd/>
              <a:tailEnd/>
            </a:ln>
          </p:spPr>
          <p:txBody>
            <a:bodyPr lIns="89958" tIns="71966" rIns="89958" bIns="71966" rtlCol="0" anchor="ctr"/>
            <a:lstStyle/>
            <a:p>
              <a:pPr algn="ctr" defTabSz="913941">
                <a:spcBef>
                  <a:spcPct val="50000"/>
                </a:spcBef>
                <a:buClr>
                  <a:srgbClr val="F0AB00"/>
                </a:buClr>
                <a:buSzPct val="80000"/>
              </a:pPr>
              <a:endParaRPr lang="en-US" sz="1500" kern="0">
                <a:latin typeface="BentonSans Light" panose="02000503000000020004" pitchFamily="2" charset="0"/>
                <a:ea typeface="Arial Unicode MS" pitchFamily="34" charset="-128"/>
                <a:cs typeface="Arial Unicode MS" pitchFamily="34" charset="-128"/>
              </a:endParaRPr>
            </a:p>
          </p:txBody>
        </p:sp>
        <p:sp>
          <p:nvSpPr>
            <p:cNvPr id="30" name="Textfeld 29"/>
            <p:cNvSpPr txBox="1"/>
            <p:nvPr/>
          </p:nvSpPr>
          <p:spPr>
            <a:xfrm>
              <a:off x="9923684" y="1600724"/>
              <a:ext cx="1232710" cy="33855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100" kern="0" dirty="0" err="1">
                  <a:ea typeface="Arial Unicode MS" pitchFamily="34" charset="-128"/>
                  <a:cs typeface="Arial Unicode MS" pitchFamily="34" charset="-128"/>
                </a:rPr>
                <a:t>Cloud Platform</a:t>
              </a:r>
              <a:br>
                <a:rPr lang="de-DE" sz="1100" kern="0" dirty="0" err="1">
                  <a:ea typeface="Arial Unicode MS" pitchFamily="34" charset="-128"/>
                  <a:cs typeface="Arial Unicode MS" pitchFamily="34" charset="-128"/>
                </a:rPr>
              </a:br>
              <a:r>
                <a:rPr lang="de-DE" sz="1100" kern="0" dirty="0" err="1">
                  <a:ea typeface="Arial Unicode MS" pitchFamily="34" charset="-128"/>
                  <a:cs typeface="Arial Unicode MS" pitchFamily="34" charset="-128"/>
                </a:rPr>
                <a:t>Blockchain Service</a:t>
              </a:r>
            </a:p>
          </p:txBody>
        </p:sp>
        <p:pic>
          <p:nvPicPr>
            <p:cNvPr id="68" name="Picture 20"/>
            <p:cNvPicPr>
              <a:picLocks noChangeAspect="1"/>
            </p:cNvPicPr>
            <p:nvPr/>
          </p:nvPicPr>
          <p:blipFill rotWithShape="1">
            <a:blip r:embed="rId23">
              <a:extLst>
                <a:ext uri="{BEBA8EAE-BF5A-486C-A8C5-ECC9F3942E4B}">
                  <a14:imgProps xmlns:a14="http://schemas.microsoft.com/office/drawing/2010/main">
                    <a14:imgLayer r:embed="rId24">
                      <a14:imgEffect>
                        <a14:backgroundRemoval t="0" b="100000" l="0" r="48684"/>
                      </a14:imgEffect>
                    </a14:imgLayer>
                  </a14:imgProps>
                </a:ext>
                <a:ext uri="{28A0092B-C50C-407E-A947-70E740481C1C}">
                  <a14:useLocalDpi xmlns:a14="http://schemas.microsoft.com/office/drawing/2010/main"/>
                </a:ext>
              </a:extLst>
            </a:blip>
            <a:srcRect r="54410"/>
            <a:stretch/>
          </p:blipFill>
          <p:spPr>
            <a:xfrm>
              <a:off x="9935781" y="1357395"/>
              <a:ext cx="446407" cy="223319"/>
            </a:xfrm>
            <a:prstGeom prst="rect">
              <a:avLst/>
            </a:prstGeom>
          </p:spPr>
        </p:pic>
      </p:grpSp>
      <p:sp>
        <p:nvSpPr>
          <p:cNvPr id="5" name="Rechteck 4"/>
          <p:cNvSpPr/>
          <p:nvPr/>
        </p:nvSpPr>
        <p:spPr bwMode="gray">
          <a:xfrm>
            <a:off x="10669588" y="279981"/>
            <a:ext cx="1525588" cy="45311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0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PLANNED</a:t>
            </a:r>
          </a:p>
        </p:txBody>
      </p:sp>
    </p:spTree>
    <p:extLst>
      <p:ext uri="{BB962C8B-B14F-4D97-AF65-F5344CB8AC3E}">
        <p14:creationId xmlns:p14="http://schemas.microsoft.com/office/powerpoint/2010/main" val="1021370122"/>
      </p:ext>
    </p:extLst>
  </p:cSld>
  <p:clrMapOvr>
    <a:masterClrMapping/>
  </p:clrMapOvr>
</p:sld>
</file>

<file path=ppt/theme/theme1.xml><?xml version="1.0" encoding="utf-8"?>
<a:theme xmlns:a="http://schemas.openxmlformats.org/drawingml/2006/main" name="SAP TechEd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TechEd_2017_16x9_white.potx" id="{42C8C270-4A51-445B-A406-2AB2554B1953}" vid="{652CDB98-711D-4D57-A50C-C2955ECCEF7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B8C4CD6BE59F4DBED7A578E8FB70DA" ma:contentTypeVersion="1" ma:contentTypeDescription="Create a new document." ma:contentTypeScope="" ma:versionID="7bbd784f392c23d68cb450e09430e93d">
  <xsd:schema xmlns:xsd="http://www.w3.org/2001/XMLSchema" xmlns:xs="http://www.w3.org/2001/XMLSchema" xmlns:p="http://schemas.microsoft.com/office/2006/metadata/properties" xmlns:ns2="51a6fca7-aba7-4763-b563-8b77a929b25b" targetNamespace="http://schemas.microsoft.com/office/2006/metadata/properties" ma:root="true" ma:fieldsID="8dfcb58358423fbbb8b15b162e09867e" ns2:_="">
    <xsd:import namespace="51a6fca7-aba7-4763-b563-8b77a929b25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a6fca7-aba7-4763-b563-8b77a929b25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CBF09-0ACB-48A7-A63F-D34FA18A1953}">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51a6fca7-aba7-4763-b563-8b77a929b25b"/>
    <ds:schemaRef ds:uri="http://www.w3.org/XML/1998/namespace"/>
  </ds:schemaRefs>
</ds:datastoreItem>
</file>

<file path=customXml/itemProps2.xml><?xml version="1.0" encoding="utf-8"?>
<ds:datastoreItem xmlns:ds="http://schemas.openxmlformats.org/officeDocument/2006/customXml" ds:itemID="{B1D69B6C-0E62-4999-8EF6-D92222F8CF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a6fca7-aba7-4763-b563-8b77a929b2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1F56FC-2BEA-4E79-AA78-B3A9E47CF1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SAP_TechEd_2017_16x9_white</Template>
  <TotalTime>0</TotalTime>
  <Words>57</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Unicode MS</vt:lpstr>
      <vt:lpstr>Arial</vt:lpstr>
      <vt:lpstr>BentonSans Light</vt:lpstr>
      <vt:lpstr>Courier New</vt:lpstr>
      <vt:lpstr>Symbol</vt:lpstr>
      <vt:lpstr>wingdings</vt:lpstr>
      <vt:lpstr>wingdings</vt:lpstr>
      <vt:lpstr>SAP TechEd_2017_16x9_white</vt:lpstr>
      <vt:lpstr>Blockchain for International Trade</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CPL103 - Blockchain and SAP: Use Cases, Scenarios, and New Solutions</dc:title>
  <dc:subject>SAP TechED 2017</dc:subject>
  <dc:creator>Fichter, Andreas</dc:creator>
  <cp:keywords>2017/16:9/white</cp:keywords>
  <cp:lastModifiedBy>Foerster, Stefan</cp:lastModifiedBy>
  <cp:revision>123</cp:revision>
  <dcterms:created xsi:type="dcterms:W3CDTF">2017-07-27T23:39:33Z</dcterms:created>
  <dcterms:modified xsi:type="dcterms:W3CDTF">2017-10-27T08:38:06Z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0x010100BBB8C4CD6BE59F4DBED7A578E8FB70DA</vt:lpwstr>
  </property>
</Properties>
</file>