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1"/>
  </p:notesMasterIdLst>
  <p:handoutMasterIdLst>
    <p:handoutMasterId r:id="rId22"/>
  </p:handoutMasterIdLst>
  <p:sldIdLst>
    <p:sldId id="440" r:id="rId2"/>
    <p:sldId id="438" r:id="rId3"/>
    <p:sldId id="461" r:id="rId4"/>
    <p:sldId id="442" r:id="rId5"/>
    <p:sldId id="462" r:id="rId6"/>
    <p:sldId id="468" r:id="rId7"/>
    <p:sldId id="470" r:id="rId8"/>
    <p:sldId id="474" r:id="rId9"/>
    <p:sldId id="471" r:id="rId10"/>
    <p:sldId id="472" r:id="rId11"/>
    <p:sldId id="473" r:id="rId12"/>
    <p:sldId id="445" r:id="rId13"/>
    <p:sldId id="443" r:id="rId14"/>
    <p:sldId id="444" r:id="rId15"/>
    <p:sldId id="467" r:id="rId16"/>
    <p:sldId id="464" r:id="rId17"/>
    <p:sldId id="452" r:id="rId18"/>
    <p:sldId id="463" r:id="rId19"/>
    <p:sldId id="265"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Top" id="{D903F19B-FA7A-8C4B-B1D6-E87E3287F9CE}">
          <p14:sldIdLst>
            <p14:sldId id="440"/>
            <p14:sldId id="438"/>
          </p14:sldIdLst>
        </p14:section>
        <p14:section name="Architecture" id="{A2F84D08-8F89-E543-A266-0214CB838613}">
          <p14:sldIdLst>
            <p14:sldId id="461"/>
            <p14:sldId id="442"/>
            <p14:sldId id="462"/>
            <p14:sldId id="468"/>
          </p14:sldIdLst>
        </p14:section>
        <p14:section name="An Introduction to SAP HANA Native Development with Cloud Foundry" id="{EC75BB25-38AB-644E-A369-E3C99B89CC14}">
          <p14:sldIdLst>
            <p14:sldId id="470"/>
            <p14:sldId id="474"/>
            <p14:sldId id="471"/>
            <p14:sldId id="472"/>
            <p14:sldId id="473"/>
          </p14:sldIdLst>
        </p14:section>
        <p14:section name="Hands-on" id="{827D7C71-26EE-664B-969F-3809B0ABC9EA}">
          <p14:sldIdLst>
            <p14:sldId id="445"/>
            <p14:sldId id="443"/>
            <p14:sldId id="444"/>
            <p14:sldId id="467"/>
            <p14:sldId id="464"/>
          </p14:sldIdLst>
        </p14:section>
        <p14:section name="Performance" id="{67B39C25-230F-7C49-A7BB-AD775D46D25E}">
          <p14:sldIdLst>
            <p14:sldId id="452"/>
          </p14:sldIdLst>
        </p14:section>
        <p14:section name="Bottom" id="{06FD23AF-17F8-554A-B9D6-BAAB1D32B3BF}">
          <p14:sldIdLst>
            <p14:sldId id="463"/>
            <p14:sldId id="265"/>
          </p14:sldIdLst>
        </p14:section>
      </p14:sectionLst>
    </p:ex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56" autoAdjust="0"/>
    <p:restoredTop sz="81109" autoAdjust="0"/>
  </p:normalViewPr>
  <p:slideViewPr>
    <p:cSldViewPr snapToGrid="0" showGuides="1">
      <p:cViewPr varScale="1">
        <p:scale>
          <a:sx n="73" d="100"/>
          <a:sy n="73" d="100"/>
        </p:scale>
        <p:origin x="1056" y="6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2039217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altLang="zh-Hans" dirty="0"/>
              <a:t>Calculation Views in the cloud foundry which SAP Web IDE develop don’t support SQL</a:t>
            </a:r>
            <a:r>
              <a:rPr lang="zh-Hans" altLang="en-US" dirty="0"/>
              <a:t> </a:t>
            </a:r>
            <a:r>
              <a:rPr lang="en-US" altLang="zh-Hans" dirty="0"/>
              <a:t>Script</a:t>
            </a:r>
            <a:endParaRPr lang="en-US" dirty="0"/>
          </a:p>
        </p:txBody>
      </p:sp>
    </p:spTree>
    <p:extLst>
      <p:ext uri="{BB962C8B-B14F-4D97-AF65-F5344CB8AC3E}">
        <p14:creationId xmlns:p14="http://schemas.microsoft.com/office/powerpoint/2010/main" val="1420861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5127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3110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logical view of a sample business app:</a:t>
            </a:r>
          </a:p>
          <a:p>
            <a:pPr marL="342900" indent="-342900">
              <a:buFont typeface="Arial" charset="0"/>
              <a:buChar char="•"/>
            </a:pPr>
            <a:r>
              <a:rPr lang="en-US" dirty="0"/>
              <a:t>Consists of multiple micro-services which are deployed as separate applications</a:t>
            </a:r>
          </a:p>
          <a:p>
            <a:pPr marL="342900" indent="-342900">
              <a:buFont typeface="Arial" charset="0"/>
              <a:buChar char="•"/>
            </a:pPr>
            <a:r>
              <a:rPr lang="en-US" dirty="0"/>
              <a:t>Each micro-service can be developed in different language</a:t>
            </a:r>
          </a:p>
          <a:p>
            <a:pPr marL="342900" indent="-342900">
              <a:buFont typeface="Arial" charset="0"/>
              <a:buChar char="•"/>
            </a:pPr>
            <a:r>
              <a:rPr lang="en-US" dirty="0"/>
              <a:t>Micro-services use multiple backing services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a:p>
        </p:txBody>
      </p:sp>
    </p:spTree>
    <p:extLst>
      <p:ext uri="{BB962C8B-B14F-4D97-AF65-F5344CB8AC3E}">
        <p14:creationId xmlns:p14="http://schemas.microsoft.com/office/powerpoint/2010/main" val="1693009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logical view of a sample business app:</a:t>
            </a:r>
          </a:p>
          <a:p>
            <a:pPr marL="342900" indent="-342900">
              <a:buFont typeface="Arial" charset="0"/>
              <a:buChar char="•"/>
            </a:pPr>
            <a:r>
              <a:rPr lang="en-US" dirty="0"/>
              <a:t>Consists of multiple micro-services which are deployed as separate applications</a:t>
            </a:r>
          </a:p>
          <a:p>
            <a:pPr marL="342900" indent="-342900">
              <a:buFont typeface="Arial" charset="0"/>
              <a:buChar char="•"/>
            </a:pPr>
            <a:r>
              <a:rPr lang="en-US" dirty="0"/>
              <a:t>Each micro-service can be developed in different language</a:t>
            </a:r>
          </a:p>
          <a:p>
            <a:pPr marL="342900" indent="-342900">
              <a:buFont typeface="Arial" charset="0"/>
              <a:buChar char="•"/>
            </a:pPr>
            <a:r>
              <a:rPr lang="en-US" dirty="0"/>
              <a:t>Micro-services use multiple backing services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a:p>
        </p:txBody>
      </p:sp>
    </p:spTree>
    <p:extLst>
      <p:ext uri="{BB962C8B-B14F-4D97-AF65-F5344CB8AC3E}">
        <p14:creationId xmlns:p14="http://schemas.microsoft.com/office/powerpoint/2010/main" val="1013405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Some of the terms used in the platform have been aligned for more consistency and to reflect actual usage. For more details, see the help.</a:t>
            </a:r>
            <a:endParaRPr lang="en-US" dirty="0"/>
          </a:p>
          <a:p>
            <a:r>
              <a:rPr lang="en-US" dirty="0"/>
              <a:t>Data center </a:t>
            </a:r>
            <a:r>
              <a:rPr lang="mr-IN" dirty="0"/>
              <a:t>–</a:t>
            </a:r>
            <a:r>
              <a:rPr lang="en-US" dirty="0"/>
              <a:t> Region</a:t>
            </a:r>
          </a:p>
          <a:p>
            <a:r>
              <a:rPr lang="en-US" dirty="0"/>
              <a:t>Developer Account </a:t>
            </a:r>
            <a:r>
              <a:rPr lang="mr-IN" dirty="0"/>
              <a:t>–</a:t>
            </a:r>
            <a:r>
              <a:rPr lang="en-US" dirty="0"/>
              <a:t> Trial</a:t>
            </a:r>
            <a:r>
              <a:rPr lang="en-US" baseline="0" dirty="0"/>
              <a:t> Account</a:t>
            </a:r>
          </a:p>
          <a:p>
            <a:r>
              <a:rPr lang="en-US" baseline="0" dirty="0"/>
              <a:t>Account </a:t>
            </a:r>
            <a:r>
              <a:rPr lang="mr-IN" baseline="0" dirty="0"/>
              <a:t>–</a:t>
            </a:r>
            <a:r>
              <a:rPr lang="en-US" baseline="0" dirty="0"/>
              <a:t> Subaccount</a:t>
            </a:r>
          </a:p>
          <a:p>
            <a:r>
              <a:rPr lang="en-US" baseline="0" dirty="0"/>
              <a:t>Landscape Host </a:t>
            </a:r>
            <a:r>
              <a:rPr lang="mr-IN" baseline="0" dirty="0"/>
              <a:t>–</a:t>
            </a:r>
            <a:r>
              <a:rPr lang="en-US" baseline="0" dirty="0"/>
              <a:t> Host</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768726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a:p>
        </p:txBody>
      </p:sp>
    </p:spTree>
    <p:extLst>
      <p:ext uri="{BB962C8B-B14F-4D97-AF65-F5344CB8AC3E}">
        <p14:creationId xmlns:p14="http://schemas.microsoft.com/office/powerpoint/2010/main" val="1698828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094898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pPr marL="342900" indent="-342900">
              <a:buAutoNum type="arabicPeriod"/>
            </a:pPr>
            <a:r>
              <a:rPr lang="en-US" dirty="0"/>
              <a:t>Today , I already apply for environment</a:t>
            </a:r>
            <a:r>
              <a:rPr lang="en-US" baseline="0" dirty="0"/>
              <a:t> with session in the cloud foundry from Dev/Ops</a:t>
            </a:r>
          </a:p>
          <a:p>
            <a:pPr marL="522900" lvl="1" indent="-342900">
              <a:buAutoNum type="arabicPeriod"/>
            </a:pPr>
            <a:r>
              <a:rPr lang="en-US" baseline="0" dirty="0"/>
              <a:t>UAA on-boarding </a:t>
            </a:r>
          </a:p>
          <a:p>
            <a:pPr marL="522900" lvl="1" indent="-342900">
              <a:buAutoNum type="arabicPeriod"/>
            </a:pPr>
            <a:r>
              <a:rPr lang="en-US" baseline="0" dirty="0"/>
              <a:t>Database on-boarding</a:t>
            </a:r>
          </a:p>
          <a:p>
            <a:pPr marL="342900" indent="-342900">
              <a:buAutoNum type="arabicPeriod"/>
            </a:pPr>
            <a:r>
              <a:rPr lang="en-US" baseline="0" dirty="0"/>
              <a:t>With my question ,I am not sure exactly where I push my example code ,GitHub? </a:t>
            </a:r>
          </a:p>
          <a:p>
            <a:pPr marL="342900" indent="-342900">
              <a:buAutoNum type="arabicPeriod"/>
            </a:pPr>
            <a:endParaRPr lang="en-US" dirty="0"/>
          </a:p>
        </p:txBody>
      </p:sp>
    </p:spTree>
    <p:extLst>
      <p:ext uri="{BB962C8B-B14F-4D97-AF65-F5344CB8AC3E}">
        <p14:creationId xmlns:p14="http://schemas.microsoft.com/office/powerpoint/2010/main" val="127557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sz="1400" kern="1200" dirty="0">
                <a:solidFill>
                  <a:schemeClr val="tx1"/>
                </a:solidFill>
                <a:effectLst/>
                <a:latin typeface="+mn-lt"/>
                <a:ea typeface="+mn-ea"/>
                <a:cs typeface="+mn-cs"/>
              </a:rPr>
              <a:t>Cloud Controller </a:t>
            </a:r>
            <a:r>
              <a:rPr lang="mr-IN" sz="1400" kern="1200" dirty="0">
                <a:solidFill>
                  <a:schemeClr val="tx1"/>
                </a:solidFill>
                <a:effectLst/>
                <a:latin typeface="+mn-lt"/>
                <a:ea typeface="+mn-ea"/>
                <a:cs typeface="+mn-cs"/>
              </a:rPr>
              <a:t>–</a:t>
            </a:r>
            <a:r>
              <a:rPr lang="en-US" sz="1400" kern="1200" dirty="0">
                <a:solidFill>
                  <a:schemeClr val="tx1"/>
                </a:solidFill>
                <a:effectLst/>
                <a:latin typeface="+mn-lt"/>
                <a:ea typeface="+mn-ea"/>
                <a:cs typeface="+mn-cs"/>
              </a:rPr>
              <a:t> SaaS and PaaS metadata</a:t>
            </a:r>
          </a:p>
          <a:p>
            <a:pPr marL="0" marR="0" indent="0" algn="l" defTabSz="1088776" rtl="0" eaLnBrk="1" fontAlgn="auto" latinLnBrk="0" hangingPunct="1">
              <a:lnSpc>
                <a:spcPct val="100000"/>
              </a:lnSpc>
              <a:spcBef>
                <a:spcPts val="0"/>
              </a:spcBef>
              <a:spcAft>
                <a:spcPts val="0"/>
              </a:spcAft>
              <a:buClrTx/>
              <a:buSzTx/>
              <a:buFontTx/>
              <a:buNone/>
              <a:tabLst/>
              <a:defRPr/>
            </a:pPr>
            <a:r>
              <a:rPr lang="en-GB" sz="1400" kern="0" dirty="0">
                <a:ea typeface="Arial Unicode MS" pitchFamily="34" charset="-128"/>
                <a:cs typeface="Arial Unicode MS" pitchFamily="34" charset="-128"/>
              </a:rPr>
              <a:t>Blob store</a:t>
            </a:r>
            <a:r>
              <a:rPr lang="en-GB" sz="1400" kern="0" baseline="0" dirty="0">
                <a:ea typeface="Arial Unicode MS" pitchFamily="34" charset="-128"/>
                <a:cs typeface="Arial Unicode MS" pitchFamily="34" charset="-128"/>
              </a:rPr>
              <a:t> - </a:t>
            </a:r>
            <a:r>
              <a:rPr lang="en-GB" sz="1400" kern="0" dirty="0" err="1">
                <a:ea typeface="Arial Unicode MS" pitchFamily="34" charset="-128"/>
                <a:cs typeface="Arial Unicode MS" pitchFamily="34" charset="-128"/>
              </a:rPr>
              <a:t>buildpacks</a:t>
            </a:r>
            <a:r>
              <a:rPr lang="en-GB" sz="1400" kern="0" dirty="0">
                <a:ea typeface="Arial Unicode MS" pitchFamily="34" charset="-128"/>
                <a:cs typeface="Arial Unicode MS" pitchFamily="34" charset="-128"/>
              </a:rPr>
              <a:t>, app code, droplets</a:t>
            </a:r>
          </a:p>
          <a:p>
            <a:r>
              <a:rPr lang="en-GB" sz="1400" kern="1200" dirty="0">
                <a:solidFill>
                  <a:schemeClr val="tx1"/>
                </a:solidFill>
                <a:effectLst/>
                <a:latin typeface="+mn-lt"/>
                <a:ea typeface="+mn-ea"/>
                <a:cs typeface="+mn-cs"/>
              </a:rPr>
              <a:t>D</a:t>
            </a:r>
            <a:r>
              <a:rPr lang="en-US" sz="1400" kern="1200" dirty="0" err="1">
                <a:solidFill>
                  <a:schemeClr val="tx1"/>
                </a:solidFill>
                <a:effectLst/>
                <a:latin typeface="+mn-lt"/>
                <a:ea typeface="+mn-ea"/>
                <a:cs typeface="+mn-cs"/>
              </a:rPr>
              <a:t>iego</a:t>
            </a:r>
            <a:r>
              <a:rPr lang="en-US" sz="1400" kern="1200" dirty="0">
                <a:solidFill>
                  <a:schemeClr val="tx1"/>
                </a:solidFill>
                <a:effectLst/>
                <a:latin typeface="+mn-lt"/>
                <a:ea typeface="+mn-ea"/>
                <a:cs typeface="+mn-cs"/>
              </a:rPr>
              <a:t> cells</a:t>
            </a:r>
            <a:r>
              <a:rPr lang="en-US" sz="1400" kern="1200" baseline="0" dirty="0">
                <a:solidFill>
                  <a:schemeClr val="tx1"/>
                </a:solidFill>
                <a:effectLst/>
                <a:latin typeface="+mn-lt"/>
                <a:ea typeface="+mn-ea"/>
                <a:cs typeface="+mn-cs"/>
              </a:rPr>
              <a:t> </a:t>
            </a:r>
            <a:r>
              <a:rPr lang="mr-IN" sz="1400" kern="1200" baseline="0" dirty="0">
                <a:solidFill>
                  <a:schemeClr val="tx1"/>
                </a:solidFill>
                <a:effectLst/>
                <a:latin typeface="+mn-lt"/>
                <a:ea typeface="+mn-ea"/>
                <a:cs typeface="+mn-cs"/>
              </a:rPr>
              <a:t>–</a:t>
            </a:r>
            <a:r>
              <a:rPr lang="en-US" sz="1400" kern="1200" baseline="0" dirty="0">
                <a:solidFill>
                  <a:schemeClr val="tx1"/>
                </a:solidFill>
                <a:effectLst/>
                <a:latin typeface="+mn-lt"/>
                <a:ea typeface="+mn-ea"/>
                <a:cs typeface="+mn-cs"/>
              </a:rPr>
              <a:t> staging/running</a:t>
            </a:r>
          </a:p>
          <a:p>
            <a:pPr marL="0" marR="0" indent="0" algn="l" defTabSz="1088776" rtl="0" eaLnBrk="1" fontAlgn="auto" latinLnBrk="0" hangingPunct="1">
              <a:lnSpc>
                <a:spcPct val="100000"/>
              </a:lnSpc>
              <a:spcBef>
                <a:spcPts val="0"/>
              </a:spcBef>
              <a:spcAft>
                <a:spcPts val="0"/>
              </a:spcAft>
              <a:buClrTx/>
              <a:buSzTx/>
              <a:buFontTx/>
              <a:buNone/>
              <a:tabLst/>
              <a:defRPr/>
            </a:pPr>
            <a:r>
              <a:rPr lang="en-GB" sz="1400" kern="0" dirty="0">
                <a:ea typeface="Arial Unicode MS" pitchFamily="34" charset="-128"/>
                <a:cs typeface="Arial Unicode MS" pitchFamily="34" charset="-128"/>
              </a:rPr>
              <a:t>Service Broker (Managed &amp; UPS)</a:t>
            </a:r>
          </a:p>
          <a:p>
            <a:endParaRPr lang="en-US" sz="1400" kern="1200" dirty="0">
              <a:solidFill>
                <a:schemeClr val="tx1"/>
              </a:solidFill>
              <a:effectLst/>
              <a:latin typeface="+mn-lt"/>
              <a:ea typeface="+mn-ea"/>
              <a:cs typeface="+mn-cs"/>
            </a:endParaRPr>
          </a:p>
          <a:p>
            <a:r>
              <a:rPr lang="en-US" sz="1400" kern="1200" dirty="0">
                <a:solidFill>
                  <a:schemeClr val="tx1"/>
                </a:solidFill>
                <a:effectLst/>
                <a:latin typeface="+mn-lt"/>
                <a:ea typeface="+mn-ea"/>
                <a:cs typeface="+mn-cs"/>
              </a:rPr>
              <a:t>App deployment </a:t>
            </a:r>
          </a:p>
          <a:p>
            <a:r>
              <a:rPr lang="en-US" sz="1400" kern="1200" dirty="0" err="1">
                <a:solidFill>
                  <a:schemeClr val="tx1"/>
                </a:solidFill>
                <a:effectLst/>
                <a:latin typeface="+mn-lt"/>
                <a:ea typeface="+mn-ea"/>
                <a:cs typeface="+mn-cs"/>
              </a:rPr>
              <a:t>Buildpacks</a:t>
            </a:r>
            <a:endParaRPr lang="en-US" sz="1400" kern="1200" dirty="0">
              <a:solidFill>
                <a:schemeClr val="tx1"/>
              </a:solidFill>
              <a:effectLst/>
              <a:latin typeface="+mn-lt"/>
              <a:ea typeface="+mn-ea"/>
              <a:cs typeface="+mn-cs"/>
            </a:endParaRPr>
          </a:p>
          <a:p>
            <a:r>
              <a:rPr lang="en-US" sz="1400" kern="1200" dirty="0">
                <a:solidFill>
                  <a:schemeClr val="tx1"/>
                </a:solidFill>
                <a:effectLst/>
                <a:latin typeface="+mn-lt"/>
                <a:ea typeface="+mn-ea"/>
                <a:cs typeface="+mn-cs"/>
              </a:rPr>
              <a:t>Diego cell</a:t>
            </a:r>
          </a:p>
          <a:p>
            <a:r>
              <a:rPr lang="en-US" sz="1400" kern="1200" dirty="0">
                <a:solidFill>
                  <a:schemeClr val="tx1"/>
                </a:solidFill>
                <a:effectLst/>
                <a:latin typeface="+mn-lt"/>
                <a:ea typeface="+mn-ea"/>
                <a:cs typeface="+mn-cs"/>
              </a:rPr>
              <a:t>Services </a:t>
            </a:r>
            <a:r>
              <a:rPr lang="mr-IN" sz="1400" kern="1200" dirty="0">
                <a:solidFill>
                  <a:schemeClr val="tx1"/>
                </a:solidFill>
                <a:effectLst/>
                <a:latin typeface="+mn-lt"/>
                <a:ea typeface="+mn-ea"/>
                <a:cs typeface="+mn-cs"/>
              </a:rPr>
              <a:t>–</a:t>
            </a:r>
            <a:r>
              <a:rPr lang="en-US" sz="1400" kern="1200" dirty="0">
                <a:solidFill>
                  <a:schemeClr val="tx1"/>
                </a:solidFill>
                <a:effectLst/>
                <a:latin typeface="+mn-lt"/>
                <a:ea typeface="+mn-ea"/>
                <a:cs typeface="+mn-cs"/>
              </a:rPr>
              <a:t> backing services,</a:t>
            </a:r>
            <a:r>
              <a:rPr lang="en-US" sz="1400" kern="1200" baseline="0" dirty="0">
                <a:solidFill>
                  <a:schemeClr val="tx1"/>
                </a:solidFill>
                <a:effectLst/>
                <a:latin typeface="+mn-lt"/>
                <a:ea typeface="+mn-ea"/>
                <a:cs typeface="+mn-cs"/>
              </a:rPr>
              <a:t> service broker?, other services?</a:t>
            </a:r>
          </a:p>
          <a:p>
            <a:r>
              <a:rPr lang="en-US" sz="1400" kern="1200" baseline="0" dirty="0">
                <a:solidFill>
                  <a:schemeClr val="tx1"/>
                </a:solidFill>
                <a:effectLst/>
                <a:latin typeface="+mn-lt"/>
                <a:ea typeface="+mn-ea"/>
                <a:cs typeface="+mn-cs"/>
              </a:rPr>
              <a:t>DevOps </a:t>
            </a:r>
            <a:r>
              <a:rPr lang="mr-IN" sz="1400" kern="1200" baseline="0" dirty="0">
                <a:solidFill>
                  <a:schemeClr val="tx1"/>
                </a:solidFill>
                <a:effectLst/>
                <a:latin typeface="+mn-lt"/>
                <a:ea typeface="+mn-ea"/>
                <a:cs typeface="+mn-cs"/>
              </a:rPr>
              <a:t>–</a:t>
            </a:r>
            <a:r>
              <a:rPr lang="en-US" sz="1400" kern="1200" baseline="0" dirty="0">
                <a:solidFill>
                  <a:schemeClr val="tx1"/>
                </a:solidFill>
                <a:effectLst/>
                <a:latin typeface="+mn-lt"/>
                <a:ea typeface="+mn-ea"/>
                <a:cs typeface="+mn-cs"/>
              </a:rPr>
              <a:t> monitoring, logging, health management, scale</a:t>
            </a:r>
          </a:p>
          <a:p>
            <a:r>
              <a:rPr lang="en-US" sz="1400" kern="1200" baseline="0" dirty="0">
                <a:solidFill>
                  <a:schemeClr val="tx1"/>
                </a:solidFill>
                <a:effectLst/>
                <a:latin typeface="+mn-lt"/>
                <a:ea typeface="+mn-ea"/>
                <a:cs typeface="+mn-cs"/>
              </a:rPr>
              <a:t>Tools </a:t>
            </a:r>
            <a:r>
              <a:rPr lang="mr-IN" sz="1400" kern="1200" baseline="0" dirty="0">
                <a:solidFill>
                  <a:schemeClr val="tx1"/>
                </a:solidFill>
                <a:effectLst/>
                <a:latin typeface="+mn-lt"/>
                <a:ea typeface="+mn-ea"/>
                <a:cs typeface="+mn-cs"/>
              </a:rPr>
              <a:t>–</a:t>
            </a:r>
            <a:r>
              <a:rPr lang="en-US" sz="1400" kern="1200" baseline="0" dirty="0">
                <a:solidFill>
                  <a:schemeClr val="tx1"/>
                </a:solidFill>
                <a:effectLst/>
                <a:latin typeface="+mn-lt"/>
                <a:ea typeface="+mn-ea"/>
                <a:cs typeface="+mn-cs"/>
              </a:rPr>
              <a:t> cockpit, CF cli, eclipse plugin?</a:t>
            </a:r>
          </a:p>
          <a:p>
            <a:r>
              <a:rPr lang="en-US" sz="1400" kern="1200" baseline="0" dirty="0">
                <a:solidFill>
                  <a:schemeClr val="tx1"/>
                </a:solidFill>
                <a:effectLst/>
                <a:latin typeface="+mn-lt"/>
                <a:ea typeface="+mn-ea"/>
                <a:cs typeface="+mn-cs"/>
              </a:rPr>
              <a:t>Multi cloud story?</a:t>
            </a:r>
          </a:p>
          <a:p>
            <a:endParaRPr lang="en-US" sz="1400" kern="1200" baseline="0" dirty="0">
              <a:solidFill>
                <a:schemeClr val="tx1"/>
              </a:solidFill>
              <a:effectLst/>
              <a:latin typeface="+mn-lt"/>
              <a:ea typeface="+mn-ea"/>
              <a:cs typeface="+mn-cs"/>
            </a:endParaRPr>
          </a:p>
          <a:p>
            <a:r>
              <a:rPr lang="en-US" sz="1400" kern="1200" baseline="0" dirty="0">
                <a:solidFill>
                  <a:schemeClr val="tx1"/>
                </a:solidFill>
                <a:effectLst/>
                <a:latin typeface="+mn-lt"/>
                <a:ea typeface="+mn-ea"/>
                <a:cs typeface="+mn-cs"/>
              </a:rPr>
              <a:t>Chinese Wiki</a:t>
            </a:r>
            <a:endParaRPr lang="en-US" sz="14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3293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advantages of CF</a:t>
            </a:r>
          </a:p>
          <a:p>
            <a:r>
              <a:rPr lang="en-US" baseline="0" dirty="0"/>
              <a:t>1. Multiple technical stack: HTML, </a:t>
            </a:r>
            <a:r>
              <a:rPr lang="en-US" baseline="0" dirty="0" err="1"/>
              <a:t>Phthon</a:t>
            </a:r>
            <a:r>
              <a:rPr lang="en-US" baseline="0" dirty="0"/>
              <a:t>, </a:t>
            </a:r>
            <a:r>
              <a:rPr lang="en-US" baseline="0" dirty="0" err="1"/>
              <a:t>NodeJS</a:t>
            </a:r>
            <a:r>
              <a:rPr lang="en-US" baseline="0" dirty="0"/>
              <a:t>, Java, XSJS</a:t>
            </a:r>
            <a:endParaRPr lang="en-US" dirty="0"/>
          </a:p>
          <a:p>
            <a:r>
              <a:rPr lang="en-US" dirty="0"/>
              <a:t>2. </a:t>
            </a:r>
            <a:r>
              <a:rPr lang="en-US" dirty="0" err="1"/>
              <a:t>FrontEnd</a:t>
            </a:r>
            <a:r>
              <a:rPr lang="en-US" dirty="0"/>
              <a:t>,</a:t>
            </a:r>
            <a:r>
              <a:rPr lang="en-US" baseline="0" dirty="0"/>
              <a:t> </a:t>
            </a:r>
            <a:r>
              <a:rPr lang="en-US" baseline="0" dirty="0" err="1"/>
              <a:t>BackEnd</a:t>
            </a:r>
            <a:r>
              <a:rPr lang="en-US" baseline="0" dirty="0"/>
              <a:t> Development, easy deployment</a:t>
            </a:r>
          </a:p>
          <a:p>
            <a:r>
              <a:rPr lang="en-US" baseline="0" dirty="0"/>
              <a:t>3. Many popular services: MQ, </a:t>
            </a:r>
            <a:r>
              <a:rPr lang="en-US" baseline="0" dirty="0" err="1"/>
              <a:t>Redis</a:t>
            </a:r>
            <a:r>
              <a:rPr lang="en-US" baseline="0" dirty="0"/>
              <a:t>, Block-Chain…</a:t>
            </a:r>
          </a:p>
          <a:p>
            <a:r>
              <a:rPr lang="en-US" baseline="0" dirty="0"/>
              <a:t>4. HANA Database with features</a:t>
            </a:r>
          </a:p>
          <a:p>
            <a:r>
              <a:rPr lang="en-US" baseline="0" dirty="0"/>
              <a:t>5. Dev-ops Monitoring, Deployment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46324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CF app</a:t>
            </a:r>
            <a:r>
              <a:rPr lang="en-US" baseline="0" dirty="0"/>
              <a:t>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4226174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7993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lvl="0"/>
            <a:endParaRPr lang="en-US" b="0" dirty="0"/>
          </a:p>
        </p:txBody>
      </p:sp>
    </p:spTree>
    <p:extLst>
      <p:ext uri="{BB962C8B-B14F-4D97-AF65-F5344CB8AC3E}">
        <p14:creationId xmlns:p14="http://schemas.microsoft.com/office/powerpoint/2010/main" val="190194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a:t>Cloud Foundry don’t support Annotation </a:t>
            </a:r>
          </a:p>
        </p:txBody>
      </p:sp>
    </p:spTree>
    <p:extLst>
      <p:ext uri="{BB962C8B-B14F-4D97-AF65-F5344CB8AC3E}">
        <p14:creationId xmlns:p14="http://schemas.microsoft.com/office/powerpoint/2010/main" val="1432210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29156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r>
              <a:rPr lang="en-US"/>
              <a:t>Drag picture to placeholder or click icon to add</a:t>
            </a:r>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a:t>
            </a:r>
            <a:r>
              <a:rPr lang="en-US" altLang="zh-Hans" sz="600" noProof="0" dirty="0">
                <a:solidFill>
                  <a:schemeClr val="tx1"/>
                </a:solidFill>
              </a:rPr>
              <a:t>8</a:t>
            </a:r>
            <a:r>
              <a:rPr lang="en-US" sz="600" noProof="0" dirty="0">
                <a:solidFill>
                  <a:schemeClr val="tx1"/>
                </a:solidFill>
              </a:rPr>
              <a:t>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github.wdf.sap.corp/Hands-On-Session/CloudFoundry.gi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image" Target="../media/image3.tiff"/><Relationship Id="rId11" Type="http://schemas.openxmlformats.org/officeDocument/2006/relationships/image" Target="../media/image14.png"/><Relationship Id="rId5" Type="http://schemas.openxmlformats.org/officeDocument/2006/relationships/image" Target="../media/image45.png"/><Relationship Id="rId10" Type="http://schemas.openxmlformats.org/officeDocument/2006/relationships/image" Target="../media/image11.png"/><Relationship Id="rId4" Type="http://schemas.openxmlformats.org/officeDocument/2006/relationships/image" Target="../media/image2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49.png"/><Relationship Id="rId11" Type="http://schemas.openxmlformats.org/officeDocument/2006/relationships/image" Target="../media/image14.png"/><Relationship Id="rId5" Type="http://schemas.openxmlformats.org/officeDocument/2006/relationships/image" Target="../media/image48.png"/><Relationship Id="rId10" Type="http://schemas.openxmlformats.org/officeDocument/2006/relationships/image" Target="../media/image12.png"/><Relationship Id="rId4" Type="http://schemas.openxmlformats.org/officeDocument/2006/relationships/image" Target="../media/image47.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account.int.sap.hana.ondemand.com/cockpit#/home/overvie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hyperlink" Target="mailto:drummond.Zhuang@sap.com" TargetMode="External"/><Relationship Id="rId4" Type="http://schemas.openxmlformats.org/officeDocument/2006/relationships/hyperlink" Target="mailto:Kevin.li06@sap.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tiff"/><Relationship Id="rId21" Type="http://schemas.openxmlformats.org/officeDocument/2006/relationships/image" Target="../media/image21.jpeg"/><Relationship Id="rId7" Type="http://schemas.openxmlformats.org/officeDocument/2006/relationships/image" Target="../media/image7.tiff"/><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9.xml"/><Relationship Id="rId6" Type="http://schemas.openxmlformats.org/officeDocument/2006/relationships/image" Target="../media/image6.tiff"/><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tiff"/><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04000" y="1385932"/>
            <a:ext cx="11185200" cy="677108"/>
          </a:xfrm>
        </p:spPr>
        <p:txBody>
          <a:bodyPr/>
          <a:lstStyle/>
          <a:p>
            <a:r>
              <a:rPr lang="en-US" dirty="0"/>
              <a:t>SAP Cloud Platform: </a:t>
            </a:r>
            <a:r>
              <a:rPr lang="en-US" dirty="0">
                <a:solidFill>
                  <a:schemeClr val="accent1"/>
                </a:solidFill>
              </a:rPr>
              <a:t>Start</a:t>
            </a:r>
            <a:r>
              <a:rPr lang="en-US" dirty="0"/>
              <a:t> </a:t>
            </a:r>
            <a:r>
              <a:rPr lang="en-US" dirty="0">
                <a:solidFill>
                  <a:schemeClr val="accent1"/>
                </a:solidFill>
              </a:rPr>
              <a:t>Cloud-Native Development</a:t>
            </a:r>
            <a:br>
              <a:rPr lang="en-US" dirty="0">
                <a:solidFill>
                  <a:schemeClr val="accent1"/>
                </a:solidFill>
              </a:rPr>
            </a:br>
            <a:endParaRPr lang="en-US" sz="3600" b="0" dirty="0"/>
          </a:p>
        </p:txBody>
      </p:sp>
      <p:sp>
        <p:nvSpPr>
          <p:cNvPr id="2" name="Picture Placeholder 1"/>
          <p:cNvSpPr>
            <a:spLocks noGrp="1"/>
          </p:cNvSpPr>
          <p:nvPr>
            <p:ph type="pic" sz="quarter" idx="12"/>
          </p:nvPr>
        </p:nvSpPr>
        <p:spPr/>
      </p:sp>
      <p:pic>
        <p:nvPicPr>
          <p:cNvPr id="6" name="Picture Placeholder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gray">
          <a:xfrm>
            <a:off x="0" y="3427994"/>
            <a:ext cx="12195175" cy="3430006"/>
          </a:xfrm>
          <a:prstGeom prst="rect">
            <a:avLst/>
          </a:prstGeom>
          <a:noFill/>
        </p:spPr>
      </p:pic>
    </p:spTree>
    <p:extLst>
      <p:ext uri="{BB962C8B-B14F-4D97-AF65-F5344CB8AC3E}">
        <p14:creationId xmlns:p14="http://schemas.microsoft.com/office/powerpoint/2010/main" val="1237093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information available for each application stack</a:t>
            </a:r>
          </a:p>
        </p:txBody>
      </p:sp>
      <p:grpSp>
        <p:nvGrpSpPr>
          <p:cNvPr id="44" name="Group 43"/>
          <p:cNvGrpSpPr/>
          <p:nvPr/>
        </p:nvGrpSpPr>
        <p:grpSpPr>
          <a:xfrm>
            <a:off x="4757058" y="1588331"/>
            <a:ext cx="4717756" cy="1034869"/>
            <a:chOff x="4756748" y="1588698"/>
            <a:chExt cx="4718848" cy="1035109"/>
          </a:xfrm>
        </p:grpSpPr>
        <p:sp>
          <p:nvSpPr>
            <p:cNvPr id="37" name="Rectangle 8"/>
            <p:cNvSpPr/>
            <p:nvPr/>
          </p:nvSpPr>
          <p:spPr bwMode="gray">
            <a:xfrm>
              <a:off x="4756748" y="1588698"/>
              <a:ext cx="4718848" cy="1035109"/>
            </a:xfrm>
            <a:prstGeom prst="rect">
              <a:avLst/>
            </a:prstGeom>
            <a:solidFill>
              <a:srgbClr val="9FABB8"/>
            </a:solidFill>
            <a:ln w="12700" cmpd="sng" algn="ctr">
              <a:solidFill>
                <a:schemeClr val="tx1">
                  <a:lumMod val="75000"/>
                  <a:lumOff val="25000"/>
                </a:schemeClr>
              </a:solidFill>
              <a:round/>
              <a:headEnd type="none"/>
              <a:tailEnd type="none"/>
            </a:ln>
            <a:effectLst/>
          </p:spPr>
          <p:txBody>
            <a:bodyPr rot="0" spcFirstLastPara="0" vertOverflow="overflow" horzOverflow="overflow" vert="horz" wrap="square" lIns="71983" tIns="25194" rIns="71983" bIns="25194" numCol="1" spcCol="0" rtlCol="0" fromWordArt="0" anchor="t" anchorCtr="0" forceAA="0" compatLnSpc="1">
              <a:prstTxWarp prst="textNoShape">
                <a:avLst/>
              </a:prstTxWarp>
              <a:noAutofit/>
            </a:bodyPr>
            <a:lstStyle/>
            <a:p>
              <a:pPr algn="r" fontAlgn="base">
                <a:spcBef>
                  <a:spcPct val="50000"/>
                </a:spcBef>
                <a:spcAft>
                  <a:spcPct val="0"/>
                </a:spcAft>
                <a:buClr>
                  <a:srgbClr val="F0AB00"/>
                </a:buClr>
                <a:buSzPct val="80000"/>
              </a:pPr>
              <a:r>
                <a:rPr lang="en-US" sz="1600" kern="0" dirty="0">
                  <a:solidFill>
                    <a:schemeClr val="tx1">
                      <a:lumMod val="75000"/>
                      <a:lumOff val="25000"/>
                    </a:schemeClr>
                  </a:solidFill>
                  <a:latin typeface="Calibri"/>
                  <a:ea typeface="Arial Unicode MS" pitchFamily="34" charset="-128"/>
                  <a:cs typeface="Calibri"/>
                </a:rPr>
                <a:t>Cloud Foundry</a:t>
              </a:r>
              <a:br>
                <a:rPr lang="en-US" sz="1600" kern="0" dirty="0">
                  <a:solidFill>
                    <a:schemeClr val="tx1">
                      <a:lumMod val="75000"/>
                      <a:lumOff val="25000"/>
                    </a:schemeClr>
                  </a:solidFill>
                  <a:latin typeface="Calibri"/>
                  <a:ea typeface="Arial Unicode MS" pitchFamily="34" charset="-128"/>
                  <a:cs typeface="Calibri"/>
                </a:rPr>
              </a:br>
              <a:endParaRPr lang="en-US" sz="1600" kern="0" dirty="0">
                <a:solidFill>
                  <a:schemeClr val="tx1">
                    <a:lumMod val="75000"/>
                    <a:lumOff val="25000"/>
                  </a:schemeClr>
                </a:solidFill>
                <a:latin typeface="Calibri"/>
                <a:ea typeface="Arial Unicode MS" pitchFamily="34" charset="-128"/>
                <a:cs typeface="Calibri"/>
              </a:endParaRPr>
            </a:p>
          </p:txBody>
        </p:sp>
        <p:sp>
          <p:nvSpPr>
            <p:cNvPr id="22" name="Rectangle 30"/>
            <p:cNvSpPr/>
            <p:nvPr/>
          </p:nvSpPr>
          <p:spPr bwMode="gray">
            <a:xfrm>
              <a:off x="6329902" y="1794244"/>
              <a:ext cx="1107902" cy="628012"/>
            </a:xfrm>
            <a:prstGeom prst="rect">
              <a:avLst/>
            </a:prstGeom>
            <a:solidFill>
              <a:schemeClr val="bg1"/>
            </a:solidFill>
            <a:ln w="12700" cmpd="sng" algn="ctr">
              <a:solidFill>
                <a:schemeClr val="tx1">
                  <a:lumMod val="75000"/>
                  <a:lumOff val="25000"/>
                </a:schemeClr>
              </a:solidFill>
              <a:round/>
              <a:headEnd type="none"/>
              <a:tailEnd type="none"/>
            </a:ln>
            <a:effectLst/>
          </p:spPr>
          <p:txBody>
            <a:bodyPr rot="0" spcFirstLastPara="0" vertOverflow="overflow" horzOverflow="overflow" vert="horz" wrap="square" lIns="71983" tIns="25194" rIns="71983" bIns="25194"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1600" kern="0">
                  <a:solidFill>
                    <a:schemeClr val="tx1">
                      <a:lumMod val="75000"/>
                      <a:lumOff val="25000"/>
                    </a:schemeClr>
                  </a:solidFill>
                  <a:latin typeface="Calibri"/>
                  <a:ea typeface="Arial Unicode MS" pitchFamily="34" charset="-128"/>
                  <a:cs typeface="Calibri"/>
                </a:rPr>
                <a:t>Java</a:t>
              </a:r>
            </a:p>
          </p:txBody>
        </p:sp>
        <p:sp>
          <p:nvSpPr>
            <p:cNvPr id="23" name="Rectangle 30"/>
            <p:cNvSpPr/>
            <p:nvPr/>
          </p:nvSpPr>
          <p:spPr bwMode="gray">
            <a:xfrm>
              <a:off x="7657920" y="1794244"/>
              <a:ext cx="1107902" cy="628012"/>
            </a:xfrm>
            <a:prstGeom prst="rect">
              <a:avLst/>
            </a:prstGeom>
            <a:solidFill>
              <a:schemeClr val="bg1"/>
            </a:solidFill>
            <a:ln w="12700" cmpd="sng" algn="ctr">
              <a:solidFill>
                <a:schemeClr val="tx1">
                  <a:lumMod val="75000"/>
                  <a:lumOff val="25000"/>
                </a:schemeClr>
              </a:solidFill>
              <a:round/>
              <a:headEnd type="none"/>
              <a:tailEnd type="none"/>
            </a:ln>
            <a:effectLst/>
          </p:spPr>
          <p:txBody>
            <a:bodyPr rot="0" spcFirstLastPara="0" vertOverflow="overflow" horzOverflow="overflow" vert="horz" wrap="square" lIns="71983" tIns="25194" rIns="71983" bIns="25194"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1600" kern="0">
                  <a:solidFill>
                    <a:schemeClr val="tx1">
                      <a:lumMod val="75000"/>
                      <a:lumOff val="25000"/>
                    </a:schemeClr>
                  </a:solidFill>
                  <a:latin typeface="Calibri"/>
                  <a:ea typeface="Arial Unicode MS" pitchFamily="34" charset="-128"/>
                  <a:cs typeface="Calibri"/>
                </a:rPr>
                <a:t>other…</a:t>
              </a:r>
              <a:r>
                <a:rPr lang="en-US" sz="1200" b="1" i="1" kern="0">
                  <a:solidFill>
                    <a:schemeClr val="tx1">
                      <a:lumMod val="75000"/>
                      <a:lumOff val="25000"/>
                    </a:schemeClr>
                  </a:solidFill>
                  <a:latin typeface="Calibri"/>
                  <a:ea typeface="Arial Unicode MS" pitchFamily="34" charset="-128"/>
                  <a:cs typeface="Calibri"/>
                </a:rPr>
                <a:t> </a:t>
              </a:r>
            </a:p>
          </p:txBody>
        </p:sp>
        <p:sp>
          <p:nvSpPr>
            <p:cNvPr id="35" name="Rectangle 30"/>
            <p:cNvSpPr/>
            <p:nvPr/>
          </p:nvSpPr>
          <p:spPr bwMode="gray">
            <a:xfrm>
              <a:off x="5001884" y="1795647"/>
              <a:ext cx="1107902" cy="628012"/>
            </a:xfrm>
            <a:prstGeom prst="rect">
              <a:avLst/>
            </a:prstGeom>
            <a:solidFill>
              <a:schemeClr val="bg1"/>
            </a:solidFill>
            <a:ln w="12700" cmpd="sng" algn="ctr">
              <a:solidFill>
                <a:schemeClr val="tx1">
                  <a:lumMod val="75000"/>
                  <a:lumOff val="25000"/>
                </a:schemeClr>
              </a:solidFill>
              <a:round/>
              <a:headEnd type="none"/>
              <a:tailEnd type="none"/>
            </a:ln>
            <a:effectLst/>
          </p:spPr>
          <p:txBody>
            <a:bodyPr rot="0" spcFirstLastPara="0" vertOverflow="overflow" horzOverflow="overflow" vert="horz" wrap="square" lIns="71983" tIns="25194" rIns="71983" bIns="25194"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1600" kern="0" dirty="0">
                  <a:solidFill>
                    <a:schemeClr val="tx1">
                      <a:lumMod val="75000"/>
                      <a:lumOff val="25000"/>
                    </a:schemeClr>
                  </a:solidFill>
                  <a:latin typeface="Calibri"/>
                  <a:ea typeface="Arial Unicode MS" pitchFamily="34" charset="-128"/>
                  <a:cs typeface="Calibri"/>
                </a:rPr>
                <a:t>JavaScript</a:t>
              </a:r>
            </a:p>
          </p:txBody>
        </p:sp>
      </p:grpSp>
      <p:grpSp>
        <p:nvGrpSpPr>
          <p:cNvPr id="47" name="Group 46"/>
          <p:cNvGrpSpPr/>
          <p:nvPr/>
        </p:nvGrpSpPr>
        <p:grpSpPr>
          <a:xfrm>
            <a:off x="3055403" y="3884385"/>
            <a:ext cx="8362042" cy="2487317"/>
            <a:chOff x="3054699" y="3885284"/>
            <a:chExt cx="8363978" cy="2487893"/>
          </a:xfrm>
        </p:grpSpPr>
        <p:sp>
          <p:nvSpPr>
            <p:cNvPr id="7" name="Rectangle 6"/>
            <p:cNvSpPr/>
            <p:nvPr/>
          </p:nvSpPr>
          <p:spPr bwMode="gray">
            <a:xfrm>
              <a:off x="10011908" y="5318790"/>
              <a:ext cx="1406769" cy="767258"/>
            </a:xfrm>
            <a:prstGeom prst="rect">
              <a:avLst/>
            </a:prstGeom>
            <a:noFill/>
            <a:ln w="1270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table</a:t>
              </a:r>
            </a:p>
          </p:txBody>
        </p:sp>
        <p:sp>
          <p:nvSpPr>
            <p:cNvPr id="31" name="Rectangle 30"/>
            <p:cNvSpPr/>
            <p:nvPr/>
          </p:nvSpPr>
          <p:spPr bwMode="gray">
            <a:xfrm>
              <a:off x="10304634" y="4585763"/>
              <a:ext cx="1071158" cy="767258"/>
            </a:xfrm>
            <a:prstGeom prst="rect">
              <a:avLst/>
            </a:prstGeom>
            <a:noFill/>
            <a:ln w="1270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additional CDS metadata</a:t>
              </a:r>
            </a:p>
          </p:txBody>
        </p:sp>
        <p:grpSp>
          <p:nvGrpSpPr>
            <p:cNvPr id="45" name="Group 44"/>
            <p:cNvGrpSpPr/>
            <p:nvPr/>
          </p:nvGrpSpPr>
          <p:grpSpPr>
            <a:xfrm>
              <a:off x="3054699" y="3885284"/>
              <a:ext cx="6420897" cy="2487893"/>
              <a:chOff x="3054699" y="3885284"/>
              <a:chExt cx="6420897" cy="2487893"/>
            </a:xfrm>
          </p:grpSpPr>
          <p:sp>
            <p:nvSpPr>
              <p:cNvPr id="18" name="Rectangle 8"/>
              <p:cNvSpPr/>
              <p:nvPr/>
            </p:nvSpPr>
            <p:spPr bwMode="gray">
              <a:xfrm>
                <a:off x="3054699" y="3885284"/>
                <a:ext cx="6420897" cy="2487893"/>
              </a:xfrm>
              <a:prstGeom prst="rect">
                <a:avLst/>
              </a:prstGeom>
              <a:solidFill>
                <a:srgbClr val="9FABB8"/>
              </a:solidFill>
              <a:ln w="12700" cmpd="sng" algn="ctr">
                <a:solidFill>
                  <a:schemeClr val="tx1">
                    <a:lumMod val="75000"/>
                    <a:lumOff val="25000"/>
                  </a:schemeClr>
                </a:solidFill>
                <a:round/>
                <a:headEnd type="none"/>
                <a:tailEnd type="none"/>
              </a:ln>
              <a:effectLst/>
            </p:spPr>
            <p:txBody>
              <a:bodyPr rot="0" spcFirstLastPara="0" vertOverflow="overflow" horzOverflow="overflow" vert="horz" wrap="square" lIns="0" tIns="71983" rIns="107975" bIns="0" numCol="1" spcCol="0" rtlCol="0" fromWordArt="0" anchor="t" anchorCtr="0" forceAA="0" compatLnSpc="1">
                <a:prstTxWarp prst="textNoShape">
                  <a:avLst/>
                </a:prstTxWarp>
                <a:noAutofit/>
              </a:bodyPr>
              <a:lstStyle/>
              <a:p>
                <a:pPr algn="r" fontAlgn="base">
                  <a:spcBef>
                    <a:spcPct val="50000"/>
                  </a:spcBef>
                  <a:spcAft>
                    <a:spcPct val="0"/>
                  </a:spcAft>
                  <a:buClr>
                    <a:srgbClr val="F0AB00"/>
                  </a:buClr>
                  <a:buSzPct val="80000"/>
                </a:pPr>
                <a:r>
                  <a:rPr lang="en-US" sz="1600" kern="0">
                    <a:solidFill>
                      <a:schemeClr val="tx1">
                        <a:lumMod val="75000"/>
                        <a:lumOff val="25000"/>
                      </a:schemeClr>
                    </a:solidFill>
                    <a:latin typeface="Calibri"/>
                    <a:ea typeface="Arial Unicode MS" pitchFamily="34" charset="-128"/>
                    <a:cs typeface="Calibri"/>
                  </a:rPr>
                  <a:t>HANA</a:t>
                </a:r>
                <a:endParaRPr lang="en-US" sz="1200" b="1" i="1" kern="0">
                  <a:solidFill>
                    <a:schemeClr val="tx1">
                      <a:lumMod val="75000"/>
                      <a:lumOff val="25000"/>
                    </a:schemeClr>
                  </a:solidFill>
                  <a:latin typeface="Calibri"/>
                  <a:ea typeface="Arial Unicode MS" pitchFamily="34" charset="-128"/>
                  <a:cs typeface="Calibri"/>
                </a:endParaRPr>
              </a:p>
            </p:txBody>
          </p:sp>
          <p:sp>
            <p:nvSpPr>
              <p:cNvPr id="19" name="Rectangle 30"/>
              <p:cNvSpPr/>
              <p:nvPr/>
            </p:nvSpPr>
            <p:spPr bwMode="gray">
              <a:xfrm>
                <a:off x="5001884" y="5442047"/>
                <a:ext cx="2448514" cy="678794"/>
              </a:xfrm>
              <a:prstGeom prst="rect">
                <a:avLst/>
              </a:prstGeom>
              <a:solidFill>
                <a:schemeClr val="bg1"/>
              </a:solidFill>
              <a:ln w="12700" cmpd="sng" algn="ctr">
                <a:solidFill>
                  <a:schemeClr val="tx1"/>
                </a:solidFill>
                <a:round/>
                <a:headEnd type="none"/>
                <a:tailEnd type="none"/>
              </a:ln>
              <a:effectLst/>
            </p:spPr>
            <p:txBody>
              <a:bodyPr rot="0" spcFirstLastPara="0" vertOverflow="overflow" horzOverflow="overflow" vert="horz" wrap="square" lIns="71983" tIns="25194" rIns="71983" bIns="25194"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1600" kern="0">
                    <a:solidFill>
                      <a:schemeClr val="tx1">
                        <a:lumMod val="75000"/>
                        <a:lumOff val="25000"/>
                      </a:schemeClr>
                    </a:solidFill>
                    <a:latin typeface="Calibri"/>
                    <a:ea typeface="Arial Unicode MS" pitchFamily="34" charset="-128"/>
                    <a:cs typeface="Calibri"/>
                  </a:rPr>
                  <a:t>SQL Engine</a:t>
                </a:r>
              </a:p>
            </p:txBody>
          </p:sp>
          <p:sp>
            <p:nvSpPr>
              <p:cNvPr id="39" name="Flowchart: Magnetic Disk 38"/>
              <p:cNvSpPr/>
              <p:nvPr/>
            </p:nvSpPr>
            <p:spPr bwMode="gray">
              <a:xfrm>
                <a:off x="8088477" y="5318790"/>
                <a:ext cx="1103530" cy="925309"/>
              </a:xfrm>
              <a:prstGeom prst="flowChartMagneticDisk">
                <a:avLst/>
              </a:prstGeom>
              <a:solidFill>
                <a:schemeClr val="accent1"/>
              </a:solidFill>
              <a:ln w="6350" algn="ctr">
                <a:solidFill>
                  <a:schemeClr val="tx1">
                    <a:lumMod val="65000"/>
                    <a:lumOff val="3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HANA Catalog</a:t>
                </a:r>
              </a:p>
            </p:txBody>
          </p:sp>
          <p:sp>
            <p:nvSpPr>
              <p:cNvPr id="27" name="Flowchart: Magnetic Disk 26"/>
              <p:cNvSpPr/>
              <p:nvPr/>
            </p:nvSpPr>
            <p:spPr bwMode="gray">
              <a:xfrm>
                <a:off x="8084104" y="4315014"/>
                <a:ext cx="1107902" cy="925309"/>
              </a:xfrm>
              <a:prstGeom prst="flowChartMagneticDisk">
                <a:avLst/>
              </a:prstGeom>
              <a:solidFill>
                <a:schemeClr val="accent1"/>
              </a:solidFill>
              <a:ln w="6350" algn="ctr">
                <a:solidFill>
                  <a:schemeClr val="tx1">
                    <a:lumMod val="65000"/>
                    <a:lumOff val="3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CDS Catalog</a:t>
                </a:r>
              </a:p>
            </p:txBody>
          </p:sp>
          <p:sp>
            <p:nvSpPr>
              <p:cNvPr id="28" name="Rectangle 30"/>
              <p:cNvSpPr/>
              <p:nvPr/>
            </p:nvSpPr>
            <p:spPr bwMode="gray">
              <a:xfrm>
                <a:off x="5001884" y="4455820"/>
                <a:ext cx="1107902" cy="678794"/>
              </a:xfrm>
              <a:prstGeom prst="rect">
                <a:avLst/>
              </a:prstGeom>
              <a:solidFill>
                <a:schemeClr val="bg1"/>
              </a:solidFill>
              <a:ln w="12700" cmpd="sng" algn="ctr">
                <a:solidFill>
                  <a:schemeClr val="tx1"/>
                </a:solidFill>
                <a:round/>
                <a:headEnd type="none"/>
                <a:tailEnd type="none"/>
              </a:ln>
              <a:effectLst/>
            </p:spPr>
            <p:txBody>
              <a:bodyPr rot="0" spcFirstLastPara="0" vertOverflow="overflow" horzOverflow="overflow" vert="horz" wrap="square" lIns="71983" tIns="25194" rIns="71983" bIns="25194"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1600" kern="0">
                    <a:solidFill>
                      <a:schemeClr val="tx1">
                        <a:lumMod val="75000"/>
                        <a:lumOff val="25000"/>
                      </a:schemeClr>
                    </a:solidFill>
                    <a:latin typeface="Calibri"/>
                    <a:ea typeface="Arial Unicode MS" pitchFamily="34" charset="-128"/>
                    <a:cs typeface="Calibri"/>
                  </a:rPr>
                  <a:t>CDS</a:t>
                </a:r>
              </a:p>
            </p:txBody>
          </p:sp>
          <p:sp>
            <p:nvSpPr>
              <p:cNvPr id="17" name="Rectangle 30"/>
              <p:cNvSpPr/>
              <p:nvPr/>
            </p:nvSpPr>
            <p:spPr bwMode="gray">
              <a:xfrm>
                <a:off x="3331905" y="4455820"/>
                <a:ext cx="1107902" cy="678794"/>
              </a:xfrm>
              <a:prstGeom prst="rect">
                <a:avLst/>
              </a:prstGeom>
              <a:solidFill>
                <a:schemeClr val="bg1"/>
              </a:solidFill>
              <a:ln w="12700" cmpd="sng" algn="ctr">
                <a:solidFill>
                  <a:schemeClr val="tx1"/>
                </a:solidFill>
                <a:round/>
                <a:headEnd type="none"/>
                <a:tailEnd type="none"/>
              </a:ln>
              <a:effectLst/>
            </p:spPr>
            <p:txBody>
              <a:bodyPr rot="0" spcFirstLastPara="0" vertOverflow="overflow" horzOverflow="overflow" vert="horz" wrap="square" lIns="71983" tIns="25194" rIns="71983" bIns="25194"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1600" kern="0">
                    <a:solidFill>
                      <a:schemeClr val="tx1">
                        <a:lumMod val="75000"/>
                        <a:lumOff val="25000"/>
                      </a:schemeClr>
                    </a:solidFill>
                    <a:latin typeface="Calibri"/>
                    <a:ea typeface="Arial Unicode MS" pitchFamily="34" charset="-128"/>
                    <a:cs typeface="Calibri"/>
                  </a:rPr>
                  <a:t>HDI</a:t>
                </a:r>
              </a:p>
            </p:txBody>
          </p:sp>
          <p:cxnSp>
            <p:nvCxnSpPr>
              <p:cNvPr id="20" name="Straight Arrow Connector 19"/>
              <p:cNvCxnSpPr>
                <a:stCxn id="19" idx="3"/>
                <a:endCxn id="39" idx="2"/>
              </p:cNvCxnSpPr>
              <p:nvPr/>
            </p:nvCxnSpPr>
            <p:spPr>
              <a:xfrm>
                <a:off x="7450398" y="5781444"/>
                <a:ext cx="638079" cy="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8" idx="2"/>
              </p:cNvCxnSpPr>
              <p:nvPr/>
            </p:nvCxnSpPr>
            <p:spPr>
              <a:xfrm>
                <a:off x="5555835" y="5134614"/>
                <a:ext cx="0" cy="30743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109786" y="4795126"/>
                <a:ext cx="197431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Cube 5"/>
              <p:cNvSpPr/>
              <p:nvPr/>
            </p:nvSpPr>
            <p:spPr bwMode="gray">
              <a:xfrm>
                <a:off x="8931882" y="4643182"/>
                <a:ext cx="211047" cy="202185"/>
              </a:xfrm>
              <a:prstGeom prst="cube">
                <a:avLst/>
              </a:prstGeom>
              <a:solidFill>
                <a:schemeClr val="tx2">
                  <a:lumMod val="60000"/>
                  <a:lumOff val="40000"/>
                </a:schemeClr>
              </a:solidFill>
              <a:ln w="6350" algn="ctr">
                <a:solidFill>
                  <a:schemeClr val="tx2">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2000" kern="0" err="1">
                  <a:ea typeface="Arial Unicode MS" pitchFamily="34" charset="-128"/>
                  <a:cs typeface="Arial Unicode MS" pitchFamily="34" charset="-128"/>
                </a:endParaRPr>
              </a:p>
            </p:txBody>
          </p:sp>
          <p:sp>
            <p:nvSpPr>
              <p:cNvPr id="25" name="Cube 24"/>
              <p:cNvSpPr/>
              <p:nvPr/>
            </p:nvSpPr>
            <p:spPr bwMode="gray">
              <a:xfrm>
                <a:off x="8948135" y="5625760"/>
                <a:ext cx="211047" cy="202185"/>
              </a:xfrm>
              <a:prstGeom prst="cube">
                <a:avLst/>
              </a:prstGeom>
              <a:solidFill>
                <a:schemeClr val="tx2">
                  <a:lumMod val="60000"/>
                  <a:lumOff val="40000"/>
                </a:schemeClr>
              </a:solidFill>
              <a:ln w="6350" algn="ctr">
                <a:solidFill>
                  <a:schemeClr val="tx2">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2000" kern="0" err="1">
                  <a:ea typeface="Arial Unicode MS" pitchFamily="34" charset="-128"/>
                  <a:cs typeface="Arial Unicode MS" pitchFamily="34" charset="-128"/>
                </a:endParaRPr>
              </a:p>
            </p:txBody>
          </p:sp>
          <p:cxnSp>
            <p:nvCxnSpPr>
              <p:cNvPr id="40" name="Straight Arrow Connector 39"/>
              <p:cNvCxnSpPr/>
              <p:nvPr/>
            </p:nvCxnSpPr>
            <p:spPr>
              <a:xfrm>
                <a:off x="4439807" y="4793086"/>
                <a:ext cx="56207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9159182" y="4744275"/>
              <a:ext cx="114665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92006" y="5726853"/>
              <a:ext cx="1205467"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0" name="Text Placeholder 2"/>
          <p:cNvSpPr>
            <a:spLocks noGrp="1"/>
          </p:cNvSpPr>
          <p:nvPr>
            <p:ph type="body" sz="quarter" idx="10"/>
          </p:nvPr>
        </p:nvSpPr>
        <p:spPr>
          <a:xfrm>
            <a:off x="315707" y="1350668"/>
            <a:ext cx="4221285" cy="2296040"/>
          </a:xfrm>
          <a:solidFill>
            <a:schemeClr val="bg1"/>
          </a:solidFill>
          <a:ln w="15875">
            <a:solidFill>
              <a:schemeClr val="tx1"/>
            </a:solidFill>
          </a:ln>
          <a:effectLst>
            <a:outerShdw blurRad="50800" dist="38100" dir="2700000" algn="tl" rotWithShape="0">
              <a:prstClr val="black">
                <a:alpha val="40000"/>
              </a:prstClr>
            </a:outerShdw>
          </a:effectLst>
        </p:spPr>
        <p:txBody>
          <a:bodyPr vert="horz" lIns="215950" tIns="143967" rIns="0" bIns="0" rtlCol="0">
            <a:noAutofit/>
          </a:bodyPr>
          <a:lstStyle/>
          <a:p>
            <a:pPr lvl="0"/>
            <a:endParaRPr lang="en-US" dirty="0"/>
          </a:p>
        </p:txBody>
      </p:sp>
      <p:sp>
        <p:nvSpPr>
          <p:cNvPr id="38" name="Right Arrow 37"/>
          <p:cNvSpPr/>
          <p:nvPr/>
        </p:nvSpPr>
        <p:spPr bwMode="gray">
          <a:xfrm rot="2704876">
            <a:off x="2174244" y="3704579"/>
            <a:ext cx="1532048" cy="620776"/>
          </a:xfrm>
          <a:prstGeom prst="rightArrow">
            <a:avLst/>
          </a:prstGeom>
          <a:solidFill>
            <a:schemeClr val="bg2">
              <a:lumMod val="20000"/>
              <a:lumOff val="80000"/>
            </a:schemeClr>
          </a:solidFill>
          <a:ln w="6350" algn="ctr">
            <a:solidFill>
              <a:schemeClr val="bg2">
                <a:lumMod val="50000"/>
              </a:schemeClr>
            </a:solidFill>
            <a:miter lim="800000"/>
            <a:headEnd/>
            <a:tailEnd/>
          </a:ln>
          <a:effectLst>
            <a:outerShdw blurRad="50800" dist="38100" dir="2700000" algn="tl" rotWithShape="0">
              <a:prstClr val="black">
                <a:alpha val="40000"/>
              </a:prstClr>
            </a:outerShdw>
          </a:effectLst>
        </p:spPr>
        <p:txBody>
          <a:bodyPr lIns="89979" tIns="71983" rIns="89979" bIns="71983" rtlCol="0" anchor="ctr"/>
          <a:lstStyle/>
          <a:p>
            <a:pPr algn="ctr" defTabSz="914217" fontAlgn="base">
              <a:spcBef>
                <a:spcPct val="50000"/>
              </a:spcBef>
              <a:spcAft>
                <a:spcPct val="0"/>
              </a:spcAft>
              <a:buClr>
                <a:srgbClr val="F0AB00"/>
              </a:buClr>
              <a:buSzPct val="80000"/>
            </a:pPr>
            <a:endParaRPr lang="de-DE" sz="2000" kern="0" err="1">
              <a:ea typeface="Arial Unicode MS" pitchFamily="34" charset="-128"/>
              <a:cs typeface="Arial Unicode MS" pitchFamily="34" charset="-128"/>
            </a:endParaRPr>
          </a:p>
        </p:txBody>
      </p:sp>
      <p:sp>
        <p:nvSpPr>
          <p:cNvPr id="52" name="Rectangle 51"/>
          <p:cNvSpPr/>
          <p:nvPr/>
        </p:nvSpPr>
        <p:spPr bwMode="gray">
          <a:xfrm>
            <a:off x="8722450" y="2988256"/>
            <a:ext cx="2800004" cy="767080"/>
          </a:xfrm>
          <a:prstGeom prst="rect">
            <a:avLst/>
          </a:prstGeom>
          <a:noFill/>
          <a:ln w="1270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additional CDS metadata available for each runtime</a:t>
            </a:r>
          </a:p>
        </p:txBody>
      </p:sp>
      <p:sp>
        <p:nvSpPr>
          <p:cNvPr id="53" name="Rectangle 52"/>
          <p:cNvSpPr/>
          <p:nvPr/>
        </p:nvSpPr>
        <p:spPr bwMode="gray">
          <a:xfrm>
            <a:off x="315708" y="3688124"/>
            <a:ext cx="1514081" cy="458503"/>
          </a:xfrm>
          <a:prstGeom prst="rect">
            <a:avLst/>
          </a:prstGeom>
          <a:noFill/>
          <a:ln w="12700" algn="ctr">
            <a:noFill/>
            <a:miter lim="800000"/>
            <a:headEnd/>
            <a:tailEnd/>
          </a:ln>
        </p:spPr>
        <p:txBody>
          <a:bodyPr lIns="89979" tIns="71983" rIns="89979" bIns="71983" rtlCol="0" anchor="t"/>
          <a:lstStyle/>
          <a:p>
            <a:pP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CDS source</a:t>
            </a:r>
          </a:p>
        </p:txBody>
      </p:sp>
      <p:sp>
        <p:nvSpPr>
          <p:cNvPr id="54" name="Right Arrow 53"/>
          <p:cNvSpPr/>
          <p:nvPr/>
        </p:nvSpPr>
        <p:spPr bwMode="gray">
          <a:xfrm rot="16200000">
            <a:off x="7854815" y="3157284"/>
            <a:ext cx="1532048" cy="620776"/>
          </a:xfrm>
          <a:prstGeom prst="rightArrow">
            <a:avLst/>
          </a:prstGeom>
          <a:solidFill>
            <a:schemeClr val="bg2">
              <a:lumMod val="20000"/>
              <a:lumOff val="80000"/>
            </a:schemeClr>
          </a:solidFill>
          <a:ln w="6350" algn="ctr">
            <a:solidFill>
              <a:schemeClr val="bg2">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2000" kern="0" err="1">
              <a:ea typeface="Arial Unicode MS" pitchFamily="34" charset="-128"/>
              <a:cs typeface="Arial Unicode MS" pitchFamily="34" charset="-128"/>
            </a:endParaRPr>
          </a:p>
        </p:txBody>
      </p:sp>
      <p:pic>
        <p:nvPicPr>
          <p:cNvPr id="33" name="Picture 32"/>
          <p:cNvPicPr>
            <a:picLocks noChangeAspect="1"/>
          </p:cNvPicPr>
          <p:nvPr/>
        </p:nvPicPr>
        <p:blipFill>
          <a:blip r:embed="rId3"/>
          <a:stretch>
            <a:fillRect/>
          </a:stretch>
        </p:blipFill>
        <p:spPr>
          <a:xfrm>
            <a:off x="315708" y="1357546"/>
            <a:ext cx="4221284" cy="2289162"/>
          </a:xfrm>
          <a:prstGeom prst="rect">
            <a:avLst/>
          </a:prstGeom>
        </p:spPr>
      </p:pic>
    </p:spTree>
    <p:extLst>
      <p:ext uri="{BB962C8B-B14F-4D97-AF65-F5344CB8AC3E}">
        <p14:creationId xmlns:p14="http://schemas.microsoft.com/office/powerpoint/2010/main" val="1649778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gray">
          <a:xfrm>
            <a:off x="4142376" y="3416204"/>
            <a:ext cx="948329" cy="685311"/>
          </a:xfrm>
          <a:prstGeom prst="rect">
            <a:avLst/>
          </a:prstGeom>
          <a:solidFill>
            <a:schemeClr val="accent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2000" kern="0" err="1">
              <a:ea typeface="Arial Unicode MS" pitchFamily="34" charset="-128"/>
              <a:cs typeface="Arial Unicode MS" pitchFamily="34" charset="-128"/>
            </a:endParaRPr>
          </a:p>
        </p:txBody>
      </p:sp>
      <p:cxnSp>
        <p:nvCxnSpPr>
          <p:cNvPr id="15" name="Elbow Connector 14"/>
          <p:cNvCxnSpPr>
            <a:stCxn id="31" idx="0"/>
          </p:cNvCxnSpPr>
          <p:nvPr/>
        </p:nvCxnSpPr>
        <p:spPr>
          <a:xfrm rot="5400000" flipH="1" flipV="1">
            <a:off x="5618358" y="981454"/>
            <a:ext cx="1432935" cy="3436566"/>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ltLang="zh-Hans" dirty="0"/>
              <a:t>SAP</a:t>
            </a:r>
            <a:r>
              <a:rPr lang="zh-Hans" altLang="en-US" dirty="0"/>
              <a:t> </a:t>
            </a:r>
            <a:r>
              <a:rPr lang="en-US" altLang="zh-Hans" dirty="0"/>
              <a:t>Web</a:t>
            </a:r>
            <a:r>
              <a:rPr lang="zh-Hans" altLang="en-US" dirty="0"/>
              <a:t> </a:t>
            </a:r>
            <a:r>
              <a:rPr lang="en-US" altLang="zh-Hans" dirty="0"/>
              <a:t>IDE(Full</a:t>
            </a:r>
            <a:r>
              <a:rPr lang="zh-Hans" altLang="en-US" dirty="0"/>
              <a:t> </a:t>
            </a:r>
            <a:r>
              <a:rPr lang="en-US" altLang="zh-Hans" dirty="0"/>
              <a:t>Stack)</a:t>
            </a:r>
            <a:r>
              <a:rPr lang="en-US" dirty="0"/>
              <a:t> / CDS / Calculation Views / SQLScript </a:t>
            </a:r>
          </a:p>
        </p:txBody>
      </p:sp>
      <p:sp>
        <p:nvSpPr>
          <p:cNvPr id="3" name="Text Placeholder 2"/>
          <p:cNvSpPr>
            <a:spLocks noGrp="1"/>
          </p:cNvSpPr>
          <p:nvPr>
            <p:ph type="body" sz="quarter" idx="10"/>
          </p:nvPr>
        </p:nvSpPr>
        <p:spPr>
          <a:xfrm>
            <a:off x="8079245" y="1398238"/>
            <a:ext cx="3788620" cy="1408396"/>
          </a:xfrm>
          <a:solidFill>
            <a:schemeClr val="accent5">
              <a:lumMod val="40000"/>
              <a:lumOff val="60000"/>
            </a:schemeClr>
          </a:solidFill>
          <a:ln w="19050">
            <a:solidFill>
              <a:schemeClr val="tx1"/>
            </a:solidFill>
          </a:ln>
          <a:effectLst>
            <a:outerShdw blurRad="50800" dist="38100" dir="2700000" algn="tl" rotWithShape="0">
              <a:prstClr val="black">
                <a:alpha val="40000"/>
              </a:prstClr>
            </a:outerShdw>
          </a:effectLst>
        </p:spPr>
        <p:txBody>
          <a:bodyPr vert="horz" lIns="0" tIns="35992" rIns="0" bIns="0" rtlCol="0">
            <a:noAutofit/>
          </a:bodyPr>
          <a:lstStyle/>
          <a:p>
            <a:pPr lvl="0" algn="ctr"/>
            <a:r>
              <a:rPr lang="en-US" dirty="0"/>
              <a:t>SQLScript</a:t>
            </a:r>
            <a:br>
              <a:rPr lang="en-US" dirty="0"/>
            </a:br>
            <a:br>
              <a:rPr lang="en-US" dirty="0"/>
            </a:br>
            <a:r>
              <a:rPr lang="en-US" b="0" dirty="0">
                <a:sym typeface="Wingdings" panose="05000000000000000000" pitchFamily="2" charset="2"/>
              </a:rPr>
              <a:t>Declarative/imperative logic</a:t>
            </a:r>
            <a:br>
              <a:rPr lang="en-US" b="0" dirty="0">
                <a:sym typeface="Wingdings" panose="05000000000000000000" pitchFamily="2" charset="2"/>
              </a:rPr>
            </a:br>
            <a:r>
              <a:rPr lang="en-US" b="0" dirty="0"/>
              <a:t>Defining procedures &amp; functions</a:t>
            </a:r>
            <a:endParaRPr lang="en-US" b="0" dirty="0">
              <a:sym typeface="Wingdings" panose="05000000000000000000" pitchFamily="2" charset="2"/>
            </a:endParaRPr>
          </a:p>
          <a:p>
            <a:pPr lvl="0"/>
            <a:endParaRPr lang="en-US" dirty="0"/>
          </a:p>
        </p:txBody>
      </p:sp>
      <p:sp>
        <p:nvSpPr>
          <p:cNvPr id="4" name="Text Placeholder 2"/>
          <p:cNvSpPr txBox="1">
            <a:spLocks/>
          </p:cNvSpPr>
          <p:nvPr/>
        </p:nvSpPr>
        <p:spPr bwMode="gray">
          <a:xfrm>
            <a:off x="5236210" y="4780724"/>
            <a:ext cx="3788620" cy="142146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vert="horz" lIns="0" tIns="35992"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dirty="0"/>
              <a:t>CDS</a:t>
            </a:r>
            <a:br>
              <a:rPr lang="en-US" dirty="0"/>
            </a:br>
            <a:br>
              <a:rPr lang="en-US" dirty="0"/>
            </a:br>
            <a:r>
              <a:rPr lang="en-US" b="0" dirty="0">
                <a:sym typeface="Wingdings" panose="05000000000000000000" pitchFamily="2" charset="2"/>
              </a:rPr>
              <a:t>Basic persistency</a:t>
            </a:r>
            <a:br>
              <a:rPr lang="en-US" b="0" dirty="0">
                <a:sym typeface="Wingdings" panose="05000000000000000000" pitchFamily="2" charset="2"/>
              </a:rPr>
            </a:br>
            <a:r>
              <a:rPr lang="en-US" b="0" dirty="0">
                <a:sym typeface="Wingdings" panose="05000000000000000000" pitchFamily="2" charset="2"/>
              </a:rPr>
              <a:t>Tables &amp; views</a:t>
            </a:r>
          </a:p>
          <a:p>
            <a:endParaRPr lang="en-US" dirty="0"/>
          </a:p>
        </p:txBody>
      </p:sp>
      <p:sp>
        <p:nvSpPr>
          <p:cNvPr id="6" name="Text Placeholder 2"/>
          <p:cNvSpPr txBox="1">
            <a:spLocks/>
          </p:cNvSpPr>
          <p:nvPr/>
        </p:nvSpPr>
        <p:spPr bwMode="gray">
          <a:xfrm>
            <a:off x="325336" y="2501461"/>
            <a:ext cx="2187579" cy="391554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vert="horz" lIns="0" tIns="35992" rIns="0" bIns="0" rtlCol="0" anchor="ctr">
            <a:noAutofit/>
          </a:bodyPr>
          <a:lstStyle>
            <a:defPPr>
              <a:defRPr lang="de-DE"/>
            </a:defPPr>
            <a:lvl1pPr indent="0" algn="ctr">
              <a:spcBef>
                <a:spcPts val="2400"/>
              </a:spcBef>
              <a:buClr>
                <a:schemeClr val="accent1"/>
              </a:buClr>
              <a:buSzPct val="80000"/>
              <a:buFontTx/>
              <a:buNone/>
              <a:defRPr sz="2000" b="1">
                <a:latin typeface="+mn-lt"/>
              </a:defRPr>
            </a:lvl1pPr>
            <a:lvl2pPr marL="0" indent="0">
              <a:spcBef>
                <a:spcPts val="600"/>
              </a:spcBef>
              <a:buClr>
                <a:schemeClr val="accent1"/>
              </a:buClr>
              <a:buSzPct val="80000"/>
              <a:buFont typeface="Wingdings" pitchFamily="2" charset="2"/>
              <a:buNone/>
              <a:defRPr sz="2000">
                <a:latin typeface="+mn-lt"/>
              </a:defRPr>
            </a:lvl2pPr>
            <a:lvl3pPr marL="180000" indent="-180000">
              <a:spcBef>
                <a:spcPts val="400"/>
              </a:spcBef>
              <a:buClr>
                <a:schemeClr val="accent1"/>
              </a:buClr>
              <a:buSzPct val="100000"/>
              <a:buFont typeface="Wingdings" pitchFamily="2" charset="2"/>
              <a:buChar char=""/>
              <a:defRPr sz="1800">
                <a:latin typeface="+mn-lt"/>
              </a:defRPr>
            </a:lvl3pPr>
            <a:lvl4pPr marL="360000" indent="-180000">
              <a:spcBef>
                <a:spcPts val="400"/>
              </a:spcBef>
              <a:buClr>
                <a:schemeClr val="tx1"/>
              </a:buClr>
              <a:buSzPct val="100000"/>
              <a:buFont typeface="Arial" pitchFamily="34" charset="0"/>
              <a:buChar char="–"/>
              <a:defRPr sz="1800">
                <a:latin typeface="+mn-lt"/>
              </a:defRPr>
            </a:lvl4pPr>
            <a:lvl5pPr marL="540000" indent="-180000">
              <a:spcBef>
                <a:spcPts val="250"/>
              </a:spcBef>
              <a:buClr>
                <a:schemeClr val="tx1"/>
              </a:buClr>
              <a:buSzPct val="100000"/>
              <a:buFont typeface="Courier New" pitchFamily="49" charset="0"/>
              <a:buChar char="o"/>
              <a:defRPr sz="160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r>
              <a:rPr lang="en-US" altLang="zh-Hans" dirty="0"/>
              <a:t>SAP</a:t>
            </a:r>
            <a:r>
              <a:rPr lang="zh-Hans" altLang="en-US" dirty="0"/>
              <a:t> </a:t>
            </a:r>
            <a:r>
              <a:rPr lang="en-US" altLang="zh-Hans" dirty="0"/>
              <a:t>Web</a:t>
            </a:r>
            <a:r>
              <a:rPr lang="zh-Hans" altLang="en-US" dirty="0"/>
              <a:t> </a:t>
            </a:r>
            <a:r>
              <a:rPr lang="en-US" altLang="zh-Hans" dirty="0"/>
              <a:t>IDE(Full Stack)</a:t>
            </a:r>
          </a:p>
        </p:txBody>
      </p:sp>
      <p:sp>
        <p:nvSpPr>
          <p:cNvPr id="9" name="Right Arrow 8"/>
          <p:cNvSpPr/>
          <p:nvPr/>
        </p:nvSpPr>
        <p:spPr bwMode="gray">
          <a:xfrm>
            <a:off x="2654380" y="3544109"/>
            <a:ext cx="803682" cy="499139"/>
          </a:xfrm>
          <a:prstGeom prst="rightArrow">
            <a:avLst/>
          </a:prstGeom>
          <a:solidFill>
            <a:schemeClr val="bg1"/>
          </a:solidFill>
          <a:ln w="12700" algn="ctr">
            <a:solidFill>
              <a:schemeClr val="tx1"/>
            </a:solidFill>
            <a:miter lim="800000"/>
            <a:headEnd/>
            <a:tailEnd/>
          </a:ln>
          <a:effectLst>
            <a:outerShdw blurRad="50800" dist="38100" dir="2700000" algn="tl" rotWithShape="0">
              <a:prstClr val="black">
                <a:alpha val="40000"/>
              </a:prstClr>
            </a:outerShdw>
          </a:effectLst>
        </p:spPr>
        <p:txBody>
          <a:bodyPr lIns="89979" tIns="71983" rIns="89979" bIns="71983" rtlCol="0" anchor="ctr"/>
          <a:lstStyle/>
          <a:p>
            <a:pPr algn="ctr" defTabSz="914217" fontAlgn="base">
              <a:spcBef>
                <a:spcPct val="50000"/>
              </a:spcBef>
              <a:spcAft>
                <a:spcPct val="0"/>
              </a:spcAft>
              <a:buClr>
                <a:srgbClr val="F0AB00"/>
              </a:buClr>
              <a:buSzPct val="80000"/>
            </a:pPr>
            <a:endParaRPr lang="de-DE" sz="2000" kern="0" err="1">
              <a:ea typeface="Arial Unicode MS" pitchFamily="34" charset="-128"/>
              <a:cs typeface="Arial Unicode MS" pitchFamily="34" charset="-128"/>
            </a:endParaRPr>
          </a:p>
        </p:txBody>
      </p:sp>
      <p:sp>
        <p:nvSpPr>
          <p:cNvPr id="10" name="Right Arrow 9"/>
          <p:cNvSpPr/>
          <p:nvPr/>
        </p:nvSpPr>
        <p:spPr bwMode="gray">
          <a:xfrm>
            <a:off x="2654380" y="5241887"/>
            <a:ext cx="2440366" cy="499139"/>
          </a:xfrm>
          <a:prstGeom prst="rightArrow">
            <a:avLst/>
          </a:prstGeom>
          <a:solidFill>
            <a:schemeClr val="bg1"/>
          </a:solidFill>
          <a:ln w="12700" algn="ctr">
            <a:solidFill>
              <a:schemeClr val="tx1"/>
            </a:solidFill>
            <a:miter lim="800000"/>
            <a:headEnd/>
            <a:tailEnd/>
          </a:ln>
          <a:effectLst>
            <a:outerShdw blurRad="50800" dist="38100" dir="2700000" algn="tl" rotWithShape="0">
              <a:prstClr val="black">
                <a:alpha val="40000"/>
              </a:prstClr>
            </a:outerShdw>
          </a:effectLst>
        </p:spPr>
        <p:txBody>
          <a:bodyPr lIns="89979" tIns="71983" rIns="89979" bIns="71983" rtlCol="0" anchor="ctr"/>
          <a:lstStyle/>
          <a:p>
            <a:pPr algn="ctr" defTabSz="914217" fontAlgn="base">
              <a:spcBef>
                <a:spcPct val="50000"/>
              </a:spcBef>
              <a:spcAft>
                <a:spcPct val="0"/>
              </a:spcAft>
              <a:buClr>
                <a:srgbClr val="F0AB00"/>
              </a:buClr>
              <a:buSzPct val="80000"/>
            </a:pPr>
            <a:endParaRPr lang="de-DE" sz="2000" kern="0" err="1">
              <a:ea typeface="Arial Unicode MS" pitchFamily="34" charset="-128"/>
              <a:cs typeface="Arial Unicode MS" pitchFamily="34" charset="-128"/>
            </a:endParaRPr>
          </a:p>
        </p:txBody>
      </p:sp>
      <p:cxnSp>
        <p:nvCxnSpPr>
          <p:cNvPr id="16" name="Elbow Connector 15"/>
          <p:cNvCxnSpPr>
            <a:stCxn id="5" idx="3"/>
          </p:cNvCxnSpPr>
          <p:nvPr/>
        </p:nvCxnSpPr>
        <p:spPr>
          <a:xfrm>
            <a:off x="7345055" y="3793680"/>
            <a:ext cx="884052" cy="987045"/>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35" idx="0"/>
          </p:cNvCxnSpPr>
          <p:nvPr/>
        </p:nvCxnSpPr>
        <p:spPr>
          <a:xfrm rot="10800000" flipV="1">
            <a:off x="4341339" y="1696469"/>
            <a:ext cx="3721040" cy="1403282"/>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3" idx="2"/>
          </p:cNvCxnSpPr>
          <p:nvPr/>
        </p:nvCxnSpPr>
        <p:spPr>
          <a:xfrm rot="5400000">
            <a:off x="8393381" y="3200550"/>
            <a:ext cx="1974090" cy="1186260"/>
          </a:xfrm>
          <a:prstGeom prst="bentConnector3">
            <a:avLst>
              <a:gd name="adj1" fmla="val 83587"/>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 Placeholder 2"/>
          <p:cNvSpPr txBox="1">
            <a:spLocks/>
          </p:cNvSpPr>
          <p:nvPr/>
        </p:nvSpPr>
        <p:spPr bwMode="gray">
          <a:xfrm>
            <a:off x="9594183" y="3709675"/>
            <a:ext cx="2529958" cy="782654"/>
          </a:xfrm>
          <a:prstGeom prst="rect">
            <a:avLst/>
          </a:prstGeom>
          <a:noFill/>
          <a:ln w="19050">
            <a:noFill/>
          </a:ln>
          <a:effectLst/>
        </p:spPr>
        <p:txBody>
          <a:bodyPr vert="horz" lIns="0" tIns="35992" rIns="0" bIns="0" rtlCol="0">
            <a:noAutofit/>
          </a:bodyPr>
          <a:lstStyle>
            <a:defPPr>
              <a:defRPr lang="de-DE"/>
            </a:defPPr>
            <a:lvl1pPr indent="0" algn="ctr">
              <a:spcBef>
                <a:spcPts val="2400"/>
              </a:spcBef>
              <a:buClr>
                <a:schemeClr val="accent1"/>
              </a:buClr>
              <a:buSzPct val="80000"/>
              <a:buFontTx/>
              <a:buNone/>
              <a:defRPr sz="2000" b="1">
                <a:latin typeface="+mn-lt"/>
              </a:defRPr>
            </a:lvl1pPr>
            <a:lvl2pPr marL="0" indent="0">
              <a:spcBef>
                <a:spcPts val="600"/>
              </a:spcBef>
              <a:buClr>
                <a:schemeClr val="accent1"/>
              </a:buClr>
              <a:buSzPct val="80000"/>
              <a:buFont typeface="Wingdings" pitchFamily="2" charset="2"/>
              <a:buNone/>
              <a:defRPr sz="2000">
                <a:latin typeface="+mn-lt"/>
              </a:defRPr>
            </a:lvl2pPr>
            <a:lvl3pPr marL="180000" indent="-180000">
              <a:spcBef>
                <a:spcPts val="400"/>
              </a:spcBef>
              <a:buClr>
                <a:schemeClr val="accent1"/>
              </a:buClr>
              <a:buSzPct val="100000"/>
              <a:buFont typeface="Wingdings" pitchFamily="2" charset="2"/>
              <a:buChar char=""/>
              <a:defRPr sz="1800">
                <a:latin typeface="+mn-lt"/>
              </a:defRPr>
            </a:lvl3pPr>
            <a:lvl4pPr marL="360000" indent="-180000">
              <a:spcBef>
                <a:spcPts val="400"/>
              </a:spcBef>
              <a:buClr>
                <a:schemeClr val="tx1"/>
              </a:buClr>
              <a:buSzPct val="100000"/>
              <a:buFont typeface="Arial" pitchFamily="34" charset="0"/>
              <a:buChar char="–"/>
              <a:defRPr sz="1800">
                <a:latin typeface="+mn-lt"/>
              </a:defRPr>
            </a:lvl4pPr>
            <a:lvl5pPr marL="540000" indent="-180000">
              <a:spcBef>
                <a:spcPts val="250"/>
              </a:spcBef>
              <a:buClr>
                <a:schemeClr val="tx1"/>
              </a:buClr>
              <a:buSzPct val="100000"/>
              <a:buFont typeface="Courier New" pitchFamily="49" charset="0"/>
              <a:buChar char="o"/>
              <a:defRPr sz="160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r>
              <a:rPr lang="de-DE" sz="1600" b="0" dirty="0"/>
              <a:t>operates on</a:t>
            </a:r>
            <a:br>
              <a:rPr lang="de-DE" sz="1600" b="0" dirty="0"/>
            </a:br>
            <a:r>
              <a:rPr lang="de-DE" sz="1600" b="0" dirty="0"/>
              <a:t>tables/views</a:t>
            </a:r>
            <a:br>
              <a:rPr lang="de-DE" sz="1600" b="0" dirty="0"/>
            </a:br>
            <a:r>
              <a:rPr lang="de-DE" sz="1600" b="0" dirty="0"/>
              <a:t> defined via CDS</a:t>
            </a:r>
          </a:p>
          <a:p>
            <a:endParaRPr lang="en-US" dirty="0"/>
          </a:p>
        </p:txBody>
      </p:sp>
      <p:sp>
        <p:nvSpPr>
          <p:cNvPr id="24" name="Text Placeholder 2"/>
          <p:cNvSpPr txBox="1">
            <a:spLocks/>
          </p:cNvSpPr>
          <p:nvPr/>
        </p:nvSpPr>
        <p:spPr bwMode="gray">
          <a:xfrm>
            <a:off x="5257122" y="1348622"/>
            <a:ext cx="2529958" cy="621067"/>
          </a:xfrm>
          <a:prstGeom prst="rect">
            <a:avLst/>
          </a:prstGeom>
          <a:noFill/>
          <a:ln w="19050">
            <a:noFill/>
          </a:ln>
          <a:effectLst/>
        </p:spPr>
        <p:txBody>
          <a:bodyPr vert="horz" lIns="0" tIns="35992" rIns="0" bIns="0" rtlCol="0">
            <a:noAutofit/>
          </a:bodyPr>
          <a:lstStyle>
            <a:defPPr>
              <a:defRPr lang="de-DE"/>
            </a:defPPr>
            <a:lvl1pPr indent="0" algn="ctr">
              <a:spcBef>
                <a:spcPts val="2400"/>
              </a:spcBef>
              <a:buClr>
                <a:schemeClr val="accent1"/>
              </a:buClr>
              <a:buSzPct val="80000"/>
              <a:buFontTx/>
              <a:buNone/>
              <a:defRPr sz="2000" b="1">
                <a:latin typeface="+mn-lt"/>
              </a:defRPr>
            </a:lvl1pPr>
            <a:lvl2pPr marL="0" indent="0">
              <a:spcBef>
                <a:spcPts val="600"/>
              </a:spcBef>
              <a:buClr>
                <a:schemeClr val="accent1"/>
              </a:buClr>
              <a:buSzPct val="80000"/>
              <a:buFont typeface="Wingdings" pitchFamily="2" charset="2"/>
              <a:buNone/>
              <a:defRPr sz="2000">
                <a:latin typeface="+mn-lt"/>
              </a:defRPr>
            </a:lvl2pPr>
            <a:lvl3pPr marL="180000" indent="-180000">
              <a:spcBef>
                <a:spcPts val="400"/>
              </a:spcBef>
              <a:buClr>
                <a:schemeClr val="accent1"/>
              </a:buClr>
              <a:buSzPct val="100000"/>
              <a:buFont typeface="Wingdings" pitchFamily="2" charset="2"/>
              <a:buChar char=""/>
              <a:defRPr sz="1800">
                <a:latin typeface="+mn-lt"/>
              </a:defRPr>
            </a:lvl3pPr>
            <a:lvl4pPr marL="360000" indent="-180000">
              <a:spcBef>
                <a:spcPts val="400"/>
              </a:spcBef>
              <a:buClr>
                <a:schemeClr val="tx1"/>
              </a:buClr>
              <a:buSzPct val="100000"/>
              <a:buFont typeface="Arial" pitchFamily="34" charset="0"/>
              <a:buChar char="–"/>
              <a:defRPr sz="1800">
                <a:latin typeface="+mn-lt"/>
              </a:defRPr>
            </a:lvl4pPr>
            <a:lvl5pPr marL="540000" indent="-180000">
              <a:spcBef>
                <a:spcPts val="250"/>
              </a:spcBef>
              <a:buClr>
                <a:schemeClr val="tx1"/>
              </a:buClr>
              <a:buSzPct val="100000"/>
              <a:buFont typeface="Courier New" pitchFamily="49" charset="0"/>
              <a:buChar char="o"/>
              <a:defRPr sz="160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r>
              <a:rPr lang="de-DE" sz="1600" b="0" dirty="0"/>
              <a:t>operates on CalcViews</a:t>
            </a:r>
          </a:p>
          <a:p>
            <a:endParaRPr lang="en-US" dirty="0"/>
          </a:p>
        </p:txBody>
      </p:sp>
      <p:sp>
        <p:nvSpPr>
          <p:cNvPr id="27" name="Text Placeholder 2"/>
          <p:cNvSpPr txBox="1">
            <a:spLocks/>
          </p:cNvSpPr>
          <p:nvPr/>
        </p:nvSpPr>
        <p:spPr bwMode="gray">
          <a:xfrm>
            <a:off x="6991528" y="2989623"/>
            <a:ext cx="2529958" cy="621067"/>
          </a:xfrm>
          <a:prstGeom prst="rect">
            <a:avLst/>
          </a:prstGeom>
          <a:noFill/>
          <a:ln w="19050">
            <a:noFill/>
          </a:ln>
          <a:effectLst/>
        </p:spPr>
        <p:txBody>
          <a:bodyPr vert="horz" lIns="0" tIns="35992" rIns="0" bIns="0" rtlCol="0">
            <a:noAutofit/>
          </a:bodyPr>
          <a:lstStyle>
            <a:defPPr>
              <a:defRPr lang="de-DE"/>
            </a:defPPr>
            <a:lvl1pPr indent="0" algn="ctr">
              <a:spcBef>
                <a:spcPts val="2400"/>
              </a:spcBef>
              <a:buClr>
                <a:schemeClr val="accent1"/>
              </a:buClr>
              <a:buSzPct val="80000"/>
              <a:buFontTx/>
              <a:buNone/>
              <a:defRPr sz="2000" b="1">
                <a:latin typeface="+mn-lt"/>
              </a:defRPr>
            </a:lvl1pPr>
            <a:lvl2pPr marL="0" indent="0">
              <a:spcBef>
                <a:spcPts val="600"/>
              </a:spcBef>
              <a:buClr>
                <a:schemeClr val="accent1"/>
              </a:buClr>
              <a:buSzPct val="80000"/>
              <a:buFont typeface="Wingdings" pitchFamily="2" charset="2"/>
              <a:buNone/>
              <a:defRPr sz="2000">
                <a:latin typeface="+mn-lt"/>
              </a:defRPr>
            </a:lvl2pPr>
            <a:lvl3pPr marL="180000" indent="-180000">
              <a:spcBef>
                <a:spcPts val="400"/>
              </a:spcBef>
              <a:buClr>
                <a:schemeClr val="accent1"/>
              </a:buClr>
              <a:buSzPct val="100000"/>
              <a:buFont typeface="Wingdings" pitchFamily="2" charset="2"/>
              <a:buChar char=""/>
              <a:defRPr sz="1800">
                <a:latin typeface="+mn-lt"/>
              </a:defRPr>
            </a:lvl3pPr>
            <a:lvl4pPr marL="360000" indent="-180000">
              <a:spcBef>
                <a:spcPts val="400"/>
              </a:spcBef>
              <a:buClr>
                <a:schemeClr val="tx1"/>
              </a:buClr>
              <a:buSzPct val="100000"/>
              <a:buFont typeface="Arial" pitchFamily="34" charset="0"/>
              <a:buChar char="–"/>
              <a:defRPr sz="1800">
                <a:latin typeface="+mn-lt"/>
              </a:defRPr>
            </a:lvl4pPr>
            <a:lvl5pPr marL="540000" indent="-180000">
              <a:spcBef>
                <a:spcPts val="250"/>
              </a:spcBef>
              <a:buClr>
                <a:schemeClr val="tx1"/>
              </a:buClr>
              <a:buSzPct val="100000"/>
              <a:buFont typeface="Courier New" pitchFamily="49" charset="0"/>
              <a:buChar char="o"/>
              <a:defRPr sz="160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r>
              <a:rPr lang="de-DE" sz="1600" b="0" dirty="0"/>
              <a:t>CalcViews on</a:t>
            </a:r>
            <a:br>
              <a:rPr lang="de-DE" sz="1600" b="0" dirty="0"/>
            </a:br>
            <a:r>
              <a:rPr lang="de-DE" sz="1600" b="0" dirty="0"/>
              <a:t>top of</a:t>
            </a:r>
            <a:br>
              <a:rPr lang="de-DE" sz="1600" b="0" dirty="0"/>
            </a:br>
            <a:r>
              <a:rPr lang="de-DE" sz="1600" b="0" dirty="0"/>
              <a:t>tables/ views</a:t>
            </a:r>
          </a:p>
          <a:p>
            <a:endParaRPr lang="en-US" dirty="0"/>
          </a:p>
        </p:txBody>
      </p:sp>
      <p:sp>
        <p:nvSpPr>
          <p:cNvPr id="34" name="Text Placeholder 2"/>
          <p:cNvSpPr txBox="1">
            <a:spLocks/>
          </p:cNvSpPr>
          <p:nvPr/>
        </p:nvSpPr>
        <p:spPr bwMode="gray">
          <a:xfrm>
            <a:off x="4625630" y="2032487"/>
            <a:ext cx="2782400" cy="621067"/>
          </a:xfrm>
          <a:prstGeom prst="rect">
            <a:avLst/>
          </a:prstGeom>
          <a:noFill/>
          <a:ln w="19050">
            <a:noFill/>
          </a:ln>
          <a:effectLst/>
        </p:spPr>
        <p:txBody>
          <a:bodyPr vert="horz" lIns="0" tIns="35992" rIns="0" bIns="0" rtlCol="0">
            <a:noAutofit/>
          </a:bodyPr>
          <a:lstStyle>
            <a:defPPr>
              <a:defRPr lang="de-DE"/>
            </a:defPPr>
            <a:lvl1pPr indent="0" algn="ctr">
              <a:spcBef>
                <a:spcPts val="2400"/>
              </a:spcBef>
              <a:buClr>
                <a:schemeClr val="accent1"/>
              </a:buClr>
              <a:buSzPct val="80000"/>
              <a:buFontTx/>
              <a:buNone/>
              <a:defRPr sz="2000" b="1">
                <a:latin typeface="+mn-lt"/>
              </a:defRPr>
            </a:lvl1pPr>
            <a:lvl2pPr marL="0" indent="0">
              <a:spcBef>
                <a:spcPts val="600"/>
              </a:spcBef>
              <a:buClr>
                <a:schemeClr val="accent1"/>
              </a:buClr>
              <a:buSzPct val="80000"/>
              <a:buFont typeface="Wingdings" pitchFamily="2" charset="2"/>
              <a:buNone/>
              <a:defRPr sz="2000">
                <a:latin typeface="+mn-lt"/>
              </a:defRPr>
            </a:lvl2pPr>
            <a:lvl3pPr marL="180000" indent="-180000">
              <a:spcBef>
                <a:spcPts val="400"/>
              </a:spcBef>
              <a:buClr>
                <a:schemeClr val="accent1"/>
              </a:buClr>
              <a:buSzPct val="100000"/>
              <a:buFont typeface="Wingdings" pitchFamily="2" charset="2"/>
              <a:buChar char=""/>
              <a:defRPr sz="1800">
                <a:latin typeface="+mn-lt"/>
              </a:defRPr>
            </a:lvl3pPr>
            <a:lvl4pPr marL="360000" indent="-180000">
              <a:spcBef>
                <a:spcPts val="400"/>
              </a:spcBef>
              <a:buClr>
                <a:schemeClr val="tx1"/>
              </a:buClr>
              <a:buSzPct val="100000"/>
              <a:buFont typeface="Arial" pitchFamily="34" charset="0"/>
              <a:buChar char="–"/>
              <a:defRPr sz="1800">
                <a:latin typeface="+mn-lt"/>
              </a:defRPr>
            </a:lvl4pPr>
            <a:lvl5pPr marL="540000" indent="-180000">
              <a:spcBef>
                <a:spcPts val="250"/>
              </a:spcBef>
              <a:buClr>
                <a:schemeClr val="tx1"/>
              </a:buClr>
              <a:buSzPct val="100000"/>
              <a:buFont typeface="Courier New" pitchFamily="49" charset="0"/>
              <a:buChar char="o"/>
              <a:defRPr sz="160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r>
              <a:rPr lang="de-DE" sz="1600" b="0" dirty="0"/>
              <a:t>can use table functions</a:t>
            </a:r>
            <a:br>
              <a:rPr lang="de-DE" sz="1600" b="0" dirty="0"/>
            </a:br>
            <a:r>
              <a:rPr lang="de-DE" sz="1600" b="0" dirty="0"/>
              <a:t>(replace scripted CalcViews)</a:t>
            </a:r>
          </a:p>
          <a:p>
            <a:pPr algn="l"/>
            <a:endParaRPr lang="en-US" dirty="0"/>
          </a:p>
        </p:txBody>
      </p:sp>
      <p:sp>
        <p:nvSpPr>
          <p:cNvPr id="35" name="Rectangle 34"/>
          <p:cNvSpPr/>
          <p:nvPr/>
        </p:nvSpPr>
        <p:spPr bwMode="gray">
          <a:xfrm>
            <a:off x="3973123" y="3099752"/>
            <a:ext cx="736430" cy="571697"/>
          </a:xfrm>
          <a:prstGeom prst="rect">
            <a:avLst/>
          </a:prstGeom>
          <a:solidFill>
            <a:schemeClr val="accent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2000" kern="0" err="1">
              <a:ea typeface="Arial Unicode MS" pitchFamily="34" charset="-128"/>
              <a:cs typeface="Arial Unicode MS" pitchFamily="34" charset="-128"/>
            </a:endParaRPr>
          </a:p>
        </p:txBody>
      </p:sp>
      <p:sp>
        <p:nvSpPr>
          <p:cNvPr id="5" name="Text Placeholder 2"/>
          <p:cNvSpPr txBox="1">
            <a:spLocks/>
          </p:cNvSpPr>
          <p:nvPr/>
        </p:nvSpPr>
        <p:spPr bwMode="gray">
          <a:xfrm>
            <a:off x="3556435" y="3095029"/>
            <a:ext cx="3788620" cy="139730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vert="horz" lIns="0" tIns="35992" rIns="0" bIns="0" rtlCol="0">
            <a:noAutofit/>
          </a:bodyPr>
          <a:lstStyle>
            <a:defPPr>
              <a:defRPr lang="de-DE"/>
            </a:defPPr>
            <a:lvl1pPr indent="0" algn="ctr">
              <a:spcBef>
                <a:spcPts val="2400"/>
              </a:spcBef>
              <a:buClr>
                <a:schemeClr val="accent1"/>
              </a:buClr>
              <a:buSzPct val="80000"/>
              <a:buFontTx/>
              <a:buNone/>
              <a:defRPr sz="2000" b="1">
                <a:latin typeface="+mn-lt"/>
              </a:defRPr>
            </a:lvl1pPr>
            <a:lvl2pPr marL="0" indent="0">
              <a:spcBef>
                <a:spcPts val="600"/>
              </a:spcBef>
              <a:buClr>
                <a:schemeClr val="accent1"/>
              </a:buClr>
              <a:buSzPct val="80000"/>
              <a:buFont typeface="Wingdings" pitchFamily="2" charset="2"/>
              <a:buNone/>
              <a:defRPr sz="2000">
                <a:latin typeface="+mn-lt"/>
              </a:defRPr>
            </a:lvl2pPr>
            <a:lvl3pPr marL="180000" indent="-180000">
              <a:spcBef>
                <a:spcPts val="400"/>
              </a:spcBef>
              <a:buClr>
                <a:schemeClr val="accent1"/>
              </a:buClr>
              <a:buSzPct val="100000"/>
              <a:buFont typeface="Wingdings" pitchFamily="2" charset="2"/>
              <a:buChar char=""/>
              <a:defRPr sz="1800">
                <a:latin typeface="+mn-lt"/>
              </a:defRPr>
            </a:lvl3pPr>
            <a:lvl4pPr marL="360000" indent="-180000">
              <a:spcBef>
                <a:spcPts val="400"/>
              </a:spcBef>
              <a:buClr>
                <a:schemeClr val="tx1"/>
              </a:buClr>
              <a:buSzPct val="100000"/>
              <a:buFont typeface="Arial" pitchFamily="34" charset="0"/>
              <a:buChar char="–"/>
              <a:defRPr sz="1800">
                <a:latin typeface="+mn-lt"/>
              </a:defRPr>
            </a:lvl4pPr>
            <a:lvl5pPr marL="540000" indent="-180000">
              <a:spcBef>
                <a:spcPts val="250"/>
              </a:spcBef>
              <a:buClr>
                <a:schemeClr val="tx1"/>
              </a:buClr>
              <a:buSzPct val="100000"/>
              <a:buFont typeface="Courier New" pitchFamily="49" charset="0"/>
              <a:buChar char="o"/>
              <a:defRPr sz="160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r>
              <a:rPr lang="en-US" dirty="0"/>
              <a:t>Calculation Views</a:t>
            </a:r>
            <a:br>
              <a:rPr lang="en-US" dirty="0"/>
            </a:br>
            <a:br>
              <a:rPr lang="en-US" dirty="0"/>
            </a:br>
            <a:r>
              <a:rPr lang="de-DE" b="0" dirty="0"/>
              <a:t>Analytical scenarios</a:t>
            </a:r>
          </a:p>
          <a:p>
            <a:pPr marL="0" lvl="2" indent="0" algn="ctr">
              <a:buNone/>
            </a:pPr>
            <a:r>
              <a:rPr lang="de-DE" sz="2000" dirty="0"/>
              <a:t>Calculation Engine</a:t>
            </a:r>
          </a:p>
          <a:p>
            <a:endParaRPr lang="en-US" dirty="0"/>
          </a:p>
        </p:txBody>
      </p:sp>
    </p:spTree>
    <p:extLst>
      <p:ext uri="{BB962C8B-B14F-4D97-AF65-F5344CB8AC3E}">
        <p14:creationId xmlns:p14="http://schemas.microsoft.com/office/powerpoint/2010/main" val="8831249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0" y="243840"/>
            <a:ext cx="12195175" cy="3211736"/>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2"/>
          <p:cNvSpPr>
            <a:spLocks noChangeArrowheads="1"/>
          </p:cNvSpPr>
          <p:nvPr/>
        </p:nvSpPr>
        <p:spPr bwMode="gray">
          <a:xfrm>
            <a:off x="503238" y="1388043"/>
            <a:ext cx="8221662" cy="923330"/>
          </a:xfrm>
          <a:prstGeom prst="rect">
            <a:avLst/>
          </a:prstGeom>
          <a:noFill/>
          <a:ln w="12700">
            <a:noFill/>
            <a:miter lim="800000"/>
            <a:headEnd/>
            <a:tailEnd/>
          </a:ln>
          <a:effectLst/>
        </p:spPr>
        <p:txBody>
          <a:bodyPr lIns="35992" tIns="0" rIns="0" bIns="0">
            <a:spAutoFit/>
          </a:bodyPr>
          <a:lstStyle/>
          <a:p>
            <a:pPr>
              <a:spcBef>
                <a:spcPct val="75000"/>
              </a:spcBef>
              <a:buClr>
                <a:schemeClr val="tx1"/>
              </a:buClr>
            </a:pPr>
            <a:r>
              <a:rPr lang="en-US" sz="6000" b="1" spc="-20" dirty="0">
                <a:solidFill>
                  <a:schemeClr val="bg1"/>
                </a:solidFill>
              </a:rPr>
              <a:t>Let’s get started</a:t>
            </a:r>
            <a:r>
              <a:rPr lang="mr-IN" sz="6000" b="1" spc="-20" dirty="0">
                <a:solidFill>
                  <a:schemeClr val="bg1"/>
                </a:solidFill>
              </a:rPr>
              <a:t>…</a:t>
            </a:r>
            <a:endParaRPr lang="en-US" sz="6000" b="1" spc="-20" dirty="0">
              <a:solidFill>
                <a:schemeClr val="bg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399392" y="463708"/>
            <a:ext cx="2772000" cy="2772000"/>
          </a:xfrm>
          <a:prstGeom prst="rect">
            <a:avLst/>
          </a:prstGeom>
        </p:spPr>
      </p:pic>
      <p:sp>
        <p:nvSpPr>
          <p:cNvPr id="6" name="Text Placeholder 2"/>
          <p:cNvSpPr txBox="1">
            <a:spLocks/>
          </p:cNvSpPr>
          <p:nvPr/>
        </p:nvSpPr>
        <p:spPr>
          <a:xfrm>
            <a:off x="504000" y="4111308"/>
            <a:ext cx="8220900" cy="1405572"/>
          </a:xfrm>
          <a:prstGeom prst="rect">
            <a:avLst/>
          </a:prstGeom>
        </p:spPr>
        <p:txBody>
          <a:bodyPr lIns="0" tIns="0" rIns="0" bIns="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hlinkClick r:id="rId4"/>
              </a:rPr>
              <a:t>https://github.wdf.sap.corp/Hands-On-Session/CloudFoundry.git</a:t>
            </a:r>
            <a:r>
              <a:rPr lang="en-US" dirty="0"/>
              <a:t> </a:t>
            </a:r>
            <a:r>
              <a:rPr lang="en-US" dirty="0">
                <a:sym typeface="Wingdings"/>
              </a:rPr>
              <a:t> Basic Hands-on </a:t>
            </a:r>
            <a:r>
              <a:rPr lang="de-DE" dirty="0"/>
              <a:t> </a:t>
            </a:r>
          </a:p>
        </p:txBody>
      </p:sp>
    </p:spTree>
    <p:extLst>
      <p:ext uri="{BB962C8B-B14F-4D97-AF65-F5344CB8AC3E}">
        <p14:creationId xmlns:p14="http://schemas.microsoft.com/office/powerpoint/2010/main" val="6802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mj-lt"/>
              <a:buAutoNum type="arabicPeriod"/>
            </a:pPr>
            <a:r>
              <a:rPr lang="en-US" dirty="0"/>
              <a:t>Setup the environment</a:t>
            </a:r>
          </a:p>
          <a:p>
            <a:pPr marL="457200" indent="-457200">
              <a:buFont typeface="+mj-lt"/>
              <a:buAutoNum type="arabicPeriod"/>
            </a:pPr>
            <a:r>
              <a:rPr lang="en-US" dirty="0"/>
              <a:t>Clone the target sample application</a:t>
            </a:r>
          </a:p>
          <a:p>
            <a:pPr marL="457200" indent="-457200">
              <a:buFont typeface="+mj-lt"/>
              <a:buAutoNum type="arabicPeriod"/>
            </a:pPr>
            <a:r>
              <a:rPr lang="en-US" dirty="0"/>
              <a:t>Develop the application </a:t>
            </a:r>
            <a:r>
              <a:rPr lang="mr-IN" dirty="0"/>
              <a:t>–</a:t>
            </a:r>
            <a:r>
              <a:rPr lang="en-US" dirty="0"/>
              <a:t> from 0 to running app</a:t>
            </a:r>
          </a:p>
          <a:p>
            <a:pPr marL="457200" indent="-457200">
              <a:buFont typeface="+mj-lt"/>
              <a:buAutoNum type="arabicPeriod"/>
            </a:pPr>
            <a:r>
              <a:rPr lang="en-US" dirty="0"/>
              <a:t>Push to SAP Cloud Platform</a:t>
            </a:r>
          </a:p>
          <a:p>
            <a:pPr marL="457200" indent="-457200">
              <a:buFont typeface="+mj-lt"/>
              <a:buAutoNum type="arabicPeriod"/>
            </a:pPr>
            <a:r>
              <a:rPr lang="en-US" dirty="0"/>
              <a:t>Observe the application (logs, metrics, events)</a:t>
            </a:r>
          </a:p>
        </p:txBody>
      </p:sp>
      <p:sp>
        <p:nvSpPr>
          <p:cNvPr id="3" name="Title 2"/>
          <p:cNvSpPr>
            <a:spLocks noGrp="1"/>
          </p:cNvSpPr>
          <p:nvPr>
            <p:ph type="title"/>
          </p:nvPr>
        </p:nvSpPr>
        <p:spPr>
          <a:xfrm>
            <a:off x="504001" y="504000"/>
            <a:ext cx="11186476" cy="738664"/>
          </a:xfrm>
        </p:spPr>
        <p:txBody>
          <a:bodyPr/>
          <a:lstStyle/>
          <a:p>
            <a:r>
              <a:rPr lang="en-US" dirty="0"/>
              <a:t>Exercise Steps</a:t>
            </a:r>
            <a:br>
              <a:rPr lang="en-US" dirty="0"/>
            </a:br>
            <a:endParaRPr lang="en-US" b="0" dirty="0"/>
          </a:p>
        </p:txBody>
      </p:sp>
      <p:grpSp>
        <p:nvGrpSpPr>
          <p:cNvPr id="4" name="Shape 768"/>
          <p:cNvGrpSpPr>
            <a:grpSpLocks noChangeAspect="1"/>
          </p:cNvGrpSpPr>
          <p:nvPr/>
        </p:nvGrpSpPr>
        <p:grpSpPr>
          <a:xfrm>
            <a:off x="7252854" y="2158983"/>
            <a:ext cx="3534312" cy="3152033"/>
            <a:chOff x="3927500" y="301425"/>
            <a:chExt cx="461550" cy="411625"/>
          </a:xfrm>
          <a:solidFill>
            <a:srgbClr val="FFF1D0"/>
          </a:solidFill>
        </p:grpSpPr>
        <p:sp>
          <p:nvSpPr>
            <p:cNvPr id="5" name="Shape 769"/>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solidFill>
              <a:schemeClr val="accent1">
                <a:lumMod val="20000"/>
                <a:lumOff val="80000"/>
              </a:schemeClr>
            </a:solid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6" name="Shape 770"/>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solidFill>
              <a:srgbClr val="FFF1D0"/>
            </a:solid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7" name="Shape 771"/>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solidFill>
              <a:srgbClr val="FFF1D0"/>
            </a:solid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8" name="Shape 772"/>
            <p:cNvSpPr/>
            <p:nvPr/>
          </p:nvSpPr>
          <p:spPr>
            <a:xfrm>
              <a:off x="4295850" y="442075"/>
              <a:ext cx="46300" cy="26225"/>
            </a:xfrm>
            <a:custGeom>
              <a:avLst/>
              <a:gdLst/>
              <a:ahLst/>
              <a:cxnLst/>
              <a:rect l="0" t="0" r="0" b="0"/>
              <a:pathLst>
                <a:path w="1852" h="1049" fill="none" extrusionOk="0">
                  <a:moveTo>
                    <a:pt x="1" y="1"/>
                  </a:moveTo>
                  <a:lnTo>
                    <a:pt x="1852" y="1048"/>
                  </a:lnTo>
                </a:path>
              </a:pathLst>
            </a:custGeom>
            <a:grpFill/>
            <a:ln w="9525" cap="rnd" cmpd="sng">
              <a:solidFill>
                <a:schemeClr val="accent5"/>
              </a:solidFill>
              <a:prstDash val="solid"/>
              <a:round/>
              <a:headEnd type="none" w="med" len="med"/>
              <a:tailEnd type="none" w="med" len="med"/>
            </a:ln>
          </p:spPr>
          <p:txBody>
            <a:bodyPr lIns="121900" tIns="121900" rIns="121900" bIns="121900" anchor="ctr" anchorCtr="0">
              <a:noAutofit/>
            </a:bodyPr>
            <a:lstStyle/>
            <a:p>
              <a:endParaRPr sz="2800"/>
            </a:p>
          </p:txBody>
        </p:sp>
        <p:sp>
          <p:nvSpPr>
            <p:cNvPr id="9" name="Shape 773"/>
            <p:cNvSpPr/>
            <p:nvPr/>
          </p:nvSpPr>
          <p:spPr>
            <a:xfrm>
              <a:off x="4296475" y="415900"/>
              <a:ext cx="45075" cy="78575"/>
            </a:xfrm>
            <a:custGeom>
              <a:avLst/>
              <a:gdLst/>
              <a:ahLst/>
              <a:cxnLst/>
              <a:rect l="0" t="0" r="0" b="0"/>
              <a:pathLst>
                <a:path w="1803" h="3143" fill="none" extrusionOk="0">
                  <a:moveTo>
                    <a:pt x="1802" y="1"/>
                  </a:moveTo>
                  <a:lnTo>
                    <a:pt x="0" y="3142"/>
                  </a:lnTo>
                </a:path>
              </a:pathLst>
            </a:custGeom>
            <a:grpFill/>
            <a:ln w="9525" cap="rnd" cmpd="sng">
              <a:solidFill>
                <a:schemeClr val="accent5"/>
              </a:solidFill>
              <a:prstDash val="solid"/>
              <a:round/>
              <a:headEnd type="none" w="med" len="med"/>
              <a:tailEnd type="none" w="med" len="med"/>
            </a:ln>
          </p:spPr>
          <p:txBody>
            <a:bodyPr lIns="121900" tIns="121900" rIns="121900" bIns="121900" anchor="ctr" anchorCtr="0">
              <a:noAutofit/>
            </a:bodyPr>
            <a:lstStyle/>
            <a:p>
              <a:endParaRPr sz="2800"/>
            </a:p>
          </p:txBody>
        </p:sp>
        <p:sp>
          <p:nvSpPr>
            <p:cNvPr id="10" name="Shape 774"/>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grpFill/>
            <a:ln w="9525" cap="rnd" cmpd="sng">
              <a:solidFill>
                <a:schemeClr val="accent4"/>
              </a:solidFill>
              <a:prstDash val="solid"/>
              <a:round/>
              <a:headEnd type="none" w="med" len="med"/>
              <a:tailEnd type="none" w="med" len="med"/>
            </a:ln>
          </p:spPr>
          <p:txBody>
            <a:bodyPr lIns="121900" tIns="121900" rIns="121900" bIns="121900" anchor="ctr" anchorCtr="0">
              <a:noAutofit/>
            </a:bodyPr>
            <a:lstStyle/>
            <a:p>
              <a:endParaRPr sz="2800"/>
            </a:p>
          </p:txBody>
        </p:sp>
        <p:sp>
          <p:nvSpPr>
            <p:cNvPr id="11" name="Shape 775"/>
            <p:cNvSpPr/>
            <p:nvPr/>
          </p:nvSpPr>
          <p:spPr>
            <a:xfrm>
              <a:off x="3970725" y="558375"/>
              <a:ext cx="1850" cy="12200"/>
            </a:xfrm>
            <a:custGeom>
              <a:avLst/>
              <a:gdLst/>
              <a:ahLst/>
              <a:cxnLst/>
              <a:rect l="0" t="0" r="0" b="0"/>
              <a:pathLst>
                <a:path w="74" h="488" fill="none" extrusionOk="0">
                  <a:moveTo>
                    <a:pt x="0" y="488"/>
                  </a:moveTo>
                  <a:lnTo>
                    <a:pt x="73" y="1"/>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12" name="Shape 776"/>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13" name="Shape 777"/>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14" name="Shape 778"/>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15" name="Shape 779"/>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16" name="Shape 780"/>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17" name="Shape 781"/>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18" name="Shape 782"/>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19" name="Shape 783"/>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20" name="Shape 784"/>
            <p:cNvSpPr/>
            <p:nvPr/>
          </p:nvSpPr>
          <p:spPr>
            <a:xfrm>
              <a:off x="4141825" y="508303"/>
              <a:ext cx="3700" cy="11600"/>
            </a:xfrm>
            <a:custGeom>
              <a:avLst/>
              <a:gdLst/>
              <a:ahLst/>
              <a:cxnLst/>
              <a:rect l="0" t="0" r="0" b="0"/>
              <a:pathLst>
                <a:path w="148" h="464" fill="none" extrusionOk="0">
                  <a:moveTo>
                    <a:pt x="1" y="0"/>
                  </a:moveTo>
                  <a:lnTo>
                    <a:pt x="147" y="463"/>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21" name="Shape 785"/>
            <p:cNvSpPr/>
            <p:nvPr/>
          </p:nvSpPr>
          <p:spPr>
            <a:xfrm>
              <a:off x="4150950" y="533425"/>
              <a:ext cx="3675" cy="11575"/>
            </a:xfrm>
            <a:custGeom>
              <a:avLst/>
              <a:gdLst/>
              <a:ahLst/>
              <a:cxnLst/>
              <a:rect l="0" t="0" r="0" b="0"/>
              <a:pathLst>
                <a:path w="147" h="463" fill="none" extrusionOk="0">
                  <a:moveTo>
                    <a:pt x="0" y="0"/>
                  </a:moveTo>
                  <a:lnTo>
                    <a:pt x="146" y="463"/>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22" name="Shape 786"/>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23" name="Shape 787"/>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24" name="Shape 788"/>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25" name="Shape 789"/>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26" name="Shape 790"/>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27" name="Shape 791"/>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28" name="Shape 792"/>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29" name="Shape 793"/>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30" name="Shape 794"/>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sp>
          <p:nvSpPr>
            <p:cNvPr id="31" name="Shape 795"/>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grpFill/>
            <a:ln w="9525" cap="rnd" cmpd="sng">
              <a:solidFill>
                <a:schemeClr val="accent2"/>
              </a:solidFill>
              <a:prstDash val="solid"/>
              <a:round/>
              <a:headEnd type="none" w="med" len="med"/>
              <a:tailEnd type="none" w="med" len="med"/>
            </a:ln>
          </p:spPr>
          <p:txBody>
            <a:bodyPr lIns="121900" tIns="121900" rIns="121900" bIns="121900" anchor="ctr" anchorCtr="0">
              <a:noAutofit/>
            </a:bodyPr>
            <a:lstStyle/>
            <a:p>
              <a:endParaRPr sz="2800"/>
            </a:p>
          </p:txBody>
        </p:sp>
      </p:grpSp>
    </p:spTree>
    <p:extLst>
      <p:ext uri="{BB962C8B-B14F-4D97-AF65-F5344CB8AC3E}">
        <p14:creationId xmlns:p14="http://schemas.microsoft.com/office/powerpoint/2010/main" val="28467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endParaRPr lang="en-US" dirty="0"/>
          </a:p>
          <a:p>
            <a:pPr marL="342900" indent="-342900">
              <a:buFont typeface="Arial" charset="0"/>
              <a:buChar char="•"/>
            </a:pPr>
            <a:r>
              <a:rPr lang="en-US" dirty="0"/>
              <a:t>Srv Example Application</a:t>
            </a:r>
          </a:p>
          <a:p>
            <a:pPr marL="342900" indent="-342900">
              <a:buFont typeface="Arial" charset="0"/>
              <a:buChar char="•"/>
            </a:pPr>
            <a:r>
              <a:rPr lang="en-US" dirty="0"/>
              <a:t>Eureka </a:t>
            </a:r>
          </a:p>
          <a:p>
            <a:pPr marL="342900" indent="-342900">
              <a:buFont typeface="Arial" charset="0"/>
              <a:buChar char="•"/>
            </a:pPr>
            <a:r>
              <a:rPr lang="en-US" dirty="0"/>
              <a:t>SAP HANA</a:t>
            </a:r>
          </a:p>
          <a:p>
            <a:pPr marL="342900" indent="-342900">
              <a:buFont typeface="Arial" charset="0"/>
              <a:buChar char="•"/>
            </a:pPr>
            <a:r>
              <a:rPr lang="en-US" dirty="0"/>
              <a:t>Redis</a:t>
            </a:r>
          </a:p>
          <a:p>
            <a:pPr marL="342900" indent="-342900">
              <a:buFont typeface="Arial" charset="0"/>
              <a:buChar char="•"/>
            </a:pPr>
            <a:r>
              <a:rPr lang="en-US" dirty="0"/>
              <a:t>Dynatrace Logs</a:t>
            </a:r>
          </a:p>
          <a:p>
            <a:pPr marL="342900" indent="-342900">
              <a:buFont typeface="Arial" charset="0"/>
              <a:buChar char="•"/>
            </a:pPr>
            <a:r>
              <a:rPr lang="en-US" dirty="0"/>
              <a:t>RabbitMQ</a:t>
            </a:r>
          </a:p>
        </p:txBody>
      </p:sp>
      <p:sp>
        <p:nvSpPr>
          <p:cNvPr id="5" name="Title 4"/>
          <p:cNvSpPr>
            <a:spLocks noGrp="1"/>
          </p:cNvSpPr>
          <p:nvPr>
            <p:ph type="title"/>
          </p:nvPr>
        </p:nvSpPr>
        <p:spPr>
          <a:xfrm>
            <a:off x="504001" y="504000"/>
            <a:ext cx="11186476" cy="738664"/>
          </a:xfrm>
        </p:spPr>
        <p:txBody>
          <a:bodyPr/>
          <a:lstStyle/>
          <a:p>
            <a:r>
              <a:rPr lang="en-US" dirty="0"/>
              <a:t>Sample Application</a:t>
            </a:r>
            <a:br>
              <a:rPr lang="en-US" dirty="0"/>
            </a:br>
            <a:r>
              <a:rPr lang="en-US" b="0" dirty="0"/>
              <a:t>Components Overview</a:t>
            </a:r>
          </a:p>
        </p:txBody>
      </p:sp>
      <p:cxnSp>
        <p:nvCxnSpPr>
          <p:cNvPr id="106" name="Gewinkelte Verbindung 42"/>
          <p:cNvCxnSpPr/>
          <p:nvPr/>
        </p:nvCxnSpPr>
        <p:spPr>
          <a:xfrm>
            <a:off x="6672756" y="3843168"/>
            <a:ext cx="861713" cy="1843"/>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Shape 2158"/>
          <p:cNvSpPr/>
          <p:nvPr/>
        </p:nvSpPr>
        <p:spPr>
          <a:xfrm>
            <a:off x="7094756" y="1945113"/>
            <a:ext cx="4256579" cy="4026208"/>
          </a:xfrm>
          <a:prstGeom prst="roundRect">
            <a:avLst>
              <a:gd name="adj" fmla="val 399"/>
            </a:avLst>
          </a:prstGeom>
          <a:noFill/>
          <a:ln w="19050">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sz="1800" b="1">
              <a:solidFill>
                <a:schemeClr val="tx1">
                  <a:lumMod val="65000"/>
                  <a:lumOff val="35000"/>
                </a:schemeClr>
              </a:solidFill>
              <a:latin typeface="+mn-lt"/>
              <a:sym typeface="Arial"/>
            </a:endParaRPr>
          </a:p>
        </p:txBody>
      </p:sp>
      <p:pic>
        <p:nvPicPr>
          <p:cNvPr id="108" name="Picture 107"/>
          <p:cNvPicPr>
            <a:picLocks noChangeAspect="1"/>
          </p:cNvPicPr>
          <p:nvPr/>
        </p:nvPicPr>
        <p:blipFill>
          <a:blip r:embed="rId3"/>
          <a:stretch>
            <a:fillRect/>
          </a:stretch>
        </p:blipFill>
        <p:spPr>
          <a:xfrm>
            <a:off x="7241032" y="2033370"/>
            <a:ext cx="1764000" cy="221833"/>
          </a:xfrm>
          <a:prstGeom prst="rect">
            <a:avLst/>
          </a:prstGeom>
        </p:spPr>
      </p:pic>
      <p:sp>
        <p:nvSpPr>
          <p:cNvPr id="109" name="Abgerundetes Rechteck 30"/>
          <p:cNvSpPr/>
          <p:nvPr/>
        </p:nvSpPr>
        <p:spPr>
          <a:xfrm>
            <a:off x="7235025" y="3313540"/>
            <a:ext cx="1349397"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100" b="1" dirty="0">
                <a:solidFill>
                  <a:srgbClr val="1A9898"/>
                </a:solidFill>
                <a:latin typeface="Arial" charset="0"/>
                <a:ea typeface="Arial" charset="0"/>
                <a:cs typeface="Arial" charset="0"/>
              </a:rPr>
              <a:t>Srv Example Application</a:t>
            </a:r>
            <a:br>
              <a:rPr lang="en-US" sz="1100" b="1" dirty="0">
                <a:solidFill>
                  <a:schemeClr val="tx1">
                    <a:lumMod val="65000"/>
                    <a:lumOff val="35000"/>
                  </a:schemeClr>
                </a:solidFill>
                <a:latin typeface="Arial" charset="0"/>
                <a:ea typeface="Arial" charset="0"/>
                <a:cs typeface="Arial" charset="0"/>
              </a:rPr>
            </a:br>
            <a:endParaRPr lang="en-US" sz="1100" dirty="0">
              <a:solidFill>
                <a:schemeClr val="tx1">
                  <a:lumMod val="65000"/>
                  <a:lumOff val="35000"/>
                </a:schemeClr>
              </a:solidFill>
              <a:latin typeface="Arial" charset="0"/>
              <a:ea typeface="Arial" charset="0"/>
              <a:cs typeface="Arial" charset="0"/>
            </a:endParaRPr>
          </a:p>
        </p:txBody>
      </p:sp>
      <p:cxnSp>
        <p:nvCxnSpPr>
          <p:cNvPr id="132" name="Gewinkelte Verbindung 42"/>
          <p:cNvCxnSpPr/>
          <p:nvPr/>
        </p:nvCxnSpPr>
        <p:spPr>
          <a:xfrm>
            <a:off x="8123032" y="3833529"/>
            <a:ext cx="493699" cy="379670"/>
          </a:xfrm>
          <a:prstGeom prst="bentConnector3">
            <a:avLst>
              <a:gd name="adj1" fmla="val 50000"/>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8" name="Bild 10"/>
          <p:cNvPicPr>
            <a:picLocks noChangeAspect="1"/>
          </p:cNvPicPr>
          <p:nvPr/>
        </p:nvPicPr>
        <p:blipFill rotWithShape="1">
          <a:blip r:embed="rId4">
            <a:extLst>
              <a:ext uri="{28A0092B-C50C-407E-A947-70E740481C1C}">
                <a14:useLocalDpi xmlns:a14="http://schemas.microsoft.com/office/drawing/2010/main" val="0"/>
              </a:ext>
            </a:extLst>
          </a:blip>
          <a:srcRect t="-1" b="-5897"/>
          <a:stretch/>
        </p:blipFill>
        <p:spPr>
          <a:xfrm>
            <a:off x="7709110" y="3614362"/>
            <a:ext cx="413922" cy="438333"/>
          </a:xfrm>
          <a:prstGeom prst="rect">
            <a:avLst/>
          </a:prstGeom>
        </p:spPr>
      </p:pic>
      <p:cxnSp>
        <p:nvCxnSpPr>
          <p:cNvPr id="139" name="Gewinkelte Verbindung 42"/>
          <p:cNvCxnSpPr/>
          <p:nvPr/>
        </p:nvCxnSpPr>
        <p:spPr>
          <a:xfrm>
            <a:off x="8123032" y="3833529"/>
            <a:ext cx="493699" cy="980896"/>
          </a:xfrm>
          <a:prstGeom prst="bentConnector3">
            <a:avLst>
              <a:gd name="adj1" fmla="val 50000"/>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2" name="Rechteck 9"/>
          <p:cNvSpPr/>
          <p:nvPr/>
        </p:nvSpPr>
        <p:spPr>
          <a:xfrm>
            <a:off x="8616731" y="3377972"/>
            <a:ext cx="2291442" cy="468000"/>
          </a:xfrm>
          <a:prstGeom prst="rect">
            <a:avLst/>
          </a:prstGeom>
          <a:noFill/>
          <a:ln w="19050" cap="rnd">
            <a:solidFill>
              <a:srgbClr val="1A9898"/>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sz="1100" b="1" dirty="0">
                <a:solidFill>
                  <a:srgbClr val="1A9898"/>
                </a:solidFill>
                <a:latin typeface="Arial" charset="0"/>
                <a:ea typeface="Arial" charset="0"/>
                <a:cs typeface="Arial" charset="0"/>
              </a:rPr>
              <a:t>Your Service 2</a:t>
            </a:r>
            <a:br>
              <a:rPr lang="en-US" sz="1100" b="1" dirty="0">
                <a:solidFill>
                  <a:schemeClr val="tx1">
                    <a:lumMod val="65000"/>
                    <a:lumOff val="35000"/>
                  </a:schemeClr>
                </a:solidFill>
                <a:latin typeface="Arial" charset="0"/>
                <a:ea typeface="Arial" charset="0"/>
                <a:cs typeface="Arial" charset="0"/>
              </a:rPr>
            </a:br>
            <a:r>
              <a:rPr lang="en-US" sz="1100" dirty="0">
                <a:solidFill>
                  <a:schemeClr val="tx1">
                    <a:lumMod val="65000"/>
                    <a:lumOff val="35000"/>
                  </a:schemeClr>
                </a:solidFill>
                <a:latin typeface="Arial" charset="0"/>
                <a:ea typeface="Arial" charset="0"/>
                <a:cs typeface="Arial" charset="0"/>
              </a:rPr>
              <a:t>service instance</a:t>
            </a:r>
          </a:p>
        </p:txBody>
      </p:sp>
      <p:sp>
        <p:nvSpPr>
          <p:cNvPr id="143" name="Rechteck 9"/>
          <p:cNvSpPr/>
          <p:nvPr/>
        </p:nvSpPr>
        <p:spPr>
          <a:xfrm>
            <a:off x="8616731" y="3979199"/>
            <a:ext cx="2291442" cy="468000"/>
          </a:xfrm>
          <a:prstGeom prst="rect">
            <a:avLst/>
          </a:prstGeom>
          <a:noFill/>
          <a:ln w="19050" cap="rnd">
            <a:solidFill>
              <a:srgbClr val="1A9898"/>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sz="1100" b="1" dirty="0">
                <a:solidFill>
                  <a:srgbClr val="1A9898"/>
                </a:solidFill>
                <a:latin typeface="Arial" charset="0"/>
                <a:ea typeface="Arial" charset="0"/>
                <a:cs typeface="Arial" charset="0"/>
              </a:rPr>
              <a:t>Your Service 3</a:t>
            </a:r>
            <a:br>
              <a:rPr lang="en-US" sz="1100" b="1" dirty="0">
                <a:solidFill>
                  <a:schemeClr val="tx1">
                    <a:lumMod val="65000"/>
                    <a:lumOff val="35000"/>
                  </a:schemeClr>
                </a:solidFill>
                <a:latin typeface="Arial" charset="0"/>
                <a:ea typeface="Arial" charset="0"/>
                <a:cs typeface="Arial" charset="0"/>
              </a:rPr>
            </a:br>
            <a:r>
              <a:rPr lang="en-US" sz="1100" dirty="0">
                <a:solidFill>
                  <a:schemeClr val="tx1">
                    <a:lumMod val="65000"/>
                    <a:lumOff val="35000"/>
                  </a:schemeClr>
                </a:solidFill>
                <a:latin typeface="Arial" charset="0"/>
                <a:ea typeface="Arial" charset="0"/>
                <a:cs typeface="Arial" charset="0"/>
              </a:rPr>
              <a:t>service instance</a:t>
            </a:r>
          </a:p>
        </p:txBody>
      </p:sp>
      <p:sp>
        <p:nvSpPr>
          <p:cNvPr id="144" name="Rechteck 9"/>
          <p:cNvSpPr/>
          <p:nvPr/>
        </p:nvSpPr>
        <p:spPr>
          <a:xfrm>
            <a:off x="8610824" y="2760756"/>
            <a:ext cx="2291442" cy="468000"/>
          </a:xfrm>
          <a:prstGeom prst="rect">
            <a:avLst/>
          </a:prstGeom>
          <a:noFill/>
          <a:ln w="19050" cap="rnd">
            <a:solidFill>
              <a:srgbClr val="1A9898"/>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sz="1100" b="1" dirty="0">
                <a:solidFill>
                  <a:srgbClr val="1A9898"/>
                </a:solidFill>
                <a:latin typeface="Arial" charset="0"/>
                <a:ea typeface="Arial" charset="0"/>
                <a:cs typeface="Arial" charset="0"/>
              </a:rPr>
              <a:t>Your Service 1</a:t>
            </a:r>
            <a:br>
              <a:rPr lang="en-US" sz="1100" b="1" dirty="0">
                <a:solidFill>
                  <a:schemeClr val="tx1">
                    <a:lumMod val="65000"/>
                    <a:lumOff val="35000"/>
                  </a:schemeClr>
                </a:solidFill>
                <a:latin typeface="Arial" charset="0"/>
                <a:ea typeface="Arial" charset="0"/>
                <a:cs typeface="Arial" charset="0"/>
              </a:rPr>
            </a:br>
            <a:r>
              <a:rPr lang="en-US" sz="1100" dirty="0">
                <a:solidFill>
                  <a:schemeClr val="tx1">
                    <a:lumMod val="65000"/>
                    <a:lumOff val="35000"/>
                  </a:schemeClr>
                </a:solidFill>
                <a:latin typeface="Arial" charset="0"/>
                <a:ea typeface="Arial" charset="0"/>
                <a:cs typeface="Arial" charset="0"/>
              </a:rPr>
              <a:t>service instance</a:t>
            </a:r>
          </a:p>
        </p:txBody>
      </p:sp>
      <p:cxnSp>
        <p:nvCxnSpPr>
          <p:cNvPr id="145" name="Gewinkelte Verbindung 42"/>
          <p:cNvCxnSpPr/>
          <p:nvPr/>
        </p:nvCxnSpPr>
        <p:spPr>
          <a:xfrm flipV="1">
            <a:off x="8123032" y="3611972"/>
            <a:ext cx="493699" cy="221557"/>
          </a:xfrm>
          <a:prstGeom prst="bentConnector3">
            <a:avLst>
              <a:gd name="adj1" fmla="val 50000"/>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7752934" y="688501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pic>
        <p:nvPicPr>
          <p:cNvPr id="151" name="Bild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949" y="3630681"/>
            <a:ext cx="360000" cy="360000"/>
          </a:xfrm>
          <a:prstGeom prst="rect">
            <a:avLst/>
          </a:prstGeom>
        </p:spPr>
      </p:pic>
      <p:sp>
        <p:nvSpPr>
          <p:cNvPr id="152" name="Abgerundetes Rechteck 30"/>
          <p:cNvSpPr/>
          <p:nvPr/>
        </p:nvSpPr>
        <p:spPr>
          <a:xfrm>
            <a:off x="6097588" y="4027964"/>
            <a:ext cx="726964" cy="194028"/>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100" b="1" dirty="0">
                <a:solidFill>
                  <a:schemeClr val="tx1">
                    <a:lumMod val="65000"/>
                    <a:lumOff val="35000"/>
                  </a:schemeClr>
                </a:solidFill>
                <a:latin typeface="Arial" charset="0"/>
                <a:ea typeface="Arial" charset="0"/>
                <a:cs typeface="Arial" charset="0"/>
              </a:rPr>
              <a:t>App User</a:t>
            </a:r>
          </a:p>
        </p:txBody>
      </p:sp>
      <p:sp>
        <p:nvSpPr>
          <p:cNvPr id="155" name="Shape 2158"/>
          <p:cNvSpPr/>
          <p:nvPr/>
        </p:nvSpPr>
        <p:spPr>
          <a:xfrm>
            <a:off x="7369425" y="2374008"/>
            <a:ext cx="3712882" cy="3384766"/>
          </a:xfrm>
          <a:prstGeom prst="roundRect">
            <a:avLst>
              <a:gd name="adj" fmla="val 399"/>
            </a:avLst>
          </a:prstGeom>
          <a:noFill/>
          <a:ln w="19050" cap="rnd">
            <a:solidFill>
              <a:srgbClr val="0092D1"/>
            </a:solidFill>
          </a:ln>
        </p:spPr>
        <p:style>
          <a:lnRef idx="2">
            <a:schemeClr val="accent1">
              <a:shade val="50000"/>
            </a:schemeClr>
          </a:lnRef>
          <a:fillRef idx="1">
            <a:schemeClr val="accent1"/>
          </a:fillRef>
          <a:effectRef idx="0">
            <a:schemeClr val="accent1"/>
          </a:effectRef>
          <a:fontRef idx="minor">
            <a:schemeClr val="lt1"/>
          </a:fontRef>
        </p:style>
        <p:txBody>
          <a:bodyPr lIns="72000" tIns="108000" rIns="72000" bIns="72000" rtlCol="0" anchor="t"/>
          <a:lstStyle/>
          <a:p>
            <a:r>
              <a:rPr sz="1100" b="1" dirty="0">
                <a:solidFill>
                  <a:srgbClr val="427CAC"/>
                </a:solidFill>
                <a:latin typeface="Arial" charset="0"/>
                <a:ea typeface="Arial" charset="0"/>
                <a:cs typeface="Arial" charset="0"/>
                <a:sym typeface="Arial"/>
              </a:rPr>
              <a:t>                         </a:t>
            </a:r>
            <a:r>
              <a:rPr lang="de-DE" sz="1100" b="1" dirty="0">
                <a:solidFill>
                  <a:srgbClr val="427CAC"/>
                </a:solidFill>
                <a:latin typeface="Arial" charset="0"/>
                <a:ea typeface="Arial" charset="0"/>
                <a:cs typeface="Arial" charset="0"/>
                <a:sym typeface="Arial"/>
              </a:rPr>
              <a:t>                 </a:t>
            </a:r>
            <a:r>
              <a:rPr sz="1100" b="1" dirty="0">
                <a:solidFill>
                  <a:srgbClr val="427CAC"/>
                </a:solidFill>
                <a:latin typeface="Arial" charset="0"/>
                <a:ea typeface="Arial" charset="0"/>
                <a:cs typeface="Arial" charset="0"/>
                <a:sym typeface="Arial"/>
              </a:rPr>
              <a:t>Environment</a:t>
            </a:r>
          </a:p>
        </p:txBody>
      </p:sp>
      <p:pic>
        <p:nvPicPr>
          <p:cNvPr id="156" name="Picture 155"/>
          <p:cNvPicPr>
            <a:picLocks noChangeAspect="1"/>
          </p:cNvPicPr>
          <p:nvPr/>
        </p:nvPicPr>
        <p:blipFill>
          <a:blip r:embed="rId6"/>
          <a:stretch>
            <a:fillRect/>
          </a:stretch>
        </p:blipFill>
        <p:spPr>
          <a:xfrm>
            <a:off x="7422846" y="2518676"/>
            <a:ext cx="1523598" cy="201703"/>
          </a:xfrm>
          <a:prstGeom prst="rect">
            <a:avLst/>
          </a:prstGeom>
        </p:spPr>
      </p:pic>
      <p:grpSp>
        <p:nvGrpSpPr>
          <p:cNvPr id="47" name="Gruppierung 6"/>
          <p:cNvGrpSpPr>
            <a:grpSpLocks noChangeAspect="1"/>
          </p:cNvGrpSpPr>
          <p:nvPr/>
        </p:nvGrpSpPr>
        <p:grpSpPr>
          <a:xfrm>
            <a:off x="9992307" y="4588970"/>
            <a:ext cx="865622" cy="423998"/>
            <a:chOff x="11788883" y="3240168"/>
            <a:chExt cx="1503796" cy="736589"/>
          </a:xfrm>
        </p:grpSpPr>
        <p:sp>
          <p:nvSpPr>
            <p:cNvPr id="48" name="Rechteck 51"/>
            <p:cNvSpPr/>
            <p:nvPr/>
          </p:nvSpPr>
          <p:spPr>
            <a:xfrm>
              <a:off x="11788883" y="3736150"/>
              <a:ext cx="1503796" cy="240607"/>
            </a:xfrm>
            <a:prstGeom prst="rect">
              <a:avLst/>
            </a:prstGeom>
          </p:spPr>
          <p:txBody>
            <a:bodyPr wrap="none" lIns="0" tIns="0" rIns="0" bIns="0">
              <a:spAutoFit/>
            </a:bodyPr>
            <a:lstStyle/>
            <a:p>
              <a:pPr algn="ctr"/>
              <a:r>
                <a:rPr lang="en-US" sz="900" b="1" dirty="0">
                  <a:solidFill>
                    <a:srgbClr val="427CAC"/>
                  </a:solidFill>
                  <a:latin typeface="Arial" charset="0"/>
                  <a:ea typeface="Arial" charset="0"/>
                  <a:cs typeface="Arial" charset="0"/>
                </a:rPr>
                <a:t>Dynatrace Logs</a:t>
              </a:r>
            </a:p>
          </p:txBody>
        </p:sp>
        <p:pic>
          <p:nvPicPr>
            <p:cNvPr id="49" name="Bild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54051" y="3240168"/>
              <a:ext cx="556614" cy="556614"/>
            </a:xfrm>
            <a:prstGeom prst="ellipse">
              <a:avLst/>
            </a:prstGeom>
          </p:spPr>
        </p:pic>
      </p:grpSp>
      <p:grpSp>
        <p:nvGrpSpPr>
          <p:cNvPr id="32" name="Gruppierung 19"/>
          <p:cNvGrpSpPr>
            <a:grpSpLocks noChangeAspect="1"/>
          </p:cNvGrpSpPr>
          <p:nvPr/>
        </p:nvGrpSpPr>
        <p:grpSpPr>
          <a:xfrm>
            <a:off x="10155681" y="3367174"/>
            <a:ext cx="715181" cy="475415"/>
            <a:chOff x="5978279" y="3628263"/>
            <a:chExt cx="1276182" cy="848341"/>
          </a:xfrm>
        </p:grpSpPr>
        <p:sp>
          <p:nvSpPr>
            <p:cNvPr id="33" name="Rechteck 55"/>
            <p:cNvSpPr/>
            <p:nvPr/>
          </p:nvSpPr>
          <p:spPr>
            <a:xfrm>
              <a:off x="5978279" y="4229463"/>
              <a:ext cx="1276182" cy="247141"/>
            </a:xfrm>
            <a:prstGeom prst="rect">
              <a:avLst/>
            </a:prstGeom>
          </p:spPr>
          <p:txBody>
            <a:bodyPr wrap="square" lIns="0" tIns="0" rIns="0" bIns="0">
              <a:spAutoFit/>
            </a:bodyPr>
            <a:lstStyle/>
            <a:p>
              <a:pPr algn="ctr"/>
              <a:r>
                <a:rPr lang="en-US" sz="900" b="1" dirty="0">
                  <a:solidFill>
                    <a:srgbClr val="427CAC"/>
                  </a:solidFill>
                </a:rPr>
                <a:t>SAP HANA</a:t>
              </a:r>
              <a:endParaRPr lang="en-US" sz="900" b="1" dirty="0">
                <a:solidFill>
                  <a:srgbClr val="427CAC"/>
                </a:solidFill>
                <a:latin typeface="Arial" charset="0"/>
                <a:ea typeface="Arial" charset="0"/>
                <a:cs typeface="Arial" charset="0"/>
              </a:endParaRPr>
            </a:p>
          </p:txBody>
        </p:sp>
        <p:pic>
          <p:nvPicPr>
            <p:cNvPr id="34" name="Bild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19942" y="3628263"/>
              <a:ext cx="618560" cy="618559"/>
            </a:xfrm>
            <a:prstGeom prst="ellipse">
              <a:avLst/>
            </a:prstGeom>
          </p:spPr>
        </p:pic>
      </p:grpSp>
      <p:grpSp>
        <p:nvGrpSpPr>
          <p:cNvPr id="35" name="Gruppierung 21"/>
          <p:cNvGrpSpPr>
            <a:grpSpLocks noChangeAspect="1"/>
          </p:cNvGrpSpPr>
          <p:nvPr/>
        </p:nvGrpSpPr>
        <p:grpSpPr>
          <a:xfrm>
            <a:off x="10366342" y="3961299"/>
            <a:ext cx="347881" cy="424022"/>
            <a:chOff x="7661029" y="5015430"/>
            <a:chExt cx="555617" cy="677225"/>
          </a:xfrm>
        </p:grpSpPr>
        <p:sp>
          <p:nvSpPr>
            <p:cNvPr id="36" name="Rechteck 81"/>
            <p:cNvSpPr/>
            <p:nvPr/>
          </p:nvSpPr>
          <p:spPr>
            <a:xfrm>
              <a:off x="7707559" y="5468657"/>
              <a:ext cx="509087" cy="223998"/>
            </a:xfrm>
            <a:prstGeom prst="rect">
              <a:avLst/>
            </a:prstGeom>
          </p:spPr>
          <p:txBody>
            <a:bodyPr wrap="none" lIns="0" tIns="0" rIns="0" bIns="0">
              <a:spAutoFit/>
            </a:bodyPr>
            <a:lstStyle/>
            <a:p>
              <a:pPr algn="ctr"/>
              <a:r>
                <a:rPr lang="en-US" sz="1100" b="1" dirty="0">
                  <a:solidFill>
                    <a:srgbClr val="427CAC"/>
                  </a:solidFill>
                  <a:latin typeface="Arial" charset="0"/>
                  <a:ea typeface="Arial" charset="0"/>
                  <a:cs typeface="Arial" charset="0"/>
                </a:rPr>
                <a:t>Redis</a:t>
              </a:r>
            </a:p>
          </p:txBody>
        </p:sp>
        <p:pic>
          <p:nvPicPr>
            <p:cNvPr id="37" name="Bild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61029" y="5015430"/>
              <a:ext cx="540000" cy="540001"/>
            </a:xfrm>
            <a:prstGeom prst="rect">
              <a:avLst/>
            </a:prstGeom>
          </p:spPr>
        </p:pic>
      </p:grpSp>
      <p:grpSp>
        <p:nvGrpSpPr>
          <p:cNvPr id="38" name="Gruppierung 23"/>
          <p:cNvGrpSpPr>
            <a:grpSpLocks noChangeAspect="1"/>
          </p:cNvGrpSpPr>
          <p:nvPr/>
        </p:nvGrpSpPr>
        <p:grpSpPr>
          <a:xfrm>
            <a:off x="10262882" y="5233690"/>
            <a:ext cx="545022" cy="439231"/>
            <a:chOff x="297733" y="5189480"/>
            <a:chExt cx="1118600" cy="901471"/>
          </a:xfrm>
        </p:grpSpPr>
        <p:sp>
          <p:nvSpPr>
            <p:cNvPr id="39" name="Rechteck 73"/>
            <p:cNvSpPr/>
            <p:nvPr/>
          </p:nvSpPr>
          <p:spPr>
            <a:xfrm>
              <a:off x="297733" y="5806698"/>
              <a:ext cx="1118600" cy="284253"/>
            </a:xfrm>
            <a:prstGeom prst="rect">
              <a:avLst/>
            </a:prstGeom>
          </p:spPr>
          <p:txBody>
            <a:bodyPr wrap="none" lIns="0" tIns="0" rIns="0" bIns="0">
              <a:spAutoFit/>
            </a:bodyPr>
            <a:lstStyle/>
            <a:p>
              <a:pPr algn="ctr"/>
              <a:r>
                <a:rPr lang="en-US" sz="900" b="1" dirty="0">
                  <a:solidFill>
                    <a:srgbClr val="427CAC"/>
                  </a:solidFill>
                  <a:latin typeface="Arial" charset="0"/>
                  <a:ea typeface="Arial" charset="0"/>
                  <a:cs typeface="Arial" charset="0"/>
                </a:rPr>
                <a:t>RabbitMQ</a:t>
              </a:r>
            </a:p>
          </p:txBody>
        </p:sp>
        <p:pic>
          <p:nvPicPr>
            <p:cNvPr id="40" name="Bild 7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7029" y="5189480"/>
              <a:ext cx="540000" cy="540000"/>
            </a:xfrm>
            <a:prstGeom prst="rect">
              <a:avLst/>
            </a:prstGeom>
          </p:spPr>
        </p:pic>
      </p:grpSp>
      <p:sp>
        <p:nvSpPr>
          <p:cNvPr id="41" name="Rechteck 9"/>
          <p:cNvSpPr/>
          <p:nvPr/>
        </p:nvSpPr>
        <p:spPr>
          <a:xfrm>
            <a:off x="8610824" y="5219981"/>
            <a:ext cx="2291442" cy="468000"/>
          </a:xfrm>
          <a:prstGeom prst="rect">
            <a:avLst/>
          </a:prstGeom>
          <a:noFill/>
          <a:ln w="19050" cap="rnd">
            <a:solidFill>
              <a:srgbClr val="1A9898"/>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sz="1100" b="1" dirty="0">
                <a:solidFill>
                  <a:srgbClr val="1A9898"/>
                </a:solidFill>
                <a:latin typeface="Arial" charset="0"/>
                <a:ea typeface="Arial" charset="0"/>
                <a:cs typeface="Arial" charset="0"/>
              </a:rPr>
              <a:t>Your Service 5</a:t>
            </a:r>
            <a:br>
              <a:rPr lang="en-US" sz="1100" b="1" dirty="0">
                <a:solidFill>
                  <a:schemeClr val="tx1">
                    <a:lumMod val="65000"/>
                    <a:lumOff val="35000"/>
                  </a:schemeClr>
                </a:solidFill>
                <a:latin typeface="Arial" charset="0"/>
                <a:ea typeface="Arial" charset="0"/>
                <a:cs typeface="Arial" charset="0"/>
              </a:rPr>
            </a:br>
            <a:r>
              <a:rPr lang="en-US" sz="1100" dirty="0">
                <a:solidFill>
                  <a:schemeClr val="tx1">
                    <a:lumMod val="65000"/>
                    <a:lumOff val="35000"/>
                  </a:schemeClr>
                </a:solidFill>
                <a:latin typeface="Arial" charset="0"/>
                <a:ea typeface="Arial" charset="0"/>
                <a:cs typeface="Arial" charset="0"/>
              </a:rPr>
              <a:t>service instance</a:t>
            </a:r>
          </a:p>
        </p:txBody>
      </p:sp>
      <p:sp>
        <p:nvSpPr>
          <p:cNvPr id="42" name="Rechteck 9"/>
          <p:cNvSpPr/>
          <p:nvPr/>
        </p:nvSpPr>
        <p:spPr>
          <a:xfrm>
            <a:off x="8610824" y="4605411"/>
            <a:ext cx="2291442" cy="468000"/>
          </a:xfrm>
          <a:prstGeom prst="rect">
            <a:avLst/>
          </a:prstGeom>
          <a:noFill/>
          <a:ln w="19050" cap="rnd">
            <a:solidFill>
              <a:srgbClr val="1A9898"/>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sz="1100" b="1" dirty="0">
                <a:solidFill>
                  <a:srgbClr val="1A9898"/>
                </a:solidFill>
                <a:latin typeface="Arial" charset="0"/>
                <a:ea typeface="Arial" charset="0"/>
                <a:cs typeface="Arial" charset="0"/>
              </a:rPr>
              <a:t>Your Service 4</a:t>
            </a:r>
            <a:br>
              <a:rPr lang="en-US" sz="1100" b="1" dirty="0">
                <a:solidFill>
                  <a:schemeClr val="tx1">
                    <a:lumMod val="65000"/>
                    <a:lumOff val="35000"/>
                  </a:schemeClr>
                </a:solidFill>
                <a:latin typeface="Arial" charset="0"/>
                <a:ea typeface="Arial" charset="0"/>
                <a:cs typeface="Arial" charset="0"/>
              </a:rPr>
            </a:br>
            <a:r>
              <a:rPr lang="en-US" sz="1100" dirty="0">
                <a:solidFill>
                  <a:schemeClr val="tx1">
                    <a:lumMod val="65000"/>
                    <a:lumOff val="35000"/>
                  </a:schemeClr>
                </a:solidFill>
                <a:latin typeface="Arial" charset="0"/>
                <a:ea typeface="Arial" charset="0"/>
                <a:cs typeface="Arial" charset="0"/>
              </a:rPr>
              <a:t>service instance</a:t>
            </a:r>
          </a:p>
        </p:txBody>
      </p:sp>
      <p:grpSp>
        <p:nvGrpSpPr>
          <p:cNvPr id="43" name="Gruppierung 5"/>
          <p:cNvGrpSpPr>
            <a:grpSpLocks noChangeAspect="1"/>
          </p:cNvGrpSpPr>
          <p:nvPr/>
        </p:nvGrpSpPr>
        <p:grpSpPr>
          <a:xfrm>
            <a:off x="10320911" y="2754806"/>
            <a:ext cx="386158" cy="480329"/>
            <a:chOff x="6102161" y="2312852"/>
            <a:chExt cx="948640" cy="1179984"/>
          </a:xfrm>
        </p:grpSpPr>
        <p:sp>
          <p:nvSpPr>
            <p:cNvPr id="44" name="Rechteck 63"/>
            <p:cNvSpPr/>
            <p:nvPr/>
          </p:nvSpPr>
          <p:spPr>
            <a:xfrm>
              <a:off x="6102161" y="3152597"/>
              <a:ext cx="945113" cy="340239"/>
            </a:xfrm>
            <a:prstGeom prst="rect">
              <a:avLst/>
            </a:prstGeom>
          </p:spPr>
          <p:txBody>
            <a:bodyPr wrap="none" lIns="0" tIns="0" rIns="0" bIns="0">
              <a:spAutoFit/>
            </a:bodyPr>
            <a:lstStyle/>
            <a:p>
              <a:pPr algn="ctr"/>
              <a:r>
                <a:rPr lang="en-US" sz="900" b="1" dirty="0">
                  <a:solidFill>
                    <a:srgbClr val="427CAC"/>
                  </a:solidFill>
                  <a:latin typeface="Arial" charset="0"/>
                  <a:ea typeface="Arial" charset="0"/>
                  <a:cs typeface="Arial" charset="0"/>
                </a:rPr>
                <a:t>Eureka</a:t>
              </a:r>
            </a:p>
          </p:txBody>
        </p:sp>
        <p:pic>
          <p:nvPicPr>
            <p:cNvPr id="45" name="Bild 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75552" y="2312852"/>
              <a:ext cx="875249" cy="875249"/>
            </a:xfrm>
            <a:prstGeom prst="ellipse">
              <a:avLst/>
            </a:prstGeom>
          </p:spPr>
        </p:pic>
      </p:grpSp>
      <p:cxnSp>
        <p:nvCxnSpPr>
          <p:cNvPr id="3" name="Elbow Connector 2"/>
          <p:cNvCxnSpPr>
            <a:stCxn id="138" idx="3"/>
            <a:endCxn id="144" idx="1"/>
          </p:cNvCxnSpPr>
          <p:nvPr/>
        </p:nvCxnSpPr>
        <p:spPr>
          <a:xfrm flipV="1">
            <a:off x="8123032" y="2994756"/>
            <a:ext cx="487792" cy="838773"/>
          </a:xfrm>
          <a:prstGeom prst="bentConnector3">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38" idx="3"/>
            <a:endCxn id="41" idx="1"/>
          </p:cNvCxnSpPr>
          <p:nvPr/>
        </p:nvCxnSpPr>
        <p:spPr>
          <a:xfrm>
            <a:off x="8123032" y="3833529"/>
            <a:ext cx="487792" cy="1620452"/>
          </a:xfrm>
          <a:prstGeom prst="bentConnector3">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00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8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929455" y="3429579"/>
            <a:ext cx="304800" cy="861479"/>
          </a:xfrm>
          <a:prstGeom prst="rect">
            <a:avLst/>
          </a:prstGeom>
        </p:spPr>
      </p:pic>
      <p:sp>
        <p:nvSpPr>
          <p:cNvPr id="28" name="Rectangle 27"/>
          <p:cNvSpPr/>
          <p:nvPr/>
        </p:nvSpPr>
        <p:spPr bwMode="gray">
          <a:xfrm>
            <a:off x="5964620" y="1976223"/>
            <a:ext cx="4860200" cy="4452257"/>
          </a:xfrm>
          <a:prstGeom prst="rect">
            <a:avLst/>
          </a:prstGeom>
          <a:ln>
            <a:headEnd type="none" w="med" len="med"/>
            <a:tailEnd type="triangle"/>
          </a:ln>
        </p:spPr>
        <p:style>
          <a:lnRef idx="1">
            <a:schemeClr val="accent3"/>
          </a:lnRef>
          <a:fillRef idx="0">
            <a:schemeClr val="accent3"/>
          </a:fillRef>
          <a:effectRef idx="0">
            <a:schemeClr val="accent3"/>
          </a:effectRef>
          <a:fontRef idx="minor">
            <a:schemeClr val="tx1"/>
          </a:fontRef>
        </p:style>
        <p:txBody>
          <a:bodyPr lIns="89973" tIns="71979" rIns="89973" bIns="71979" rtlCol="0" anchor="t"/>
          <a:lstStyle/>
          <a:p>
            <a:pPr algn="r" defTabSz="914072" fontAlgn="base">
              <a:spcBef>
                <a:spcPct val="50000"/>
              </a:spcBef>
              <a:spcAft>
                <a:spcPct val="0"/>
              </a:spcAft>
              <a:buClr>
                <a:srgbClr val="F0AB00"/>
              </a:buClr>
              <a:buSzPct val="80000"/>
            </a:pPr>
            <a:endParaRPr lang="en-GB" sz="1200" kern="0">
              <a:ea typeface="Arial Unicode MS" pitchFamily="34" charset="-128"/>
              <a:cs typeface="Arial Unicode MS" pitchFamily="34" charset="-128"/>
            </a:endParaRPr>
          </a:p>
        </p:txBody>
      </p:sp>
      <p:sp>
        <p:nvSpPr>
          <p:cNvPr id="15" name="Rectangle 14"/>
          <p:cNvSpPr/>
          <p:nvPr/>
        </p:nvSpPr>
        <p:spPr bwMode="gray">
          <a:xfrm>
            <a:off x="7287174" y="5758543"/>
            <a:ext cx="1066084" cy="55018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ctr"/>
          <a:lstStyle/>
          <a:p>
            <a:pPr algn="ctr" defTabSz="914072" fontAlgn="base">
              <a:spcBef>
                <a:spcPct val="50000"/>
              </a:spcBef>
              <a:spcAft>
                <a:spcPct val="0"/>
              </a:spcAft>
              <a:buClr>
                <a:srgbClr val="F0AB00"/>
              </a:buClr>
              <a:buSzPct val="80000"/>
            </a:pPr>
            <a:r>
              <a:rPr lang="en-GB" sz="1200" kern="0">
                <a:ea typeface="Arial Unicode MS" pitchFamily="34" charset="-128"/>
                <a:cs typeface="Arial Unicode MS" pitchFamily="34" charset="-128"/>
              </a:rPr>
              <a:t> </a:t>
            </a:r>
          </a:p>
        </p:txBody>
      </p:sp>
      <p:sp>
        <p:nvSpPr>
          <p:cNvPr id="30" name="Rectangle 29"/>
          <p:cNvSpPr/>
          <p:nvPr/>
        </p:nvSpPr>
        <p:spPr bwMode="gray">
          <a:xfrm>
            <a:off x="7917427" y="3530515"/>
            <a:ext cx="1222343" cy="550182"/>
          </a:xfrm>
          <a:prstGeom prst="rect">
            <a:avLst/>
          </a:prstGeom>
          <a:ln>
            <a:prstDash val="solid"/>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t"/>
          <a:lstStyle/>
          <a:p>
            <a:pPr algn="ctr" defTabSz="914072" fontAlgn="base">
              <a:spcBef>
                <a:spcPct val="50000"/>
              </a:spcBef>
              <a:spcAft>
                <a:spcPct val="0"/>
              </a:spcAft>
              <a:buClr>
                <a:srgbClr val="F0AB00"/>
              </a:buClr>
              <a:buSzPct val="80000"/>
            </a:pPr>
            <a:endParaRPr lang="en-GB" sz="1200" kern="0">
              <a:ea typeface="Arial Unicode MS" pitchFamily="34" charset="-128"/>
              <a:cs typeface="Arial Unicode MS" pitchFamily="34" charset="-128"/>
            </a:endParaRPr>
          </a:p>
        </p:txBody>
      </p:sp>
      <p:sp>
        <p:nvSpPr>
          <p:cNvPr id="10" name="Text Placeholder 9"/>
          <p:cNvSpPr>
            <a:spLocks noGrp="1"/>
          </p:cNvSpPr>
          <p:nvPr>
            <p:ph type="body" sz="quarter" idx="10"/>
          </p:nvPr>
        </p:nvSpPr>
        <p:spPr>
          <a:xfrm>
            <a:off x="504000" y="1620000"/>
            <a:ext cx="3670907" cy="4230000"/>
          </a:xfrm>
        </p:spPr>
        <p:txBody>
          <a:bodyPr/>
          <a:lstStyle/>
          <a:p>
            <a:pPr marL="342900" indent="-342900">
              <a:buFont typeface="Arial" charset="0"/>
              <a:buChar char="•"/>
            </a:pPr>
            <a:endParaRPr lang="bg-BG" dirty="0"/>
          </a:p>
          <a:p>
            <a:pPr marL="342900" indent="-342900">
              <a:buFont typeface="Arial" charset="0"/>
              <a:buChar char="•"/>
            </a:pPr>
            <a:endParaRPr lang="en-US" dirty="0"/>
          </a:p>
          <a:p>
            <a:pPr marL="342900" indent="-342900">
              <a:buFont typeface="Arial" charset="0"/>
              <a:buChar char="•"/>
            </a:pPr>
            <a:endParaRPr lang="en-US" dirty="0"/>
          </a:p>
          <a:p>
            <a:pPr marL="342900" indent="-342900">
              <a:buFont typeface="Arial" charset="0"/>
              <a:buChar char="•"/>
            </a:pPr>
            <a:r>
              <a:rPr lang="en-US" dirty="0"/>
              <a:t>Srv Example Application </a:t>
            </a:r>
          </a:p>
          <a:p>
            <a:pPr marL="342900" indent="-342900">
              <a:buFont typeface="Arial" charset="0"/>
              <a:buChar char="•"/>
            </a:pPr>
            <a:r>
              <a:rPr lang="en-US" dirty="0"/>
              <a:t>SAP HANA backing service</a:t>
            </a:r>
          </a:p>
          <a:p>
            <a:pPr marL="342900" indent="-342900">
              <a:buFont typeface="Arial" charset="0"/>
              <a:buChar char="•"/>
            </a:pPr>
            <a:r>
              <a:rPr lang="en-US" dirty="0"/>
              <a:t>Redis backing service</a:t>
            </a:r>
          </a:p>
          <a:p>
            <a:pPr marL="342900" indent="-342900">
              <a:buFont typeface="Arial" charset="0"/>
              <a:buChar char="•"/>
            </a:pPr>
            <a:r>
              <a:rPr lang="en-US" dirty="0"/>
              <a:t>Dynatrace backing service</a:t>
            </a:r>
          </a:p>
          <a:p>
            <a:pPr marL="342900" indent="-342900">
              <a:buFont typeface="Arial" charset="0"/>
              <a:buChar char="•"/>
            </a:pPr>
            <a:r>
              <a:rPr lang="en-US" dirty="0"/>
              <a:t>RabbitMQ backing service</a:t>
            </a:r>
          </a:p>
          <a:p>
            <a:pPr marL="342900" indent="-342900">
              <a:buFont typeface="Arial" charset="0"/>
              <a:buChar char="•"/>
            </a:pPr>
            <a:endParaRPr lang="en-US" dirty="0"/>
          </a:p>
        </p:txBody>
      </p:sp>
      <p:sp>
        <p:nvSpPr>
          <p:cNvPr id="5" name="Title 4"/>
          <p:cNvSpPr>
            <a:spLocks noGrp="1"/>
          </p:cNvSpPr>
          <p:nvPr>
            <p:ph type="title"/>
          </p:nvPr>
        </p:nvSpPr>
        <p:spPr>
          <a:xfrm>
            <a:off x="504001" y="504000"/>
            <a:ext cx="11186476" cy="738664"/>
          </a:xfrm>
        </p:spPr>
        <p:txBody>
          <a:bodyPr/>
          <a:lstStyle/>
          <a:p>
            <a:r>
              <a:rPr lang="en-US" dirty="0"/>
              <a:t>Sample Application</a:t>
            </a:r>
            <a:br>
              <a:rPr lang="en-US" dirty="0"/>
            </a:br>
            <a:r>
              <a:rPr lang="en-US" b="0" dirty="0"/>
              <a:t>Components Overview</a:t>
            </a:r>
          </a:p>
        </p:txBody>
      </p:sp>
      <p:sp>
        <p:nvSpPr>
          <p:cNvPr id="8" name="Rectangle 7"/>
          <p:cNvSpPr/>
          <p:nvPr/>
        </p:nvSpPr>
        <p:spPr bwMode="gray">
          <a:xfrm>
            <a:off x="8451835" y="5758543"/>
            <a:ext cx="1066084" cy="55018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t"/>
          <a:lstStyle/>
          <a:p>
            <a:pPr algn="ctr" defTabSz="914072" fontAlgn="base">
              <a:spcBef>
                <a:spcPct val="50000"/>
              </a:spcBef>
              <a:spcAft>
                <a:spcPct val="0"/>
              </a:spcAft>
              <a:buClr>
                <a:srgbClr val="F0AB00"/>
              </a:buClr>
              <a:buSzPct val="80000"/>
            </a:pPr>
            <a:endParaRPr lang="en-GB" sz="1200" kern="0">
              <a:ea typeface="Arial Unicode MS" pitchFamily="34" charset="-128"/>
              <a:cs typeface="Arial Unicode MS" pitchFamily="34" charset="-128"/>
            </a:endParaRPr>
          </a:p>
        </p:txBody>
      </p:sp>
      <p:sp>
        <p:nvSpPr>
          <p:cNvPr id="13" name="Rectangle 12"/>
          <p:cNvSpPr/>
          <p:nvPr/>
        </p:nvSpPr>
        <p:spPr bwMode="gray">
          <a:xfrm>
            <a:off x="6119081" y="5758543"/>
            <a:ext cx="1066084" cy="55018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ctr"/>
          <a:lstStyle/>
          <a:p>
            <a:pPr algn="ctr" defTabSz="914072" fontAlgn="base">
              <a:spcBef>
                <a:spcPct val="50000"/>
              </a:spcBef>
              <a:spcAft>
                <a:spcPct val="0"/>
              </a:spcAft>
              <a:buClr>
                <a:srgbClr val="F0AB00"/>
              </a:buClr>
              <a:buSzPct val="80000"/>
            </a:pPr>
            <a:endParaRPr lang="en-GB" sz="1200" kern="0">
              <a:ea typeface="Arial Unicode MS" pitchFamily="34" charset="-128"/>
              <a:cs typeface="Arial Unicode MS" pitchFamily="34" charset="-128"/>
            </a:endParaRPr>
          </a:p>
        </p:txBody>
      </p:sp>
      <p:sp>
        <p:nvSpPr>
          <p:cNvPr id="16" name="Rectangle 15"/>
          <p:cNvSpPr/>
          <p:nvPr/>
        </p:nvSpPr>
        <p:spPr bwMode="gray">
          <a:xfrm>
            <a:off x="9616496" y="5759702"/>
            <a:ext cx="1066084" cy="53955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t"/>
          <a:lstStyle/>
          <a:p>
            <a:pPr algn="ctr" defTabSz="914072" fontAlgn="base">
              <a:spcBef>
                <a:spcPct val="50000"/>
              </a:spcBef>
              <a:spcAft>
                <a:spcPct val="0"/>
              </a:spcAft>
              <a:buClr>
                <a:srgbClr val="F0AB00"/>
              </a:buClr>
              <a:buSzPct val="80000"/>
            </a:pPr>
            <a:endParaRPr lang="bg-BG" sz="1200" kern="0" dirty="0">
              <a:ea typeface="Arial Unicode MS" pitchFamily="34" charset="-128"/>
              <a:cs typeface="Arial Unicode MS" pitchFamily="34" charset="-128"/>
            </a:endParaRPr>
          </a:p>
          <a:p>
            <a:pPr algn="ctr" defTabSz="914072" fontAlgn="base">
              <a:spcBef>
                <a:spcPct val="50000"/>
              </a:spcBef>
              <a:spcAft>
                <a:spcPct val="0"/>
              </a:spcAft>
              <a:buClr>
                <a:srgbClr val="F0AB00"/>
              </a:buClr>
              <a:buSzPct val="80000"/>
            </a:pPr>
            <a:endParaRPr lang="en-GB" sz="1200" kern="0" dirty="0">
              <a:ea typeface="Arial Unicode MS" pitchFamily="34" charset="-128"/>
              <a:cs typeface="Arial Unicode MS" pitchFamily="34" charset="-128"/>
            </a:endParaRPr>
          </a:p>
        </p:txBody>
      </p:sp>
      <p:sp>
        <p:nvSpPr>
          <p:cNvPr id="20" name="Rectangle 19"/>
          <p:cNvSpPr/>
          <p:nvPr/>
        </p:nvSpPr>
        <p:spPr bwMode="gray">
          <a:xfrm>
            <a:off x="9616496" y="4627753"/>
            <a:ext cx="1066084" cy="550182"/>
          </a:xfrm>
          <a:prstGeom prst="rect">
            <a:avLst/>
          </a:prstGeom>
          <a:ln>
            <a:prstDash val="sysDash"/>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t"/>
          <a:lstStyle/>
          <a:p>
            <a:pPr algn="ctr" defTabSz="914072" fontAlgn="base">
              <a:spcBef>
                <a:spcPct val="50000"/>
              </a:spcBef>
              <a:spcAft>
                <a:spcPct val="0"/>
              </a:spcAft>
              <a:buClr>
                <a:srgbClr val="F0AB00"/>
              </a:buClr>
              <a:buSzPct val="80000"/>
            </a:pPr>
            <a:r>
              <a:rPr lang="en-GB" sz="1200" kern="0" dirty="0">
                <a:ea typeface="Arial Unicode MS" pitchFamily="34" charset="-128"/>
                <a:cs typeface="Arial Unicode MS" pitchFamily="34" charset="-128"/>
              </a:rPr>
              <a:t>Dynatrace</a:t>
            </a:r>
          </a:p>
        </p:txBody>
      </p:sp>
      <p:sp>
        <p:nvSpPr>
          <p:cNvPr id="25" name="Rectangle 24"/>
          <p:cNvSpPr/>
          <p:nvPr/>
        </p:nvSpPr>
        <p:spPr bwMode="gray">
          <a:xfrm>
            <a:off x="7505709" y="2584559"/>
            <a:ext cx="1774339" cy="544306"/>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ctr"/>
          <a:lstStyle/>
          <a:p>
            <a:pPr algn="ctr" defTabSz="914072" fontAlgn="base">
              <a:spcBef>
                <a:spcPct val="50000"/>
              </a:spcBef>
              <a:spcAft>
                <a:spcPct val="0"/>
              </a:spcAft>
              <a:buClr>
                <a:srgbClr val="F0AB00"/>
              </a:buClr>
              <a:buSzPct val="80000"/>
            </a:pPr>
            <a:r>
              <a:rPr lang="en-GB" sz="1200" kern="0" dirty="0">
                <a:ea typeface="Arial Unicode MS" pitchFamily="34" charset="-128"/>
                <a:cs typeface="Arial Unicode MS" pitchFamily="34" charset="-128"/>
              </a:rPr>
              <a:t>Router</a:t>
            </a:r>
          </a:p>
        </p:txBody>
      </p:sp>
      <p:sp>
        <p:nvSpPr>
          <p:cNvPr id="27" name="Rectangle 26"/>
          <p:cNvSpPr/>
          <p:nvPr/>
        </p:nvSpPr>
        <p:spPr bwMode="gray">
          <a:xfrm>
            <a:off x="7287173" y="4643141"/>
            <a:ext cx="1066085" cy="550182"/>
          </a:xfrm>
          <a:prstGeom prst="rect">
            <a:avLst/>
          </a:prstGeom>
          <a:ln>
            <a:prstDash val="sysDash"/>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t"/>
          <a:lstStyle/>
          <a:p>
            <a:pPr algn="ctr" defTabSz="914072"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RabbitMQ </a:t>
            </a:r>
            <a:endParaRPr lang="en-GB" sz="1200" kern="0" dirty="0">
              <a:ea typeface="Arial Unicode MS" pitchFamily="34" charset="-128"/>
              <a:cs typeface="Arial Unicode MS" pitchFamily="34" charset="-128"/>
            </a:endParaRPr>
          </a:p>
        </p:txBody>
      </p:sp>
      <p:sp>
        <p:nvSpPr>
          <p:cNvPr id="29" name="Rectangle 28"/>
          <p:cNvSpPr/>
          <p:nvPr/>
        </p:nvSpPr>
        <p:spPr bwMode="gray">
          <a:xfrm>
            <a:off x="7782981" y="3639825"/>
            <a:ext cx="1222343" cy="550182"/>
          </a:xfrm>
          <a:prstGeom prst="rect">
            <a:avLst/>
          </a:prstGeom>
          <a:ln>
            <a:prstDash val="solid"/>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t"/>
          <a:lstStyle/>
          <a:p>
            <a:pPr algn="ctr" defTabSz="914072" fontAlgn="base">
              <a:spcBef>
                <a:spcPct val="50000"/>
              </a:spcBef>
              <a:spcAft>
                <a:spcPct val="0"/>
              </a:spcAft>
              <a:buClr>
                <a:srgbClr val="F0AB00"/>
              </a:buClr>
              <a:buSzPct val="80000"/>
            </a:pPr>
            <a:r>
              <a:rPr lang="en-GB" sz="1200" kern="0" dirty="0">
                <a:ea typeface="Arial Unicode MS" pitchFamily="34" charset="-128"/>
                <a:cs typeface="Arial Unicode MS" pitchFamily="34" charset="-128"/>
              </a:rPr>
              <a:t>Srv Example app</a:t>
            </a:r>
          </a:p>
        </p:txBody>
      </p:sp>
      <p:cxnSp>
        <p:nvCxnSpPr>
          <p:cNvPr id="6" name="Straight Arrow Connector 5"/>
          <p:cNvCxnSpPr/>
          <p:nvPr/>
        </p:nvCxnSpPr>
        <p:spPr>
          <a:xfrm>
            <a:off x="8381985" y="1865749"/>
            <a:ext cx="1274" cy="71152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33" name="Straight Arrow Connector 32"/>
          <p:cNvCxnSpPr>
            <a:stCxn id="25" idx="2"/>
            <a:endCxn id="29" idx="0"/>
          </p:cNvCxnSpPr>
          <p:nvPr/>
        </p:nvCxnSpPr>
        <p:spPr>
          <a:xfrm>
            <a:off x="8392879" y="3128865"/>
            <a:ext cx="1274" cy="510960"/>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41" name="Straight Arrow Connector 40"/>
          <p:cNvCxnSpPr>
            <a:endCxn id="27" idx="0"/>
          </p:cNvCxnSpPr>
          <p:nvPr/>
        </p:nvCxnSpPr>
        <p:spPr>
          <a:xfrm flipH="1">
            <a:off x="7820216" y="4190007"/>
            <a:ext cx="574504" cy="453134"/>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43" name="Straight Arrow Connector 42"/>
          <p:cNvCxnSpPr>
            <a:endCxn id="20" idx="0"/>
          </p:cNvCxnSpPr>
          <p:nvPr/>
        </p:nvCxnSpPr>
        <p:spPr>
          <a:xfrm>
            <a:off x="8841758" y="4169175"/>
            <a:ext cx="1307780" cy="458578"/>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47" name="Straight Arrow Connector 46"/>
          <p:cNvCxnSpPr>
            <a:endCxn id="15" idx="0"/>
          </p:cNvCxnSpPr>
          <p:nvPr/>
        </p:nvCxnSpPr>
        <p:spPr>
          <a:xfrm flipH="1">
            <a:off x="7820216" y="5187447"/>
            <a:ext cx="1" cy="57109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51" name="Straight Arrow Connector 50"/>
          <p:cNvCxnSpPr>
            <a:stCxn id="20" idx="2"/>
            <a:endCxn id="16" idx="0"/>
          </p:cNvCxnSpPr>
          <p:nvPr/>
        </p:nvCxnSpPr>
        <p:spPr>
          <a:xfrm>
            <a:off x="10149538" y="5177935"/>
            <a:ext cx="0" cy="581767"/>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grpSp>
        <p:nvGrpSpPr>
          <p:cNvPr id="58" name="Gruppierung 21"/>
          <p:cNvGrpSpPr>
            <a:grpSpLocks noChangeAspect="1"/>
          </p:cNvGrpSpPr>
          <p:nvPr/>
        </p:nvGrpSpPr>
        <p:grpSpPr>
          <a:xfrm>
            <a:off x="8794437" y="5808104"/>
            <a:ext cx="380879" cy="440432"/>
            <a:chOff x="7651829" y="5031294"/>
            <a:chExt cx="540000" cy="624437"/>
          </a:xfrm>
        </p:grpSpPr>
        <p:sp>
          <p:nvSpPr>
            <p:cNvPr id="59" name="Rechteck 81"/>
            <p:cNvSpPr/>
            <p:nvPr/>
          </p:nvSpPr>
          <p:spPr>
            <a:xfrm>
              <a:off x="7764736" y="5517232"/>
              <a:ext cx="314189" cy="138499"/>
            </a:xfrm>
            <a:prstGeom prst="rect">
              <a:avLst/>
            </a:prstGeom>
          </p:spPr>
          <p:txBody>
            <a:bodyPr wrap="none" lIns="0" tIns="0" rIns="0" bIns="0">
              <a:spAutoFit/>
            </a:bodyPr>
            <a:lstStyle/>
            <a:p>
              <a:pPr algn="ctr"/>
              <a:r>
                <a:rPr lang="en-US" sz="900" b="1" dirty="0">
                  <a:solidFill>
                    <a:srgbClr val="427CAC"/>
                  </a:solidFill>
                  <a:latin typeface="Arial" charset="0"/>
                  <a:ea typeface="Arial" charset="0"/>
                  <a:cs typeface="Arial" charset="0"/>
                </a:rPr>
                <a:t>Redis</a:t>
              </a:r>
            </a:p>
          </p:txBody>
        </p:sp>
        <p:pic>
          <p:nvPicPr>
            <p:cNvPr id="60" name="Bild 8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51829" y="5031294"/>
              <a:ext cx="540000" cy="540000"/>
            </a:xfrm>
            <a:prstGeom prst="rect">
              <a:avLst/>
            </a:prstGeom>
          </p:spPr>
        </p:pic>
      </p:grpSp>
      <p:grpSp>
        <p:nvGrpSpPr>
          <p:cNvPr id="64" name="Gruppierung 16"/>
          <p:cNvGrpSpPr>
            <a:grpSpLocks noChangeAspect="1"/>
          </p:cNvGrpSpPr>
          <p:nvPr/>
        </p:nvGrpSpPr>
        <p:grpSpPr>
          <a:xfrm>
            <a:off x="6313629" y="5808103"/>
            <a:ext cx="645098" cy="479526"/>
            <a:chOff x="8555689" y="2335973"/>
            <a:chExt cx="1048776" cy="779600"/>
          </a:xfrm>
        </p:grpSpPr>
        <p:sp>
          <p:nvSpPr>
            <p:cNvPr id="65" name="Rechteck 58"/>
            <p:cNvSpPr/>
            <p:nvPr/>
          </p:nvSpPr>
          <p:spPr>
            <a:xfrm>
              <a:off x="8555689" y="2890405"/>
              <a:ext cx="1048776" cy="225168"/>
            </a:xfrm>
            <a:prstGeom prst="rect">
              <a:avLst/>
            </a:prstGeom>
          </p:spPr>
          <p:txBody>
            <a:bodyPr wrap="square" lIns="0" tIns="0" rIns="0" bIns="0">
              <a:spAutoFit/>
            </a:bodyPr>
            <a:lstStyle/>
            <a:p>
              <a:pPr algn="ctr"/>
              <a:r>
                <a:rPr lang="en-US" sz="900" b="1" dirty="0">
                  <a:solidFill>
                    <a:srgbClr val="427CAC"/>
                  </a:solidFill>
                  <a:latin typeface="Arial" charset="0"/>
                  <a:ea typeface="Arial" charset="0"/>
                  <a:cs typeface="Arial" charset="0"/>
                </a:rPr>
                <a:t>SAP HANA</a:t>
              </a:r>
            </a:p>
          </p:txBody>
        </p:sp>
        <p:pic>
          <p:nvPicPr>
            <p:cNvPr id="66" name="Bild 7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791039" y="2335973"/>
              <a:ext cx="588315" cy="588315"/>
            </a:xfrm>
            <a:prstGeom prst="ellipse">
              <a:avLst/>
            </a:prstGeom>
          </p:spPr>
        </p:pic>
      </p:grpSp>
      <p:sp>
        <p:nvSpPr>
          <p:cNvPr id="74" name="TextBox 73"/>
          <p:cNvSpPr txBox="1"/>
          <p:nvPr/>
        </p:nvSpPr>
        <p:spPr>
          <a:xfrm>
            <a:off x="11199111" y="3603191"/>
            <a:ext cx="562655" cy="87716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a:t>Micro-</a:t>
            </a:r>
          </a:p>
          <a:p>
            <a:pPr fontAlgn="base">
              <a:spcBef>
                <a:spcPct val="50000"/>
              </a:spcBef>
              <a:spcAft>
                <a:spcPct val="0"/>
              </a:spcAft>
              <a:buClr>
                <a:srgbClr val="F0AB00"/>
              </a:buClr>
              <a:buSzPct val="80000"/>
            </a:pPr>
            <a:r>
              <a:rPr lang="en-US" sz="1200"/>
              <a:t>services</a:t>
            </a:r>
            <a:endParaRPr lang="en-US" sz="1800"/>
          </a:p>
          <a:p>
            <a:pPr fontAlgn="base">
              <a:spcBef>
                <a:spcPct val="50000"/>
              </a:spcBef>
              <a:spcAft>
                <a:spcPct val="0"/>
              </a:spcAft>
              <a:buClr>
                <a:srgbClr val="F0AB00"/>
              </a:buClr>
              <a:buSzPct val="80000"/>
            </a:pPr>
            <a:endParaRPr lang="en-US" sz="1800" kern="0" err="1">
              <a:ea typeface="Arial Unicode MS" pitchFamily="34" charset="-128"/>
              <a:cs typeface="Arial Unicode MS" pitchFamily="34" charset="-128"/>
            </a:endParaRPr>
          </a:p>
        </p:txBody>
      </p:sp>
      <p:sp>
        <p:nvSpPr>
          <p:cNvPr id="75" name="Rectangle 74"/>
          <p:cNvSpPr/>
          <p:nvPr/>
        </p:nvSpPr>
        <p:spPr>
          <a:xfrm>
            <a:off x="11091949" y="4803124"/>
            <a:ext cx="875561" cy="646331"/>
          </a:xfrm>
          <a:prstGeom prst="rect">
            <a:avLst/>
          </a:prstGeom>
        </p:spPr>
        <p:txBody>
          <a:bodyPr wrap="none">
            <a:spAutoFit/>
          </a:bodyPr>
          <a:lstStyle/>
          <a:p>
            <a:r>
              <a:rPr lang="en-US" sz="1200"/>
              <a:t>Service </a:t>
            </a:r>
          </a:p>
          <a:p>
            <a:r>
              <a:rPr lang="en-US" sz="1200"/>
              <a:t>instances </a:t>
            </a:r>
          </a:p>
          <a:p>
            <a:endParaRPr lang="en-US" sz="1200"/>
          </a:p>
        </p:txBody>
      </p:sp>
      <p:sp>
        <p:nvSpPr>
          <p:cNvPr id="76" name="Rectangle 75"/>
          <p:cNvSpPr/>
          <p:nvPr/>
        </p:nvSpPr>
        <p:spPr>
          <a:xfrm>
            <a:off x="11085571" y="5665871"/>
            <a:ext cx="995785" cy="646331"/>
          </a:xfrm>
          <a:prstGeom prst="rect">
            <a:avLst/>
          </a:prstGeom>
        </p:spPr>
        <p:txBody>
          <a:bodyPr wrap="none">
            <a:spAutoFit/>
          </a:bodyPr>
          <a:lstStyle/>
          <a:p>
            <a:r>
              <a:rPr lang="en-US" sz="1200"/>
              <a:t>Platform </a:t>
            </a:r>
          </a:p>
          <a:p>
            <a:r>
              <a:rPr lang="en-US" sz="1200"/>
              <a:t>&amp; Business </a:t>
            </a:r>
          </a:p>
          <a:p>
            <a:r>
              <a:rPr lang="en-US" sz="1200"/>
              <a:t>Services</a:t>
            </a:r>
          </a:p>
        </p:txBody>
      </p:sp>
      <p:pic>
        <p:nvPicPr>
          <p:cNvPr id="77" name="Bild 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01984" y="1311375"/>
            <a:ext cx="360000" cy="360000"/>
          </a:xfrm>
          <a:prstGeom prst="rect">
            <a:avLst/>
          </a:prstGeom>
        </p:spPr>
      </p:pic>
      <p:sp>
        <p:nvSpPr>
          <p:cNvPr id="78" name="Rechteck 24"/>
          <p:cNvSpPr/>
          <p:nvPr/>
        </p:nvSpPr>
        <p:spPr>
          <a:xfrm>
            <a:off x="8246530" y="1669878"/>
            <a:ext cx="270908" cy="153888"/>
          </a:xfrm>
          <a:prstGeom prst="rect">
            <a:avLst/>
          </a:prstGeom>
        </p:spPr>
        <p:txBody>
          <a:bodyPr wrap="none" lIns="0" tIns="0" rIns="0" bIns="0">
            <a:spAutoFit/>
          </a:bodyPr>
          <a:lstStyle/>
          <a:p>
            <a:pPr algn="ctr"/>
            <a:r>
              <a:rPr lang="en-US" sz="1000">
                <a:solidFill>
                  <a:srgbClr val="021B45"/>
                </a:solidFill>
                <a:latin typeface="Arial" charset="0"/>
                <a:ea typeface="Arial" charset="0"/>
                <a:cs typeface="Arial" charset="0"/>
              </a:rPr>
              <a:t>User</a:t>
            </a:r>
            <a:endParaRPr lang="en-US" sz="1000">
              <a:latin typeface="Arial" charset="0"/>
              <a:ea typeface="Arial" charset="0"/>
              <a:cs typeface="Arial" charset="0"/>
            </a:endParaRPr>
          </a:p>
        </p:txBody>
      </p:sp>
      <p:pic>
        <p:nvPicPr>
          <p:cNvPr id="83" name="Bild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42322" y="2169678"/>
            <a:ext cx="1324632" cy="175363"/>
          </a:xfrm>
          <a:prstGeom prst="rect">
            <a:avLst/>
          </a:prstGeom>
        </p:spPr>
      </p:pic>
      <p:sp>
        <p:nvSpPr>
          <p:cNvPr id="84" name="Rechteck 58"/>
          <p:cNvSpPr/>
          <p:nvPr/>
        </p:nvSpPr>
        <p:spPr>
          <a:xfrm>
            <a:off x="9896059" y="2140111"/>
            <a:ext cx="837277" cy="161583"/>
          </a:xfrm>
          <a:prstGeom prst="rect">
            <a:avLst/>
          </a:prstGeom>
        </p:spPr>
        <p:txBody>
          <a:bodyPr wrap="square" lIns="0" tIns="0" rIns="0" bIns="0">
            <a:spAutoFit/>
          </a:bodyPr>
          <a:lstStyle/>
          <a:p>
            <a:pPr algn="ctr"/>
            <a:r>
              <a:rPr lang="en-US" sz="1050" b="1">
                <a:solidFill>
                  <a:srgbClr val="427CAC"/>
                </a:solidFill>
              </a:rPr>
              <a:t>Environment</a:t>
            </a:r>
            <a:endParaRPr lang="en-US" sz="1050" b="1">
              <a:solidFill>
                <a:srgbClr val="427CAC"/>
              </a:solidFill>
              <a:latin typeface="Arial" charset="0"/>
              <a:ea typeface="Arial" charset="0"/>
              <a:cs typeface="Arial" charset="0"/>
            </a:endParaRPr>
          </a:p>
        </p:txBody>
      </p:sp>
      <p:pic>
        <p:nvPicPr>
          <p:cNvPr id="86" name="Picture 85"/>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0863548" y="4498603"/>
            <a:ext cx="294205" cy="1948783"/>
          </a:xfrm>
          <a:prstGeom prst="rect">
            <a:avLst/>
          </a:prstGeom>
        </p:spPr>
      </p:pic>
      <p:grpSp>
        <p:nvGrpSpPr>
          <p:cNvPr id="39" name="Gruppierung 23"/>
          <p:cNvGrpSpPr>
            <a:grpSpLocks noChangeAspect="1"/>
          </p:cNvGrpSpPr>
          <p:nvPr/>
        </p:nvGrpSpPr>
        <p:grpSpPr>
          <a:xfrm>
            <a:off x="7537967" y="5808103"/>
            <a:ext cx="601297" cy="477639"/>
            <a:chOff x="372526" y="5189480"/>
            <a:chExt cx="969011" cy="769728"/>
          </a:xfrm>
        </p:grpSpPr>
        <p:sp>
          <p:nvSpPr>
            <p:cNvPr id="40" name="Rechteck 73"/>
            <p:cNvSpPr/>
            <p:nvPr/>
          </p:nvSpPr>
          <p:spPr>
            <a:xfrm>
              <a:off x="372526" y="5712636"/>
              <a:ext cx="969011" cy="246572"/>
            </a:xfrm>
            <a:prstGeom prst="rect">
              <a:avLst/>
            </a:prstGeom>
          </p:spPr>
          <p:txBody>
            <a:bodyPr wrap="none" lIns="0" tIns="0" rIns="0" bIns="0">
              <a:spAutoFit/>
            </a:bodyPr>
            <a:lstStyle/>
            <a:p>
              <a:pPr algn="ctr"/>
              <a:r>
                <a:rPr lang="en-US" sz="1100" b="1" dirty="0">
                  <a:solidFill>
                    <a:srgbClr val="427CAC"/>
                  </a:solidFill>
                  <a:latin typeface="Arial" charset="0"/>
                  <a:ea typeface="Arial" charset="0"/>
                  <a:cs typeface="Arial" charset="0"/>
                </a:rPr>
                <a:t>RabbitMQ</a:t>
              </a:r>
            </a:p>
          </p:txBody>
        </p:sp>
        <p:pic>
          <p:nvPicPr>
            <p:cNvPr id="42" name="Bild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7029" y="5189480"/>
              <a:ext cx="540000" cy="540000"/>
            </a:xfrm>
            <a:prstGeom prst="rect">
              <a:avLst/>
            </a:prstGeom>
          </p:spPr>
        </p:pic>
      </p:grpSp>
      <p:grpSp>
        <p:nvGrpSpPr>
          <p:cNvPr id="44" name="Gruppierung 6"/>
          <p:cNvGrpSpPr>
            <a:grpSpLocks noChangeAspect="1"/>
          </p:cNvGrpSpPr>
          <p:nvPr/>
        </p:nvGrpSpPr>
        <p:grpSpPr>
          <a:xfrm>
            <a:off x="9697689" y="5812084"/>
            <a:ext cx="865622" cy="453182"/>
            <a:chOff x="11788883" y="3240168"/>
            <a:chExt cx="1503796" cy="787289"/>
          </a:xfrm>
        </p:grpSpPr>
        <p:sp>
          <p:nvSpPr>
            <p:cNvPr id="45" name="Rechteck 51"/>
            <p:cNvSpPr/>
            <p:nvPr/>
          </p:nvSpPr>
          <p:spPr>
            <a:xfrm>
              <a:off x="11788883" y="3786850"/>
              <a:ext cx="1503796" cy="240607"/>
            </a:xfrm>
            <a:prstGeom prst="rect">
              <a:avLst/>
            </a:prstGeom>
          </p:spPr>
          <p:txBody>
            <a:bodyPr wrap="none" lIns="0" tIns="0" rIns="0" bIns="0">
              <a:spAutoFit/>
            </a:bodyPr>
            <a:lstStyle/>
            <a:p>
              <a:pPr algn="ctr"/>
              <a:r>
                <a:rPr lang="en-US" sz="900" b="1" dirty="0">
                  <a:solidFill>
                    <a:srgbClr val="427CAC"/>
                  </a:solidFill>
                  <a:latin typeface="Arial" charset="0"/>
                  <a:ea typeface="Arial" charset="0"/>
                  <a:cs typeface="Arial" charset="0"/>
                </a:rPr>
                <a:t>Dynatrace Logs</a:t>
              </a:r>
            </a:p>
          </p:txBody>
        </p:sp>
        <p:pic>
          <p:nvPicPr>
            <p:cNvPr id="46" name="Bild 7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51254" y="3240168"/>
              <a:ext cx="556614" cy="556614"/>
            </a:xfrm>
            <a:prstGeom prst="ellipse">
              <a:avLst/>
            </a:prstGeom>
          </p:spPr>
        </p:pic>
      </p:grpSp>
      <p:sp>
        <p:nvSpPr>
          <p:cNvPr id="48" name="Rectangle 47"/>
          <p:cNvSpPr/>
          <p:nvPr/>
        </p:nvSpPr>
        <p:spPr bwMode="gray">
          <a:xfrm>
            <a:off x="6035810" y="2579507"/>
            <a:ext cx="1066084" cy="95100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ctr"/>
          <a:lstStyle/>
          <a:p>
            <a:pPr algn="ctr" defTabSz="914072" fontAlgn="base">
              <a:spcBef>
                <a:spcPct val="50000"/>
              </a:spcBef>
              <a:spcAft>
                <a:spcPct val="0"/>
              </a:spcAft>
              <a:buClr>
                <a:srgbClr val="F0AB00"/>
              </a:buClr>
              <a:buSzPct val="80000"/>
            </a:pPr>
            <a:endParaRPr lang="en-GB" sz="1200" kern="0">
              <a:ea typeface="Arial Unicode MS" pitchFamily="34" charset="-128"/>
              <a:cs typeface="Arial Unicode MS" pitchFamily="34" charset="-128"/>
            </a:endParaRPr>
          </a:p>
        </p:txBody>
      </p:sp>
      <p:grpSp>
        <p:nvGrpSpPr>
          <p:cNvPr id="49" name="Gruppierung 5"/>
          <p:cNvGrpSpPr>
            <a:grpSpLocks noChangeAspect="1"/>
          </p:cNvGrpSpPr>
          <p:nvPr/>
        </p:nvGrpSpPr>
        <p:grpSpPr>
          <a:xfrm>
            <a:off x="6040465" y="2588286"/>
            <a:ext cx="1049967" cy="662656"/>
            <a:chOff x="5214493" y="2312852"/>
            <a:chExt cx="2720455" cy="1716935"/>
          </a:xfrm>
        </p:grpSpPr>
        <p:sp>
          <p:nvSpPr>
            <p:cNvPr id="50" name="Rechteck 63"/>
            <p:cNvSpPr/>
            <p:nvPr/>
          </p:nvSpPr>
          <p:spPr>
            <a:xfrm>
              <a:off x="5214493" y="3152597"/>
              <a:ext cx="2720455" cy="877190"/>
            </a:xfrm>
            <a:prstGeom prst="rect">
              <a:avLst/>
            </a:prstGeom>
          </p:spPr>
          <p:txBody>
            <a:bodyPr wrap="none" lIns="0" tIns="0" rIns="0" bIns="0">
              <a:spAutoFit/>
            </a:bodyPr>
            <a:lstStyle/>
            <a:p>
              <a:pPr algn="ctr"/>
              <a:r>
                <a:rPr lang="en-US" sz="1100" b="1" dirty="0">
                  <a:solidFill>
                    <a:srgbClr val="427CAC"/>
                  </a:solidFill>
                  <a:latin typeface="Arial" charset="0"/>
                  <a:ea typeface="Arial" charset="0"/>
                  <a:cs typeface="Arial" charset="0"/>
                </a:rPr>
                <a:t>Eureka</a:t>
              </a:r>
            </a:p>
            <a:p>
              <a:pPr algn="ctr"/>
              <a:r>
                <a:rPr lang="en-US" sz="1100" b="1" dirty="0">
                  <a:solidFill>
                    <a:srgbClr val="427CAC"/>
                  </a:solidFill>
                  <a:latin typeface="Arial" charset="0"/>
                  <a:ea typeface="Arial" charset="0"/>
                  <a:cs typeface="Arial" charset="0"/>
                </a:rPr>
                <a:t>Register Center</a:t>
              </a:r>
            </a:p>
          </p:txBody>
        </p:sp>
        <p:pic>
          <p:nvPicPr>
            <p:cNvPr id="52" name="Bild 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75552" y="2312852"/>
              <a:ext cx="875249" cy="875249"/>
            </a:xfrm>
            <a:prstGeom prst="ellipse">
              <a:avLst/>
            </a:prstGeom>
          </p:spPr>
        </p:pic>
      </p:grpSp>
      <p:cxnSp>
        <p:nvCxnSpPr>
          <p:cNvPr id="7" name="Elbow Connector 6"/>
          <p:cNvCxnSpPr>
            <a:stCxn id="29" idx="1"/>
            <a:endCxn id="48" idx="2"/>
          </p:cNvCxnSpPr>
          <p:nvPr/>
        </p:nvCxnSpPr>
        <p:spPr>
          <a:xfrm rot="10800000">
            <a:off x="6568853" y="3530516"/>
            <a:ext cx="1214129" cy="384401"/>
          </a:xfrm>
          <a:prstGeom prst="bent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56" name="Rectangle 55"/>
          <p:cNvSpPr/>
          <p:nvPr/>
        </p:nvSpPr>
        <p:spPr bwMode="gray">
          <a:xfrm>
            <a:off x="6124504" y="4649148"/>
            <a:ext cx="1066085" cy="550182"/>
          </a:xfrm>
          <a:prstGeom prst="rect">
            <a:avLst/>
          </a:prstGeom>
          <a:ln>
            <a:prstDash val="sysDash"/>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t"/>
          <a:lstStyle/>
          <a:p>
            <a:pPr algn="ctr" defTabSz="914072"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SAP HANA </a:t>
            </a:r>
            <a:endParaRPr lang="en-GB" sz="1200" kern="0" dirty="0">
              <a:ea typeface="Arial Unicode MS" pitchFamily="34" charset="-128"/>
              <a:cs typeface="Arial Unicode MS" pitchFamily="34" charset="-128"/>
            </a:endParaRPr>
          </a:p>
        </p:txBody>
      </p:sp>
      <p:sp>
        <p:nvSpPr>
          <p:cNvPr id="67" name="Rectangle 66"/>
          <p:cNvSpPr/>
          <p:nvPr/>
        </p:nvSpPr>
        <p:spPr bwMode="gray">
          <a:xfrm>
            <a:off x="8449842" y="4637265"/>
            <a:ext cx="1066085" cy="550182"/>
          </a:xfrm>
          <a:prstGeom prst="rect">
            <a:avLst/>
          </a:prstGeom>
          <a:ln>
            <a:prstDash val="sysDash"/>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t"/>
          <a:lstStyle/>
          <a:p>
            <a:pPr algn="ctr" defTabSz="914072"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Redis </a:t>
            </a:r>
            <a:endParaRPr lang="en-GB" sz="1200" kern="0" dirty="0">
              <a:ea typeface="Arial Unicode MS" pitchFamily="34" charset="-128"/>
              <a:cs typeface="Arial Unicode MS" pitchFamily="34" charset="-128"/>
            </a:endParaRPr>
          </a:p>
        </p:txBody>
      </p:sp>
      <p:cxnSp>
        <p:nvCxnSpPr>
          <p:cNvPr id="21" name="Straight Arrow Connector 20"/>
          <p:cNvCxnSpPr/>
          <p:nvPr/>
        </p:nvCxnSpPr>
        <p:spPr>
          <a:xfrm>
            <a:off x="8638162" y="4190007"/>
            <a:ext cx="367162" cy="43774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23" name="Straight Arrow Connector 22"/>
          <p:cNvCxnSpPr/>
          <p:nvPr/>
        </p:nvCxnSpPr>
        <p:spPr>
          <a:xfrm flipH="1">
            <a:off x="6690220" y="4197701"/>
            <a:ext cx="1341781" cy="430052"/>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31" name="Straight Arrow Connector 30"/>
          <p:cNvCxnSpPr>
            <a:stCxn id="56" idx="2"/>
            <a:endCxn id="13" idx="0"/>
          </p:cNvCxnSpPr>
          <p:nvPr/>
        </p:nvCxnSpPr>
        <p:spPr>
          <a:xfrm flipH="1">
            <a:off x="6652123" y="5199330"/>
            <a:ext cx="5424" cy="559213"/>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34" name="Straight Arrow Connector 33"/>
          <p:cNvCxnSpPr>
            <a:stCxn id="67" idx="2"/>
            <a:endCxn id="8" idx="0"/>
          </p:cNvCxnSpPr>
          <p:nvPr/>
        </p:nvCxnSpPr>
        <p:spPr>
          <a:xfrm>
            <a:off x="8982885" y="5187447"/>
            <a:ext cx="1992" cy="57109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35" name="Rectangle 34"/>
          <p:cNvSpPr/>
          <p:nvPr/>
        </p:nvSpPr>
        <p:spPr bwMode="gray">
          <a:xfrm>
            <a:off x="4309353" y="1976223"/>
            <a:ext cx="1420238" cy="4471163"/>
          </a:xfrm>
          <a:prstGeom prst="rect">
            <a:avLst/>
          </a:prstGeom>
          <a:ln>
            <a:headEnd type="none" w="med" len="med"/>
            <a:tailEnd type="triangle"/>
          </a:ln>
        </p:spPr>
        <p:style>
          <a:lnRef idx="1">
            <a:schemeClr val="accent3"/>
          </a:lnRef>
          <a:fillRef idx="0">
            <a:schemeClr val="accent3"/>
          </a:fillRef>
          <a:effectRef idx="0">
            <a:schemeClr val="accent3"/>
          </a:effectRef>
          <a:fontRef idx="minor">
            <a:schemeClr val="tx1"/>
          </a:fontRef>
        </p:style>
        <p:txBody>
          <a:bodyPr lIns="89973" tIns="71979" rIns="89973" bIns="71979" rtlCol="0" anchor="t"/>
          <a:lstStyle/>
          <a:p>
            <a:pPr algn="r" defTabSz="914072" fontAlgn="base">
              <a:spcBef>
                <a:spcPct val="50000"/>
              </a:spcBef>
              <a:spcAft>
                <a:spcPct val="0"/>
              </a:spcAft>
              <a:buClr>
                <a:srgbClr val="F0AB00"/>
              </a:buClr>
              <a:buSzPct val="80000"/>
            </a:pPr>
            <a:endParaRPr lang="en-US" sz="1200" kern="0" dirty="0" err="1">
              <a:solidFill>
                <a:schemeClr val="tx1"/>
              </a:solidFill>
              <a:ea typeface="Arial Unicode MS" pitchFamily="34" charset="-128"/>
              <a:cs typeface="Arial Unicode MS" pitchFamily="34" charset="-128"/>
            </a:endParaRPr>
          </a:p>
        </p:txBody>
      </p:sp>
      <p:sp>
        <p:nvSpPr>
          <p:cNvPr id="36" name="TextBox 35"/>
          <p:cNvSpPr txBox="1"/>
          <p:nvPr/>
        </p:nvSpPr>
        <p:spPr>
          <a:xfrm>
            <a:off x="4387902" y="2137273"/>
            <a:ext cx="1319655"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Local Environment</a:t>
            </a:r>
          </a:p>
        </p:txBody>
      </p:sp>
      <p:sp>
        <p:nvSpPr>
          <p:cNvPr id="71" name="Rectangle 70"/>
          <p:cNvSpPr/>
          <p:nvPr/>
        </p:nvSpPr>
        <p:spPr bwMode="gray">
          <a:xfrm>
            <a:off x="4471009" y="3451582"/>
            <a:ext cx="1066084" cy="55018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ctr"/>
          <a:lstStyle/>
          <a:p>
            <a:pPr algn="ctr" defTabSz="914072" fontAlgn="base">
              <a:spcBef>
                <a:spcPct val="50000"/>
              </a:spcBef>
              <a:spcAft>
                <a:spcPct val="0"/>
              </a:spcAft>
              <a:buClr>
                <a:srgbClr val="F0AB00"/>
              </a:buClr>
              <a:buSzPct val="80000"/>
            </a:pPr>
            <a:r>
              <a:rPr lang="en-GB" sz="1200" kern="0" dirty="0">
                <a:ea typeface="Arial Unicode MS" pitchFamily="34" charset="-128"/>
                <a:cs typeface="Arial Unicode MS" pitchFamily="34" charset="-128"/>
              </a:rPr>
              <a:t>Hana Studio</a:t>
            </a:r>
          </a:p>
        </p:txBody>
      </p:sp>
      <p:sp>
        <p:nvSpPr>
          <p:cNvPr id="72" name="Rectangle 71"/>
          <p:cNvSpPr/>
          <p:nvPr/>
        </p:nvSpPr>
        <p:spPr bwMode="gray">
          <a:xfrm>
            <a:off x="4475253" y="4373464"/>
            <a:ext cx="1066084" cy="55018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ctr"/>
          <a:lstStyle/>
          <a:p>
            <a:pPr algn="ctr" defTabSz="914072" fontAlgn="base">
              <a:spcBef>
                <a:spcPct val="50000"/>
              </a:spcBef>
              <a:spcAft>
                <a:spcPct val="0"/>
              </a:spcAft>
              <a:buClr>
                <a:srgbClr val="F0AB00"/>
              </a:buClr>
              <a:buSzPct val="80000"/>
            </a:pPr>
            <a:r>
              <a:rPr lang="en-GB" sz="1200" kern="0">
                <a:ea typeface="Arial Unicode MS" pitchFamily="34" charset="-128"/>
                <a:cs typeface="Arial Unicode MS" pitchFamily="34" charset="-128"/>
              </a:rPr>
              <a:t>CF CLI</a:t>
            </a:r>
          </a:p>
        </p:txBody>
      </p:sp>
      <p:sp>
        <p:nvSpPr>
          <p:cNvPr id="73" name="Rectangle 72"/>
          <p:cNvSpPr/>
          <p:nvPr/>
        </p:nvSpPr>
        <p:spPr bwMode="gray">
          <a:xfrm>
            <a:off x="4486430" y="5243523"/>
            <a:ext cx="1066084" cy="55018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ctr"/>
          <a:lstStyle/>
          <a:p>
            <a:pPr algn="ctr" defTabSz="914072" fontAlgn="base">
              <a:spcBef>
                <a:spcPct val="50000"/>
              </a:spcBef>
              <a:spcAft>
                <a:spcPct val="0"/>
              </a:spcAft>
              <a:buClr>
                <a:srgbClr val="F0AB00"/>
              </a:buClr>
              <a:buSzPct val="80000"/>
            </a:pPr>
            <a:r>
              <a:rPr lang="en-GB" sz="1200" kern="0" dirty="0">
                <a:ea typeface="Arial Unicode MS" pitchFamily="34" charset="-128"/>
                <a:cs typeface="Arial Unicode MS" pitchFamily="34" charset="-128"/>
              </a:rPr>
              <a:t>Maven/Git/Java</a:t>
            </a:r>
          </a:p>
        </p:txBody>
      </p:sp>
      <p:sp>
        <p:nvSpPr>
          <p:cNvPr id="80" name="Rectangle 79"/>
          <p:cNvSpPr/>
          <p:nvPr/>
        </p:nvSpPr>
        <p:spPr bwMode="gray">
          <a:xfrm>
            <a:off x="4486430" y="2595542"/>
            <a:ext cx="1066084" cy="55018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ctr"/>
          <a:lstStyle/>
          <a:p>
            <a:pPr algn="ctr" defTabSz="914072" fontAlgn="base">
              <a:spcBef>
                <a:spcPct val="50000"/>
              </a:spcBef>
              <a:spcAft>
                <a:spcPct val="0"/>
              </a:spcAft>
              <a:buClr>
                <a:srgbClr val="F0AB00"/>
              </a:buClr>
              <a:buSzPct val="80000"/>
            </a:pPr>
            <a:r>
              <a:rPr lang="en-GB" sz="1200" kern="0" dirty="0">
                <a:ea typeface="Arial Unicode MS" pitchFamily="34" charset="-128"/>
                <a:cs typeface="Arial Unicode MS" pitchFamily="34" charset="-128"/>
              </a:rPr>
              <a:t>Eclipse</a:t>
            </a:r>
          </a:p>
        </p:txBody>
      </p:sp>
      <p:sp>
        <p:nvSpPr>
          <p:cNvPr id="81" name="Rectangle 80"/>
          <p:cNvSpPr/>
          <p:nvPr/>
        </p:nvSpPr>
        <p:spPr bwMode="gray">
          <a:xfrm>
            <a:off x="9612244" y="2579723"/>
            <a:ext cx="780112" cy="544306"/>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9973" tIns="71979" rIns="89973" bIns="71979" rtlCol="0" anchor="ctr"/>
          <a:lstStyle/>
          <a:p>
            <a:pPr algn="ctr" defTabSz="914072" fontAlgn="base">
              <a:spcBef>
                <a:spcPct val="50000"/>
              </a:spcBef>
              <a:spcAft>
                <a:spcPct val="0"/>
              </a:spcAft>
              <a:buClr>
                <a:srgbClr val="F0AB00"/>
              </a:buClr>
              <a:buSzPct val="80000"/>
            </a:pPr>
            <a:r>
              <a:rPr lang="en-GB" sz="1200" kern="0" dirty="0">
                <a:ea typeface="Arial Unicode MS" pitchFamily="34" charset="-128"/>
                <a:cs typeface="Arial Unicode MS" pitchFamily="34" charset="-128"/>
              </a:rPr>
              <a:t>Cockpit</a:t>
            </a:r>
          </a:p>
        </p:txBody>
      </p:sp>
      <p:cxnSp>
        <p:nvCxnSpPr>
          <p:cNvPr id="38" name="Straight Arrow Connector 37"/>
          <p:cNvCxnSpPr>
            <a:stCxn id="78" idx="2"/>
            <a:endCxn id="81" idx="0"/>
          </p:cNvCxnSpPr>
          <p:nvPr/>
        </p:nvCxnSpPr>
        <p:spPr>
          <a:xfrm>
            <a:off x="8381984" y="1823766"/>
            <a:ext cx="1620316" cy="755957"/>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987746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33206" y="2191664"/>
            <a:ext cx="5052699" cy="2629718"/>
          </a:xfrm>
        </p:spPr>
        <p:txBody>
          <a:bodyPr/>
          <a:lstStyle/>
          <a:p>
            <a:pPr marL="162900" indent="-162900">
              <a:spcBef>
                <a:spcPts val="1200"/>
              </a:spcBef>
              <a:buFont typeface="Wingdings" charset="2"/>
              <a:buChar char="ü"/>
            </a:pPr>
            <a:endParaRPr lang="en-US" dirty="0"/>
          </a:p>
          <a:p>
            <a:pPr marL="162900" indent="-162900">
              <a:spcBef>
                <a:spcPts val="1200"/>
              </a:spcBef>
              <a:buFont typeface="Wingdings" charset="2"/>
              <a:buChar char="ü"/>
            </a:pPr>
            <a:r>
              <a:rPr lang="en-US" dirty="0"/>
              <a:t> You can select which environment to administer – Cloud Foundry </a:t>
            </a:r>
          </a:p>
          <a:p>
            <a:pPr marL="162900" indent="-162900">
              <a:spcBef>
                <a:spcPts val="1200"/>
              </a:spcBef>
              <a:buFont typeface="Wingdings" charset="2"/>
              <a:buChar char="ü"/>
            </a:pPr>
            <a:endParaRPr lang="en-US" dirty="0"/>
          </a:p>
          <a:p>
            <a:pPr marL="162900" indent="-162900">
              <a:spcBef>
                <a:spcPts val="1200"/>
              </a:spcBef>
              <a:buFont typeface="Wingdings" charset="2"/>
              <a:buChar char="ü"/>
            </a:pPr>
            <a:r>
              <a:rPr lang="en-US" dirty="0"/>
              <a:t> For each environment there is a list of available regions</a:t>
            </a:r>
          </a:p>
        </p:txBody>
      </p:sp>
      <p:sp>
        <p:nvSpPr>
          <p:cNvPr id="4" name="Title 3"/>
          <p:cNvSpPr>
            <a:spLocks noGrp="1"/>
          </p:cNvSpPr>
          <p:nvPr>
            <p:ph type="title"/>
          </p:nvPr>
        </p:nvSpPr>
        <p:spPr>
          <a:xfrm>
            <a:off x="504001" y="504000"/>
            <a:ext cx="11186476" cy="738664"/>
          </a:xfrm>
        </p:spPr>
        <p:txBody>
          <a:bodyPr/>
          <a:lstStyle/>
          <a:p>
            <a:r>
              <a:rPr lang="en-US" dirty="0"/>
              <a:t>User Home </a:t>
            </a:r>
            <a:br>
              <a:rPr lang="en-US" dirty="0"/>
            </a:br>
            <a:r>
              <a:rPr lang="en-US" b="0" dirty="0"/>
              <a:t>Screenshot from cockpit</a:t>
            </a:r>
          </a:p>
        </p:txBody>
      </p:sp>
      <p:sp>
        <p:nvSpPr>
          <p:cNvPr id="7" name="Shape 454"/>
          <p:cNvSpPr/>
          <p:nvPr/>
        </p:nvSpPr>
        <p:spPr>
          <a:xfrm>
            <a:off x="6097588" y="2057400"/>
            <a:ext cx="5511743" cy="3992880"/>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stretch>
            <a:fillRect/>
          </a:stretch>
        </p:blipFill>
        <p:spPr>
          <a:xfrm>
            <a:off x="6326123" y="2284797"/>
            <a:ext cx="5087352" cy="2969071"/>
          </a:xfrm>
          <a:prstGeom prst="rect">
            <a:avLst/>
          </a:prstGeom>
        </p:spPr>
      </p:pic>
      <p:sp>
        <p:nvSpPr>
          <p:cNvPr id="6" name="Rectangle 5"/>
          <p:cNvSpPr/>
          <p:nvPr/>
        </p:nvSpPr>
        <p:spPr>
          <a:xfrm>
            <a:off x="633206" y="5626932"/>
            <a:ext cx="6096000" cy="1061829"/>
          </a:xfrm>
          <a:prstGeom prst="rect">
            <a:avLst/>
          </a:prstGeom>
        </p:spPr>
        <p:txBody>
          <a:bodyPr>
            <a:spAutoFit/>
          </a:bodyPr>
          <a:lstStyle/>
          <a:p>
            <a:r>
              <a:rPr lang="en-US" dirty="0">
                <a:hlinkClick r:id="rId4"/>
              </a:rPr>
              <a:t>https://account.int.sap.hana.ondemand.com/cockpit#/home/overview</a:t>
            </a:r>
            <a:endParaRPr lang="en-US" dirty="0"/>
          </a:p>
          <a:p>
            <a:endParaRPr lang="en-US" dirty="0"/>
          </a:p>
        </p:txBody>
      </p:sp>
    </p:spTree>
    <p:extLst>
      <p:ext uri="{BB962C8B-B14F-4D97-AF65-F5344CB8AC3E}">
        <p14:creationId xmlns:p14="http://schemas.microsoft.com/office/powerpoint/2010/main" val="1541432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1013" y="1976604"/>
            <a:ext cx="6500305" cy="4230000"/>
          </a:xfrm>
        </p:spPr>
        <p:txBody>
          <a:bodyPr/>
          <a:lstStyle/>
          <a:p>
            <a:pPr marL="342900" indent="-342900">
              <a:buFont typeface="Arial" charset="0"/>
              <a:buChar char="•"/>
            </a:pPr>
            <a:r>
              <a:rPr lang="en-US" sz="1800" b="1" dirty="0"/>
              <a:t>Overview</a:t>
            </a:r>
            <a:r>
              <a:rPr lang="en-US" sz="1800" dirty="0"/>
              <a:t> - understand the evolution of logs, basic KPIs (failures, response time and size)</a:t>
            </a:r>
          </a:p>
          <a:p>
            <a:pPr marL="342900" indent="-342900">
              <a:buFont typeface="Arial" charset="0"/>
              <a:buChar char="•"/>
            </a:pPr>
            <a:r>
              <a:rPr lang="en-US" sz="1800" b="1" dirty="0"/>
              <a:t>Usage</a:t>
            </a:r>
            <a:r>
              <a:rPr lang="en-US" sz="1800" dirty="0"/>
              <a:t> - investigate the requests (URLs, users, components)</a:t>
            </a:r>
          </a:p>
          <a:p>
            <a:pPr marL="342900" indent="-342900">
              <a:buFont typeface="Arial" charset="0"/>
              <a:buChar char="•"/>
            </a:pPr>
            <a:r>
              <a:rPr lang="en-US" sz="1800" b="1" dirty="0"/>
              <a:t>Performance and Quality</a:t>
            </a:r>
            <a:r>
              <a:rPr lang="en-US" sz="1800" dirty="0"/>
              <a:t> - check failures &amp; response times</a:t>
            </a:r>
          </a:p>
          <a:p>
            <a:pPr marL="342900" indent="-342900">
              <a:buFont typeface="Arial" charset="0"/>
              <a:buChar char="•"/>
            </a:pPr>
            <a:r>
              <a:rPr lang="en-US" sz="1800" b="1" dirty="0"/>
              <a:t>Network and Load</a:t>
            </a:r>
            <a:r>
              <a:rPr lang="en-US" sz="1800" dirty="0"/>
              <a:t> - network traffic and payloads</a:t>
            </a:r>
          </a:p>
          <a:p>
            <a:pPr marL="342900" indent="-342900">
              <a:buFont typeface="Arial" charset="0"/>
              <a:buChar char="•"/>
            </a:pPr>
            <a:r>
              <a:rPr lang="en-US" sz="1800" b="1" dirty="0"/>
              <a:t>Requests and Logs</a:t>
            </a:r>
            <a:r>
              <a:rPr lang="en-US" sz="1800" dirty="0"/>
              <a:t> - analyze the set of logs, requests and involved components</a:t>
            </a:r>
          </a:p>
        </p:txBody>
      </p:sp>
      <p:sp>
        <p:nvSpPr>
          <p:cNvPr id="3" name="Title 2"/>
          <p:cNvSpPr>
            <a:spLocks noGrp="1"/>
          </p:cNvSpPr>
          <p:nvPr>
            <p:ph type="title"/>
          </p:nvPr>
        </p:nvSpPr>
        <p:spPr>
          <a:xfrm>
            <a:off x="504001" y="504000"/>
            <a:ext cx="11186476" cy="738664"/>
          </a:xfrm>
        </p:spPr>
        <p:txBody>
          <a:bodyPr/>
          <a:lstStyle/>
          <a:p>
            <a:r>
              <a:rPr lang="en-US" dirty="0"/>
              <a:t>Analyze application logs with Application Performance Cockpit</a:t>
            </a:r>
            <a:br>
              <a:rPr lang="en-US" dirty="0"/>
            </a:br>
            <a:r>
              <a:rPr lang="en-US" b="0" dirty="0"/>
              <a:t>Dynatrace dashboards</a:t>
            </a:r>
          </a:p>
        </p:txBody>
      </p:sp>
      <p:sp>
        <p:nvSpPr>
          <p:cNvPr id="4" name="Shape 312"/>
          <p:cNvSpPr/>
          <p:nvPr/>
        </p:nvSpPr>
        <p:spPr>
          <a:xfrm>
            <a:off x="7188827" y="1976604"/>
            <a:ext cx="4501650" cy="403033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 name="Gruppierung 2"/>
          <p:cNvGrpSpPr/>
          <p:nvPr/>
        </p:nvGrpSpPr>
        <p:grpSpPr>
          <a:xfrm>
            <a:off x="10582380" y="517621"/>
            <a:ext cx="936155" cy="938112"/>
            <a:chOff x="1690035" y="2291354"/>
            <a:chExt cx="936155" cy="938112"/>
          </a:xfrm>
        </p:grpSpPr>
        <p:sp>
          <p:nvSpPr>
            <p:cNvPr id="8" name="Rechteck 51"/>
            <p:cNvSpPr/>
            <p:nvPr/>
          </p:nvSpPr>
          <p:spPr>
            <a:xfrm>
              <a:off x="1690035" y="3090967"/>
              <a:ext cx="936155" cy="138499"/>
            </a:xfrm>
            <a:prstGeom prst="rect">
              <a:avLst/>
            </a:prstGeom>
          </p:spPr>
          <p:txBody>
            <a:bodyPr wrap="none" lIns="0" tIns="0" rIns="0" bIns="0">
              <a:spAutoFit/>
            </a:bodyPr>
            <a:lstStyle/>
            <a:p>
              <a:pPr algn="ctr"/>
              <a:r>
                <a:rPr lang="en-US" sz="900" b="1" dirty="0">
                  <a:solidFill>
                    <a:srgbClr val="427CAC"/>
                  </a:solidFill>
                  <a:latin typeface="Arial" charset="0"/>
                  <a:ea typeface="Arial" charset="0"/>
                  <a:cs typeface="Arial" charset="0"/>
                </a:rPr>
                <a:t>Application Logs</a:t>
              </a:r>
            </a:p>
          </p:txBody>
        </p:sp>
        <p:pic>
          <p:nvPicPr>
            <p:cNvPr id="9" name="Bild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112" y="2291354"/>
              <a:ext cx="720000" cy="720000"/>
            </a:xfrm>
            <a:prstGeom prst="rect">
              <a:avLst/>
            </a:prstGeom>
          </p:spPr>
        </p:pic>
      </p:grpSp>
      <p:pic>
        <p:nvPicPr>
          <p:cNvPr id="5" name="Picture 4">
            <a:extLst>
              <a:ext uri="{FF2B5EF4-FFF2-40B4-BE49-F238E27FC236}">
                <a16:creationId xmlns:a16="http://schemas.microsoft.com/office/drawing/2014/main" id="{94656298-FBA4-D049-B3EA-E6AC6B518986}"/>
              </a:ext>
            </a:extLst>
          </p:cNvPr>
          <p:cNvPicPr>
            <a:picLocks noChangeAspect="1"/>
          </p:cNvPicPr>
          <p:nvPr/>
        </p:nvPicPr>
        <p:blipFill>
          <a:blip r:embed="rId4"/>
          <a:stretch>
            <a:fillRect/>
          </a:stretch>
        </p:blipFill>
        <p:spPr>
          <a:xfrm>
            <a:off x="7396944" y="2189672"/>
            <a:ext cx="4121592" cy="3010977"/>
          </a:xfrm>
          <a:prstGeom prst="rect">
            <a:avLst/>
          </a:prstGeom>
        </p:spPr>
      </p:pic>
    </p:spTree>
    <p:extLst>
      <p:ext uri="{BB962C8B-B14F-4D97-AF65-F5344CB8AC3E}">
        <p14:creationId xmlns:p14="http://schemas.microsoft.com/office/powerpoint/2010/main" val="40475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0" y="243840"/>
            <a:ext cx="12195175" cy="3211736"/>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3" name="Rectangle 2"/>
          <p:cNvSpPr>
            <a:spLocks noChangeArrowheads="1"/>
          </p:cNvSpPr>
          <p:nvPr/>
        </p:nvSpPr>
        <p:spPr bwMode="gray">
          <a:xfrm>
            <a:off x="503238" y="1344467"/>
            <a:ext cx="8221662" cy="608568"/>
          </a:xfrm>
          <a:prstGeom prst="rect">
            <a:avLst/>
          </a:prstGeom>
          <a:noFill/>
          <a:ln w="12700">
            <a:noFill/>
            <a:miter lim="800000"/>
            <a:headEnd/>
            <a:tailEnd/>
          </a:ln>
          <a:effectLst/>
        </p:spPr>
        <p:txBody>
          <a:bodyPr lIns="35992" tIns="0" rIns="0" bIns="0"/>
          <a:lstStyle/>
          <a:p>
            <a:pPr>
              <a:spcBef>
                <a:spcPct val="75000"/>
              </a:spcBef>
              <a:buClr>
                <a:schemeClr val="tx1"/>
              </a:buClr>
            </a:pPr>
            <a:r>
              <a:rPr lang="en-US" sz="3800" b="1" spc="-20">
                <a:solidFill>
                  <a:schemeClr val="bg1"/>
                </a:solidFill>
              </a:rPr>
              <a:t>Thanks for attending this session.</a:t>
            </a:r>
          </a:p>
        </p:txBody>
      </p:sp>
      <p:pic>
        <p:nvPicPr>
          <p:cNvPr id="17"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11850" y="336793"/>
            <a:ext cx="3051054" cy="3051054"/>
          </a:xfrm>
          <a:prstGeom prst="rect">
            <a:avLst/>
          </a:prstGeom>
        </p:spPr>
      </p:pic>
      <p:sp>
        <p:nvSpPr>
          <p:cNvPr id="11" name="Rectangle 2"/>
          <p:cNvSpPr>
            <a:spLocks noChangeArrowheads="1"/>
          </p:cNvSpPr>
          <p:nvPr/>
        </p:nvSpPr>
        <p:spPr bwMode="gray">
          <a:xfrm>
            <a:off x="503238" y="4556203"/>
            <a:ext cx="5287962" cy="608568"/>
          </a:xfrm>
          <a:prstGeom prst="rect">
            <a:avLst/>
          </a:prstGeom>
          <a:noFill/>
          <a:ln w="12700">
            <a:noFill/>
            <a:miter lim="800000"/>
            <a:headEnd/>
            <a:tailEnd/>
          </a:ln>
          <a:effectLst/>
        </p:spPr>
        <p:txBody>
          <a:bodyPr lIns="35992" tIns="0" rIns="0" bIns="0"/>
          <a:lstStyle/>
          <a:p>
            <a:pPr>
              <a:spcBef>
                <a:spcPct val="75000"/>
              </a:spcBef>
              <a:buClr>
                <a:schemeClr val="tx1"/>
              </a:buClr>
            </a:pPr>
            <a:r>
              <a:rPr lang="en-US" sz="2400" spc="-20" dirty="0"/>
              <a:t>Please complete your session evaluation for</a:t>
            </a:r>
            <a:r>
              <a:rPr lang="en-US" sz="2400" dirty="0"/>
              <a:t> </a:t>
            </a:r>
            <a:r>
              <a:rPr lang="en-US" sz="2400" b="1" dirty="0"/>
              <a:t>.</a:t>
            </a:r>
          </a:p>
        </p:txBody>
      </p:sp>
      <p:sp>
        <p:nvSpPr>
          <p:cNvPr id="19" name="Text Placeholder 2"/>
          <p:cNvSpPr txBox="1">
            <a:spLocks/>
          </p:cNvSpPr>
          <p:nvPr/>
        </p:nvSpPr>
        <p:spPr bwMode="gray">
          <a:xfrm>
            <a:off x="6097588" y="4556204"/>
            <a:ext cx="3935412" cy="1825546"/>
          </a:xfrm>
          <a:prstGeom prst="rect">
            <a:avLst/>
          </a:prstGeom>
        </p:spPr>
        <p:txBody>
          <a:bodyPr lIns="0" tIns="0" rIns="0" bIns="0" anchor="t" anchorCtr="0"/>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nSpc>
                <a:spcPct val="95000"/>
              </a:lnSpc>
              <a:spcBef>
                <a:spcPts val="1200"/>
              </a:spcBef>
            </a:pPr>
            <a:endParaRPr lang="en-US" sz="1600" b="0" dirty="0"/>
          </a:p>
        </p:txBody>
      </p:sp>
      <p:sp>
        <p:nvSpPr>
          <p:cNvPr id="2" name="Title 1"/>
          <p:cNvSpPr>
            <a:spLocks noGrp="1"/>
          </p:cNvSpPr>
          <p:nvPr>
            <p:ph type="title"/>
          </p:nvPr>
        </p:nvSpPr>
        <p:spPr>
          <a:xfrm>
            <a:off x="504350" y="3803650"/>
            <a:ext cx="1710530" cy="369332"/>
          </a:xfrm>
        </p:spPr>
        <p:txBody>
          <a:bodyPr/>
          <a:lstStyle/>
          <a:p>
            <a:r>
              <a:rPr lang="en-US"/>
              <a:t>Feedback</a:t>
            </a:r>
            <a:endParaRPr lang="de-DE"/>
          </a:p>
        </p:txBody>
      </p:sp>
      <p:sp>
        <p:nvSpPr>
          <p:cNvPr id="12" name="Title 1"/>
          <p:cNvSpPr txBox="1">
            <a:spLocks/>
          </p:cNvSpPr>
          <p:nvPr/>
        </p:nvSpPr>
        <p:spPr bwMode="gray">
          <a:xfrm>
            <a:off x="6097588" y="3803650"/>
            <a:ext cx="3381692"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Contact information:</a:t>
            </a:r>
          </a:p>
        </p:txBody>
      </p:sp>
      <p:sp>
        <p:nvSpPr>
          <p:cNvPr id="3" name="Rectangle 2"/>
          <p:cNvSpPr/>
          <p:nvPr/>
        </p:nvSpPr>
        <p:spPr>
          <a:xfrm>
            <a:off x="6097587" y="4241441"/>
            <a:ext cx="6096000" cy="2899255"/>
          </a:xfrm>
          <a:prstGeom prst="rect">
            <a:avLst/>
          </a:prstGeom>
        </p:spPr>
        <p:txBody>
          <a:bodyPr>
            <a:spAutoFit/>
          </a:bodyPr>
          <a:lstStyle/>
          <a:p>
            <a:pPr>
              <a:lnSpc>
                <a:spcPct val="95000"/>
              </a:lnSpc>
              <a:spcBef>
                <a:spcPts val="1200"/>
              </a:spcBef>
            </a:pPr>
            <a:r>
              <a:rPr lang="en-US" sz="2400" dirty="0"/>
              <a:t>Kevin Li</a:t>
            </a:r>
          </a:p>
          <a:p>
            <a:pPr>
              <a:lnSpc>
                <a:spcPct val="95000"/>
              </a:lnSpc>
              <a:spcBef>
                <a:spcPts val="0"/>
              </a:spcBef>
            </a:pPr>
            <a:r>
              <a:rPr lang="en-US" sz="2400" dirty="0"/>
              <a:t>Architecture/Developer</a:t>
            </a:r>
          </a:p>
          <a:p>
            <a:pPr>
              <a:lnSpc>
                <a:spcPct val="95000"/>
              </a:lnSpc>
              <a:spcBef>
                <a:spcPts val="0"/>
              </a:spcBef>
            </a:pPr>
            <a:r>
              <a:rPr lang="en-US" sz="2400" dirty="0">
                <a:hlinkClick r:id="rId4"/>
              </a:rPr>
              <a:t>Kevin.li06@sap.com</a:t>
            </a:r>
            <a:endParaRPr lang="en-US" sz="2400" dirty="0"/>
          </a:p>
          <a:p>
            <a:pPr>
              <a:lnSpc>
                <a:spcPct val="95000"/>
              </a:lnSpc>
              <a:spcBef>
                <a:spcPts val="0"/>
              </a:spcBef>
            </a:pPr>
            <a:endParaRPr lang="en-US" sz="2400" dirty="0"/>
          </a:p>
          <a:p>
            <a:pPr>
              <a:lnSpc>
                <a:spcPct val="95000"/>
              </a:lnSpc>
              <a:spcBef>
                <a:spcPts val="0"/>
              </a:spcBef>
            </a:pPr>
            <a:r>
              <a:rPr lang="en-US" sz="2400" dirty="0"/>
              <a:t>Drummond Zhuang</a:t>
            </a:r>
          </a:p>
          <a:p>
            <a:pPr>
              <a:lnSpc>
                <a:spcPct val="95000"/>
              </a:lnSpc>
              <a:spcBef>
                <a:spcPts val="0"/>
              </a:spcBef>
            </a:pPr>
            <a:r>
              <a:rPr lang="en-US" sz="2400" dirty="0"/>
              <a:t>Developer</a:t>
            </a:r>
          </a:p>
          <a:p>
            <a:pPr>
              <a:lnSpc>
                <a:spcPct val="95000"/>
              </a:lnSpc>
              <a:spcBef>
                <a:spcPts val="0"/>
              </a:spcBef>
            </a:pPr>
            <a:r>
              <a:rPr lang="en-US" sz="2400" dirty="0">
                <a:hlinkClick r:id="rId5"/>
              </a:rPr>
              <a:t>drummond.zhuang@sap.com</a:t>
            </a:r>
            <a:endParaRPr lang="en-US" sz="2400" dirty="0"/>
          </a:p>
          <a:p>
            <a:pPr>
              <a:lnSpc>
                <a:spcPct val="95000"/>
              </a:lnSpc>
              <a:spcBef>
                <a:spcPts val="0"/>
              </a:spcBef>
            </a:pPr>
            <a:endParaRPr lang="en-US" sz="2400" dirty="0"/>
          </a:p>
        </p:txBody>
      </p:sp>
    </p:spTree>
    <p:extLst>
      <p:ext uri="{BB962C8B-B14F-4D97-AF65-F5344CB8AC3E}">
        <p14:creationId xmlns:p14="http://schemas.microsoft.com/office/powerpoint/2010/main" val="819091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Introduce EMS solution and Architecture</a:t>
            </a:r>
          </a:p>
          <a:p>
            <a:pPr lvl="1"/>
            <a:r>
              <a:rPr lang="en-US" dirty="0"/>
              <a:t>Overview</a:t>
            </a:r>
          </a:p>
          <a:p>
            <a:r>
              <a:rPr lang="en-US" dirty="0"/>
              <a:t>Give example(basic on EMS technical )</a:t>
            </a:r>
          </a:p>
          <a:p>
            <a:pPr lvl="1"/>
            <a:r>
              <a:rPr lang="en-US" dirty="0"/>
              <a:t>Instance manager(MDC)</a:t>
            </a:r>
          </a:p>
          <a:p>
            <a:pPr lvl="1"/>
            <a:r>
              <a:rPr lang="en-US" dirty="0"/>
              <a:t>On-boarding call back API</a:t>
            </a:r>
          </a:p>
          <a:p>
            <a:r>
              <a:rPr lang="en-US" dirty="0"/>
              <a:t>How to monitor performance and how to analy</a:t>
            </a:r>
            <a:r>
              <a:rPr lang="en-US" altLang="zh-CN" dirty="0"/>
              <a:t>ze it using previous example </a:t>
            </a:r>
          </a:p>
          <a:p>
            <a:r>
              <a:rPr lang="en-US" dirty="0"/>
              <a:t>Q&amp;A</a:t>
            </a:r>
          </a:p>
          <a:p>
            <a:pPr lvl="1"/>
            <a:r>
              <a:rPr lang="en-US" dirty="0"/>
              <a:t>Share EMS experience </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00628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Block Arc 165"/>
          <p:cNvSpPr/>
          <p:nvPr/>
        </p:nvSpPr>
        <p:spPr>
          <a:xfrm rot="11347665">
            <a:off x="4800991" y="1772787"/>
            <a:ext cx="3901400" cy="3575450"/>
          </a:xfrm>
          <a:prstGeom prst="blockArc">
            <a:avLst>
              <a:gd name="adj1" fmla="val 10800000"/>
              <a:gd name="adj2" fmla="val 20558343"/>
              <a:gd name="adj3" fmla="val 12417"/>
            </a:avLst>
          </a:prstGeom>
          <a:solidFill>
            <a:srgbClr val="5B9BD5">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 name="Title 1"/>
          <p:cNvSpPr>
            <a:spLocks noGrp="1"/>
          </p:cNvSpPr>
          <p:nvPr>
            <p:ph type="title"/>
          </p:nvPr>
        </p:nvSpPr>
        <p:spPr>
          <a:xfrm>
            <a:off x="504001" y="504000"/>
            <a:ext cx="11186476" cy="369332"/>
          </a:xfrm>
        </p:spPr>
        <p:txBody>
          <a:bodyPr/>
          <a:lstStyle/>
          <a:p>
            <a:r>
              <a:rPr lang="en-US" dirty="0"/>
              <a:t>Cloud Foundry Environment in SAP Cloud Platform</a:t>
            </a:r>
            <a:endParaRPr lang="en-US" b="0" dirty="0"/>
          </a:p>
        </p:txBody>
      </p:sp>
      <p:sp>
        <p:nvSpPr>
          <p:cNvPr id="62" name="TextBox 61"/>
          <p:cNvSpPr txBox="1"/>
          <p:nvPr/>
        </p:nvSpPr>
        <p:spPr>
          <a:xfrm>
            <a:off x="10002825" y="6334359"/>
            <a:ext cx="174963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a:latin typeface="BentonSans" charset="0"/>
                <a:ea typeface="BentonSans" charset="0"/>
                <a:cs typeface="BentonSans" charset="0"/>
              </a:rPr>
              <a:t>1) BETA 2) planned innovation</a:t>
            </a:r>
            <a:endParaRPr lang="en-US" sz="1000" kern="0" dirty="0">
              <a:latin typeface="BentonSans" charset="0"/>
              <a:ea typeface="BentonSans" charset="0"/>
              <a:cs typeface="BentonSans" charset="0"/>
            </a:endParaRPr>
          </a:p>
        </p:txBody>
      </p:sp>
      <p:sp>
        <p:nvSpPr>
          <p:cNvPr id="77" name="Rectangle 76"/>
          <p:cNvSpPr/>
          <p:nvPr/>
        </p:nvSpPr>
        <p:spPr bwMode="gray">
          <a:xfrm>
            <a:off x="6470454" y="5871927"/>
            <a:ext cx="438622" cy="314620"/>
          </a:xfrm>
          <a:prstGeom prst="rect">
            <a:avLst/>
          </a:prstGeom>
          <a:no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bg-BG" sz="1000" kern="0" baseline="30000" dirty="0">
                <a:latin typeface="+mj-lt"/>
                <a:ea typeface="BentonSans" charset="0"/>
                <a:cs typeface="BentonSans" charset="0"/>
              </a:rPr>
              <a:t>1</a:t>
            </a:r>
            <a:endParaRPr lang="en-US" sz="1000" kern="0" dirty="0">
              <a:latin typeface="+mj-lt"/>
              <a:ea typeface="BentonSans" charset="0"/>
              <a:cs typeface="BentonSans" charset="0"/>
            </a:endParaRPr>
          </a:p>
        </p:txBody>
      </p:sp>
      <p:sp>
        <p:nvSpPr>
          <p:cNvPr id="102" name="Rechteck 58"/>
          <p:cNvSpPr/>
          <p:nvPr/>
        </p:nvSpPr>
        <p:spPr>
          <a:xfrm>
            <a:off x="4410270" y="2037278"/>
            <a:ext cx="837277" cy="161583"/>
          </a:xfrm>
          <a:prstGeom prst="rect">
            <a:avLst/>
          </a:prstGeom>
        </p:spPr>
        <p:txBody>
          <a:bodyPr wrap="square" lIns="0" tIns="0" rIns="0" bIns="0">
            <a:spAutoFit/>
          </a:bodyPr>
          <a:lstStyle/>
          <a:p>
            <a:pPr algn="ctr"/>
            <a:r>
              <a:rPr lang="en-US" sz="1050" b="1" dirty="0">
                <a:solidFill>
                  <a:srgbClr val="427CAC"/>
                </a:solidFill>
              </a:rPr>
              <a:t>Environment</a:t>
            </a:r>
            <a:endParaRPr lang="en-US" sz="1050" b="1" dirty="0">
              <a:solidFill>
                <a:srgbClr val="427CAC"/>
              </a:solidFill>
              <a:latin typeface="Arial" charset="0"/>
              <a:ea typeface="Arial" charset="0"/>
              <a:cs typeface="Arial" charset="0"/>
            </a:endParaRPr>
          </a:p>
        </p:txBody>
      </p:sp>
      <p:sp>
        <p:nvSpPr>
          <p:cNvPr id="63" name="Shape 2158"/>
          <p:cNvSpPr/>
          <p:nvPr/>
        </p:nvSpPr>
        <p:spPr>
          <a:xfrm>
            <a:off x="2646825" y="1628775"/>
            <a:ext cx="7636161" cy="4095661"/>
          </a:xfrm>
          <a:prstGeom prst="roundRect">
            <a:avLst>
              <a:gd name="adj" fmla="val 399"/>
            </a:avLst>
          </a:prstGeom>
          <a:noFill/>
          <a:ln w="19050">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sz="1800" b="1">
              <a:solidFill>
                <a:schemeClr val="tx1">
                  <a:lumMod val="65000"/>
                  <a:lumOff val="35000"/>
                </a:schemeClr>
              </a:solidFill>
              <a:latin typeface="+mn-lt"/>
              <a:sym typeface="Arial"/>
            </a:endParaRPr>
          </a:p>
        </p:txBody>
      </p:sp>
      <p:sp>
        <p:nvSpPr>
          <p:cNvPr id="64" name="Shape 2158"/>
          <p:cNvSpPr/>
          <p:nvPr/>
        </p:nvSpPr>
        <p:spPr>
          <a:xfrm>
            <a:off x="2931030" y="1952427"/>
            <a:ext cx="7080755" cy="3535482"/>
          </a:xfrm>
          <a:prstGeom prst="roundRect">
            <a:avLst>
              <a:gd name="adj" fmla="val 399"/>
            </a:avLst>
          </a:prstGeom>
          <a:noFill/>
          <a:ln w="19050" cap="rnd">
            <a:solidFill>
              <a:srgbClr val="0092D1"/>
            </a:solidFill>
          </a:ln>
        </p:spPr>
        <p:style>
          <a:lnRef idx="2">
            <a:schemeClr val="accent1">
              <a:shade val="50000"/>
            </a:schemeClr>
          </a:lnRef>
          <a:fillRef idx="1">
            <a:schemeClr val="accent1"/>
          </a:fillRef>
          <a:effectRef idx="0">
            <a:schemeClr val="accent1"/>
          </a:effectRef>
          <a:fontRef idx="minor">
            <a:schemeClr val="lt1"/>
          </a:fontRef>
        </p:style>
        <p:txBody>
          <a:bodyPr lIns="72000" tIns="108000" rIns="72000" bIns="72000" rtlCol="0" anchor="t"/>
          <a:lstStyle/>
          <a:p>
            <a:pPr algn="ctr"/>
            <a:endParaRPr sz="1100" b="1" dirty="0">
              <a:solidFill>
                <a:srgbClr val="427CAC"/>
              </a:solidFill>
              <a:latin typeface="Arial" charset="0"/>
              <a:ea typeface="Arial" charset="0"/>
              <a:cs typeface="Arial" charset="0"/>
              <a:sym typeface="Arial"/>
            </a:endParaRPr>
          </a:p>
        </p:txBody>
      </p:sp>
      <p:pic>
        <p:nvPicPr>
          <p:cNvPr id="65" name="Picture 64"/>
          <p:cNvPicPr>
            <a:picLocks noChangeAspect="1"/>
          </p:cNvPicPr>
          <p:nvPr/>
        </p:nvPicPr>
        <p:blipFill>
          <a:blip r:embed="rId3"/>
          <a:stretch>
            <a:fillRect/>
          </a:stretch>
        </p:blipFill>
        <p:spPr>
          <a:xfrm>
            <a:off x="3004621" y="2062564"/>
            <a:ext cx="1359661" cy="180000"/>
          </a:xfrm>
          <a:prstGeom prst="rect">
            <a:avLst/>
          </a:prstGeom>
        </p:spPr>
      </p:pic>
      <p:pic>
        <p:nvPicPr>
          <p:cNvPr id="69" name="Picture 68"/>
          <p:cNvPicPr>
            <a:picLocks noChangeAspect="1"/>
          </p:cNvPicPr>
          <p:nvPr/>
        </p:nvPicPr>
        <p:blipFill>
          <a:blip r:embed="rId4"/>
          <a:stretch>
            <a:fillRect/>
          </a:stretch>
        </p:blipFill>
        <p:spPr>
          <a:xfrm>
            <a:off x="2764048" y="1694229"/>
            <a:ext cx="1431347" cy="180000"/>
          </a:xfrm>
          <a:prstGeom prst="rect">
            <a:avLst/>
          </a:prstGeom>
        </p:spPr>
      </p:pic>
      <p:pic>
        <p:nvPicPr>
          <p:cNvPr id="72" name="Picture 24"/>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930101" y="5895728"/>
            <a:ext cx="1136348" cy="432000"/>
          </a:xfrm>
          <a:prstGeom prst="rect">
            <a:avLst/>
          </a:prstGeom>
        </p:spPr>
      </p:pic>
      <p:pic>
        <p:nvPicPr>
          <p:cNvPr id="74" name="Picture 73"/>
          <p:cNvPicPr>
            <a:picLocks noChangeAspect="1"/>
          </p:cNvPicPr>
          <p:nvPr/>
        </p:nvPicPr>
        <p:blipFill>
          <a:blip r:embed="rId6"/>
          <a:stretch>
            <a:fillRect/>
          </a:stretch>
        </p:blipFill>
        <p:spPr>
          <a:xfrm>
            <a:off x="5555801" y="5957658"/>
            <a:ext cx="1045164" cy="324000"/>
          </a:xfrm>
          <a:prstGeom prst="rect">
            <a:avLst/>
          </a:prstGeom>
        </p:spPr>
      </p:pic>
      <p:pic>
        <p:nvPicPr>
          <p:cNvPr id="75" name="Picture 74"/>
          <p:cNvPicPr>
            <a:picLocks noChangeAspect="1"/>
          </p:cNvPicPr>
          <p:nvPr/>
        </p:nvPicPr>
        <p:blipFill>
          <a:blip r:embed="rId7"/>
          <a:stretch>
            <a:fillRect/>
          </a:stretch>
        </p:blipFill>
        <p:spPr>
          <a:xfrm>
            <a:off x="7175983" y="5987710"/>
            <a:ext cx="2015997" cy="252000"/>
          </a:xfrm>
          <a:prstGeom prst="rect">
            <a:avLst/>
          </a:prstGeom>
        </p:spPr>
      </p:pic>
      <p:cxnSp>
        <p:nvCxnSpPr>
          <p:cNvPr id="87" name="Straight Connector 86"/>
          <p:cNvCxnSpPr/>
          <p:nvPr/>
        </p:nvCxnSpPr>
        <p:spPr>
          <a:xfrm flipV="1">
            <a:off x="2123718" y="5820849"/>
            <a:ext cx="8478194" cy="18441"/>
          </a:xfrm>
          <a:prstGeom prst="line">
            <a:avLst/>
          </a:prstGeom>
          <a:ln w="19050" cap="flat">
            <a:solidFill>
              <a:schemeClr val="tx1">
                <a:lumMod val="65000"/>
                <a:lumOff val="35000"/>
              </a:schemeClr>
            </a:solidFill>
            <a:prstDash val="dash"/>
            <a:headEnd/>
            <a:tailEnd/>
          </a:ln>
        </p:spPr>
        <p:style>
          <a:lnRef idx="1">
            <a:schemeClr val="accent3"/>
          </a:lnRef>
          <a:fillRef idx="0">
            <a:schemeClr val="accent3"/>
          </a:fillRef>
          <a:effectRef idx="0">
            <a:schemeClr val="accent3"/>
          </a:effectRef>
          <a:fontRef idx="minor">
            <a:schemeClr val="tx1"/>
          </a:fontRef>
        </p:style>
      </p:cxnSp>
      <p:grpSp>
        <p:nvGrpSpPr>
          <p:cNvPr id="99" name="Gruppierung 19"/>
          <p:cNvGrpSpPr>
            <a:grpSpLocks noChangeAspect="1"/>
          </p:cNvGrpSpPr>
          <p:nvPr/>
        </p:nvGrpSpPr>
        <p:grpSpPr>
          <a:xfrm>
            <a:off x="6526014" y="4777618"/>
            <a:ext cx="641908" cy="542931"/>
            <a:chOff x="6172552" y="3610904"/>
            <a:chExt cx="925678" cy="830387"/>
          </a:xfrm>
        </p:grpSpPr>
        <p:sp>
          <p:nvSpPr>
            <p:cNvPr id="103" name="Rechteck 55"/>
            <p:cNvSpPr/>
            <p:nvPr/>
          </p:nvSpPr>
          <p:spPr>
            <a:xfrm>
              <a:off x="6172552" y="4229463"/>
              <a:ext cx="925678" cy="211828"/>
            </a:xfrm>
            <a:prstGeom prst="rect">
              <a:avLst/>
            </a:prstGeom>
          </p:spPr>
          <p:txBody>
            <a:bodyPr wrap="square" lIns="0" tIns="0" rIns="0" bIns="0">
              <a:spAutoFit/>
            </a:bodyPr>
            <a:lstStyle/>
            <a:p>
              <a:pPr algn="ctr"/>
              <a:r>
                <a:rPr lang="en-US" sz="900" b="1" dirty="0">
                  <a:solidFill>
                    <a:srgbClr val="427CAC"/>
                  </a:solidFill>
                </a:rPr>
                <a:t>SAP HANA</a:t>
              </a:r>
              <a:endParaRPr lang="en-US" sz="900" b="1" dirty="0">
                <a:solidFill>
                  <a:srgbClr val="427CAC"/>
                </a:solidFill>
                <a:latin typeface="Arial" charset="0"/>
                <a:ea typeface="Arial" charset="0"/>
                <a:cs typeface="Arial" charset="0"/>
              </a:endParaRPr>
            </a:p>
          </p:txBody>
        </p:sp>
        <p:pic>
          <p:nvPicPr>
            <p:cNvPr id="104" name="Bild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19941" y="3610904"/>
              <a:ext cx="618559" cy="618559"/>
            </a:xfrm>
            <a:prstGeom prst="ellipse">
              <a:avLst/>
            </a:prstGeom>
          </p:spPr>
        </p:pic>
      </p:grpSp>
      <p:grpSp>
        <p:nvGrpSpPr>
          <p:cNvPr id="5" name="Group 4"/>
          <p:cNvGrpSpPr/>
          <p:nvPr/>
        </p:nvGrpSpPr>
        <p:grpSpPr>
          <a:xfrm>
            <a:off x="8071776" y="3875144"/>
            <a:ext cx="645099" cy="535507"/>
            <a:chOff x="9225805" y="4001507"/>
            <a:chExt cx="645099" cy="535507"/>
          </a:xfrm>
        </p:grpSpPr>
        <p:sp>
          <p:nvSpPr>
            <p:cNvPr id="79" name="Rechteck 58"/>
            <p:cNvSpPr/>
            <p:nvPr/>
          </p:nvSpPr>
          <p:spPr>
            <a:xfrm>
              <a:off x="9225805" y="4398515"/>
              <a:ext cx="645099" cy="138499"/>
            </a:xfrm>
            <a:prstGeom prst="rect">
              <a:avLst/>
            </a:prstGeom>
          </p:spPr>
          <p:txBody>
            <a:bodyPr wrap="square" lIns="0" tIns="0" rIns="0" bIns="0">
              <a:spAutoFit/>
            </a:bodyPr>
            <a:lstStyle/>
            <a:p>
              <a:pPr algn="ctr"/>
              <a:r>
                <a:rPr lang="en-US" sz="900" b="1" dirty="0">
                  <a:solidFill>
                    <a:srgbClr val="427CAC"/>
                  </a:solidFill>
                </a:rPr>
                <a:t>MongoDB</a:t>
              </a:r>
              <a:endParaRPr lang="en-US" sz="900" b="1" dirty="0">
                <a:solidFill>
                  <a:srgbClr val="427CAC"/>
                </a:solidFill>
                <a:latin typeface="Arial" charset="0"/>
                <a:ea typeface="Arial" charset="0"/>
                <a:cs typeface="Arial" charset="0"/>
              </a:endParaRPr>
            </a:p>
          </p:txBody>
        </p:sp>
        <p:pic>
          <p:nvPicPr>
            <p:cNvPr id="105" name="Bild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30460" y="4001507"/>
              <a:ext cx="428937" cy="404432"/>
            </a:xfrm>
            <a:prstGeom prst="ellipse">
              <a:avLst/>
            </a:prstGeom>
          </p:spPr>
        </p:pic>
      </p:grpSp>
      <p:grpSp>
        <p:nvGrpSpPr>
          <p:cNvPr id="106" name="Gruppierung 20"/>
          <p:cNvGrpSpPr>
            <a:grpSpLocks noChangeAspect="1"/>
          </p:cNvGrpSpPr>
          <p:nvPr/>
        </p:nvGrpSpPr>
        <p:grpSpPr>
          <a:xfrm>
            <a:off x="4823268" y="3853690"/>
            <a:ext cx="666849" cy="477779"/>
            <a:chOff x="5936353" y="5033821"/>
            <a:chExt cx="1036839" cy="787878"/>
          </a:xfrm>
        </p:grpSpPr>
        <p:sp>
          <p:nvSpPr>
            <p:cNvPr id="107" name="Rechteck 80"/>
            <p:cNvSpPr/>
            <p:nvPr/>
          </p:nvSpPr>
          <p:spPr>
            <a:xfrm>
              <a:off x="5936353" y="5593308"/>
              <a:ext cx="1036839" cy="228391"/>
            </a:xfrm>
            <a:prstGeom prst="rect">
              <a:avLst/>
            </a:prstGeom>
          </p:spPr>
          <p:txBody>
            <a:bodyPr wrap="none" lIns="0" tIns="0" rIns="0" bIns="0">
              <a:spAutoFit/>
            </a:bodyPr>
            <a:lstStyle/>
            <a:p>
              <a:pPr algn="ctr"/>
              <a:r>
                <a:rPr lang="en-US" sz="900" b="1" dirty="0">
                  <a:solidFill>
                    <a:srgbClr val="427CAC"/>
                  </a:solidFill>
                  <a:latin typeface="Arial" charset="0"/>
                  <a:ea typeface="Arial" charset="0"/>
                  <a:cs typeface="Arial" charset="0"/>
                </a:rPr>
                <a:t>PostgreSQL</a:t>
              </a:r>
            </a:p>
          </p:txBody>
        </p:sp>
        <p:pic>
          <p:nvPicPr>
            <p:cNvPr id="108" name="Bild 8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55644" y="5033821"/>
              <a:ext cx="539999" cy="540001"/>
            </a:xfrm>
            <a:prstGeom prst="rect">
              <a:avLst/>
            </a:prstGeom>
          </p:spPr>
        </p:pic>
      </p:grpSp>
      <p:grpSp>
        <p:nvGrpSpPr>
          <p:cNvPr id="109" name="Gruppierung 21"/>
          <p:cNvGrpSpPr>
            <a:grpSpLocks noChangeAspect="1"/>
          </p:cNvGrpSpPr>
          <p:nvPr/>
        </p:nvGrpSpPr>
        <p:grpSpPr>
          <a:xfrm>
            <a:off x="7797048" y="4515737"/>
            <a:ext cx="347305" cy="490613"/>
            <a:chOff x="7661029" y="5015430"/>
            <a:chExt cx="540000" cy="809042"/>
          </a:xfrm>
        </p:grpSpPr>
        <p:sp>
          <p:nvSpPr>
            <p:cNvPr id="110" name="Rechteck 81"/>
            <p:cNvSpPr/>
            <p:nvPr/>
          </p:nvSpPr>
          <p:spPr>
            <a:xfrm>
              <a:off x="7676670" y="5596082"/>
              <a:ext cx="488510" cy="228390"/>
            </a:xfrm>
            <a:prstGeom prst="rect">
              <a:avLst/>
            </a:prstGeom>
          </p:spPr>
          <p:txBody>
            <a:bodyPr wrap="none" lIns="0" tIns="0" rIns="0" bIns="0">
              <a:spAutoFit/>
            </a:bodyPr>
            <a:lstStyle/>
            <a:p>
              <a:pPr algn="ctr"/>
              <a:r>
                <a:rPr lang="en-US" sz="900" b="1" dirty="0">
                  <a:solidFill>
                    <a:srgbClr val="427CAC"/>
                  </a:solidFill>
                  <a:latin typeface="Arial" charset="0"/>
                  <a:ea typeface="Arial" charset="0"/>
                  <a:cs typeface="Arial" charset="0"/>
                </a:rPr>
                <a:t>Redis</a:t>
              </a:r>
            </a:p>
          </p:txBody>
        </p:sp>
        <p:pic>
          <p:nvPicPr>
            <p:cNvPr id="111" name="Bild 8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61029" y="5015430"/>
              <a:ext cx="540000" cy="540001"/>
            </a:xfrm>
            <a:prstGeom prst="rect">
              <a:avLst/>
            </a:prstGeom>
          </p:spPr>
        </p:pic>
      </p:grpSp>
      <p:grpSp>
        <p:nvGrpSpPr>
          <p:cNvPr id="112" name="Gruppierung 23"/>
          <p:cNvGrpSpPr>
            <a:grpSpLocks noChangeAspect="1"/>
          </p:cNvGrpSpPr>
          <p:nvPr/>
        </p:nvGrpSpPr>
        <p:grpSpPr>
          <a:xfrm>
            <a:off x="5486864" y="4589669"/>
            <a:ext cx="545021" cy="478524"/>
            <a:chOff x="390623" y="5189480"/>
            <a:chExt cx="932815" cy="868626"/>
          </a:xfrm>
        </p:grpSpPr>
        <p:sp>
          <p:nvSpPr>
            <p:cNvPr id="113" name="Rechteck 73"/>
            <p:cNvSpPr/>
            <p:nvPr/>
          </p:nvSpPr>
          <p:spPr>
            <a:xfrm>
              <a:off x="390623" y="5806700"/>
              <a:ext cx="932815" cy="251406"/>
            </a:xfrm>
            <a:prstGeom prst="rect">
              <a:avLst/>
            </a:prstGeom>
          </p:spPr>
          <p:txBody>
            <a:bodyPr wrap="none" lIns="0" tIns="0" rIns="0" bIns="0">
              <a:spAutoFit/>
            </a:bodyPr>
            <a:lstStyle/>
            <a:p>
              <a:pPr algn="ctr"/>
              <a:r>
                <a:rPr lang="en-US" sz="900" b="1" dirty="0">
                  <a:solidFill>
                    <a:srgbClr val="427CAC"/>
                  </a:solidFill>
                  <a:latin typeface="Arial" charset="0"/>
                  <a:ea typeface="Arial" charset="0"/>
                  <a:cs typeface="Arial" charset="0"/>
                </a:rPr>
                <a:t>RabbitMQ</a:t>
              </a:r>
            </a:p>
          </p:txBody>
        </p:sp>
        <p:pic>
          <p:nvPicPr>
            <p:cNvPr id="114" name="Bild 7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7029" y="5189480"/>
              <a:ext cx="540000" cy="540000"/>
            </a:xfrm>
            <a:prstGeom prst="rect">
              <a:avLst/>
            </a:prstGeom>
          </p:spPr>
        </p:pic>
      </p:grpSp>
      <p:grpSp>
        <p:nvGrpSpPr>
          <p:cNvPr id="115" name="Gruppierung 6"/>
          <p:cNvGrpSpPr>
            <a:grpSpLocks noChangeAspect="1"/>
          </p:cNvGrpSpPr>
          <p:nvPr/>
        </p:nvGrpSpPr>
        <p:grpSpPr>
          <a:xfrm>
            <a:off x="3319813" y="3560512"/>
            <a:ext cx="1144544" cy="708868"/>
            <a:chOff x="1273973" y="2291352"/>
            <a:chExt cx="1988351" cy="1231478"/>
          </a:xfrm>
        </p:grpSpPr>
        <p:sp>
          <p:nvSpPr>
            <p:cNvPr id="116" name="Rechteck 51"/>
            <p:cNvSpPr/>
            <p:nvPr/>
          </p:nvSpPr>
          <p:spPr>
            <a:xfrm>
              <a:off x="1273973" y="3228754"/>
              <a:ext cx="1988351" cy="294076"/>
            </a:xfrm>
            <a:prstGeom prst="rect">
              <a:avLst/>
            </a:prstGeom>
          </p:spPr>
          <p:txBody>
            <a:bodyPr wrap="none" lIns="0" tIns="0" rIns="0" bIns="0">
              <a:spAutoFit/>
            </a:bodyPr>
            <a:lstStyle/>
            <a:p>
              <a:pPr algn="ctr"/>
              <a:r>
                <a:rPr lang="en-US" sz="1100" b="1" dirty="0">
                  <a:solidFill>
                    <a:srgbClr val="427CAC"/>
                  </a:solidFill>
                  <a:latin typeface="Arial" charset="0"/>
                  <a:ea typeface="Arial" charset="0"/>
                  <a:cs typeface="Arial" charset="0"/>
                </a:rPr>
                <a:t>Application Logs</a:t>
              </a:r>
            </a:p>
          </p:txBody>
        </p:sp>
        <p:pic>
          <p:nvPicPr>
            <p:cNvPr id="117" name="Bild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98112" y="2291352"/>
              <a:ext cx="938113" cy="938112"/>
            </a:xfrm>
            <a:prstGeom prst="ellipse">
              <a:avLst/>
            </a:prstGeom>
          </p:spPr>
        </p:pic>
      </p:grpSp>
      <p:grpSp>
        <p:nvGrpSpPr>
          <p:cNvPr id="118" name="Gruppierung 4"/>
          <p:cNvGrpSpPr>
            <a:grpSpLocks noChangeAspect="1"/>
          </p:cNvGrpSpPr>
          <p:nvPr/>
        </p:nvGrpSpPr>
        <p:grpSpPr>
          <a:xfrm>
            <a:off x="3288095" y="2594697"/>
            <a:ext cx="1176262" cy="660854"/>
            <a:chOff x="-230272" y="2292081"/>
            <a:chExt cx="2792642" cy="1568978"/>
          </a:xfrm>
        </p:grpSpPr>
        <p:sp>
          <p:nvSpPr>
            <p:cNvPr id="119" name="Rechteck 48"/>
            <p:cNvSpPr/>
            <p:nvPr/>
          </p:nvSpPr>
          <p:spPr>
            <a:xfrm>
              <a:off x="-230272" y="3459167"/>
              <a:ext cx="2792642" cy="401892"/>
            </a:xfrm>
            <a:prstGeom prst="rect">
              <a:avLst/>
            </a:prstGeom>
          </p:spPr>
          <p:txBody>
            <a:bodyPr wrap="square" lIns="0" tIns="0" rIns="0" bIns="0">
              <a:spAutoFit/>
            </a:bodyPr>
            <a:lstStyle/>
            <a:p>
              <a:pPr algn="ctr"/>
              <a:r>
                <a:rPr lang="en-US" sz="1100" b="1" dirty="0">
                  <a:solidFill>
                    <a:srgbClr val="427CAC"/>
                  </a:solidFill>
                  <a:latin typeface="Arial" charset="0"/>
                  <a:ea typeface="Arial" charset="0"/>
                  <a:cs typeface="Arial" charset="0"/>
                </a:rPr>
                <a:t>App Autoscaler</a:t>
              </a:r>
            </a:p>
          </p:txBody>
        </p:sp>
        <p:pic>
          <p:nvPicPr>
            <p:cNvPr id="120" name="Bild 7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3552" y="2292081"/>
              <a:ext cx="1196583" cy="1196580"/>
            </a:xfrm>
            <a:prstGeom prst="ellipse">
              <a:avLst/>
            </a:prstGeom>
          </p:spPr>
        </p:pic>
      </p:grpSp>
      <p:grpSp>
        <p:nvGrpSpPr>
          <p:cNvPr id="121" name="Gruppierung 5"/>
          <p:cNvGrpSpPr>
            <a:grpSpLocks noChangeAspect="1"/>
          </p:cNvGrpSpPr>
          <p:nvPr/>
        </p:nvGrpSpPr>
        <p:grpSpPr>
          <a:xfrm>
            <a:off x="7973677" y="4535653"/>
            <a:ext cx="1885730" cy="853458"/>
            <a:chOff x="4313994" y="2312852"/>
            <a:chExt cx="3274768" cy="1482120"/>
          </a:xfrm>
        </p:grpSpPr>
        <p:sp>
          <p:nvSpPr>
            <p:cNvPr id="122" name="Rechteck 63"/>
            <p:cNvSpPr/>
            <p:nvPr/>
          </p:nvSpPr>
          <p:spPr>
            <a:xfrm>
              <a:off x="4313994" y="3207037"/>
              <a:ext cx="3274768" cy="587935"/>
            </a:xfrm>
            <a:prstGeom prst="rect">
              <a:avLst/>
            </a:prstGeom>
          </p:spPr>
          <p:txBody>
            <a:bodyPr wrap="square" lIns="0" tIns="0" rIns="0" bIns="0">
              <a:spAutoFit/>
            </a:bodyPr>
            <a:lstStyle/>
            <a:p>
              <a:pPr algn="r"/>
              <a:r>
                <a:rPr lang="en-US" sz="1100" b="1" dirty="0">
                  <a:solidFill>
                    <a:srgbClr val="427CAC"/>
                  </a:solidFill>
                  <a:latin typeface="Arial" charset="0"/>
                  <a:ea typeface="Arial" charset="0"/>
                  <a:cs typeface="Arial" charset="0"/>
                </a:rPr>
                <a:t>Innovation Services </a:t>
              </a:r>
            </a:p>
            <a:p>
              <a:pPr algn="r"/>
              <a:r>
                <a:rPr lang="en-US" sz="1100" b="1" dirty="0">
                  <a:solidFill>
                    <a:srgbClr val="427CAC"/>
                  </a:solidFill>
                  <a:latin typeface="Arial" charset="0"/>
                  <a:ea typeface="Arial" charset="0"/>
                  <a:cs typeface="Arial" charset="0"/>
                </a:rPr>
                <a:t>[IoT, Machine Learning, etc.]</a:t>
              </a:r>
            </a:p>
          </p:txBody>
        </p:sp>
        <p:pic>
          <p:nvPicPr>
            <p:cNvPr id="123" name="Bild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75552" y="2312852"/>
              <a:ext cx="875249" cy="875249"/>
            </a:xfrm>
            <a:prstGeom prst="ellipse">
              <a:avLst/>
            </a:prstGeom>
          </p:spPr>
        </p:pic>
      </p:grpSp>
      <p:grpSp>
        <p:nvGrpSpPr>
          <p:cNvPr id="125" name="Gruppierung 4"/>
          <p:cNvGrpSpPr>
            <a:grpSpLocks noChangeAspect="1"/>
          </p:cNvGrpSpPr>
          <p:nvPr/>
        </p:nvGrpSpPr>
        <p:grpSpPr>
          <a:xfrm>
            <a:off x="8576401" y="2448820"/>
            <a:ext cx="1498424" cy="850632"/>
            <a:chOff x="4770653" y="1931928"/>
            <a:chExt cx="3369148" cy="1912614"/>
          </a:xfrm>
        </p:grpSpPr>
        <p:sp>
          <p:nvSpPr>
            <p:cNvPr id="126" name="Rechteck 42"/>
            <p:cNvSpPr/>
            <p:nvPr/>
          </p:nvSpPr>
          <p:spPr>
            <a:xfrm>
              <a:off x="4770653" y="3083316"/>
              <a:ext cx="3369148" cy="761226"/>
            </a:xfrm>
            <a:prstGeom prst="rect">
              <a:avLst/>
            </a:prstGeom>
          </p:spPr>
          <p:txBody>
            <a:bodyPr wrap="square" lIns="0" tIns="0" rIns="0" bIns="0">
              <a:spAutoFit/>
            </a:bodyPr>
            <a:lstStyle/>
            <a:p>
              <a:pPr algn="ctr"/>
              <a:r>
                <a:rPr lang="en-US" sz="1100" b="1" dirty="0">
                  <a:solidFill>
                    <a:srgbClr val="427CAC"/>
                  </a:solidFill>
                  <a:latin typeface="Arial" charset="0"/>
                  <a:ea typeface="Arial" charset="0"/>
                  <a:cs typeface="Arial" charset="0"/>
                </a:rPr>
                <a:t>User Account &amp; Authentication</a:t>
              </a:r>
            </a:p>
          </p:txBody>
        </p:sp>
        <p:pic>
          <p:nvPicPr>
            <p:cNvPr id="132" name="Bild 7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848141" y="1931928"/>
              <a:ext cx="1214169" cy="1214169"/>
            </a:xfrm>
            <a:prstGeom prst="ellipse">
              <a:avLst/>
            </a:prstGeom>
          </p:spPr>
        </p:pic>
      </p:grpSp>
      <p:pic>
        <p:nvPicPr>
          <p:cNvPr id="133" name="Bild 4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5020" y="3446051"/>
            <a:ext cx="360000" cy="360000"/>
          </a:xfrm>
          <a:prstGeom prst="rect">
            <a:avLst/>
          </a:prstGeom>
        </p:spPr>
      </p:pic>
      <p:sp>
        <p:nvSpPr>
          <p:cNvPr id="134" name="Rechteck 44"/>
          <p:cNvSpPr/>
          <p:nvPr/>
        </p:nvSpPr>
        <p:spPr>
          <a:xfrm>
            <a:off x="584982" y="3885096"/>
            <a:ext cx="439224" cy="169277"/>
          </a:xfrm>
          <a:prstGeom prst="rect">
            <a:avLst/>
          </a:prstGeom>
        </p:spPr>
        <p:txBody>
          <a:bodyPr wrap="none" lIns="0" tIns="0" rIns="0" bIns="0">
            <a:spAutoFit/>
          </a:bodyPr>
          <a:lstStyle/>
          <a:p>
            <a:pPr algn="ctr"/>
            <a:r>
              <a:rPr lang="en-US" sz="1100" b="1" dirty="0">
                <a:solidFill>
                  <a:schemeClr val="tx1">
                    <a:lumMod val="65000"/>
                    <a:lumOff val="35000"/>
                  </a:schemeClr>
                </a:solidFill>
                <a:latin typeface="Arial" charset="0"/>
                <a:ea typeface="Arial" charset="0"/>
                <a:cs typeface="Arial" charset="0"/>
              </a:rPr>
              <a:t>Admin</a:t>
            </a:r>
            <a:endParaRPr lang="en-US" sz="1000" b="1" dirty="0">
              <a:solidFill>
                <a:schemeClr val="tx1">
                  <a:lumMod val="65000"/>
                  <a:lumOff val="35000"/>
                </a:schemeClr>
              </a:solidFill>
              <a:latin typeface="Arial" charset="0"/>
              <a:ea typeface="Arial" charset="0"/>
              <a:cs typeface="Arial" charset="0"/>
            </a:endParaRPr>
          </a:p>
        </p:txBody>
      </p:sp>
      <p:sp>
        <p:nvSpPr>
          <p:cNvPr id="136" name="Rechteck 9"/>
          <p:cNvSpPr/>
          <p:nvPr/>
        </p:nvSpPr>
        <p:spPr>
          <a:xfrm>
            <a:off x="1523126" y="3712782"/>
            <a:ext cx="754537" cy="667646"/>
          </a:xfrm>
          <a:prstGeom prst="rect">
            <a:avLst/>
          </a:prstGeom>
          <a:ln/>
        </p:spPr>
        <p:style>
          <a:lnRef idx="2">
            <a:schemeClr val="accent3"/>
          </a:lnRef>
          <a:fillRef idx="1">
            <a:schemeClr val="lt1"/>
          </a:fillRef>
          <a:effectRef idx="0">
            <a:schemeClr val="accent3"/>
          </a:effectRef>
          <a:fontRef idx="minor">
            <a:schemeClr val="dk1"/>
          </a:fontRef>
        </p:style>
        <p:txBody>
          <a:bodyPr lIns="72000" tIns="72000" rIns="72000" bIns="72000" rtlCol="0" anchor="ctr">
            <a:noAutofit/>
          </a:bodyPr>
          <a:lstStyle/>
          <a:p>
            <a:pPr algn="ctr"/>
            <a:r>
              <a:rPr lang="en-US" sz="1100" b="1" dirty="0">
                <a:solidFill>
                  <a:schemeClr val="tx1">
                    <a:lumMod val="65000"/>
                    <a:lumOff val="35000"/>
                  </a:schemeClr>
                </a:solidFill>
              </a:rPr>
              <a:t>SAP Cloud Platform cockpit</a:t>
            </a:r>
          </a:p>
        </p:txBody>
      </p:sp>
      <p:sp>
        <p:nvSpPr>
          <p:cNvPr id="137" name="Rechteck 9"/>
          <p:cNvSpPr/>
          <p:nvPr/>
        </p:nvSpPr>
        <p:spPr>
          <a:xfrm>
            <a:off x="1523126" y="2872672"/>
            <a:ext cx="744552" cy="592171"/>
          </a:xfrm>
          <a:prstGeom prst="rect">
            <a:avLst/>
          </a:prstGeom>
          <a:ln/>
        </p:spPr>
        <p:style>
          <a:lnRef idx="2">
            <a:schemeClr val="accent2"/>
          </a:lnRef>
          <a:fillRef idx="1">
            <a:schemeClr val="lt1"/>
          </a:fillRef>
          <a:effectRef idx="0">
            <a:schemeClr val="accent2"/>
          </a:effectRef>
          <a:fontRef idx="minor">
            <a:schemeClr val="dk1"/>
          </a:fontRef>
        </p:style>
        <p:txBody>
          <a:bodyPr lIns="72000" tIns="72000" rIns="72000" bIns="72000" rtlCol="0" anchor="ctr">
            <a:noAutofit/>
          </a:bodyPr>
          <a:lstStyle/>
          <a:p>
            <a:pPr algn="ctr"/>
            <a:r>
              <a:rPr lang="en-US" sz="1100" b="1" dirty="0">
                <a:solidFill>
                  <a:schemeClr val="tx1">
                    <a:lumMod val="65000"/>
                    <a:lumOff val="35000"/>
                  </a:schemeClr>
                </a:solidFill>
              </a:rPr>
              <a:t>Cloud Foundry CLI</a:t>
            </a:r>
          </a:p>
        </p:txBody>
      </p:sp>
      <p:cxnSp>
        <p:nvCxnSpPr>
          <p:cNvPr id="140" name="Gewinkelte Verbindung 42"/>
          <p:cNvCxnSpPr>
            <a:stCxn id="133" idx="3"/>
            <a:endCxn id="136" idx="1"/>
          </p:cNvCxnSpPr>
          <p:nvPr/>
        </p:nvCxnSpPr>
        <p:spPr>
          <a:xfrm>
            <a:off x="965020" y="3626051"/>
            <a:ext cx="558106" cy="420554"/>
          </a:xfrm>
          <a:prstGeom prst="bentConnector3">
            <a:avLst>
              <a:gd name="adj1" fmla="val 50000"/>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Gewinkelte Verbindung 42"/>
          <p:cNvCxnSpPr>
            <a:stCxn id="133" idx="3"/>
            <a:endCxn id="137" idx="1"/>
          </p:cNvCxnSpPr>
          <p:nvPr/>
        </p:nvCxnSpPr>
        <p:spPr>
          <a:xfrm flipV="1">
            <a:off x="965020" y="3168758"/>
            <a:ext cx="558106" cy="457293"/>
          </a:xfrm>
          <a:prstGeom prst="bentConnector3">
            <a:avLst>
              <a:gd name="adj1" fmla="val 50000"/>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Gewinkelte Verbindung 42"/>
          <p:cNvCxnSpPr>
            <a:stCxn id="136" idx="3"/>
            <a:endCxn id="63" idx="1"/>
          </p:cNvCxnSpPr>
          <p:nvPr/>
        </p:nvCxnSpPr>
        <p:spPr>
          <a:xfrm flipV="1">
            <a:off x="2277663" y="3676606"/>
            <a:ext cx="369162" cy="369999"/>
          </a:xfrm>
          <a:prstGeom prst="bentConnector3">
            <a:avLst>
              <a:gd name="adj1" fmla="val 50000"/>
            </a:avLst>
          </a:prstGeom>
          <a:ln w="19050" cap="rnd" cmpd="sng">
            <a:solidFill>
              <a:schemeClr val="tx1">
                <a:lumMod val="65000"/>
                <a:lumOff val="35000"/>
              </a:schemeClr>
            </a:solidFill>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Gewinkelte Verbindung 42"/>
          <p:cNvCxnSpPr>
            <a:stCxn id="137" idx="3"/>
            <a:endCxn id="63" idx="1"/>
          </p:cNvCxnSpPr>
          <p:nvPr/>
        </p:nvCxnSpPr>
        <p:spPr>
          <a:xfrm>
            <a:off x="2267678" y="3168758"/>
            <a:ext cx="379147" cy="507848"/>
          </a:xfrm>
          <a:prstGeom prst="bentConnector3">
            <a:avLst>
              <a:gd name="adj1" fmla="val 50000"/>
            </a:avLst>
          </a:prstGeom>
          <a:ln w="19050" cap="rnd" cmpd="sng">
            <a:solidFill>
              <a:schemeClr val="tx1">
                <a:lumMod val="65000"/>
                <a:lumOff val="35000"/>
              </a:schemeClr>
            </a:solidFill>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29" name="Picture 128"/>
          <p:cNvPicPr>
            <a:picLocks noChangeAspect="1" noChangeArrowheads="1"/>
          </p:cNvPicPr>
          <p:nvPr/>
        </p:nvPicPr>
        <p:blipFill rotWithShape="1">
          <a:blip r:embed="rId17" cstate="screen">
            <a:extLst>
              <a:ext uri="{28A0092B-C50C-407E-A947-70E740481C1C}">
                <a14:useLocalDpi xmlns:a14="http://schemas.microsoft.com/office/drawing/2010/main"/>
              </a:ext>
            </a:extLst>
          </a:blip>
          <a:srcRect/>
          <a:stretch/>
        </p:blipFill>
        <p:spPr bwMode="auto">
          <a:xfrm>
            <a:off x="5959186" y="2493581"/>
            <a:ext cx="366051" cy="4509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0" name="Picture 6" descr="http://upload.wikimedia.org/wikipedia/commons/thumb/6/61/HTML5_logo_and_wordmark.svg/220px-HTML5_logo_and_wordmark.svg.png"/>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7192080" y="2586930"/>
            <a:ext cx="387670" cy="350740"/>
          </a:xfrm>
          <a:prstGeom prst="rect">
            <a:avLst/>
          </a:prstGeom>
          <a:noFill/>
          <a:extLst>
            <a:ext uri="{909E8E84-426E-40dd-AFC4-6F175D3DCCD1}">
              <a14:hiddenFill xmlns:a14="http://schemas.microsoft.com/office/drawing/2010/main" xmlns="">
                <a:solidFill>
                  <a:srgbClr val="FFFFFF"/>
                </a:solidFill>
              </a14:hiddenFill>
            </a:ext>
          </a:extLst>
        </p:spPr>
      </p:pic>
      <p:pic>
        <p:nvPicPr>
          <p:cNvPr id="131" name="Picture 130"/>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6556573" y="2392264"/>
            <a:ext cx="497229" cy="275581"/>
          </a:xfrm>
          <a:prstGeom prst="rect">
            <a:avLst/>
          </a:prstGeom>
        </p:spPr>
      </p:pic>
      <p:sp>
        <p:nvSpPr>
          <p:cNvPr id="135" name="TextBox 134"/>
          <p:cNvSpPr txBox="1"/>
          <p:nvPr/>
        </p:nvSpPr>
        <p:spPr>
          <a:xfrm flipH="1">
            <a:off x="5649809" y="3141550"/>
            <a:ext cx="682699" cy="128511"/>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ts val="600"/>
              </a:spcBef>
              <a:spcAft>
                <a:spcPct val="0"/>
              </a:spcAft>
              <a:buClr>
                <a:srgbClr val="F0AB00"/>
              </a:buClr>
              <a:buSzPct val="80000"/>
              <a:buFontTx/>
              <a:buNone/>
              <a:tabLst/>
              <a:defRPr/>
            </a:pPr>
            <a:r>
              <a:rPr kumimoji="0" lang="en-US" sz="1200" b="1" i="0" u="none" strike="noStrike" kern="0" cap="none" spc="0" normalizeH="0" baseline="0" noProof="0" dirty="0">
                <a:ln>
                  <a:noFill/>
                </a:ln>
                <a:solidFill>
                  <a:prstClr val="black">
                    <a:lumMod val="50000"/>
                    <a:lumOff val="50000"/>
                  </a:prstClr>
                </a:solidFill>
                <a:effectLst/>
                <a:uLnTx/>
                <a:uFillTx/>
                <a:latin typeface="Calibri" panose="020F0502020204030204"/>
                <a:ea typeface="Arial Unicode MS" pitchFamily="34" charset="-128"/>
                <a:cs typeface="Arial Unicode MS" pitchFamily="34" charset="-128"/>
              </a:rPr>
              <a:t>XSA/XSC</a:t>
            </a:r>
            <a:endParaRPr kumimoji="0" lang="en-US" sz="1400" b="1" i="0" u="none" strike="noStrike" kern="0" cap="none" spc="0" normalizeH="0" baseline="0" noProof="0" dirty="0">
              <a:ln>
                <a:noFill/>
              </a:ln>
              <a:solidFill>
                <a:prstClr val="black">
                  <a:lumMod val="50000"/>
                  <a:lumOff val="50000"/>
                </a:prstClr>
              </a:solidFill>
              <a:effectLst/>
              <a:uLnTx/>
              <a:uFillTx/>
              <a:latin typeface="Calibri" panose="020F0502020204030204"/>
              <a:ea typeface="Arial Unicode MS" pitchFamily="34" charset="-128"/>
              <a:cs typeface="Arial Unicode MS" pitchFamily="34" charset="-128"/>
            </a:endParaRPr>
          </a:p>
        </p:txBody>
      </p:sp>
      <p:pic>
        <p:nvPicPr>
          <p:cNvPr id="138" name="Picture 13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7192080" y="3075920"/>
            <a:ext cx="781596" cy="238850"/>
          </a:xfrm>
          <a:prstGeom prst="rect">
            <a:avLst/>
          </a:prstGeom>
        </p:spPr>
      </p:pic>
      <p:pic>
        <p:nvPicPr>
          <p:cNvPr id="139" name="Picture 138"/>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7247461" y="3896489"/>
            <a:ext cx="332289" cy="300634"/>
          </a:xfrm>
          <a:prstGeom prst="rect">
            <a:avLst/>
          </a:prstGeom>
        </p:spPr>
      </p:pic>
      <p:pic>
        <p:nvPicPr>
          <p:cNvPr id="142" name="Picture 141"/>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7469734" y="3503371"/>
            <a:ext cx="418617" cy="204518"/>
          </a:xfrm>
          <a:prstGeom prst="rect">
            <a:avLst/>
          </a:prstGeom>
        </p:spPr>
      </p:pic>
      <p:pic>
        <p:nvPicPr>
          <p:cNvPr id="144" name="Picture 143"/>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5737480" y="3521003"/>
            <a:ext cx="253678" cy="229512"/>
          </a:xfrm>
          <a:prstGeom prst="rect">
            <a:avLst/>
          </a:prstGeom>
        </p:spPr>
      </p:pic>
      <p:pic>
        <p:nvPicPr>
          <p:cNvPr id="145" name="Picture 14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044377" y="3896489"/>
            <a:ext cx="288130" cy="260682"/>
          </a:xfrm>
          <a:prstGeom prst="rect">
            <a:avLst/>
          </a:prstGeom>
        </p:spPr>
      </p:pic>
      <p:sp>
        <p:nvSpPr>
          <p:cNvPr id="146" name="TextBox 145"/>
          <p:cNvSpPr txBox="1"/>
          <p:nvPr/>
        </p:nvSpPr>
        <p:spPr>
          <a:xfrm flipH="1">
            <a:off x="6692997" y="4155280"/>
            <a:ext cx="424499" cy="257023"/>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ts val="600"/>
              </a:spcBef>
              <a:spcAft>
                <a:spcPct val="0"/>
              </a:spcAft>
              <a:buClr>
                <a:srgbClr val="F0AB00"/>
              </a:buClr>
              <a:buSzPct val="80000"/>
              <a:buFontTx/>
              <a:buNone/>
              <a:tabLst/>
              <a:defRPr/>
            </a:pPr>
            <a:r>
              <a:rPr kumimoji="0" lang="mr-IN" sz="2399" b="1" i="0" u="none" strike="noStrike" kern="0" cap="none" spc="0" normalizeH="0" baseline="0" noProof="0" dirty="0">
                <a:ln>
                  <a:noFill/>
                </a:ln>
                <a:solidFill>
                  <a:prstClr val="black">
                    <a:lumMod val="50000"/>
                    <a:lumOff val="50000"/>
                  </a:prstClr>
                </a:solidFill>
                <a:effectLst/>
                <a:uLnTx/>
                <a:uFillTx/>
                <a:latin typeface="Calibri" panose="020F0502020204030204"/>
                <a:ea typeface="Arial Unicode MS" pitchFamily="34" charset="-128"/>
                <a:cs typeface="Arial Unicode MS" pitchFamily="34" charset="-128"/>
              </a:rPr>
              <a:t>…</a:t>
            </a:r>
            <a:endParaRPr kumimoji="0" lang="en-US" sz="2799" b="1" i="0" u="none" strike="noStrike" kern="0" cap="none" spc="0" normalizeH="0" baseline="0" noProof="0" dirty="0">
              <a:ln>
                <a:noFill/>
              </a:ln>
              <a:solidFill>
                <a:prstClr val="black">
                  <a:lumMod val="50000"/>
                  <a:lumOff val="50000"/>
                </a:prstClr>
              </a:solidFill>
              <a:effectLst/>
              <a:uLnTx/>
              <a:uFillTx/>
              <a:latin typeface="Calibri" panose="020F0502020204030204"/>
              <a:ea typeface="Arial Unicode MS" pitchFamily="34" charset="-128"/>
              <a:cs typeface="Arial Unicode MS" pitchFamily="34" charset="-128"/>
            </a:endParaRPr>
          </a:p>
        </p:txBody>
      </p:sp>
      <p:sp>
        <p:nvSpPr>
          <p:cNvPr id="147" name="Donut 7"/>
          <p:cNvSpPr>
            <a:spLocks noChangeAspect="1"/>
          </p:cNvSpPr>
          <p:nvPr/>
        </p:nvSpPr>
        <p:spPr bwMode="gray">
          <a:xfrm>
            <a:off x="5371389" y="2104514"/>
            <a:ext cx="2774949" cy="2576691"/>
          </a:xfrm>
          <a:prstGeom prst="donut">
            <a:avLst>
              <a:gd name="adj" fmla="val 6959"/>
            </a:avLst>
          </a:prstGeom>
          <a:solidFill>
            <a:schemeClr val="accent1">
              <a:alpha val="58000"/>
            </a:schemeClr>
          </a:solidFill>
          <a:ln w="6350" algn="ctr">
            <a:noFill/>
            <a:miter lim="800000"/>
            <a:headEnd/>
            <a:tailEnd/>
          </a:ln>
        </p:spPr>
        <p:txBody>
          <a:bodyPr lIns="89952" tIns="71960" rIns="89952" bIns="71960" rtlCol="0" anchor="ctr"/>
          <a:lstStyle/>
          <a:p>
            <a:pPr marL="0" marR="0" lvl="0" indent="0" algn="ctr" defTabSz="814851" eaLnBrk="1" fontAlgn="base" latinLnBrk="0" hangingPunct="1">
              <a:lnSpc>
                <a:spcPct val="100000"/>
              </a:lnSpc>
              <a:spcBef>
                <a:spcPct val="50000"/>
              </a:spcBef>
              <a:spcAft>
                <a:spcPct val="0"/>
              </a:spcAft>
              <a:buClr>
                <a:srgbClr val="F0AB00"/>
              </a:buClr>
              <a:buSzPct val="80000"/>
              <a:buFontTx/>
              <a:buNone/>
              <a:tabLst/>
              <a:defRPr/>
            </a:pPr>
            <a:endParaRPr kumimoji="0" lang="en-US" sz="1500" b="1" i="0" u="none" strike="noStrike" kern="0" cap="none" spc="0" normalizeH="0" baseline="0" noProof="0" dirty="0">
              <a:ln>
                <a:noFill/>
              </a:ln>
              <a:solidFill>
                <a:srgbClr val="FFFFFF"/>
              </a:solidFill>
              <a:effectLst/>
              <a:uLnTx/>
              <a:uFillTx/>
              <a:latin typeface="Calibri" panose="020F0502020204030204"/>
              <a:ea typeface="Arial Unicode MS" pitchFamily="34" charset="-128"/>
              <a:cs typeface="Arial Unicode MS" pitchFamily="34" charset="-128"/>
            </a:endParaRPr>
          </a:p>
          <a:p>
            <a:pPr marL="0" marR="0" lvl="0" indent="0" algn="ctr" defTabSz="814851" eaLnBrk="1" fontAlgn="base" latinLnBrk="0" hangingPunct="1">
              <a:lnSpc>
                <a:spcPct val="100000"/>
              </a:lnSpc>
              <a:spcBef>
                <a:spcPct val="50000"/>
              </a:spcBef>
              <a:spcAft>
                <a:spcPct val="0"/>
              </a:spcAft>
              <a:buClr>
                <a:srgbClr val="F0AB00"/>
              </a:buClr>
              <a:buSzPct val="80000"/>
              <a:buFontTx/>
              <a:buNone/>
              <a:tabLst/>
              <a:defRPr/>
            </a:pPr>
            <a:endParaRPr kumimoji="0" lang="en-US" sz="1500" b="1" i="0" u="none" strike="noStrike" kern="0" cap="none" spc="0" normalizeH="0" baseline="0" noProof="0" dirty="0">
              <a:ln>
                <a:noFill/>
              </a:ln>
              <a:solidFill>
                <a:srgbClr val="FFFFFF"/>
              </a:solidFill>
              <a:effectLst/>
              <a:uLnTx/>
              <a:uFillTx/>
              <a:latin typeface="Calibri" panose="020F0502020204030204"/>
              <a:ea typeface="Arial Unicode MS" pitchFamily="34" charset="-128"/>
              <a:cs typeface="Arial Unicode MS" pitchFamily="34" charset="-128"/>
            </a:endParaRPr>
          </a:p>
        </p:txBody>
      </p:sp>
      <p:pic>
        <p:nvPicPr>
          <p:cNvPr id="148" name="Bild 10"/>
          <p:cNvPicPr>
            <a:picLocks noChangeAspect="1"/>
          </p:cNvPicPr>
          <p:nvPr/>
        </p:nvPicPr>
        <p:blipFill rotWithShape="1">
          <a:blip r:embed="rId25">
            <a:extLst>
              <a:ext uri="{28A0092B-C50C-407E-A947-70E740481C1C}">
                <a14:useLocalDpi xmlns:a14="http://schemas.microsoft.com/office/drawing/2010/main" val="0"/>
              </a:ext>
            </a:extLst>
          </a:blip>
          <a:srcRect t="-1" b="-5897"/>
          <a:stretch/>
        </p:blipFill>
        <p:spPr>
          <a:xfrm>
            <a:off x="6647467" y="3240299"/>
            <a:ext cx="318466" cy="305121"/>
          </a:xfrm>
          <a:prstGeom prst="rect">
            <a:avLst/>
          </a:prstGeom>
        </p:spPr>
      </p:pic>
      <p:sp>
        <p:nvSpPr>
          <p:cNvPr id="149" name="Abgerundetes Rechteck 30"/>
          <p:cNvSpPr/>
          <p:nvPr/>
        </p:nvSpPr>
        <p:spPr>
          <a:xfrm>
            <a:off x="6428715" y="3615261"/>
            <a:ext cx="743672" cy="281228"/>
          </a:xfrm>
          <a:prstGeom prst="roundRect">
            <a:avLst>
              <a:gd name="adj" fmla="val 4078"/>
            </a:avLst>
          </a:prstGeom>
          <a:noFill/>
          <a:ln w="28575"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1A9898"/>
                </a:solidFill>
                <a:effectLst/>
                <a:uLnTx/>
                <a:uFillTx/>
                <a:latin typeface="Calibri" panose="020F0502020204030204"/>
                <a:ea typeface="Arial" charset="0"/>
                <a:cs typeface="Arial" charset="0"/>
              </a:rPr>
              <a:t>Your Application</a:t>
            </a:r>
            <a:br>
              <a:rPr kumimoji="0" lang="en-US" sz="1050" b="1" i="0" u="none" strike="noStrike" kern="0" cap="none" spc="0" normalizeH="0" baseline="0" noProof="0" dirty="0">
                <a:ln>
                  <a:noFill/>
                </a:ln>
                <a:solidFill>
                  <a:prstClr val="black">
                    <a:lumMod val="65000"/>
                    <a:lumOff val="35000"/>
                  </a:prstClr>
                </a:solidFill>
                <a:effectLst/>
                <a:uLnTx/>
                <a:uFillTx/>
                <a:latin typeface="Calibri" panose="020F0502020204030204"/>
                <a:ea typeface="Arial" charset="0"/>
                <a:cs typeface="Arial" charset="0"/>
              </a:rPr>
            </a:br>
            <a:endParaRPr kumimoji="0" lang="en-US" sz="1050" b="0" i="0" u="none" strike="noStrike" kern="0" cap="none" spc="0" normalizeH="0" baseline="0" noProof="0" dirty="0">
              <a:ln>
                <a:noFill/>
              </a:ln>
              <a:solidFill>
                <a:prstClr val="black">
                  <a:lumMod val="65000"/>
                  <a:lumOff val="35000"/>
                </a:prstClr>
              </a:solidFill>
              <a:effectLst/>
              <a:uLnTx/>
              <a:uFillTx/>
              <a:latin typeface="Calibri" panose="020F0502020204030204"/>
              <a:ea typeface="Arial" charset="0"/>
              <a:cs typeface="Arial" charset="0"/>
            </a:endParaRPr>
          </a:p>
        </p:txBody>
      </p:sp>
      <p:pic>
        <p:nvPicPr>
          <p:cNvPr id="167" name="Bild 53"/>
          <p:cNvPicPr>
            <a:picLocks noChangeAspect="1"/>
          </p:cNvPicPr>
          <p:nvPr/>
        </p:nvPicPr>
        <p:blipFill>
          <a:blip r:embed="rId26" cstate="screen">
            <a:extLst>
              <a:ext uri="{28A0092B-C50C-407E-A947-70E740481C1C}">
                <a14:useLocalDpi xmlns:a14="http://schemas.microsoft.com/office/drawing/2010/main" val="0"/>
              </a:ext>
            </a:extLst>
          </a:blip>
          <a:stretch>
            <a:fillRect/>
          </a:stretch>
        </p:blipFill>
        <p:spPr>
          <a:xfrm>
            <a:off x="3565104" y="4527118"/>
            <a:ext cx="651510" cy="563705"/>
          </a:xfrm>
          <a:prstGeom prst="rect">
            <a:avLst/>
          </a:prstGeom>
        </p:spPr>
      </p:pic>
      <p:sp>
        <p:nvSpPr>
          <p:cNvPr id="168" name="Rechteck 51"/>
          <p:cNvSpPr/>
          <p:nvPr/>
        </p:nvSpPr>
        <p:spPr>
          <a:xfrm>
            <a:off x="3376525" y="5082496"/>
            <a:ext cx="973023" cy="169277"/>
          </a:xfrm>
          <a:prstGeom prst="rect">
            <a:avLst/>
          </a:prstGeom>
        </p:spPr>
        <p:txBody>
          <a:bodyPr wrap="none" lIns="0" tIns="0" rIns="0" bIns="0">
            <a:spAutoFit/>
          </a:bodyPr>
          <a:lstStyle/>
          <a:p>
            <a:pPr algn="ctr"/>
            <a:r>
              <a:rPr lang="en-US" sz="1100" b="1" dirty="0">
                <a:solidFill>
                  <a:srgbClr val="427CAC"/>
                </a:solidFill>
                <a:latin typeface="Arial" charset="0"/>
                <a:ea typeface="Arial" charset="0"/>
                <a:cs typeface="Arial" charset="0"/>
              </a:rPr>
              <a:t>Job Scheduler</a:t>
            </a:r>
          </a:p>
        </p:txBody>
      </p:sp>
      <p:sp>
        <p:nvSpPr>
          <p:cNvPr id="169" name="Rechteck 61"/>
          <p:cNvSpPr/>
          <p:nvPr/>
        </p:nvSpPr>
        <p:spPr>
          <a:xfrm>
            <a:off x="10470952" y="3635759"/>
            <a:ext cx="1218912" cy="1575167"/>
          </a:xfrm>
          <a:prstGeom prst="rect">
            <a:avLst/>
          </a:prstGeom>
          <a:noFill/>
          <a:ln w="1905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0" rtlCol="0" anchor="t" anchorCtr="0"/>
          <a:lstStyle/>
          <a:p>
            <a:r>
              <a:rPr lang="en-US" sz="1400" b="1" kern="0" dirty="0">
                <a:solidFill>
                  <a:schemeClr val="tx1">
                    <a:lumMod val="65000"/>
                    <a:lumOff val="35000"/>
                  </a:schemeClr>
                </a:solidFill>
                <a:latin typeface="BentonSans" charset="0"/>
                <a:ea typeface="BentonSans" charset="0"/>
                <a:cs typeface="BentonSans" charset="0"/>
              </a:rPr>
              <a:t>   </a:t>
            </a:r>
            <a:endParaRPr lang="en-US" sz="1400" b="1" kern="0" dirty="0">
              <a:solidFill>
                <a:srgbClr val="1A9898"/>
              </a:solidFill>
              <a:latin typeface="BentonSans" charset="0"/>
              <a:ea typeface="BentonSans" charset="0"/>
              <a:cs typeface="BentonSans" charset="0"/>
            </a:endParaRPr>
          </a:p>
        </p:txBody>
      </p:sp>
      <p:sp>
        <p:nvSpPr>
          <p:cNvPr id="170" name="Rectangle 169"/>
          <p:cNvSpPr/>
          <p:nvPr/>
        </p:nvSpPr>
        <p:spPr>
          <a:xfrm>
            <a:off x="10433710" y="4252337"/>
            <a:ext cx="887864" cy="2350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100" dirty="0">
                <a:solidFill>
                  <a:srgbClr val="427CAC"/>
                </a:solidFill>
                <a:latin typeface="Arial" charset="0"/>
                <a:ea typeface="Arial" charset="0"/>
                <a:cs typeface="Arial" charset="0"/>
              </a:rPr>
              <a:t>Cloud Connector</a:t>
            </a:r>
          </a:p>
        </p:txBody>
      </p:sp>
      <p:pic>
        <p:nvPicPr>
          <p:cNvPr id="174" name="Picture 2" descr="C:\Users\D037885\AppData\Local\Temp\SNAGHTML1f5679b9.PN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671769" y="3732599"/>
            <a:ext cx="471531" cy="471531"/>
          </a:xfrm>
          <a:prstGeom prst="ellipse">
            <a:avLst/>
          </a:prstGeom>
          <a:noFill/>
          <a:extLst>
            <a:ext uri="{909E8E84-426E-40DD-AFC4-6F175D3DCCD1}">
              <a14:hiddenFill xmlns:a14="http://schemas.microsoft.com/office/drawing/2010/main">
                <a:solidFill>
                  <a:srgbClr val="FFFFFF"/>
                </a:solidFill>
              </a14:hiddenFill>
            </a:ext>
          </a:extLst>
        </p:spPr>
      </p:pic>
      <p:pic>
        <p:nvPicPr>
          <p:cNvPr id="175" name="Bild 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1105151" y="4699741"/>
            <a:ext cx="474719" cy="474719"/>
          </a:xfrm>
          <a:prstGeom prst="rect">
            <a:avLst/>
          </a:prstGeom>
        </p:spPr>
      </p:pic>
      <p:cxnSp>
        <p:nvCxnSpPr>
          <p:cNvPr id="48" name="Straight Arrow Connector 47"/>
          <p:cNvCxnSpPr>
            <a:endCxn id="174" idx="2"/>
          </p:cNvCxnSpPr>
          <p:nvPr/>
        </p:nvCxnSpPr>
        <p:spPr>
          <a:xfrm>
            <a:off x="10008248" y="3968364"/>
            <a:ext cx="663521" cy="1"/>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10003169" y="2725132"/>
            <a:ext cx="663521" cy="1"/>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83" name="Bild 76"/>
          <p:cNvPicPr>
            <a:picLocks noChangeAspect="1"/>
          </p:cNvPicPr>
          <p:nvPr/>
        </p:nvPicPr>
        <p:blipFill rotWithShape="1">
          <a:blip r:embed="rId29">
            <a:duotone>
              <a:schemeClr val="accent2">
                <a:shade val="45000"/>
                <a:satMod val="135000"/>
              </a:schemeClr>
              <a:prstClr val="white"/>
            </a:duotone>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rcRect r="-7330"/>
          <a:stretch/>
        </p:blipFill>
        <p:spPr>
          <a:xfrm>
            <a:off x="10759425" y="2445275"/>
            <a:ext cx="463665" cy="432000"/>
          </a:xfrm>
          <a:prstGeom prst="rect">
            <a:avLst/>
          </a:prstGeom>
        </p:spPr>
      </p:pic>
      <p:sp>
        <p:nvSpPr>
          <p:cNvPr id="184" name="Rectangle 183"/>
          <p:cNvSpPr/>
          <p:nvPr/>
        </p:nvSpPr>
        <p:spPr>
          <a:xfrm>
            <a:off x="10441848" y="3025836"/>
            <a:ext cx="1125353" cy="24575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100" dirty="0">
                <a:solidFill>
                  <a:srgbClr val="427CAC"/>
                </a:solidFill>
                <a:latin typeface="Arial" charset="0"/>
                <a:ea typeface="Arial" charset="0"/>
                <a:cs typeface="Arial" charset="0"/>
              </a:rPr>
              <a:t>Corporate Identity Provider</a:t>
            </a:r>
          </a:p>
        </p:txBody>
      </p:sp>
      <p:grpSp>
        <p:nvGrpSpPr>
          <p:cNvPr id="56" name="Group 55"/>
          <p:cNvGrpSpPr/>
          <p:nvPr/>
        </p:nvGrpSpPr>
        <p:grpSpPr>
          <a:xfrm>
            <a:off x="8538407" y="3541436"/>
            <a:ext cx="1518444" cy="702345"/>
            <a:chOff x="8530582" y="3662001"/>
            <a:chExt cx="1577411" cy="708156"/>
          </a:xfrm>
        </p:grpSpPr>
        <p:pic>
          <p:nvPicPr>
            <p:cNvPr id="185" name="Bild 70"/>
            <p:cNvPicPr>
              <a:picLocks noChangeAspect="1"/>
            </p:cNvPicPr>
            <p:nvPr/>
          </p:nvPicPr>
          <p:blipFill rotWithShape="1">
            <a:blip r:embed="rId31">
              <a:extLst>
                <a:ext uri="{28A0092B-C50C-407E-A947-70E740481C1C}">
                  <a14:useLocalDpi xmlns:a14="http://schemas.microsoft.com/office/drawing/2010/main" val="0"/>
                </a:ext>
              </a:extLst>
            </a:blip>
            <a:srcRect l="-3487" t="-3487" r="-3487" b="-3487"/>
            <a:stretch/>
          </p:blipFill>
          <p:spPr>
            <a:xfrm>
              <a:off x="9059879" y="3662001"/>
              <a:ext cx="518818" cy="491543"/>
            </a:xfrm>
            <a:prstGeom prst="rect">
              <a:avLst/>
            </a:prstGeom>
          </p:spPr>
        </p:pic>
        <p:sp>
          <p:nvSpPr>
            <p:cNvPr id="186" name="Rectangle 185"/>
            <p:cNvSpPr/>
            <p:nvPr/>
          </p:nvSpPr>
          <p:spPr>
            <a:xfrm>
              <a:off x="8530582" y="4202748"/>
              <a:ext cx="1577411" cy="1674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100" b="1" dirty="0">
                  <a:solidFill>
                    <a:srgbClr val="427CAC"/>
                  </a:solidFill>
                  <a:latin typeface="Arial" charset="0"/>
                  <a:ea typeface="Arial" charset="0"/>
                  <a:cs typeface="Arial" charset="0"/>
                </a:rPr>
                <a:t>Connectivity </a:t>
              </a:r>
            </a:p>
            <a:p>
              <a:pPr algn="ctr"/>
              <a:r>
                <a:rPr lang="en-US" sz="1100" b="1" dirty="0">
                  <a:solidFill>
                    <a:srgbClr val="427CAC"/>
                  </a:solidFill>
                  <a:latin typeface="Arial" charset="0"/>
                  <a:ea typeface="Arial" charset="0"/>
                  <a:cs typeface="Arial" charset="0"/>
                </a:rPr>
                <a:t>Service</a:t>
              </a:r>
            </a:p>
          </p:txBody>
        </p:sp>
      </p:grpSp>
      <p:sp>
        <p:nvSpPr>
          <p:cNvPr id="189" name="Rectangle 188"/>
          <p:cNvSpPr/>
          <p:nvPr/>
        </p:nvSpPr>
        <p:spPr bwMode="gray">
          <a:xfrm>
            <a:off x="9020265" y="5890778"/>
            <a:ext cx="438622" cy="314620"/>
          </a:xfrm>
          <a:prstGeom prst="rect">
            <a:avLst/>
          </a:prstGeom>
          <a:no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700" kern="0" dirty="0">
                <a:latin typeface="+mj-lt"/>
                <a:ea typeface="BentonSans" charset="0"/>
                <a:cs typeface="BentonSans" charset="0"/>
              </a:rPr>
              <a:t>2</a:t>
            </a:r>
          </a:p>
        </p:txBody>
      </p:sp>
    </p:spTree>
    <p:extLst>
      <p:ext uri="{BB962C8B-B14F-4D97-AF65-F5344CB8AC3E}">
        <p14:creationId xmlns:p14="http://schemas.microsoft.com/office/powerpoint/2010/main" val="13564574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8400" y="518400"/>
            <a:ext cx="11186476" cy="369332"/>
          </a:xfrm>
        </p:spPr>
        <p:txBody>
          <a:bodyPr/>
          <a:lstStyle/>
          <a:p>
            <a:r>
              <a:rPr lang="en-US" dirty="0"/>
              <a:t>SAP Cloud Platform architecture with the focus on Cloud Foundry</a:t>
            </a:r>
          </a:p>
        </p:txBody>
      </p:sp>
      <p:sp>
        <p:nvSpPr>
          <p:cNvPr id="5" name="Rounded Rectangle 93"/>
          <p:cNvSpPr/>
          <p:nvPr/>
        </p:nvSpPr>
        <p:spPr bwMode="gray">
          <a:xfrm>
            <a:off x="1973568" y="2415419"/>
            <a:ext cx="8278484" cy="3189062"/>
          </a:xfrm>
          <a:prstGeom prst="roundRect">
            <a:avLst>
              <a:gd name="adj" fmla="val 720"/>
            </a:avLst>
          </a:prstGeom>
          <a:noFill/>
          <a:ln w="19050" algn="ctr">
            <a:solidFill>
              <a:schemeClr val="accent3"/>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latin typeface="Arial" panose="020B0604020202020204" pitchFamily="34" charset="0"/>
              <a:ea typeface="Arial Unicode MS" pitchFamily="34" charset="-128"/>
              <a:cs typeface="Arial" panose="020B0604020202020204" pitchFamily="34" charset="0"/>
            </a:endParaRPr>
          </a:p>
        </p:txBody>
      </p:sp>
      <p:sp>
        <p:nvSpPr>
          <p:cNvPr id="6" name="TextBox 18"/>
          <p:cNvSpPr txBox="1"/>
          <p:nvPr/>
        </p:nvSpPr>
        <p:spPr>
          <a:xfrm>
            <a:off x="3181531" y="3141562"/>
            <a:ext cx="1655795" cy="23077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500" kern="0" dirty="0">
                <a:solidFill>
                  <a:schemeClr val="accent3"/>
                </a:solidFill>
                <a:latin typeface="Arial" panose="020B0604020202020204" pitchFamily="34" charset="0"/>
                <a:ea typeface="BentonSans" charset="0"/>
                <a:cs typeface="Arial" panose="020B0604020202020204" pitchFamily="34" charset="0"/>
              </a:rPr>
              <a:t>Business Services</a:t>
            </a:r>
          </a:p>
        </p:txBody>
      </p:sp>
      <p:sp>
        <p:nvSpPr>
          <p:cNvPr id="7" name="Rectangle 20"/>
          <p:cNvSpPr/>
          <p:nvPr/>
        </p:nvSpPr>
        <p:spPr bwMode="gray">
          <a:xfrm>
            <a:off x="4828700" y="3065827"/>
            <a:ext cx="1043888" cy="389731"/>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latin typeface="Arial" panose="020B0604020202020204" pitchFamily="34" charset="0"/>
                <a:ea typeface="BentonSans" charset="0"/>
                <a:cs typeface="Arial" panose="020B0604020202020204" pitchFamily="34" charset="0"/>
              </a:rPr>
              <a:t>Commerce</a:t>
            </a:r>
          </a:p>
        </p:txBody>
      </p:sp>
      <p:sp>
        <p:nvSpPr>
          <p:cNvPr id="8" name="Rectangle 21"/>
          <p:cNvSpPr/>
          <p:nvPr/>
        </p:nvSpPr>
        <p:spPr bwMode="gray">
          <a:xfrm>
            <a:off x="5951550" y="3065827"/>
            <a:ext cx="1043888" cy="389731"/>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latin typeface="Arial" panose="020B0604020202020204" pitchFamily="34" charset="0"/>
                <a:ea typeface="BentonSans" charset="0"/>
                <a:cs typeface="Arial" panose="020B0604020202020204" pitchFamily="34" charset="0"/>
              </a:rPr>
              <a:t>Localization/</a:t>
            </a:r>
            <a:br>
              <a:rPr lang="en-US" sz="1100" kern="0" dirty="0">
                <a:latin typeface="Arial" panose="020B0604020202020204" pitchFamily="34" charset="0"/>
                <a:ea typeface="BentonSans" charset="0"/>
                <a:cs typeface="Arial" panose="020B0604020202020204" pitchFamily="34" charset="0"/>
              </a:rPr>
            </a:br>
            <a:r>
              <a:rPr lang="en-US" sz="1100" kern="0" dirty="0">
                <a:latin typeface="Arial" panose="020B0604020202020204" pitchFamily="34" charset="0"/>
                <a:ea typeface="BentonSans" charset="0"/>
                <a:cs typeface="Arial" panose="020B0604020202020204" pitchFamily="34" charset="0"/>
              </a:rPr>
              <a:t>Tax</a:t>
            </a:r>
          </a:p>
        </p:txBody>
      </p:sp>
      <p:sp>
        <p:nvSpPr>
          <p:cNvPr id="9" name="Rectangle 22"/>
          <p:cNvSpPr/>
          <p:nvPr/>
        </p:nvSpPr>
        <p:spPr bwMode="gray">
          <a:xfrm>
            <a:off x="7074400" y="3065827"/>
            <a:ext cx="1045400" cy="389731"/>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1100" kern="0" dirty="0">
                <a:latin typeface="Arial" panose="020B0604020202020204" pitchFamily="34" charset="0"/>
                <a:ea typeface="BentonSans" charset="0"/>
                <a:cs typeface="Arial" panose="020B0604020202020204" pitchFamily="34" charset="0"/>
              </a:rPr>
              <a:t>Data Quality</a:t>
            </a:r>
            <a:endParaRPr lang="en-US" sz="1100" kern="0" dirty="0">
              <a:latin typeface="Arial" panose="020B0604020202020204" pitchFamily="34" charset="0"/>
              <a:ea typeface="BentonSans" charset="0"/>
              <a:cs typeface="Arial" panose="020B0604020202020204" pitchFamily="34" charset="0"/>
            </a:endParaRPr>
          </a:p>
        </p:txBody>
      </p:sp>
      <p:sp>
        <p:nvSpPr>
          <p:cNvPr id="10" name="TextBox 23"/>
          <p:cNvSpPr txBox="1"/>
          <p:nvPr/>
        </p:nvSpPr>
        <p:spPr>
          <a:xfrm>
            <a:off x="3181531" y="3696175"/>
            <a:ext cx="1655795" cy="23077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500" kern="0" dirty="0">
                <a:solidFill>
                  <a:schemeClr val="accent3"/>
                </a:solidFill>
                <a:latin typeface="Arial" panose="020B0604020202020204" pitchFamily="34" charset="0"/>
                <a:ea typeface="BentonSans" charset="0"/>
                <a:cs typeface="Arial" panose="020B0604020202020204" pitchFamily="34" charset="0"/>
              </a:rPr>
              <a:t>Platform Services</a:t>
            </a:r>
          </a:p>
        </p:txBody>
      </p:sp>
      <p:sp>
        <p:nvSpPr>
          <p:cNvPr id="11" name="Rectangle 30"/>
          <p:cNvSpPr/>
          <p:nvPr/>
        </p:nvSpPr>
        <p:spPr bwMode="gray">
          <a:xfrm>
            <a:off x="4830212" y="3594688"/>
            <a:ext cx="1043888" cy="389731"/>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latin typeface="Arial" panose="020B0604020202020204" pitchFamily="34" charset="0"/>
                <a:ea typeface="BentonSans" charset="0"/>
                <a:cs typeface="Arial" panose="020B0604020202020204" pitchFamily="34" charset="0"/>
              </a:rPr>
              <a:t>Integration</a:t>
            </a:r>
          </a:p>
        </p:txBody>
      </p:sp>
      <p:sp>
        <p:nvSpPr>
          <p:cNvPr id="12" name="Rectangle 31"/>
          <p:cNvSpPr/>
          <p:nvPr/>
        </p:nvSpPr>
        <p:spPr bwMode="gray">
          <a:xfrm>
            <a:off x="5953062" y="3594688"/>
            <a:ext cx="1043888" cy="389731"/>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latin typeface="Arial" panose="020B0604020202020204" pitchFamily="34" charset="0"/>
                <a:ea typeface="BentonSans" charset="0"/>
                <a:cs typeface="Arial" panose="020B0604020202020204" pitchFamily="34" charset="0"/>
              </a:rPr>
              <a:t>Analytics</a:t>
            </a:r>
          </a:p>
        </p:txBody>
      </p:sp>
      <p:sp>
        <p:nvSpPr>
          <p:cNvPr id="13" name="Rectangle 32"/>
          <p:cNvSpPr/>
          <p:nvPr/>
        </p:nvSpPr>
        <p:spPr bwMode="gray">
          <a:xfrm>
            <a:off x="7075912" y="3594688"/>
            <a:ext cx="1043888" cy="389731"/>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latin typeface="Arial" panose="020B0604020202020204" pitchFamily="34" charset="0"/>
                <a:ea typeface="BentonSans" charset="0"/>
                <a:cs typeface="Arial" panose="020B0604020202020204" pitchFamily="34" charset="0"/>
              </a:rPr>
              <a:t>Mobile</a:t>
            </a:r>
          </a:p>
        </p:txBody>
      </p:sp>
      <p:sp>
        <p:nvSpPr>
          <p:cNvPr id="14" name="Rectangle 33"/>
          <p:cNvSpPr/>
          <p:nvPr/>
        </p:nvSpPr>
        <p:spPr bwMode="gray">
          <a:xfrm>
            <a:off x="8198764" y="3594688"/>
            <a:ext cx="1043888" cy="389731"/>
          </a:xfrm>
          <a:prstGeom prst="rect">
            <a:avLst/>
          </a:prstGeom>
          <a:solidFill>
            <a:schemeClr val="bg1">
              <a:lumMod val="95000"/>
            </a:schemeClr>
          </a:solidFill>
          <a:ln w="6350"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b="1" kern="0" dirty="0">
                <a:latin typeface="BentonSans" charset="0"/>
                <a:ea typeface="BentonSans" charset="0"/>
                <a:cs typeface="BentonSans" charset="0"/>
              </a:rPr>
              <a:t>IoT</a:t>
            </a:r>
          </a:p>
        </p:txBody>
      </p:sp>
      <p:sp>
        <p:nvSpPr>
          <p:cNvPr id="15" name="Rectangle 37"/>
          <p:cNvSpPr/>
          <p:nvPr/>
        </p:nvSpPr>
        <p:spPr bwMode="gray">
          <a:xfrm>
            <a:off x="7077424" y="4616307"/>
            <a:ext cx="2151142" cy="801600"/>
          </a:xfrm>
          <a:prstGeom prst="rect">
            <a:avLst/>
          </a:prstGeom>
          <a:solidFill>
            <a:schemeClr val="bg1">
              <a:lumMod val="95000"/>
            </a:schemeClr>
          </a:solidFill>
          <a:ln w="6350"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b="1" kern="0" dirty="0">
                <a:latin typeface="BentonSans" charset="0"/>
                <a:ea typeface="BentonSans" charset="0"/>
                <a:cs typeface="BentonSans" charset="0"/>
              </a:rPr>
              <a:t>(Big) Data Services:</a:t>
            </a:r>
          </a:p>
          <a:p>
            <a:pPr algn="ctr" defTabSz="914217" fontAlgn="base">
              <a:spcBef>
                <a:spcPct val="50000"/>
              </a:spcBef>
              <a:spcAft>
                <a:spcPct val="0"/>
              </a:spcAft>
              <a:buClr>
                <a:srgbClr val="F0AB00"/>
              </a:buClr>
              <a:buSzPct val="80000"/>
            </a:pPr>
            <a:endParaRPr lang="en-US" sz="1100" b="1" kern="0" dirty="0">
              <a:latin typeface="BentonSans" charset="0"/>
              <a:ea typeface="BentonSans" charset="0"/>
              <a:cs typeface="BentonSans" charset="0"/>
            </a:endParaRPr>
          </a:p>
        </p:txBody>
      </p:sp>
      <p:sp>
        <p:nvSpPr>
          <p:cNvPr id="16" name="Rectangle 38"/>
          <p:cNvSpPr/>
          <p:nvPr/>
        </p:nvSpPr>
        <p:spPr bwMode="gray">
          <a:xfrm>
            <a:off x="7121836" y="5030818"/>
            <a:ext cx="838062" cy="314620"/>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latin typeface="Arial" panose="020B0604020202020204" pitchFamily="34" charset="0"/>
                <a:ea typeface="BentonSans" charset="0"/>
                <a:cs typeface="Arial" panose="020B0604020202020204" pitchFamily="34" charset="0"/>
              </a:rPr>
              <a:t>SAP HANA</a:t>
            </a:r>
          </a:p>
        </p:txBody>
      </p:sp>
      <p:sp>
        <p:nvSpPr>
          <p:cNvPr id="17" name="Rectangle 36"/>
          <p:cNvSpPr/>
          <p:nvPr/>
        </p:nvSpPr>
        <p:spPr bwMode="gray">
          <a:xfrm>
            <a:off x="4831724" y="4616307"/>
            <a:ext cx="1043888" cy="389731"/>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latin typeface="Arial" panose="020B0604020202020204" pitchFamily="34" charset="0"/>
                <a:ea typeface="BentonSans" charset="0"/>
                <a:cs typeface="Arial" panose="020B0604020202020204" pitchFamily="34" charset="0"/>
              </a:rPr>
              <a:t>SAP ASE</a:t>
            </a:r>
          </a:p>
        </p:txBody>
      </p:sp>
      <p:grpSp>
        <p:nvGrpSpPr>
          <p:cNvPr id="18" name="Group 39"/>
          <p:cNvGrpSpPr/>
          <p:nvPr/>
        </p:nvGrpSpPr>
        <p:grpSpPr>
          <a:xfrm>
            <a:off x="4833236" y="4616307"/>
            <a:ext cx="2166738" cy="818679"/>
            <a:chOff x="4832943" y="4495071"/>
            <a:chExt cx="2167240" cy="818869"/>
          </a:xfrm>
        </p:grpSpPr>
        <p:sp>
          <p:nvSpPr>
            <p:cNvPr id="19" name="Rectangle 40"/>
            <p:cNvSpPr/>
            <p:nvPr/>
          </p:nvSpPr>
          <p:spPr bwMode="gray">
            <a:xfrm>
              <a:off x="5954541" y="4495071"/>
              <a:ext cx="1044130" cy="389821"/>
            </a:xfrm>
            <a:prstGeom prst="rect">
              <a:avLst/>
            </a:prstGeom>
            <a:solidFill>
              <a:schemeClr val="bg1">
                <a:lumMod val="95000"/>
              </a:schemeClr>
            </a:solidFill>
            <a:ln w="6350"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b="1" kern="0" dirty="0">
                  <a:latin typeface="BentonSans" charset="0"/>
                  <a:ea typeface="BentonSans" charset="0"/>
                  <a:cs typeface="BentonSans" charset="0"/>
                </a:rPr>
                <a:t>Redis</a:t>
              </a:r>
            </a:p>
          </p:txBody>
        </p:sp>
        <p:grpSp>
          <p:nvGrpSpPr>
            <p:cNvPr id="20" name="Group 41"/>
            <p:cNvGrpSpPr/>
            <p:nvPr/>
          </p:nvGrpSpPr>
          <p:grpSpPr>
            <a:xfrm>
              <a:off x="4832943" y="4924119"/>
              <a:ext cx="2167240" cy="389821"/>
              <a:chOff x="4828406" y="3395213"/>
              <a:chExt cx="2167240" cy="389821"/>
            </a:xfrm>
          </p:grpSpPr>
          <p:sp>
            <p:nvSpPr>
              <p:cNvPr id="21" name="Rectangle 42"/>
              <p:cNvSpPr/>
              <p:nvPr/>
            </p:nvSpPr>
            <p:spPr bwMode="gray">
              <a:xfrm>
                <a:off x="4828406" y="3395213"/>
                <a:ext cx="1044130" cy="389821"/>
              </a:xfrm>
              <a:prstGeom prst="rect">
                <a:avLst/>
              </a:prstGeom>
              <a:solidFill>
                <a:schemeClr val="bg1">
                  <a:lumMod val="95000"/>
                </a:schemeClr>
              </a:solidFill>
              <a:ln w="6350"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b="1" kern="0" dirty="0">
                    <a:latin typeface="BentonSans" charset="0"/>
                    <a:ea typeface="BentonSans" charset="0"/>
                    <a:cs typeface="BentonSans" charset="0"/>
                  </a:rPr>
                  <a:t>PostgreSQL</a:t>
                </a:r>
              </a:p>
            </p:txBody>
          </p:sp>
          <p:sp>
            <p:nvSpPr>
              <p:cNvPr id="22" name="Rectangle 43"/>
              <p:cNvSpPr/>
              <p:nvPr/>
            </p:nvSpPr>
            <p:spPr bwMode="gray">
              <a:xfrm>
                <a:off x="5951516" y="3395213"/>
                <a:ext cx="1044130" cy="389821"/>
              </a:xfrm>
              <a:prstGeom prst="rect">
                <a:avLst/>
              </a:prstGeom>
              <a:solidFill>
                <a:schemeClr val="bg1">
                  <a:lumMod val="95000"/>
                </a:schemeClr>
              </a:solidFill>
              <a:ln w="6350"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b="1" kern="0" dirty="0">
                    <a:latin typeface="BentonSans" charset="0"/>
                    <a:ea typeface="BentonSans" charset="0"/>
                    <a:cs typeface="BentonSans" charset="0"/>
                  </a:rPr>
                  <a:t>MongoDB</a:t>
                </a:r>
              </a:p>
            </p:txBody>
          </p:sp>
        </p:grpSp>
      </p:grpSp>
      <p:sp>
        <p:nvSpPr>
          <p:cNvPr id="23" name="TextBox 44"/>
          <p:cNvSpPr txBox="1"/>
          <p:nvPr/>
        </p:nvSpPr>
        <p:spPr>
          <a:xfrm>
            <a:off x="3181531" y="4678861"/>
            <a:ext cx="1655795" cy="46155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500" kern="0" dirty="0">
                <a:solidFill>
                  <a:schemeClr val="accent3"/>
                </a:solidFill>
                <a:latin typeface="Arial" panose="020B0604020202020204" pitchFamily="34" charset="0"/>
                <a:ea typeface="BentonSans" charset="0"/>
                <a:cs typeface="Arial" panose="020B0604020202020204" pitchFamily="34" charset="0"/>
              </a:rPr>
              <a:t>Data &amp; Storage Services</a:t>
            </a:r>
          </a:p>
        </p:txBody>
      </p:sp>
      <p:sp>
        <p:nvSpPr>
          <p:cNvPr id="24" name="Rectangle 45"/>
          <p:cNvSpPr/>
          <p:nvPr/>
        </p:nvSpPr>
        <p:spPr bwMode="gray">
          <a:xfrm>
            <a:off x="7959898" y="5032585"/>
            <a:ext cx="1261131" cy="314620"/>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latin typeface="Arial" panose="020B0604020202020204" pitchFamily="34" charset="0"/>
                <a:ea typeface="BentonSans" charset="0"/>
                <a:cs typeface="Arial" panose="020B0604020202020204" pitchFamily="34" charset="0"/>
              </a:rPr>
              <a:t>Hadoop </a:t>
            </a:r>
            <a:br>
              <a:rPr lang="en-US" sz="1100" kern="0" dirty="0">
                <a:latin typeface="Arial" panose="020B0604020202020204" pitchFamily="34" charset="0"/>
                <a:ea typeface="BentonSans" charset="0"/>
                <a:cs typeface="Arial" panose="020B0604020202020204" pitchFamily="34" charset="0"/>
              </a:rPr>
            </a:br>
            <a:r>
              <a:rPr lang="en-US" sz="1100" kern="0" dirty="0">
                <a:latin typeface="Arial" panose="020B0604020202020204" pitchFamily="34" charset="0"/>
                <a:ea typeface="BentonSans" charset="0"/>
                <a:cs typeface="Arial" panose="020B0604020202020204" pitchFamily="34" charset="0"/>
              </a:rPr>
              <a:t>SAP Vora</a:t>
            </a:r>
            <a:r>
              <a:rPr lang="en-US" sz="1100" kern="0" baseline="30000" dirty="0">
                <a:latin typeface="Arial" panose="020B0604020202020204" pitchFamily="34" charset="0"/>
                <a:ea typeface="BentonSans" charset="0"/>
                <a:cs typeface="Arial" panose="020B0604020202020204" pitchFamily="34" charset="0"/>
              </a:rPr>
              <a:t>2</a:t>
            </a:r>
            <a:r>
              <a:rPr lang="en-US" sz="1100" kern="0" dirty="0">
                <a:latin typeface="Arial" panose="020B0604020202020204" pitchFamily="34" charset="0"/>
                <a:ea typeface="BentonSans" charset="0"/>
                <a:cs typeface="Arial" panose="020B0604020202020204" pitchFamily="34" charset="0"/>
              </a:rPr>
              <a:t> </a:t>
            </a:r>
          </a:p>
        </p:txBody>
      </p:sp>
      <p:sp>
        <p:nvSpPr>
          <p:cNvPr id="25" name="TextBox 64"/>
          <p:cNvSpPr txBox="1"/>
          <p:nvPr/>
        </p:nvSpPr>
        <p:spPr>
          <a:xfrm>
            <a:off x="7450664" y="6475061"/>
            <a:ext cx="3744077"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solidFill>
                  <a:schemeClr val="accent2"/>
                </a:solidFill>
                <a:latin typeface="Arial Narrow" panose="020B0606020202030204" pitchFamily="34" charset="0"/>
                <a:ea typeface="BentonSans" charset="0"/>
                <a:cs typeface="BentonSans" charset="0"/>
              </a:rPr>
              <a:t>1) beta    2) planned innovations / future direction</a:t>
            </a:r>
          </a:p>
        </p:txBody>
      </p:sp>
      <p:sp>
        <p:nvSpPr>
          <p:cNvPr id="26" name="Rounded Rectangle 76"/>
          <p:cNvSpPr/>
          <p:nvPr/>
        </p:nvSpPr>
        <p:spPr bwMode="gray">
          <a:xfrm>
            <a:off x="1973568" y="5772015"/>
            <a:ext cx="8278484" cy="580393"/>
          </a:xfrm>
          <a:prstGeom prst="roundRect">
            <a:avLst>
              <a:gd name="adj" fmla="val 6745"/>
            </a:avLst>
          </a:prstGeom>
          <a:noFill/>
          <a:ln w="19050"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latin typeface="Arial" panose="020B0604020202020204" pitchFamily="34" charset="0"/>
              <a:ea typeface="BentonSans" charset="0"/>
              <a:cs typeface="Arial" panose="020B0604020202020204" pitchFamily="34" charset="0"/>
            </a:endParaRPr>
          </a:p>
        </p:txBody>
      </p:sp>
      <p:sp>
        <p:nvSpPr>
          <p:cNvPr id="27" name="Rectangle 27"/>
          <p:cNvSpPr/>
          <p:nvPr/>
        </p:nvSpPr>
        <p:spPr bwMode="gray">
          <a:xfrm>
            <a:off x="4831723" y="4053617"/>
            <a:ext cx="1043888" cy="389731"/>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latin typeface="Arial" panose="020B0604020202020204" pitchFamily="34" charset="0"/>
                <a:ea typeface="BentonSans" charset="0"/>
                <a:cs typeface="Arial" panose="020B0604020202020204" pitchFamily="34" charset="0"/>
              </a:rPr>
              <a:t>Collaboration</a:t>
            </a:r>
          </a:p>
        </p:txBody>
      </p:sp>
      <p:sp>
        <p:nvSpPr>
          <p:cNvPr id="28" name="Rectangle 28"/>
          <p:cNvSpPr/>
          <p:nvPr/>
        </p:nvSpPr>
        <p:spPr bwMode="gray">
          <a:xfrm>
            <a:off x="5954573" y="4053617"/>
            <a:ext cx="1043888" cy="389731"/>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latin typeface="Arial" panose="020B0604020202020204" pitchFamily="34" charset="0"/>
                <a:ea typeface="BentonSans" charset="0"/>
                <a:cs typeface="Arial" panose="020B0604020202020204" pitchFamily="34" charset="0"/>
              </a:rPr>
              <a:t>Security</a:t>
            </a:r>
          </a:p>
        </p:txBody>
      </p:sp>
      <p:sp>
        <p:nvSpPr>
          <p:cNvPr id="29" name="Rectangle 29"/>
          <p:cNvSpPr/>
          <p:nvPr/>
        </p:nvSpPr>
        <p:spPr bwMode="gray">
          <a:xfrm>
            <a:off x="7077423" y="4053617"/>
            <a:ext cx="1043888" cy="389731"/>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latin typeface="Arial" panose="020B0604020202020204" pitchFamily="34" charset="0"/>
                <a:ea typeface="BentonSans" charset="0"/>
                <a:cs typeface="Arial" panose="020B0604020202020204" pitchFamily="34" charset="0"/>
              </a:rPr>
              <a:t>UX</a:t>
            </a:r>
          </a:p>
        </p:txBody>
      </p:sp>
      <p:sp>
        <p:nvSpPr>
          <p:cNvPr id="30" name="Rectangle 79"/>
          <p:cNvSpPr/>
          <p:nvPr/>
        </p:nvSpPr>
        <p:spPr bwMode="gray">
          <a:xfrm>
            <a:off x="8198763" y="4053617"/>
            <a:ext cx="1043888" cy="389731"/>
          </a:xfrm>
          <a:prstGeom prst="rect">
            <a:avLst/>
          </a:prstGeom>
          <a:solidFill>
            <a:schemeClr val="bg1">
              <a:lumMod val="95000"/>
            </a:schemeClr>
          </a:solidFill>
          <a:ln w="6350"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b="1" kern="0" dirty="0">
                <a:latin typeface="BentonSans" charset="0"/>
                <a:ea typeface="BentonSans" charset="0"/>
                <a:cs typeface="BentonSans" charset="0"/>
              </a:rPr>
              <a:t>Machine</a:t>
            </a:r>
            <a:br>
              <a:rPr lang="en-US" sz="1100" b="1" kern="0" dirty="0">
                <a:latin typeface="BentonSans" charset="0"/>
                <a:ea typeface="BentonSans" charset="0"/>
                <a:cs typeface="BentonSans" charset="0"/>
              </a:rPr>
            </a:br>
            <a:r>
              <a:rPr lang="en-US" sz="1100" b="1" kern="0" dirty="0">
                <a:latin typeface="BentonSans" charset="0"/>
                <a:ea typeface="BentonSans" charset="0"/>
                <a:cs typeface="BentonSans" charset="0"/>
              </a:rPr>
              <a:t>Learning</a:t>
            </a:r>
          </a:p>
        </p:txBody>
      </p:sp>
      <p:sp>
        <p:nvSpPr>
          <p:cNvPr id="31" name="Rectangle 81"/>
          <p:cNvSpPr/>
          <p:nvPr/>
        </p:nvSpPr>
        <p:spPr bwMode="gray">
          <a:xfrm>
            <a:off x="8202661" y="3065827"/>
            <a:ext cx="1045400" cy="389731"/>
          </a:xfrm>
          <a:prstGeom prst="rect">
            <a:avLst/>
          </a:prstGeom>
          <a:solidFill>
            <a:schemeClr val="bg1">
              <a:lumMod val="95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mr-IN" sz="1100" kern="0" dirty="0">
                <a:latin typeface="Arial" panose="020B0604020202020204" pitchFamily="34" charset="0"/>
                <a:ea typeface="BentonSans" charset="0"/>
                <a:cs typeface="BentonSans" charset="0"/>
              </a:rPr>
              <a:t>…</a:t>
            </a:r>
            <a:endParaRPr lang="en-US" sz="1100" kern="0" dirty="0">
              <a:latin typeface="Arial" panose="020B0604020202020204" pitchFamily="34" charset="0"/>
              <a:ea typeface="BentonSans" charset="0"/>
              <a:cs typeface="Arial" panose="020B0604020202020204" pitchFamily="34" charset="0"/>
            </a:endParaRPr>
          </a:p>
        </p:txBody>
      </p:sp>
      <p:pic>
        <p:nvPicPr>
          <p:cNvPr id="32" name="Picture 4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80113" y="2690918"/>
            <a:ext cx="2288510" cy="302967"/>
          </a:xfrm>
          <a:prstGeom prst="rect">
            <a:avLst/>
          </a:prstGeom>
          <a:ln>
            <a:solidFill>
              <a:schemeClr val="accent1"/>
            </a:solidFill>
          </a:ln>
        </p:spPr>
      </p:pic>
      <p:sp>
        <p:nvSpPr>
          <p:cNvPr id="33" name="Rectangle 99"/>
          <p:cNvSpPr/>
          <p:nvPr/>
        </p:nvSpPr>
        <p:spPr bwMode="gray">
          <a:xfrm>
            <a:off x="3258208" y="5463555"/>
            <a:ext cx="1285577" cy="430696"/>
          </a:xfrm>
          <a:prstGeom prst="rect">
            <a:avLst/>
          </a:prstGeom>
          <a:solidFill>
            <a:schemeClr val="bg1"/>
          </a:solidFill>
          <a:ln w="6350" algn="ctr">
            <a:solidFill>
              <a:schemeClr val="bg1">
                <a:lumMod val="6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latin typeface="Arial" panose="020B0604020202020204" pitchFamily="34" charset="0"/>
                <a:ea typeface="BentonSans Light" charset="0"/>
                <a:cs typeface="Arial" panose="020B0604020202020204" pitchFamily="34" charset="0"/>
              </a:rPr>
              <a:t>Virtual Machines</a:t>
            </a:r>
          </a:p>
        </p:txBody>
      </p:sp>
      <p:pic>
        <p:nvPicPr>
          <p:cNvPr id="34" name="Picture 1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60078" y="5866818"/>
            <a:ext cx="789808" cy="390787"/>
          </a:xfrm>
          <a:prstGeom prst="rect">
            <a:avLst/>
          </a:prstGeom>
        </p:spPr>
      </p:pic>
      <p:sp>
        <p:nvSpPr>
          <p:cNvPr id="35" name="Rectangle 107"/>
          <p:cNvSpPr/>
          <p:nvPr/>
        </p:nvSpPr>
        <p:spPr bwMode="gray">
          <a:xfrm>
            <a:off x="2040394" y="3062796"/>
            <a:ext cx="1043669" cy="2400759"/>
          </a:xfrm>
          <a:prstGeom prst="rect">
            <a:avLst/>
          </a:prstGeom>
          <a:noFill/>
          <a:ln w="6350" algn="ctr">
            <a:solidFill>
              <a:schemeClr val="bg2"/>
            </a:solidFill>
            <a:miter lim="800000"/>
            <a:headEnd/>
            <a:tailEnd/>
          </a:ln>
        </p:spPr>
        <p:txBody>
          <a:bodyPr lIns="0" tIns="0" rIns="0" bIns="0" rtlCol="0" anchor="ctr"/>
          <a:lstStyle/>
          <a:p>
            <a:pPr algn="ctr" fontAlgn="base">
              <a:spcBef>
                <a:spcPts val="600"/>
              </a:spcBef>
              <a:spcAft>
                <a:spcPts val="600"/>
              </a:spcAft>
              <a:buClr>
                <a:srgbClr val="F0AB00"/>
              </a:buClr>
              <a:buSzPct val="80000"/>
            </a:pPr>
            <a:r>
              <a:rPr lang="en-US" sz="1200" kern="0" dirty="0">
                <a:solidFill>
                  <a:schemeClr val="bg2"/>
                </a:solidFill>
                <a:latin typeface="Arial" panose="020B0604020202020204" pitchFamily="34" charset="0"/>
                <a:ea typeface="BentonSans" charset="0"/>
                <a:cs typeface="Arial" panose="020B0604020202020204" pitchFamily="34" charset="0"/>
              </a:rPr>
              <a:t>Programming </a:t>
            </a:r>
            <a:br>
              <a:rPr lang="en-US" sz="1200" kern="0" dirty="0">
                <a:solidFill>
                  <a:schemeClr val="bg2"/>
                </a:solidFill>
                <a:latin typeface="Arial" panose="020B0604020202020204" pitchFamily="34" charset="0"/>
                <a:ea typeface="BentonSans" charset="0"/>
                <a:cs typeface="Arial" panose="020B0604020202020204" pitchFamily="34" charset="0"/>
              </a:rPr>
            </a:br>
            <a:r>
              <a:rPr lang="en-US" sz="1200" kern="0" dirty="0">
                <a:solidFill>
                  <a:schemeClr val="bg2"/>
                </a:solidFill>
                <a:latin typeface="Arial" panose="020B0604020202020204" pitchFamily="34" charset="0"/>
                <a:ea typeface="BentonSans" charset="0"/>
                <a:cs typeface="Arial" panose="020B0604020202020204" pitchFamily="34" charset="0"/>
              </a:rPr>
              <a:t>models</a:t>
            </a:r>
            <a:endParaRPr lang="en-US" sz="500" kern="0" dirty="0">
              <a:solidFill>
                <a:schemeClr val="bg2"/>
              </a:solidFill>
              <a:latin typeface="Arial" panose="020B0604020202020204" pitchFamily="34" charset="0"/>
              <a:ea typeface="BentonSans" charset="0"/>
              <a:cs typeface="Arial" panose="020B0604020202020204" pitchFamily="34" charset="0"/>
            </a:endParaRPr>
          </a:p>
          <a:p>
            <a:pPr algn="ctr" fontAlgn="base">
              <a:buClr>
                <a:srgbClr val="F0AB00"/>
              </a:buClr>
              <a:buSzPct val="80000"/>
            </a:pPr>
            <a:r>
              <a:rPr lang="en-US" sz="1000" kern="0" dirty="0">
                <a:solidFill>
                  <a:srgbClr val="F0AB00"/>
                </a:solidFill>
                <a:latin typeface="Arial" panose="020B0604020202020204" pitchFamily="34" charset="0"/>
                <a:ea typeface="BentonSans" charset="0"/>
                <a:cs typeface="Arial" panose="020B0604020202020204" pitchFamily="34" charset="0"/>
              </a:rPr>
              <a:t>HTML5</a:t>
            </a:r>
            <a:br>
              <a:rPr lang="en-US" sz="1000" kern="0" dirty="0">
                <a:solidFill>
                  <a:srgbClr val="000000"/>
                </a:solidFill>
                <a:latin typeface="Arial" panose="020B0604020202020204" pitchFamily="34" charset="0"/>
                <a:ea typeface="BentonSans" charset="0"/>
                <a:cs typeface="Arial" panose="020B0604020202020204" pitchFamily="34" charset="0"/>
              </a:rPr>
            </a:br>
            <a:r>
              <a:rPr lang="en-US" sz="1000" kern="0" dirty="0">
                <a:solidFill>
                  <a:srgbClr val="000000"/>
                </a:solidFill>
                <a:latin typeface="Arial" panose="020B0604020202020204" pitchFamily="34" charset="0"/>
                <a:ea typeface="BentonSans" charset="0"/>
                <a:cs typeface="Arial" panose="020B0604020202020204" pitchFamily="34" charset="0"/>
              </a:rPr>
              <a:t>XSC/</a:t>
            </a:r>
            <a:r>
              <a:rPr lang="en-US" sz="1000" kern="0" dirty="0">
                <a:solidFill>
                  <a:srgbClr val="F0AB00"/>
                </a:solidFill>
                <a:latin typeface="Arial" panose="020B0604020202020204" pitchFamily="34" charset="0"/>
                <a:ea typeface="BentonSans" charset="0"/>
                <a:cs typeface="Arial" panose="020B0604020202020204" pitchFamily="34" charset="0"/>
              </a:rPr>
              <a:t>XSA</a:t>
            </a:r>
            <a:br>
              <a:rPr lang="en-US" sz="1000" kern="0" dirty="0">
                <a:solidFill>
                  <a:srgbClr val="000000"/>
                </a:solidFill>
                <a:latin typeface="Arial" panose="020B0604020202020204" pitchFamily="34" charset="0"/>
                <a:ea typeface="BentonSans" charset="0"/>
                <a:cs typeface="Arial" panose="020B0604020202020204" pitchFamily="34" charset="0"/>
              </a:rPr>
            </a:br>
            <a:endParaRPr lang="en-US" sz="1000" kern="0" dirty="0">
              <a:solidFill>
                <a:srgbClr val="000000"/>
              </a:solidFill>
              <a:latin typeface="Arial" panose="020B0604020202020204" pitchFamily="34" charset="0"/>
              <a:ea typeface="BentonSans" charset="0"/>
              <a:cs typeface="Arial" panose="020B0604020202020204" pitchFamily="34" charset="0"/>
            </a:endParaRPr>
          </a:p>
          <a:p>
            <a:pPr algn="ctr" fontAlgn="base">
              <a:buClr>
                <a:srgbClr val="F0AB00"/>
              </a:buClr>
              <a:buSzPct val="80000"/>
            </a:pPr>
            <a:endParaRPr lang="en-US" sz="1000" kern="0" dirty="0">
              <a:solidFill>
                <a:srgbClr val="000000"/>
              </a:solidFill>
              <a:latin typeface="Arial" panose="020B0604020202020204" pitchFamily="34" charset="0"/>
              <a:ea typeface="BentonSans" charset="0"/>
              <a:cs typeface="Arial" panose="020B0604020202020204" pitchFamily="34" charset="0"/>
            </a:endParaRPr>
          </a:p>
          <a:p>
            <a:pPr algn="ctr" fontAlgn="base">
              <a:buClr>
                <a:srgbClr val="F0AB00"/>
              </a:buClr>
              <a:buSzPct val="80000"/>
            </a:pPr>
            <a:r>
              <a:rPr lang="de-DE" sz="1000" kern="0" dirty="0">
                <a:solidFill>
                  <a:srgbClr val="F0AB00"/>
                </a:solidFill>
                <a:latin typeface="Arial" panose="020B0604020202020204" pitchFamily="34" charset="0"/>
                <a:ea typeface="BentonSans" charset="0"/>
                <a:cs typeface="Arial" panose="020B0604020202020204" pitchFamily="34" charset="0"/>
              </a:rPr>
              <a:t>Java</a:t>
            </a:r>
            <a:endParaRPr lang="en-US" sz="1000" kern="0" dirty="0">
              <a:solidFill>
                <a:srgbClr val="F0AB00"/>
              </a:solidFill>
              <a:latin typeface="Arial" panose="020B0604020202020204" pitchFamily="34" charset="0"/>
              <a:ea typeface="BentonSans" charset="0"/>
              <a:cs typeface="Arial" panose="020B0604020202020204" pitchFamily="34" charset="0"/>
            </a:endParaRPr>
          </a:p>
          <a:p>
            <a:pPr algn="ctr" fontAlgn="base">
              <a:buClr>
                <a:srgbClr val="F0AB00"/>
              </a:buClr>
              <a:buSzPct val="80000"/>
            </a:pPr>
            <a:r>
              <a:rPr lang="en-US" sz="1000" kern="0" dirty="0">
                <a:solidFill>
                  <a:srgbClr val="F0AB00"/>
                </a:solidFill>
                <a:latin typeface="Arial" panose="020B0604020202020204" pitchFamily="34" charset="0"/>
                <a:ea typeface="BentonSans" charset="0"/>
                <a:cs typeface="Arial" panose="020B0604020202020204" pitchFamily="34" charset="0"/>
              </a:rPr>
              <a:t>XSJS/Node.js</a:t>
            </a:r>
            <a:br>
              <a:rPr lang="en-US" sz="1000" kern="0" dirty="0">
                <a:solidFill>
                  <a:srgbClr val="F0AB00"/>
                </a:solidFill>
                <a:latin typeface="Arial" panose="020B0604020202020204" pitchFamily="34" charset="0"/>
                <a:ea typeface="BentonSans" charset="0"/>
                <a:cs typeface="Arial" panose="020B0604020202020204" pitchFamily="34" charset="0"/>
              </a:rPr>
            </a:br>
            <a:r>
              <a:rPr lang="de-DE" sz="1000" kern="0" dirty="0">
                <a:solidFill>
                  <a:srgbClr val="F0AB00"/>
                </a:solidFill>
                <a:latin typeface="Arial" panose="020B0604020202020204" pitchFamily="34" charset="0"/>
                <a:ea typeface="BentonSans" charset="0"/>
                <a:cs typeface="Arial" panose="020B0604020202020204" pitchFamily="34" charset="0"/>
              </a:rPr>
              <a:t>Python</a:t>
            </a:r>
          </a:p>
          <a:p>
            <a:pPr algn="ctr" fontAlgn="base">
              <a:buClr>
                <a:srgbClr val="F0AB00"/>
              </a:buClr>
              <a:buSzPct val="80000"/>
            </a:pPr>
            <a:endParaRPr lang="de-DE" sz="1000" kern="0" dirty="0">
              <a:solidFill>
                <a:srgbClr val="000000"/>
              </a:solidFill>
              <a:latin typeface="Arial" panose="020B0604020202020204" pitchFamily="34" charset="0"/>
              <a:ea typeface="BentonSans" charset="0"/>
              <a:cs typeface="Arial" panose="020B0604020202020204" pitchFamily="34" charset="0"/>
            </a:endParaRPr>
          </a:p>
          <a:p>
            <a:pPr algn="ctr" fontAlgn="base">
              <a:buClr>
                <a:srgbClr val="F0AB00"/>
              </a:buClr>
              <a:buSzPct val="80000"/>
            </a:pPr>
            <a:br>
              <a:rPr lang="de-DE" sz="1000" kern="0" dirty="0">
                <a:solidFill>
                  <a:srgbClr val="000000"/>
                </a:solidFill>
                <a:latin typeface="Arial" panose="020B0604020202020204" pitchFamily="34" charset="0"/>
                <a:ea typeface="BentonSans" charset="0"/>
                <a:cs typeface="Arial" panose="020B0604020202020204" pitchFamily="34" charset="0"/>
              </a:rPr>
            </a:br>
            <a:r>
              <a:rPr lang="de-DE" sz="1000" kern="0" dirty="0">
                <a:solidFill>
                  <a:srgbClr val="F0AB00"/>
                </a:solidFill>
                <a:latin typeface="Arial" panose="020B0604020202020204" pitchFamily="34" charset="0"/>
                <a:ea typeface="BentonSans" charset="0"/>
                <a:cs typeface="Arial" panose="020B0604020202020204" pitchFamily="34" charset="0"/>
              </a:rPr>
              <a:t>Community</a:t>
            </a:r>
            <a:br>
              <a:rPr lang="de-DE" sz="1000" kern="0" dirty="0">
                <a:solidFill>
                  <a:srgbClr val="F0AB00"/>
                </a:solidFill>
                <a:latin typeface="Arial" panose="020B0604020202020204" pitchFamily="34" charset="0"/>
                <a:ea typeface="BentonSans" charset="0"/>
                <a:cs typeface="Arial" panose="020B0604020202020204" pitchFamily="34" charset="0"/>
              </a:rPr>
            </a:br>
            <a:r>
              <a:rPr lang="de-DE" sz="1000" kern="0" dirty="0">
                <a:solidFill>
                  <a:srgbClr val="F0AB00"/>
                </a:solidFill>
                <a:latin typeface="Arial" panose="020B0604020202020204" pitchFamily="34" charset="0"/>
                <a:ea typeface="BentonSans" charset="0"/>
                <a:cs typeface="Arial" panose="020B0604020202020204" pitchFamily="34" charset="0"/>
              </a:rPr>
              <a:t>buildpacks</a:t>
            </a:r>
            <a:endParaRPr lang="en-US" sz="1000" kern="0" dirty="0">
              <a:solidFill>
                <a:srgbClr val="F0AB00"/>
              </a:solidFill>
              <a:latin typeface="Arial" panose="020B0604020202020204" pitchFamily="34" charset="0"/>
              <a:ea typeface="BentonSans" charset="0"/>
              <a:cs typeface="Arial" panose="020B0604020202020204" pitchFamily="34" charset="0"/>
            </a:endParaRPr>
          </a:p>
        </p:txBody>
      </p:sp>
      <p:sp>
        <p:nvSpPr>
          <p:cNvPr id="36" name="TextBox 5"/>
          <p:cNvSpPr txBox="1"/>
          <p:nvPr/>
        </p:nvSpPr>
        <p:spPr>
          <a:xfrm>
            <a:off x="5005734" y="2269532"/>
            <a:ext cx="2444930" cy="309205"/>
          </a:xfrm>
          <a:prstGeom prst="rect">
            <a:avLst/>
          </a:prstGeom>
          <a:solidFill>
            <a:schemeClr val="bg1"/>
          </a:solidFill>
          <a:ln w="76200">
            <a:solidFill>
              <a:schemeClr val="bg1"/>
            </a:solid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a:solidFill>
                  <a:schemeClr val="accent3"/>
                </a:solidFill>
                <a:latin typeface="Arial" panose="020B0604020202020204" pitchFamily="34" charset="0"/>
                <a:ea typeface="BentonSans" charset="0"/>
                <a:cs typeface="Arial" panose="020B0604020202020204" pitchFamily="34" charset="0"/>
              </a:rPr>
              <a:t>SAP Cloud Platform</a:t>
            </a:r>
          </a:p>
        </p:txBody>
      </p:sp>
      <p:grpSp>
        <p:nvGrpSpPr>
          <p:cNvPr id="37" name="Gruppieren 13"/>
          <p:cNvGrpSpPr/>
          <p:nvPr/>
        </p:nvGrpSpPr>
        <p:grpSpPr>
          <a:xfrm>
            <a:off x="9320101" y="3062141"/>
            <a:ext cx="868234" cy="2401414"/>
            <a:chOff x="9320101" y="3062141"/>
            <a:chExt cx="868234" cy="2401414"/>
          </a:xfrm>
        </p:grpSpPr>
        <p:sp>
          <p:nvSpPr>
            <p:cNvPr id="38" name="Rectangle 105"/>
            <p:cNvSpPr/>
            <p:nvPr/>
          </p:nvSpPr>
          <p:spPr bwMode="gray">
            <a:xfrm>
              <a:off x="9320101" y="3062141"/>
              <a:ext cx="868234" cy="2401414"/>
            </a:xfrm>
            <a:prstGeom prst="rect">
              <a:avLst/>
            </a:prstGeom>
            <a:solidFill>
              <a:schemeClr val="bg1"/>
            </a:solidFill>
            <a:ln w="6350" algn="ctr">
              <a:solidFill>
                <a:schemeClr val="bg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000" kern="0" dirty="0">
                <a:latin typeface="Arial" panose="020B0604020202020204" pitchFamily="34" charset="0"/>
                <a:ea typeface="BentonSans" charset="0"/>
                <a:cs typeface="Arial" panose="020B0604020202020204" pitchFamily="34" charset="0"/>
              </a:endParaRPr>
            </a:p>
          </p:txBody>
        </p:sp>
        <p:sp>
          <p:nvSpPr>
            <p:cNvPr id="39" name="TextBox 72"/>
            <p:cNvSpPr txBox="1"/>
            <p:nvPr/>
          </p:nvSpPr>
          <p:spPr>
            <a:xfrm>
              <a:off x="9359619" y="3191626"/>
              <a:ext cx="789198" cy="2257028"/>
            </a:xfrm>
            <a:prstGeom prst="rect">
              <a:avLst/>
            </a:prstGeom>
            <a:solidFill>
              <a:schemeClr val="bg1"/>
            </a:solidFill>
          </p:spPr>
          <p:txBody>
            <a:bodyPr wrap="square" lIns="0" tIns="0" rIns="0" bIns="0" rtlCol="0">
              <a:spAutoFit/>
            </a:bodyPr>
            <a:lstStyle/>
            <a:p>
              <a:pPr algn="ctr" fontAlgn="base">
                <a:lnSpc>
                  <a:spcPts val="800"/>
                </a:lnSpc>
                <a:spcBef>
                  <a:spcPts val="600"/>
                </a:spcBef>
                <a:spcAft>
                  <a:spcPts val="600"/>
                </a:spcAft>
                <a:buClr>
                  <a:srgbClr val="F0AB00"/>
                </a:buClr>
                <a:buSzPct val="80000"/>
              </a:pPr>
              <a:r>
                <a:rPr lang="en-US" sz="1200" kern="0" dirty="0">
                  <a:solidFill>
                    <a:schemeClr val="bg2"/>
                  </a:solidFill>
                  <a:latin typeface="Arial" panose="020B0604020202020204" pitchFamily="34" charset="0"/>
                  <a:ea typeface="BentonSans" charset="0"/>
                  <a:cs typeface="Arial" panose="020B0604020202020204" pitchFamily="34" charset="0"/>
                </a:rPr>
                <a:t>Dev / Ops</a:t>
              </a:r>
              <a:br>
                <a:rPr lang="en-US" sz="1050" kern="0" dirty="0">
                  <a:solidFill>
                    <a:schemeClr val="bg2"/>
                  </a:solidFill>
                  <a:latin typeface="Arial" panose="020B0604020202020204" pitchFamily="34" charset="0"/>
                  <a:ea typeface="BentonSans" charset="0"/>
                  <a:cs typeface="Arial" panose="020B0604020202020204" pitchFamily="34" charset="0"/>
                </a:rPr>
              </a:br>
              <a:br>
                <a:rPr lang="en-US" sz="1050" kern="0" dirty="0">
                  <a:solidFill>
                    <a:schemeClr val="tx2"/>
                  </a:solidFill>
                  <a:latin typeface="Arial" panose="020B0604020202020204" pitchFamily="34" charset="0"/>
                  <a:ea typeface="BentonSans" charset="0"/>
                  <a:cs typeface="Arial" panose="020B0604020202020204" pitchFamily="34" charset="0"/>
                </a:rPr>
              </a:br>
              <a:br>
                <a:rPr lang="en-US" sz="1050" kern="0" dirty="0">
                  <a:solidFill>
                    <a:schemeClr val="tx2"/>
                  </a:solidFill>
                  <a:latin typeface="Arial" panose="020B0604020202020204" pitchFamily="34" charset="0"/>
                  <a:ea typeface="BentonSans" charset="0"/>
                  <a:cs typeface="Arial" panose="020B0604020202020204" pitchFamily="34" charset="0"/>
                </a:rPr>
              </a:br>
              <a:r>
                <a:rPr lang="en-US" sz="1000" kern="0" dirty="0">
                  <a:solidFill>
                    <a:srgbClr val="000000"/>
                  </a:solidFill>
                  <a:latin typeface="Arial" panose="020B0604020202020204" pitchFamily="34" charset="0"/>
                  <a:ea typeface="BentonSans" charset="0"/>
                  <a:cs typeface="Arial" panose="020B0604020202020204" pitchFamily="34" charset="0"/>
                </a:rPr>
                <a:t>Development</a:t>
              </a:r>
            </a:p>
            <a:p>
              <a:pPr algn="ctr" fontAlgn="base">
                <a:lnSpc>
                  <a:spcPts val="800"/>
                </a:lnSpc>
                <a:spcBef>
                  <a:spcPts val="600"/>
                </a:spcBef>
                <a:spcAft>
                  <a:spcPts val="600"/>
                </a:spcAft>
                <a:buClr>
                  <a:srgbClr val="F0AB00"/>
                </a:buClr>
                <a:buSzPct val="80000"/>
              </a:pPr>
              <a:r>
                <a:rPr lang="en-US" sz="1000" kern="0" dirty="0">
                  <a:solidFill>
                    <a:srgbClr val="000000"/>
                  </a:solidFill>
                  <a:latin typeface="Arial" panose="020B0604020202020204" pitchFamily="34" charset="0"/>
                  <a:ea typeface="BentonSans" charset="0"/>
                  <a:cs typeface="Arial" panose="020B0604020202020204" pitchFamily="34" charset="0"/>
                </a:rPr>
                <a:t>Application Logging</a:t>
              </a:r>
            </a:p>
            <a:p>
              <a:pPr algn="ctr" fontAlgn="base">
                <a:lnSpc>
                  <a:spcPts val="800"/>
                </a:lnSpc>
                <a:spcBef>
                  <a:spcPts val="600"/>
                </a:spcBef>
                <a:spcAft>
                  <a:spcPts val="600"/>
                </a:spcAft>
                <a:buClr>
                  <a:srgbClr val="F0AB00"/>
                </a:buClr>
                <a:buSzPct val="80000"/>
              </a:pPr>
              <a:r>
                <a:rPr lang="en-US" sz="1000" kern="0" dirty="0">
                  <a:solidFill>
                    <a:srgbClr val="000000"/>
                  </a:solidFill>
                  <a:latin typeface="Arial" panose="020B0604020202020204" pitchFamily="34" charset="0"/>
                  <a:ea typeface="BentonSans" charset="0"/>
                  <a:cs typeface="Arial" panose="020B0604020202020204" pitchFamily="34" charset="0"/>
                </a:rPr>
                <a:t>Lifecycle Management</a:t>
              </a:r>
            </a:p>
            <a:p>
              <a:pPr algn="ctr" fontAlgn="base">
                <a:lnSpc>
                  <a:spcPts val="800"/>
                </a:lnSpc>
                <a:spcBef>
                  <a:spcPts val="600"/>
                </a:spcBef>
                <a:spcAft>
                  <a:spcPts val="600"/>
                </a:spcAft>
                <a:buClr>
                  <a:srgbClr val="F0AB00"/>
                </a:buClr>
                <a:buSzPct val="80000"/>
              </a:pPr>
              <a:r>
                <a:rPr lang="en-US" sz="1000" kern="0" dirty="0">
                  <a:solidFill>
                    <a:srgbClr val="000000"/>
                  </a:solidFill>
                  <a:latin typeface="Arial" panose="020B0604020202020204" pitchFamily="34" charset="0"/>
                  <a:ea typeface="BentonSans" charset="0"/>
                  <a:cs typeface="Arial" panose="020B0604020202020204" pitchFamily="34" charset="0"/>
                </a:rPr>
                <a:t>Profiling</a:t>
              </a:r>
            </a:p>
            <a:p>
              <a:pPr algn="ctr" fontAlgn="base">
                <a:lnSpc>
                  <a:spcPts val="800"/>
                </a:lnSpc>
                <a:spcBef>
                  <a:spcPts val="600"/>
                </a:spcBef>
                <a:spcAft>
                  <a:spcPts val="600"/>
                </a:spcAft>
                <a:buClr>
                  <a:srgbClr val="F0AB00"/>
                </a:buClr>
                <a:buSzPct val="80000"/>
              </a:pPr>
              <a:r>
                <a:rPr lang="en-US" sz="1000" kern="0" dirty="0">
                  <a:solidFill>
                    <a:srgbClr val="000000"/>
                  </a:solidFill>
                  <a:latin typeface="Arial" panose="020B0604020202020204" pitchFamily="34" charset="0"/>
                  <a:ea typeface="BentonSans" charset="0"/>
                  <a:cs typeface="Arial" panose="020B0604020202020204" pitchFamily="34" charset="0"/>
                </a:rPr>
                <a:t>Monitoring</a:t>
              </a:r>
            </a:p>
            <a:p>
              <a:pPr algn="ctr" fontAlgn="base">
                <a:lnSpc>
                  <a:spcPts val="800"/>
                </a:lnSpc>
                <a:spcBef>
                  <a:spcPts val="600"/>
                </a:spcBef>
                <a:spcAft>
                  <a:spcPts val="600"/>
                </a:spcAft>
                <a:buClr>
                  <a:srgbClr val="F0AB00"/>
                </a:buClr>
                <a:buSzPct val="80000"/>
              </a:pPr>
              <a:r>
                <a:rPr lang="en-US" sz="1000" kern="0" dirty="0">
                  <a:solidFill>
                    <a:srgbClr val="000000"/>
                  </a:solidFill>
                  <a:latin typeface="Arial" panose="020B0604020202020204" pitchFamily="34" charset="0"/>
                  <a:ea typeface="BentonSans" charset="0"/>
                  <a:cs typeface="Arial" panose="020B0604020202020204" pitchFamily="34" charset="0"/>
                </a:rPr>
                <a:t>Debugging</a:t>
              </a:r>
            </a:p>
            <a:p>
              <a:pPr algn="ctr" fontAlgn="base">
                <a:lnSpc>
                  <a:spcPts val="800"/>
                </a:lnSpc>
                <a:spcBef>
                  <a:spcPts val="600"/>
                </a:spcBef>
                <a:spcAft>
                  <a:spcPts val="600"/>
                </a:spcAft>
                <a:buClr>
                  <a:srgbClr val="F0AB00"/>
                </a:buClr>
                <a:buSzPct val="80000"/>
              </a:pPr>
              <a:r>
                <a:rPr lang="en-US" sz="1000" kern="0" dirty="0">
                  <a:solidFill>
                    <a:srgbClr val="000000"/>
                  </a:solidFill>
                  <a:latin typeface="Arial" panose="020B0604020202020204" pitchFamily="34" charset="0"/>
                  <a:ea typeface="BentonSans" charset="0"/>
                  <a:cs typeface="Arial" panose="020B0604020202020204" pitchFamily="34" charset="0"/>
                </a:rPr>
                <a:t>Performance</a:t>
              </a:r>
              <a:br>
                <a:rPr lang="en-US" sz="1000" kern="0" dirty="0">
                  <a:solidFill>
                    <a:srgbClr val="000000"/>
                  </a:solidFill>
                  <a:latin typeface="Arial" panose="020B0604020202020204" pitchFamily="34" charset="0"/>
                  <a:ea typeface="BentonSans" charset="0"/>
                  <a:cs typeface="Arial" panose="020B0604020202020204" pitchFamily="34" charset="0"/>
                </a:rPr>
              </a:br>
              <a:r>
                <a:rPr lang="en-US" sz="1000" kern="0" dirty="0">
                  <a:solidFill>
                    <a:srgbClr val="000000"/>
                  </a:solidFill>
                  <a:latin typeface="Arial" panose="020B0604020202020204" pitchFamily="34" charset="0"/>
                  <a:ea typeface="BentonSans" charset="0"/>
                  <a:cs typeface="Arial" panose="020B0604020202020204" pitchFamily="34" charset="0"/>
                </a:rPr>
                <a:t>statistics</a:t>
              </a:r>
            </a:p>
          </p:txBody>
        </p:sp>
      </p:grpSp>
      <p:grpSp>
        <p:nvGrpSpPr>
          <p:cNvPr id="40" name="Group 4"/>
          <p:cNvGrpSpPr/>
          <p:nvPr/>
        </p:nvGrpSpPr>
        <p:grpSpPr>
          <a:xfrm>
            <a:off x="2949886" y="1634457"/>
            <a:ext cx="6225375" cy="635075"/>
            <a:chOff x="2949886" y="1432279"/>
            <a:chExt cx="6225375" cy="635075"/>
          </a:xfrm>
        </p:grpSpPr>
        <p:grpSp>
          <p:nvGrpSpPr>
            <p:cNvPr id="41" name="Group 84"/>
            <p:cNvGrpSpPr/>
            <p:nvPr/>
          </p:nvGrpSpPr>
          <p:grpSpPr>
            <a:xfrm>
              <a:off x="2949886" y="1432279"/>
              <a:ext cx="6225375" cy="432000"/>
              <a:chOff x="3561222" y="1843955"/>
              <a:chExt cx="6226816" cy="432100"/>
            </a:xfrm>
          </p:grpSpPr>
          <p:sp>
            <p:nvSpPr>
              <p:cNvPr id="45" name="Rounded Rectangle 85"/>
              <p:cNvSpPr/>
              <p:nvPr/>
            </p:nvSpPr>
            <p:spPr bwMode="gray">
              <a:xfrm>
                <a:off x="3561222" y="1843955"/>
                <a:ext cx="2177601" cy="432100"/>
              </a:xfrm>
              <a:prstGeom prst="roundRect">
                <a:avLst>
                  <a:gd name="adj" fmla="val 6411"/>
                </a:avLst>
              </a:prstGeom>
              <a:noFill/>
              <a:ln w="12700" algn="ctr">
                <a:solidFill>
                  <a:schemeClr val="tx2"/>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400" b="1" kern="0" dirty="0">
                    <a:latin typeface="Arial" panose="020B0604020202020204" pitchFamily="34" charset="0"/>
                    <a:ea typeface="BentonSans Light" charset="0"/>
                    <a:cs typeface="Arial" panose="020B0604020202020204" pitchFamily="34" charset="0"/>
                  </a:rPr>
                  <a:t>SAP Web IDE /</a:t>
                </a:r>
                <a:br>
                  <a:rPr lang="en-US" sz="1400" b="1" kern="0" dirty="0">
                    <a:latin typeface="Arial" panose="020B0604020202020204" pitchFamily="34" charset="0"/>
                    <a:ea typeface="BentonSans Light" charset="0"/>
                    <a:cs typeface="Arial" panose="020B0604020202020204" pitchFamily="34" charset="0"/>
                  </a:rPr>
                </a:br>
                <a:r>
                  <a:rPr lang="en-US" sz="1400" b="1" kern="0" dirty="0">
                    <a:latin typeface="Arial" panose="020B0604020202020204" pitchFamily="34" charset="0"/>
                    <a:ea typeface="BentonSans Light" charset="0"/>
                    <a:cs typeface="Arial" panose="020B0604020202020204" pitchFamily="34" charset="0"/>
                  </a:rPr>
                  <a:t>SAP API Business Hub</a:t>
                </a:r>
              </a:p>
            </p:txBody>
          </p:sp>
          <p:sp>
            <p:nvSpPr>
              <p:cNvPr id="46" name="Rounded Rectangle 86"/>
              <p:cNvSpPr/>
              <p:nvPr/>
            </p:nvSpPr>
            <p:spPr bwMode="gray">
              <a:xfrm>
                <a:off x="5927432" y="1843955"/>
                <a:ext cx="1835999" cy="432100"/>
              </a:xfrm>
              <a:prstGeom prst="roundRect">
                <a:avLst>
                  <a:gd name="adj" fmla="val 6411"/>
                </a:avLst>
              </a:prstGeom>
              <a:noFill/>
              <a:ln w="12700" algn="ctr">
                <a:solidFill>
                  <a:schemeClr val="tx2"/>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400" b="1" kern="0" dirty="0">
                    <a:latin typeface="Arial" panose="020B0604020202020204" pitchFamily="34" charset="0"/>
                    <a:ea typeface="BentonSans Light" charset="0"/>
                    <a:cs typeface="Arial" panose="020B0604020202020204" pitchFamily="34" charset="0"/>
                  </a:rPr>
                  <a:t>Cockpit</a:t>
                </a:r>
              </a:p>
            </p:txBody>
          </p:sp>
          <p:sp>
            <p:nvSpPr>
              <p:cNvPr id="47" name="Rounded Rectangle 87"/>
              <p:cNvSpPr/>
              <p:nvPr/>
            </p:nvSpPr>
            <p:spPr bwMode="gray">
              <a:xfrm>
                <a:off x="7952039" y="1843955"/>
                <a:ext cx="1835999" cy="432100"/>
              </a:xfrm>
              <a:prstGeom prst="roundRect">
                <a:avLst>
                  <a:gd name="adj" fmla="val 6411"/>
                </a:avLst>
              </a:prstGeom>
              <a:noFill/>
              <a:ln w="12700" algn="ctr">
                <a:solidFill>
                  <a:schemeClr val="tx2"/>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400" b="1" kern="0" dirty="0">
                    <a:latin typeface="Arial" panose="020B0604020202020204" pitchFamily="34" charset="0"/>
                    <a:ea typeface="BentonSans Light" charset="0"/>
                    <a:cs typeface="Arial" panose="020B0604020202020204" pitchFamily="34" charset="0"/>
                  </a:rPr>
                  <a:t>Marketplace</a:t>
                </a:r>
              </a:p>
            </p:txBody>
          </p:sp>
        </p:grpSp>
        <p:cxnSp>
          <p:nvCxnSpPr>
            <p:cNvPr id="42" name="Elbow Connector 3"/>
            <p:cNvCxnSpPr/>
            <p:nvPr/>
          </p:nvCxnSpPr>
          <p:spPr>
            <a:xfrm rot="16200000" flipH="1">
              <a:off x="5031780" y="870934"/>
              <a:ext cx="203075" cy="2189764"/>
            </a:xfrm>
            <a:prstGeom prst="bentConnector3">
              <a:avLst>
                <a:gd name="adj1" fmla="val 50000"/>
              </a:avLst>
            </a:prstGeom>
            <a:ln w="9525">
              <a:solidFill>
                <a:schemeClr val="bg1">
                  <a:lumMod val="75000"/>
                </a:schemeClr>
              </a:solidFill>
              <a:headEnd type="oval" w="med" len="med"/>
              <a:tailEnd type="none"/>
            </a:ln>
          </p:spPr>
          <p:style>
            <a:lnRef idx="1">
              <a:schemeClr val="accent1"/>
            </a:lnRef>
            <a:fillRef idx="0">
              <a:schemeClr val="accent1"/>
            </a:fillRef>
            <a:effectRef idx="0">
              <a:schemeClr val="accent1"/>
            </a:effectRef>
            <a:fontRef idx="minor">
              <a:schemeClr val="tx1"/>
            </a:fontRef>
          </p:style>
        </p:cxnSp>
        <p:cxnSp>
          <p:nvCxnSpPr>
            <p:cNvPr id="43" name="Elbow Connector 6"/>
            <p:cNvCxnSpPr/>
            <p:nvPr/>
          </p:nvCxnSpPr>
          <p:spPr>
            <a:xfrm rot="5400000">
              <a:off x="7141300" y="951179"/>
              <a:ext cx="203075" cy="2029275"/>
            </a:xfrm>
            <a:prstGeom prst="bentConnector3">
              <a:avLst>
                <a:gd name="adj1" fmla="val 50000"/>
              </a:avLst>
            </a:prstGeom>
            <a:ln w="9525">
              <a:solidFill>
                <a:schemeClr val="bg1">
                  <a:lumMod val="75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8"/>
            <p:cNvCxnSpPr/>
            <p:nvPr/>
          </p:nvCxnSpPr>
          <p:spPr>
            <a:xfrm flipH="1">
              <a:off x="6228199" y="1862758"/>
              <a:ext cx="1780" cy="204596"/>
            </a:xfrm>
            <a:prstGeom prst="straightConnector1">
              <a:avLst/>
            </a:prstGeom>
            <a:ln w="9525">
              <a:solidFill>
                <a:schemeClr val="bg1">
                  <a:lumMod val="75000"/>
                </a:schemeClr>
              </a:solidFill>
              <a:headEnd type="oval" w="med" len="med"/>
              <a:tailEnd type="none"/>
            </a:ln>
          </p:spPr>
          <p:style>
            <a:lnRef idx="1">
              <a:schemeClr val="accent1"/>
            </a:lnRef>
            <a:fillRef idx="0">
              <a:schemeClr val="accent1"/>
            </a:fillRef>
            <a:effectRef idx="0">
              <a:schemeClr val="accent1"/>
            </a:effectRef>
            <a:fontRef idx="minor">
              <a:schemeClr val="tx1"/>
            </a:fontRef>
          </p:style>
        </p:cxnSp>
      </p:grpSp>
      <p:sp>
        <p:nvSpPr>
          <p:cNvPr id="48" name="TextBox 69"/>
          <p:cNvSpPr txBox="1"/>
          <p:nvPr/>
        </p:nvSpPr>
        <p:spPr>
          <a:xfrm>
            <a:off x="3331830" y="1377575"/>
            <a:ext cx="1431339" cy="21539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i="1" kern="0" dirty="0">
                <a:solidFill>
                  <a:schemeClr val="bg1">
                    <a:lumMod val="65000"/>
                  </a:schemeClr>
                </a:solidFill>
                <a:latin typeface="Arial" panose="020B0604020202020204" pitchFamily="34" charset="0"/>
                <a:ea typeface="BentonSans Light" charset="0"/>
                <a:cs typeface="Arial" panose="020B0604020202020204" pitchFamily="34" charset="0"/>
              </a:rPr>
              <a:t>Development</a:t>
            </a:r>
          </a:p>
        </p:txBody>
      </p:sp>
      <p:sp>
        <p:nvSpPr>
          <p:cNvPr id="49" name="TextBox 70"/>
          <p:cNvSpPr txBox="1"/>
          <p:nvPr/>
        </p:nvSpPr>
        <p:spPr>
          <a:xfrm>
            <a:off x="5628605" y="1374403"/>
            <a:ext cx="1218918" cy="21539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i="1" kern="0">
                <a:solidFill>
                  <a:schemeClr val="bg1">
                    <a:lumMod val="65000"/>
                  </a:schemeClr>
                </a:solidFill>
                <a:latin typeface="Arial" panose="020B0604020202020204" pitchFamily="34" charset="0"/>
                <a:ea typeface="BentonSans Light" charset="0"/>
                <a:cs typeface="Arial" panose="020B0604020202020204" pitchFamily="34" charset="0"/>
              </a:rPr>
              <a:t>Operations</a:t>
            </a:r>
            <a:endParaRPr lang="en-US" sz="1400" i="1" kern="0" dirty="0">
              <a:solidFill>
                <a:schemeClr val="bg1">
                  <a:lumMod val="65000"/>
                </a:schemeClr>
              </a:solidFill>
              <a:latin typeface="Arial" panose="020B0604020202020204" pitchFamily="34" charset="0"/>
              <a:ea typeface="BentonSans Light" charset="0"/>
              <a:cs typeface="Arial" panose="020B0604020202020204" pitchFamily="34" charset="0"/>
            </a:endParaRPr>
          </a:p>
        </p:txBody>
      </p:sp>
      <p:sp>
        <p:nvSpPr>
          <p:cNvPr id="50" name="TextBox 71"/>
          <p:cNvSpPr txBox="1"/>
          <p:nvPr/>
        </p:nvSpPr>
        <p:spPr>
          <a:xfrm>
            <a:off x="7566313" y="1370049"/>
            <a:ext cx="1431339" cy="21539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i="1" kern="0" dirty="0">
                <a:solidFill>
                  <a:schemeClr val="bg1">
                    <a:lumMod val="65000"/>
                  </a:schemeClr>
                </a:solidFill>
                <a:latin typeface="Arial" panose="020B0604020202020204" pitchFamily="34" charset="0"/>
                <a:ea typeface="BentonSans Light" charset="0"/>
                <a:cs typeface="Arial" panose="020B0604020202020204" pitchFamily="34" charset="0"/>
              </a:rPr>
              <a:t>Commerce</a:t>
            </a:r>
          </a:p>
        </p:txBody>
      </p:sp>
      <p:sp>
        <p:nvSpPr>
          <p:cNvPr id="51" name="Textfeld 72"/>
          <p:cNvSpPr txBox="1"/>
          <p:nvPr/>
        </p:nvSpPr>
        <p:spPr>
          <a:xfrm>
            <a:off x="5571775" y="5816641"/>
            <a:ext cx="1264770" cy="49244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600" kern="0">
                <a:solidFill>
                  <a:schemeClr val="accent2"/>
                </a:solidFill>
                <a:ea typeface="Arial Unicode MS" pitchFamily="34" charset="-128"/>
                <a:cs typeface="Arial Unicode MS" pitchFamily="34" charset="-128"/>
              </a:rPr>
              <a:t>Amazon</a:t>
            </a:r>
            <a:br>
              <a:rPr lang="de-DE" sz="1600" kern="0">
                <a:solidFill>
                  <a:schemeClr val="accent2"/>
                </a:solidFill>
                <a:ea typeface="Arial Unicode MS" pitchFamily="34" charset="-128"/>
                <a:cs typeface="Arial Unicode MS" pitchFamily="34" charset="-128"/>
              </a:rPr>
            </a:br>
            <a:r>
              <a:rPr lang="de-DE" sz="1600" kern="0">
                <a:solidFill>
                  <a:schemeClr val="accent2"/>
                </a:solidFill>
                <a:ea typeface="Arial Unicode MS" pitchFamily="34" charset="-128"/>
                <a:cs typeface="Arial Unicode MS" pitchFamily="34" charset="-128"/>
              </a:rPr>
              <a:t>Web Services</a:t>
            </a:r>
            <a:endParaRPr lang="de-DE" sz="1600" kern="0" dirty="0" err="1">
              <a:solidFill>
                <a:schemeClr val="accent2"/>
              </a:solidFill>
              <a:ea typeface="Arial Unicode MS" pitchFamily="34" charset="-128"/>
              <a:cs typeface="Arial Unicode MS" pitchFamily="34" charset="-128"/>
            </a:endParaRPr>
          </a:p>
        </p:txBody>
      </p:sp>
      <p:sp>
        <p:nvSpPr>
          <p:cNvPr id="52" name="Textfeld 73"/>
          <p:cNvSpPr txBox="1"/>
          <p:nvPr/>
        </p:nvSpPr>
        <p:spPr>
          <a:xfrm>
            <a:off x="7242253" y="5816641"/>
            <a:ext cx="833562" cy="49244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600" kern="0">
                <a:solidFill>
                  <a:schemeClr val="accent2"/>
                </a:solidFill>
                <a:ea typeface="Arial Unicode MS" pitchFamily="34" charset="-128"/>
                <a:cs typeface="Arial Unicode MS" pitchFamily="34" charset="-128"/>
              </a:rPr>
              <a:t>Microsoft</a:t>
            </a:r>
            <a:br>
              <a:rPr lang="de-DE" sz="1600" kern="0">
                <a:solidFill>
                  <a:schemeClr val="accent2"/>
                </a:solidFill>
                <a:ea typeface="Arial Unicode MS" pitchFamily="34" charset="-128"/>
                <a:cs typeface="Arial Unicode MS" pitchFamily="34" charset="-128"/>
              </a:rPr>
            </a:br>
            <a:r>
              <a:rPr lang="de-DE" sz="1600" kern="0">
                <a:solidFill>
                  <a:schemeClr val="accent2"/>
                </a:solidFill>
                <a:ea typeface="Arial Unicode MS" pitchFamily="34" charset="-128"/>
                <a:cs typeface="Arial Unicode MS" pitchFamily="34" charset="-128"/>
              </a:rPr>
              <a:t>Azure </a:t>
            </a:r>
            <a:r>
              <a:rPr lang="de-DE" sz="1600" kern="0" baseline="30000">
                <a:solidFill>
                  <a:schemeClr val="accent2"/>
                </a:solidFill>
                <a:ea typeface="Arial Unicode MS" pitchFamily="34" charset="-128"/>
                <a:cs typeface="Arial Unicode MS" pitchFamily="34" charset="-128"/>
              </a:rPr>
              <a:t>1</a:t>
            </a:r>
            <a:endParaRPr lang="de-DE" sz="1600" kern="0" baseline="30000" dirty="0" err="1">
              <a:solidFill>
                <a:schemeClr val="accent2"/>
              </a:solidFill>
              <a:ea typeface="Arial Unicode MS" pitchFamily="34" charset="-128"/>
              <a:cs typeface="Arial Unicode MS" pitchFamily="34" charset="-128"/>
            </a:endParaRPr>
          </a:p>
        </p:txBody>
      </p:sp>
      <p:sp>
        <p:nvSpPr>
          <p:cNvPr id="53" name="Textfeld 74"/>
          <p:cNvSpPr txBox="1"/>
          <p:nvPr/>
        </p:nvSpPr>
        <p:spPr>
          <a:xfrm>
            <a:off x="8481523" y="5816641"/>
            <a:ext cx="1527662" cy="49244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600" kern="0">
                <a:solidFill>
                  <a:schemeClr val="accent2"/>
                </a:solidFill>
                <a:ea typeface="Arial Unicode MS" pitchFamily="34" charset="-128"/>
                <a:cs typeface="Arial Unicode MS" pitchFamily="34" charset="-128"/>
              </a:rPr>
              <a:t>Google</a:t>
            </a:r>
            <a:br>
              <a:rPr lang="de-DE" sz="1600" kern="0">
                <a:solidFill>
                  <a:schemeClr val="accent2"/>
                </a:solidFill>
                <a:ea typeface="Arial Unicode MS" pitchFamily="34" charset="-128"/>
                <a:cs typeface="Arial Unicode MS" pitchFamily="34" charset="-128"/>
              </a:rPr>
            </a:br>
            <a:r>
              <a:rPr lang="de-DE" sz="1600" kern="0">
                <a:solidFill>
                  <a:schemeClr val="accent2"/>
                </a:solidFill>
                <a:ea typeface="Arial Unicode MS" pitchFamily="34" charset="-128"/>
                <a:cs typeface="Arial Unicode MS" pitchFamily="34" charset="-128"/>
              </a:rPr>
              <a:t>Cloud Platform </a:t>
            </a:r>
            <a:r>
              <a:rPr lang="de-DE" sz="1600" kern="0" baseline="30000">
                <a:solidFill>
                  <a:schemeClr val="accent2"/>
                </a:solidFill>
                <a:ea typeface="Arial Unicode MS" pitchFamily="34" charset="-128"/>
                <a:cs typeface="Arial Unicode MS" pitchFamily="34" charset="-128"/>
              </a:rPr>
              <a:t>2</a:t>
            </a:r>
            <a:endParaRPr lang="de-DE" sz="1600" kern="0" baseline="30000" dirty="0" err="1">
              <a:solidFill>
                <a:schemeClr val="accent2"/>
              </a:solidFill>
              <a:ea typeface="Arial Unicode MS" pitchFamily="34" charset="-128"/>
              <a:cs typeface="Arial Unicode MS" pitchFamily="34" charset="-128"/>
            </a:endParaRPr>
          </a:p>
        </p:txBody>
      </p:sp>
    </p:spTree>
    <p:extLst>
      <p:ext uri="{BB962C8B-B14F-4D97-AF65-F5344CB8AC3E}">
        <p14:creationId xmlns:p14="http://schemas.microsoft.com/office/powerpoint/2010/main" val="88162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Application - Architecture</a:t>
            </a:r>
          </a:p>
        </p:txBody>
      </p:sp>
      <p:grpSp>
        <p:nvGrpSpPr>
          <p:cNvPr id="71" name="Group 70"/>
          <p:cNvGrpSpPr/>
          <p:nvPr/>
        </p:nvGrpSpPr>
        <p:grpSpPr>
          <a:xfrm>
            <a:off x="704032" y="1291880"/>
            <a:ext cx="9769920" cy="4865080"/>
            <a:chOff x="396212" y="1109000"/>
            <a:chExt cx="9769920" cy="4865080"/>
          </a:xfrm>
        </p:grpSpPr>
        <p:sp>
          <p:nvSpPr>
            <p:cNvPr id="36" name="Rectangle: Rounded Corners 35"/>
            <p:cNvSpPr/>
            <p:nvPr/>
          </p:nvSpPr>
          <p:spPr>
            <a:xfrm>
              <a:off x="8024776" y="2404820"/>
              <a:ext cx="784674" cy="295965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hape 2158"/>
            <p:cNvSpPr/>
            <p:nvPr/>
          </p:nvSpPr>
          <p:spPr>
            <a:xfrm>
              <a:off x="3109461" y="1109000"/>
              <a:ext cx="6161257" cy="4865080"/>
            </a:xfrm>
            <a:prstGeom prst="roundRect">
              <a:avLst>
                <a:gd name="adj" fmla="val 399"/>
              </a:avLst>
            </a:prstGeom>
            <a:noFill/>
            <a:ln w="19050">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1800" b="1" dirty="0">
                <a:solidFill>
                  <a:schemeClr val="tx1">
                    <a:lumMod val="65000"/>
                    <a:lumOff val="35000"/>
                  </a:schemeClr>
                </a:solidFill>
                <a:latin typeface="+mn-lt"/>
                <a:sym typeface="Arial"/>
              </a:endParaRPr>
            </a:p>
          </p:txBody>
        </p:sp>
        <p:pic>
          <p:nvPicPr>
            <p:cNvPr id="38" name="Picture 3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006018" y="1240205"/>
              <a:ext cx="1764000" cy="221833"/>
            </a:xfrm>
            <a:prstGeom prst="rect">
              <a:avLst/>
            </a:prstGeom>
          </p:spPr>
        </p:pic>
        <p:pic>
          <p:nvPicPr>
            <p:cNvPr id="39" name="Bild 1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51120" y="1740664"/>
              <a:ext cx="1586400" cy="210017"/>
            </a:xfrm>
            <a:prstGeom prst="rect">
              <a:avLst/>
            </a:prstGeom>
          </p:spPr>
        </p:pic>
        <p:sp>
          <p:nvSpPr>
            <p:cNvPr id="40" name="Rechteck 9"/>
            <p:cNvSpPr/>
            <p:nvPr/>
          </p:nvSpPr>
          <p:spPr>
            <a:xfrm>
              <a:off x="3515922" y="2351227"/>
              <a:ext cx="5485838" cy="3114853"/>
            </a:xfrm>
            <a:prstGeom prst="rect">
              <a:avLst/>
            </a:prstGeom>
            <a:noFill/>
            <a:ln w="19050" cap="rnd">
              <a:solidFill>
                <a:srgbClr val="5A7A94"/>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200" b="1" dirty="0">
                  <a:solidFill>
                    <a:schemeClr val="tx1">
                      <a:lumMod val="65000"/>
                      <a:lumOff val="35000"/>
                    </a:schemeClr>
                  </a:solidFill>
                </a:rPr>
                <a:t>Trial Org and Space</a:t>
              </a:r>
            </a:p>
          </p:txBody>
        </p:sp>
        <p:pic>
          <p:nvPicPr>
            <p:cNvPr id="41" name="Picture 40"/>
            <p:cNvPicPr>
              <a:picLocks noChangeAspect="1"/>
            </p:cNvPicPr>
            <p:nvPr/>
          </p:nvPicPr>
          <p:blipFill>
            <a:blip r:embed="rId5"/>
            <a:stretch>
              <a:fillRect/>
            </a:stretch>
          </p:blipFill>
          <p:spPr>
            <a:xfrm>
              <a:off x="396212" y="3454387"/>
              <a:ext cx="777186" cy="764232"/>
            </a:xfrm>
            <a:prstGeom prst="rect">
              <a:avLst/>
            </a:prstGeom>
          </p:spPr>
        </p:pic>
        <p:sp>
          <p:nvSpPr>
            <p:cNvPr id="42" name="TextBox 41"/>
            <p:cNvSpPr txBox="1"/>
            <p:nvPr/>
          </p:nvSpPr>
          <p:spPr>
            <a:xfrm>
              <a:off x="2306817" y="3580375"/>
              <a:ext cx="783009" cy="276999"/>
            </a:xfrm>
            <a:prstGeom prst="rect">
              <a:avLst/>
            </a:prstGeom>
            <a:noFill/>
          </p:spPr>
          <p:txBody>
            <a:bodyPr wrap="square" rtlCol="0">
              <a:spAutoFit/>
            </a:bodyPr>
            <a:lstStyle/>
            <a:p>
              <a:r>
                <a:rPr lang="en-US" sz="1200" dirty="0"/>
                <a:t>HTTPS</a:t>
              </a:r>
            </a:p>
          </p:txBody>
        </p:sp>
        <p:pic>
          <p:nvPicPr>
            <p:cNvPr id="43" name="Bild 5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1764" y="3470904"/>
              <a:ext cx="738316" cy="738316"/>
            </a:xfrm>
            <a:prstGeom prst="rect">
              <a:avLst/>
            </a:prstGeom>
          </p:spPr>
        </p:pic>
        <p:cxnSp>
          <p:nvCxnSpPr>
            <p:cNvPr id="44" name="Straight Arrow Connector 43"/>
            <p:cNvCxnSpPr>
              <a:stCxn id="41" idx="3"/>
              <a:endCxn id="43" idx="1"/>
            </p:cNvCxnSpPr>
            <p:nvPr/>
          </p:nvCxnSpPr>
          <p:spPr>
            <a:xfrm>
              <a:off x="1173398" y="3836503"/>
              <a:ext cx="2538366" cy="3559"/>
            </a:xfrm>
            <a:prstGeom prst="straightConnector1">
              <a:avLst/>
            </a:prstGeom>
            <a:ln w="25400">
              <a:headEnd type="stealth"/>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515922" y="4209220"/>
              <a:ext cx="1207382" cy="276999"/>
            </a:xfrm>
            <a:prstGeom prst="rect">
              <a:avLst/>
            </a:prstGeom>
            <a:noFill/>
          </p:spPr>
          <p:txBody>
            <a:bodyPr wrap="none" rtlCol="0">
              <a:spAutoFit/>
            </a:bodyPr>
            <a:lstStyle/>
            <a:p>
              <a:r>
                <a:rPr lang="en-US" sz="1200" dirty="0"/>
                <a:t>Jade(HTML)/CSS</a:t>
              </a:r>
            </a:p>
          </p:txBody>
        </p:sp>
        <p:pic>
          <p:nvPicPr>
            <p:cNvPr id="46" name="Bild 8"/>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388649" y="3470904"/>
              <a:ext cx="738316" cy="738316"/>
            </a:xfrm>
            <a:prstGeom prst="rect">
              <a:avLst/>
            </a:prstGeom>
          </p:spPr>
        </p:pic>
        <p:sp>
          <p:nvSpPr>
            <p:cNvPr id="47" name="TextBox 46"/>
            <p:cNvSpPr txBox="1"/>
            <p:nvPr/>
          </p:nvSpPr>
          <p:spPr>
            <a:xfrm>
              <a:off x="5284327" y="4218619"/>
              <a:ext cx="1046633" cy="646331"/>
            </a:xfrm>
            <a:prstGeom prst="rect">
              <a:avLst/>
            </a:prstGeom>
            <a:noFill/>
          </p:spPr>
          <p:txBody>
            <a:bodyPr wrap="none" rtlCol="0">
              <a:spAutoFit/>
            </a:bodyPr>
            <a:lstStyle/>
            <a:p>
              <a:r>
                <a:rPr lang="en-US" sz="1200" dirty="0"/>
                <a:t>Node. Js</a:t>
              </a:r>
            </a:p>
            <a:p>
              <a:r>
                <a:rPr lang="en-US" sz="1200" dirty="0"/>
                <a:t>Express App</a:t>
              </a:r>
            </a:p>
            <a:p>
              <a:r>
                <a:rPr lang="en-US" sz="1200" dirty="0"/>
                <a:t>Java ..</a:t>
              </a:r>
            </a:p>
          </p:txBody>
        </p:sp>
        <p:grpSp>
          <p:nvGrpSpPr>
            <p:cNvPr id="54" name="Gruppierung 23"/>
            <p:cNvGrpSpPr/>
            <p:nvPr/>
          </p:nvGrpSpPr>
          <p:grpSpPr>
            <a:xfrm>
              <a:off x="8137380" y="4412394"/>
              <a:ext cx="545022" cy="786571"/>
              <a:chOff x="584519" y="5090701"/>
              <a:chExt cx="545022" cy="786571"/>
            </a:xfrm>
          </p:grpSpPr>
          <p:sp>
            <p:nvSpPr>
              <p:cNvPr id="55" name="Rechteck 73"/>
              <p:cNvSpPr/>
              <p:nvPr/>
            </p:nvSpPr>
            <p:spPr>
              <a:xfrm>
                <a:off x="584519" y="5738773"/>
                <a:ext cx="545022" cy="138499"/>
              </a:xfrm>
              <a:prstGeom prst="rect">
                <a:avLst/>
              </a:prstGeom>
            </p:spPr>
            <p:txBody>
              <a:bodyPr wrap="none" lIns="0" tIns="0" rIns="0" bIns="0">
                <a:spAutoFit/>
              </a:bodyPr>
              <a:lstStyle/>
              <a:p>
                <a:pPr algn="ctr"/>
                <a:r>
                  <a:rPr lang="en-US" sz="900" b="1" dirty="0">
                    <a:solidFill>
                      <a:srgbClr val="427CAC"/>
                    </a:solidFill>
                    <a:latin typeface="Arial" charset="0"/>
                    <a:ea typeface="Arial" charset="0"/>
                    <a:cs typeface="Arial" charset="0"/>
                  </a:rPr>
                  <a:t>RabbitMQ</a:t>
                </a:r>
              </a:p>
            </p:txBody>
          </p:sp>
          <p:pic>
            <p:nvPicPr>
              <p:cNvPr id="56" name="Bild 76"/>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87030" y="5090701"/>
                <a:ext cx="540000" cy="540000"/>
              </a:xfrm>
              <a:prstGeom prst="rect">
                <a:avLst/>
              </a:prstGeom>
            </p:spPr>
          </p:pic>
        </p:grpSp>
        <p:cxnSp>
          <p:nvCxnSpPr>
            <p:cNvPr id="57" name="Straight Arrow Connector 56"/>
            <p:cNvCxnSpPr>
              <a:stCxn id="46" idx="1"/>
              <a:endCxn id="43" idx="3"/>
            </p:cNvCxnSpPr>
            <p:nvPr/>
          </p:nvCxnSpPr>
          <p:spPr>
            <a:xfrm flipH="1">
              <a:off x="4450080" y="3840062"/>
              <a:ext cx="938569" cy="0"/>
            </a:xfrm>
            <a:prstGeom prst="straightConnector1">
              <a:avLst/>
            </a:prstGeom>
            <a:ln w="25400">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6" idx="3"/>
              <a:endCxn id="56" idx="1"/>
            </p:cNvCxnSpPr>
            <p:nvPr/>
          </p:nvCxnSpPr>
          <p:spPr>
            <a:xfrm>
              <a:off x="6126965" y="3840062"/>
              <a:ext cx="2012926" cy="84233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6" idx="3"/>
            </p:cNvCxnSpPr>
            <p:nvPr/>
          </p:nvCxnSpPr>
          <p:spPr>
            <a:xfrm flipV="1">
              <a:off x="6126965" y="2866661"/>
              <a:ext cx="1935496" cy="97340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rot="19816095">
              <a:off x="6624877" y="2956080"/>
              <a:ext cx="651140" cy="276999"/>
            </a:xfrm>
            <a:prstGeom prst="rect">
              <a:avLst/>
            </a:prstGeom>
            <a:noFill/>
          </p:spPr>
          <p:txBody>
            <a:bodyPr wrap="none" rtlCol="0">
              <a:spAutoFit/>
            </a:bodyPr>
            <a:lstStyle/>
            <a:p>
              <a:r>
                <a:rPr lang="en-US" sz="1200" dirty="0"/>
                <a:t>Binding</a:t>
              </a:r>
            </a:p>
          </p:txBody>
        </p:sp>
        <p:sp>
          <p:nvSpPr>
            <p:cNvPr id="62" name="TextBox 61"/>
            <p:cNvSpPr txBox="1"/>
            <p:nvPr/>
          </p:nvSpPr>
          <p:spPr>
            <a:xfrm rot="1416228">
              <a:off x="6505787" y="4219379"/>
              <a:ext cx="651140" cy="276999"/>
            </a:xfrm>
            <a:prstGeom prst="rect">
              <a:avLst/>
            </a:prstGeom>
            <a:noFill/>
          </p:spPr>
          <p:txBody>
            <a:bodyPr wrap="none" rtlCol="0">
              <a:spAutoFit/>
            </a:bodyPr>
            <a:lstStyle/>
            <a:p>
              <a:r>
                <a:rPr lang="en-US" sz="1200" dirty="0"/>
                <a:t>Binding</a:t>
              </a:r>
            </a:p>
          </p:txBody>
        </p:sp>
        <p:cxnSp>
          <p:nvCxnSpPr>
            <p:cNvPr id="64" name="Straight Arrow Connector 63"/>
            <p:cNvCxnSpPr>
              <a:endCxn id="56" idx="3"/>
            </p:cNvCxnSpPr>
            <p:nvPr/>
          </p:nvCxnSpPr>
          <p:spPr>
            <a:xfrm flipH="1">
              <a:off x="8679891" y="4680284"/>
              <a:ext cx="1486241" cy="211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Shape 2158"/>
            <p:cNvSpPr/>
            <p:nvPr/>
          </p:nvSpPr>
          <p:spPr>
            <a:xfrm>
              <a:off x="3275612" y="1653394"/>
              <a:ext cx="5888707" cy="4107326"/>
            </a:xfrm>
            <a:prstGeom prst="roundRect">
              <a:avLst>
                <a:gd name="adj" fmla="val 399"/>
              </a:avLst>
            </a:prstGeom>
            <a:noFill/>
            <a:ln w="19050" cap="rnd">
              <a:solidFill>
                <a:srgbClr val="0092D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en-US" sz="1200" b="1" dirty="0">
                  <a:solidFill>
                    <a:srgbClr val="427CAC"/>
                  </a:solidFill>
                  <a:latin typeface="Arial" charset="0"/>
                  <a:ea typeface="Arial" charset="0"/>
                  <a:cs typeface="Arial" charset="0"/>
                  <a:sym typeface="Arial"/>
                </a:rPr>
                <a:t>                                                 Environment</a:t>
              </a:r>
            </a:p>
          </p:txBody>
        </p:sp>
      </p:grpSp>
      <p:sp>
        <p:nvSpPr>
          <p:cNvPr id="72" name="TextBox 71"/>
          <p:cNvSpPr txBox="1"/>
          <p:nvPr/>
        </p:nvSpPr>
        <p:spPr>
          <a:xfrm>
            <a:off x="9712449" y="4632331"/>
            <a:ext cx="46006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Queue</a:t>
            </a:r>
            <a:endParaRPr lang="en-IN" sz="1200" kern="0" dirty="0" err="1">
              <a:ea typeface="Arial Unicode MS" pitchFamily="34" charset="-128"/>
              <a:cs typeface="Arial Unicode MS" pitchFamily="34" charset="-128"/>
            </a:endParaRPr>
          </a:p>
        </p:txBody>
      </p:sp>
      <p:grpSp>
        <p:nvGrpSpPr>
          <p:cNvPr id="66" name="Gruppierung 19"/>
          <p:cNvGrpSpPr>
            <a:grpSpLocks noChangeAspect="1"/>
          </p:cNvGrpSpPr>
          <p:nvPr/>
        </p:nvGrpSpPr>
        <p:grpSpPr>
          <a:xfrm>
            <a:off x="8356538" y="2700490"/>
            <a:ext cx="754240" cy="673277"/>
            <a:chOff x="6172552" y="3610904"/>
            <a:chExt cx="925678" cy="826313"/>
          </a:xfrm>
        </p:grpSpPr>
        <p:sp>
          <p:nvSpPr>
            <p:cNvPr id="68" name="Rechteck 55"/>
            <p:cNvSpPr/>
            <p:nvPr/>
          </p:nvSpPr>
          <p:spPr>
            <a:xfrm>
              <a:off x="6172552" y="4229463"/>
              <a:ext cx="925678" cy="207754"/>
            </a:xfrm>
            <a:prstGeom prst="rect">
              <a:avLst/>
            </a:prstGeom>
          </p:spPr>
          <p:txBody>
            <a:bodyPr wrap="square" lIns="0" tIns="0" rIns="0" bIns="0">
              <a:spAutoFit/>
            </a:bodyPr>
            <a:lstStyle/>
            <a:p>
              <a:pPr algn="ctr"/>
              <a:r>
                <a:rPr lang="en-US" sz="1100" b="1" dirty="0">
                  <a:solidFill>
                    <a:srgbClr val="427CAC"/>
                  </a:solidFill>
                </a:rPr>
                <a:t>SAP HANA</a:t>
              </a:r>
              <a:endParaRPr lang="en-US" sz="1100" b="1" dirty="0">
                <a:solidFill>
                  <a:srgbClr val="427CAC"/>
                </a:solidFill>
                <a:latin typeface="Arial" charset="0"/>
                <a:ea typeface="Arial" charset="0"/>
                <a:cs typeface="Arial" charset="0"/>
              </a:endParaRPr>
            </a:p>
          </p:txBody>
        </p:sp>
        <p:pic>
          <p:nvPicPr>
            <p:cNvPr id="69" name="Bild 56"/>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319941" y="3610904"/>
              <a:ext cx="618559" cy="618559"/>
            </a:xfrm>
            <a:prstGeom prst="ellipse">
              <a:avLst/>
            </a:prstGeom>
          </p:spPr>
        </p:pic>
      </p:grpSp>
      <p:grpSp>
        <p:nvGrpSpPr>
          <p:cNvPr id="75" name="Gruppierung 5"/>
          <p:cNvGrpSpPr>
            <a:grpSpLocks noChangeAspect="1"/>
          </p:cNvGrpSpPr>
          <p:nvPr/>
        </p:nvGrpSpPr>
        <p:grpSpPr>
          <a:xfrm>
            <a:off x="8431145" y="3576457"/>
            <a:ext cx="580287" cy="822109"/>
            <a:chOff x="6070851" y="2312852"/>
            <a:chExt cx="1007729" cy="1427678"/>
          </a:xfrm>
        </p:grpSpPr>
        <p:sp>
          <p:nvSpPr>
            <p:cNvPr id="76" name="Rechteck 63"/>
            <p:cNvSpPr/>
            <p:nvPr/>
          </p:nvSpPr>
          <p:spPr>
            <a:xfrm>
              <a:off x="6070851" y="3152596"/>
              <a:ext cx="1007729" cy="587934"/>
            </a:xfrm>
            <a:prstGeom prst="rect">
              <a:avLst/>
            </a:prstGeom>
          </p:spPr>
          <p:txBody>
            <a:bodyPr wrap="none" lIns="0" tIns="0" rIns="0" bIns="0">
              <a:spAutoFit/>
            </a:bodyPr>
            <a:lstStyle/>
            <a:p>
              <a:pPr algn="ctr"/>
              <a:r>
                <a:rPr lang="en-US" sz="1100" b="1" dirty="0">
                  <a:solidFill>
                    <a:srgbClr val="427CAC"/>
                  </a:solidFill>
                  <a:latin typeface="Arial" charset="0"/>
                  <a:ea typeface="Arial" charset="0"/>
                  <a:cs typeface="Arial" charset="0"/>
                </a:rPr>
                <a:t>Other </a:t>
              </a:r>
            </a:p>
            <a:p>
              <a:pPr algn="ctr"/>
              <a:r>
                <a:rPr lang="en-US" sz="1100" b="1" dirty="0">
                  <a:solidFill>
                    <a:srgbClr val="427CAC"/>
                  </a:solidFill>
                  <a:latin typeface="Arial" charset="0"/>
                  <a:ea typeface="Arial" charset="0"/>
                  <a:cs typeface="Arial" charset="0"/>
                </a:rPr>
                <a:t>Services</a:t>
              </a:r>
            </a:p>
          </p:txBody>
        </p:sp>
        <p:pic>
          <p:nvPicPr>
            <p:cNvPr id="77" name="Bild 7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175552" y="2312852"/>
              <a:ext cx="875249" cy="875249"/>
            </a:xfrm>
            <a:prstGeom prst="ellipse">
              <a:avLst/>
            </a:prstGeom>
          </p:spPr>
        </p:pic>
      </p:grpSp>
      <p:sp>
        <p:nvSpPr>
          <p:cNvPr id="81" name="Text Placeholder 4"/>
          <p:cNvSpPr txBox="1">
            <a:spLocks/>
          </p:cNvSpPr>
          <p:nvPr/>
        </p:nvSpPr>
        <p:spPr>
          <a:xfrm>
            <a:off x="10408582" y="4602145"/>
            <a:ext cx="1994184" cy="918332"/>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000"/>
              </a:spcBef>
            </a:pPr>
            <a:r>
              <a:rPr lang="en-US" sz="2400">
                <a:solidFill>
                  <a:schemeClr val="accent4"/>
                </a:solidFill>
              </a:rPr>
              <a:t>        </a:t>
            </a:r>
            <a:r>
              <a:rPr lang="en-US" sz="1600">
                <a:solidFill>
                  <a:schemeClr val="accent4"/>
                </a:solidFill>
              </a:rPr>
              <a:t>Integrate</a:t>
            </a:r>
            <a:endParaRPr lang="en-US" sz="1600" dirty="0">
              <a:solidFill>
                <a:schemeClr val="accent4"/>
              </a:solidFill>
            </a:endParaRPr>
          </a:p>
          <a:p>
            <a:pPr>
              <a:spcBef>
                <a:spcPts val="1000"/>
              </a:spcBef>
            </a:pPr>
            <a:r>
              <a:rPr lang="en-US" sz="1200" b="0" dirty="0">
                <a:solidFill>
                  <a:schemeClr val="accent4"/>
                </a:solidFill>
              </a:rPr>
              <a:t>Apps, Data &amp; Processes</a:t>
            </a:r>
          </a:p>
        </p:txBody>
      </p:sp>
      <p:pic>
        <p:nvPicPr>
          <p:cNvPr id="82" name="Picture 81"/>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405892" y="4485605"/>
            <a:ext cx="760063" cy="760063"/>
          </a:xfrm>
          <a:prstGeom prst="rect">
            <a:avLst/>
          </a:prstGeom>
        </p:spPr>
      </p:pic>
    </p:spTree>
    <p:extLst>
      <p:ext uri="{BB962C8B-B14F-4D97-AF65-F5344CB8AC3E}">
        <p14:creationId xmlns:p14="http://schemas.microsoft.com/office/powerpoint/2010/main" val="107198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gray">
          <a:xfrm>
            <a:off x="3368545" y="1951583"/>
            <a:ext cx="7387331" cy="4084210"/>
          </a:xfrm>
          <a:prstGeom prst="rect">
            <a:avLst/>
          </a:prstGeom>
          <a:solidFill>
            <a:schemeClr val="tx2">
              <a:lumMod val="20000"/>
              <a:lumOff val="80000"/>
            </a:schemeClr>
          </a:solidFill>
          <a:ln w="6350" algn="ctr">
            <a:no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CF@HCP</a:t>
            </a:r>
          </a:p>
        </p:txBody>
      </p:sp>
      <p:sp>
        <p:nvSpPr>
          <p:cNvPr id="5" name="Rectangle 31"/>
          <p:cNvSpPr>
            <a:spLocks noChangeArrowheads="1"/>
          </p:cNvSpPr>
          <p:nvPr/>
        </p:nvSpPr>
        <p:spPr bwMode="auto">
          <a:xfrm>
            <a:off x="3368544" y="458157"/>
            <a:ext cx="7387332" cy="1100345"/>
          </a:xfrm>
          <a:prstGeom prst="rect">
            <a:avLst/>
          </a:prstGeom>
          <a:solidFill>
            <a:schemeClr val="accent2">
              <a:lumMod val="20000"/>
              <a:lumOff val="80000"/>
            </a:schemeClr>
          </a:solidFill>
          <a:ln w="6350" algn="ctr">
            <a:noFill/>
            <a:miter lim="800000"/>
            <a:headEnd/>
            <a:tailEnd/>
          </a:ln>
        </p:spPr>
        <p:txBody>
          <a:bodyPr lIns="90000" tIns="72000" rIns="90000" bIns="72000" rtlCol="0" anchor="t" anchorCtr="0"/>
          <a:lstStyle/>
          <a:p>
            <a:pPr defTabSz="914400"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Browser</a:t>
            </a:r>
          </a:p>
        </p:txBody>
      </p:sp>
      <p:sp>
        <p:nvSpPr>
          <p:cNvPr id="6" name="Rectangle 30"/>
          <p:cNvSpPr>
            <a:spLocks noChangeArrowheads="1"/>
          </p:cNvSpPr>
          <p:nvPr/>
        </p:nvSpPr>
        <p:spPr bwMode="auto">
          <a:xfrm>
            <a:off x="3671001" y="2880121"/>
            <a:ext cx="6780276" cy="2922064"/>
          </a:xfrm>
          <a:prstGeom prst="rect">
            <a:avLst/>
          </a:prstGeom>
          <a:solidFill>
            <a:srgbClr val="DDDDDD"/>
          </a:solidFill>
          <a:ln w="12700">
            <a:noFill/>
            <a:miter lim="800000"/>
            <a:headEnd/>
            <a:tailEnd/>
          </a:ln>
        </p:spPr>
        <p:txBody>
          <a:bodyPr lIns="36008" tIns="36008" rIns="36008" bIns="36008"/>
          <a:lstStyle/>
          <a:p>
            <a:pPr algn="r">
              <a:buClrTx/>
              <a:buSzTx/>
              <a:buFontTx/>
              <a:buNone/>
            </a:pPr>
            <a:r>
              <a:rPr lang="en-US" sz="1200" dirty="0"/>
              <a:t>Business Application – EMS</a:t>
            </a:r>
          </a:p>
        </p:txBody>
      </p:sp>
      <p:sp>
        <p:nvSpPr>
          <p:cNvPr id="7" name="Rectangle 6"/>
          <p:cNvSpPr/>
          <p:nvPr/>
        </p:nvSpPr>
        <p:spPr bwMode="gray">
          <a:xfrm>
            <a:off x="3719928" y="3944547"/>
            <a:ext cx="5582209" cy="911022"/>
          </a:xfrm>
          <a:prstGeom prst="rect">
            <a:avLst/>
          </a:prstGeom>
          <a:solidFill>
            <a:schemeClr val="accent1">
              <a:alpha val="39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31"/>
          <p:cNvSpPr>
            <a:spLocks noChangeArrowheads="1"/>
          </p:cNvSpPr>
          <p:nvPr/>
        </p:nvSpPr>
        <p:spPr bwMode="auto">
          <a:xfrm>
            <a:off x="3771670" y="3172697"/>
            <a:ext cx="6445841" cy="497493"/>
          </a:xfrm>
          <a:prstGeom prst="rect">
            <a:avLst/>
          </a:prstGeom>
          <a:solidFill>
            <a:schemeClr val="bg1"/>
          </a:solidFill>
          <a:ln w="12700">
            <a:solidFill>
              <a:schemeClr val="tx1"/>
            </a:solidFill>
            <a:miter lim="800000"/>
            <a:headEnd/>
            <a:tailEnd/>
          </a:ln>
        </p:spPr>
        <p:txBody>
          <a:bodyPr lIns="36008" tIns="36008" rIns="36008" bIns="36008" anchor="t" anchorCtr="0"/>
          <a:lstStyle/>
          <a:p>
            <a:pPr>
              <a:buClrTx/>
              <a:buSzTx/>
              <a:buFontTx/>
              <a:buNone/>
            </a:pPr>
            <a:r>
              <a:rPr lang="en-US" sz="1200" dirty="0"/>
              <a:t>Application Router(Node.js)</a:t>
            </a:r>
          </a:p>
        </p:txBody>
      </p:sp>
      <p:sp>
        <p:nvSpPr>
          <p:cNvPr id="9" name="Rectangle 8"/>
          <p:cNvSpPr/>
          <p:nvPr/>
        </p:nvSpPr>
        <p:spPr bwMode="gray">
          <a:xfrm>
            <a:off x="6218945" y="3206012"/>
            <a:ext cx="3900813" cy="418908"/>
          </a:xfrm>
          <a:prstGeom prst="rect">
            <a:avLst/>
          </a:prstGeom>
          <a:solidFill>
            <a:schemeClr val="accent1">
              <a:alpha val="39000"/>
            </a:schemeClr>
          </a:solidFill>
          <a:ln w="6350" algn="ctr">
            <a:noFill/>
            <a:miter lim="800000"/>
            <a:headEnd/>
            <a:tailEnd/>
          </a:ln>
        </p:spPr>
        <p:txBody>
          <a:bodyPr lIns="90000" tIns="0" rIns="90000" bIns="72000" rtlCol="0" anchor="t" anchorCtr="0"/>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Static Content</a:t>
            </a:r>
          </a:p>
        </p:txBody>
      </p:sp>
      <p:sp>
        <p:nvSpPr>
          <p:cNvPr id="10" name="Rectangle 31"/>
          <p:cNvSpPr>
            <a:spLocks noChangeArrowheads="1"/>
          </p:cNvSpPr>
          <p:nvPr/>
        </p:nvSpPr>
        <p:spPr bwMode="auto">
          <a:xfrm>
            <a:off x="4730475" y="4038419"/>
            <a:ext cx="2974668" cy="734235"/>
          </a:xfrm>
          <a:prstGeom prst="rect">
            <a:avLst/>
          </a:prstGeom>
          <a:solidFill>
            <a:schemeClr val="bg1"/>
          </a:solidFill>
          <a:ln w="12700">
            <a:solidFill>
              <a:schemeClr val="tx1"/>
            </a:solidFill>
            <a:miter lim="800000"/>
            <a:headEnd/>
            <a:tailEnd/>
          </a:ln>
        </p:spPr>
        <p:txBody>
          <a:bodyPr lIns="36008" tIns="36008" rIns="36008" bIns="36008" anchor="t" anchorCtr="0"/>
          <a:lstStyle/>
          <a:p>
            <a:pPr>
              <a:buClrTx/>
              <a:buSzTx/>
              <a:buFontTx/>
              <a:buNone/>
            </a:pPr>
            <a:r>
              <a:rPr lang="en-US" sz="1200" dirty="0"/>
              <a:t>Entitlement Services</a:t>
            </a:r>
          </a:p>
        </p:txBody>
      </p:sp>
      <p:sp>
        <p:nvSpPr>
          <p:cNvPr id="11" name="Rectangle 21"/>
          <p:cNvSpPr>
            <a:spLocks noChangeArrowheads="1"/>
          </p:cNvSpPr>
          <p:nvPr/>
        </p:nvSpPr>
        <p:spPr bwMode="auto">
          <a:xfrm>
            <a:off x="6296429" y="3248252"/>
            <a:ext cx="1514043" cy="349431"/>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SAPUI5 </a:t>
            </a:r>
          </a:p>
        </p:txBody>
      </p:sp>
      <p:grpSp>
        <p:nvGrpSpPr>
          <p:cNvPr id="12" name="Group 11"/>
          <p:cNvGrpSpPr/>
          <p:nvPr/>
        </p:nvGrpSpPr>
        <p:grpSpPr>
          <a:xfrm>
            <a:off x="6265663" y="4101940"/>
            <a:ext cx="1254857" cy="564355"/>
            <a:chOff x="4957629" y="4232637"/>
            <a:chExt cx="1254857" cy="564355"/>
          </a:xfrm>
        </p:grpSpPr>
        <p:sp>
          <p:nvSpPr>
            <p:cNvPr id="13" name="Rectangle 21"/>
            <p:cNvSpPr>
              <a:spLocks noChangeArrowheads="1"/>
            </p:cNvSpPr>
            <p:nvPr/>
          </p:nvSpPr>
          <p:spPr bwMode="auto">
            <a:xfrm>
              <a:off x="5204190" y="4365092"/>
              <a:ext cx="1008296" cy="431900"/>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 </a:t>
              </a:r>
            </a:p>
          </p:txBody>
        </p:sp>
        <p:sp>
          <p:nvSpPr>
            <p:cNvPr id="14" name="Rectangle 21"/>
            <p:cNvSpPr>
              <a:spLocks noChangeArrowheads="1"/>
            </p:cNvSpPr>
            <p:nvPr/>
          </p:nvSpPr>
          <p:spPr bwMode="auto">
            <a:xfrm>
              <a:off x="5084247" y="4297681"/>
              <a:ext cx="1008296" cy="431900"/>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 </a:t>
              </a:r>
            </a:p>
          </p:txBody>
        </p:sp>
        <p:sp>
          <p:nvSpPr>
            <p:cNvPr id="15" name="Rectangle 21"/>
            <p:cNvSpPr>
              <a:spLocks noChangeArrowheads="1"/>
            </p:cNvSpPr>
            <p:nvPr/>
          </p:nvSpPr>
          <p:spPr bwMode="auto">
            <a:xfrm>
              <a:off x="4957629" y="4232637"/>
              <a:ext cx="1008296" cy="431900"/>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Java </a:t>
              </a:r>
            </a:p>
            <a:p>
              <a:pPr algn="ctr">
                <a:buClrTx/>
                <a:buSzTx/>
                <a:buFontTx/>
                <a:buNone/>
              </a:pPr>
              <a:r>
                <a:rPr lang="en-US" sz="1200" dirty="0"/>
                <a:t>Micro Service </a:t>
              </a:r>
            </a:p>
          </p:txBody>
        </p:sp>
      </p:grpSp>
      <p:grpSp>
        <p:nvGrpSpPr>
          <p:cNvPr id="16" name="Group 15"/>
          <p:cNvGrpSpPr/>
          <p:nvPr/>
        </p:nvGrpSpPr>
        <p:grpSpPr>
          <a:xfrm>
            <a:off x="6723093" y="3684414"/>
            <a:ext cx="1202016" cy="376210"/>
            <a:chOff x="5658492" y="3804726"/>
            <a:chExt cx="1202016" cy="376210"/>
          </a:xfrm>
        </p:grpSpPr>
        <p:sp>
          <p:nvSpPr>
            <p:cNvPr id="17" name="AutoShape 100"/>
            <p:cNvSpPr>
              <a:spLocks noChangeArrowheads="1"/>
            </p:cNvSpPr>
            <p:nvPr/>
          </p:nvSpPr>
          <p:spPr bwMode="auto">
            <a:xfrm>
              <a:off x="5658492" y="3936991"/>
              <a:ext cx="144495" cy="144496"/>
            </a:xfrm>
            <a:prstGeom prst="flowChartConnector">
              <a:avLst/>
            </a:prstGeom>
            <a:solidFill>
              <a:schemeClr val="bg1"/>
            </a:solidFill>
            <a:ln w="17780">
              <a:solidFill>
                <a:schemeClr val="tx1"/>
              </a:solidFill>
              <a:round/>
              <a:headEnd/>
              <a:tailEnd/>
            </a:ln>
          </p:spPr>
          <p:txBody>
            <a:bodyPr wrap="none" lIns="90021" tIns="46811" rIns="90021" bIns="46811" anchor="ctr"/>
            <a:lstStyle/>
            <a:p>
              <a:endParaRPr lang="en-US"/>
            </a:p>
          </p:txBody>
        </p:sp>
        <p:cxnSp>
          <p:nvCxnSpPr>
            <p:cNvPr id="18" name="AutoShape 101"/>
            <p:cNvCxnSpPr>
              <a:cxnSpLocks noChangeShapeType="1"/>
              <a:endCxn id="19" idx="4"/>
            </p:cNvCxnSpPr>
            <p:nvPr/>
          </p:nvCxnSpPr>
          <p:spPr bwMode="auto">
            <a:xfrm flipV="1">
              <a:off x="5729946" y="4081487"/>
              <a:ext cx="794" cy="99449"/>
            </a:xfrm>
            <a:prstGeom prst="straightConnector1">
              <a:avLst/>
            </a:prstGeom>
            <a:noFill/>
            <a:ln w="8890">
              <a:solidFill>
                <a:schemeClr val="tx1"/>
              </a:solidFill>
              <a:round/>
              <a:headEnd/>
              <a:tailEnd/>
            </a:ln>
          </p:spPr>
        </p:cxnSp>
        <p:cxnSp>
          <p:nvCxnSpPr>
            <p:cNvPr id="19" name="AutoShape 102"/>
            <p:cNvCxnSpPr>
              <a:cxnSpLocks noChangeShapeType="1"/>
              <a:stCxn id="19" idx="0"/>
            </p:cNvCxnSpPr>
            <p:nvPr/>
          </p:nvCxnSpPr>
          <p:spPr bwMode="auto">
            <a:xfrm flipH="1" flipV="1">
              <a:off x="5729946" y="3804726"/>
              <a:ext cx="794" cy="132265"/>
            </a:xfrm>
            <a:prstGeom prst="straightConnector1">
              <a:avLst/>
            </a:prstGeom>
            <a:noFill/>
            <a:ln w="8890">
              <a:solidFill>
                <a:schemeClr val="tx1"/>
              </a:solidFill>
              <a:round/>
              <a:headEnd/>
              <a:tailEnd/>
            </a:ln>
          </p:spPr>
        </p:cxnSp>
        <p:grpSp>
          <p:nvGrpSpPr>
            <p:cNvPr id="20" name="Group 103"/>
            <p:cNvGrpSpPr>
              <a:grpSpLocks/>
            </p:cNvGrpSpPr>
            <p:nvPr/>
          </p:nvGrpSpPr>
          <p:grpSpPr bwMode="auto">
            <a:xfrm>
              <a:off x="5837920" y="3900469"/>
              <a:ext cx="1022588" cy="177841"/>
              <a:chOff x="1528" y="1363"/>
              <a:chExt cx="644" cy="112"/>
            </a:xfrm>
          </p:grpSpPr>
          <p:sp>
            <p:nvSpPr>
              <p:cNvPr id="21" name="Line 104"/>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21" tIns="46811" rIns="90021" bIns="46811" anchor="ctr"/>
              <a:lstStyle/>
              <a:p>
                <a:endParaRPr lang="en-US"/>
              </a:p>
            </p:txBody>
          </p:sp>
          <p:sp>
            <p:nvSpPr>
              <p:cNvPr id="22" name="Text Box 105"/>
              <p:cNvSpPr txBox="1">
                <a:spLocks noChangeArrowheads="1"/>
              </p:cNvSpPr>
              <p:nvPr/>
            </p:nvSpPr>
            <p:spPr bwMode="auto">
              <a:xfrm>
                <a:off x="1528" y="1363"/>
                <a:ext cx="644" cy="78"/>
              </a:xfrm>
              <a:prstGeom prst="rect">
                <a:avLst/>
              </a:prstGeom>
              <a:noFill/>
              <a:ln w="12700">
                <a:noFill/>
                <a:miter lim="800000"/>
                <a:headEnd/>
                <a:tailEnd/>
              </a:ln>
            </p:spPr>
            <p:txBody>
              <a:bodyPr wrap="square" lIns="0" tIns="0" rIns="0" bIns="0">
                <a:spAutoFit/>
              </a:bodyPr>
              <a:lstStyle/>
              <a:p>
                <a:pPr algn="l">
                  <a:buClrTx/>
                  <a:buSzTx/>
                  <a:buFontTx/>
                  <a:buNone/>
                </a:pPr>
                <a:r>
                  <a:rPr lang="en-US" sz="800" b="1" dirty="0"/>
                  <a:t>Forward JWT Token</a:t>
                </a:r>
              </a:p>
            </p:txBody>
          </p:sp>
        </p:grpSp>
      </p:grpSp>
      <p:sp>
        <p:nvSpPr>
          <p:cNvPr id="23" name="Rectangle 31"/>
          <p:cNvSpPr>
            <a:spLocks noChangeArrowheads="1"/>
          </p:cNvSpPr>
          <p:nvPr/>
        </p:nvSpPr>
        <p:spPr bwMode="auto">
          <a:xfrm>
            <a:off x="3703506" y="2264698"/>
            <a:ext cx="6747771" cy="304286"/>
          </a:xfrm>
          <a:prstGeom prst="rect">
            <a:avLst/>
          </a:prstGeom>
          <a:solidFill>
            <a:schemeClr val="bg1"/>
          </a:solidFill>
          <a:ln w="12700">
            <a:noFill/>
            <a:miter lim="800000"/>
            <a:headEnd/>
            <a:tailEnd/>
          </a:ln>
        </p:spPr>
        <p:txBody>
          <a:bodyPr lIns="36008" tIns="36008" rIns="36008" bIns="36008" anchor="t" anchorCtr="0"/>
          <a:lstStyle/>
          <a:p>
            <a:pPr algn="ctr">
              <a:buClrTx/>
              <a:buSzTx/>
              <a:buFontTx/>
              <a:buNone/>
            </a:pPr>
            <a:r>
              <a:rPr lang="en-US" sz="1200" dirty="0"/>
              <a:t>CF Routes</a:t>
            </a:r>
          </a:p>
        </p:txBody>
      </p:sp>
      <p:grpSp>
        <p:nvGrpSpPr>
          <p:cNvPr id="24" name="Group 23"/>
          <p:cNvGrpSpPr/>
          <p:nvPr/>
        </p:nvGrpSpPr>
        <p:grpSpPr>
          <a:xfrm>
            <a:off x="3771670" y="3899248"/>
            <a:ext cx="6445841" cy="1721852"/>
            <a:chOff x="2860612" y="3937396"/>
            <a:chExt cx="6445841" cy="1601527"/>
          </a:xfrm>
        </p:grpSpPr>
        <p:sp>
          <p:nvSpPr>
            <p:cNvPr id="25" name="Freeform 24"/>
            <p:cNvSpPr/>
            <p:nvPr/>
          </p:nvSpPr>
          <p:spPr bwMode="gray">
            <a:xfrm>
              <a:off x="2860612" y="3937396"/>
              <a:ext cx="6445841" cy="1601527"/>
            </a:xfrm>
            <a:custGeom>
              <a:avLst/>
              <a:gdLst>
                <a:gd name="connsiteX0" fmla="*/ 0 w 6500917"/>
                <a:gd name="connsiteY0" fmla="*/ 967796 h 1428333"/>
                <a:gd name="connsiteX1" fmla="*/ 0 w 6500917"/>
                <a:gd name="connsiteY1" fmla="*/ 1428333 h 1428333"/>
                <a:gd name="connsiteX2" fmla="*/ 6500917 w 6500917"/>
                <a:gd name="connsiteY2" fmla="*/ 1428333 h 1428333"/>
                <a:gd name="connsiteX3" fmla="*/ 6500917 w 6500917"/>
                <a:gd name="connsiteY3" fmla="*/ 0 h 1428333"/>
                <a:gd name="connsiteX4" fmla="*/ 5780076 w 6500917"/>
                <a:gd name="connsiteY4" fmla="*/ 0 h 1428333"/>
                <a:gd name="connsiteX5" fmla="*/ 5780076 w 6500917"/>
                <a:gd name="connsiteY5" fmla="*/ 967796 h 1428333"/>
                <a:gd name="connsiteX6" fmla="*/ 0 w 6500917"/>
                <a:gd name="connsiteY6" fmla="*/ 967796 h 142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0917" h="1428333">
                  <a:moveTo>
                    <a:pt x="0" y="967796"/>
                  </a:moveTo>
                  <a:lnTo>
                    <a:pt x="0" y="1428333"/>
                  </a:lnTo>
                  <a:lnTo>
                    <a:pt x="6500917" y="1428333"/>
                  </a:lnTo>
                  <a:lnTo>
                    <a:pt x="6500917" y="0"/>
                  </a:lnTo>
                  <a:lnTo>
                    <a:pt x="5780076" y="0"/>
                  </a:lnTo>
                  <a:lnTo>
                    <a:pt x="5780076" y="967796"/>
                  </a:lnTo>
                  <a:lnTo>
                    <a:pt x="0" y="967796"/>
                  </a:lnTo>
                  <a:close/>
                </a:path>
              </a:pathLst>
            </a:custGeom>
            <a:solidFill>
              <a:schemeClr val="bg1"/>
            </a:solidFill>
            <a:ln w="6350" algn="ctr">
              <a:solidFill>
                <a:schemeClr val="tx1"/>
              </a:solidFill>
              <a:miter lim="800000"/>
              <a:headEnd/>
              <a:tailEnd/>
            </a:ln>
          </p:spPr>
          <p:txBody>
            <a:bodyPr lIns="90000" tIns="72000" rIns="90000" bIns="72000" rtlCol="0" anchor="b" anchorCtr="0"/>
            <a:lstStyle/>
            <a:p>
              <a:pPr defTabSz="914400" fontAlgn="base">
                <a:spcBef>
                  <a:spcPct val="50000"/>
                </a:spcBef>
                <a:spcAft>
                  <a:spcPct val="0"/>
                </a:spcAft>
                <a:buClr>
                  <a:srgbClr val="F0AB00"/>
                </a:buClr>
                <a:buSzPct val="80000"/>
              </a:pPr>
              <a:r>
                <a:rPr lang="en-US" sz="1200" dirty="0"/>
                <a:t>Backing Services</a:t>
              </a:r>
            </a:p>
          </p:txBody>
        </p:sp>
        <p:sp>
          <p:nvSpPr>
            <p:cNvPr id="26" name="Rectangle 21"/>
            <p:cNvSpPr>
              <a:spLocks noChangeArrowheads="1"/>
            </p:cNvSpPr>
            <p:nvPr/>
          </p:nvSpPr>
          <p:spPr bwMode="auto">
            <a:xfrm>
              <a:off x="4412213" y="5153009"/>
              <a:ext cx="2813490" cy="298542"/>
            </a:xfrm>
            <a:prstGeom prst="rect">
              <a:avLst/>
            </a:prstGeom>
            <a:solidFill>
              <a:schemeClr val="bg1"/>
            </a:solidFill>
            <a:ln w="17780">
              <a:solidFill>
                <a:schemeClr val="tx1"/>
              </a:solidFill>
              <a:miter lim="800000"/>
              <a:headEnd/>
              <a:tailEnd/>
            </a:ln>
          </p:spPr>
          <p:txBody>
            <a:bodyPr lIns="36008" tIns="36008" rIns="36008" bIns="36008" anchor="ctr"/>
            <a:lstStyle/>
            <a:p>
              <a:pPr>
                <a:buClrTx/>
                <a:buSzTx/>
                <a:buFontTx/>
                <a:buNone/>
              </a:pPr>
              <a:r>
                <a:rPr lang="en-US" sz="1200" dirty="0"/>
                <a:t>HANA </a:t>
              </a:r>
            </a:p>
          </p:txBody>
        </p:sp>
        <p:sp>
          <p:nvSpPr>
            <p:cNvPr id="27" name="AutoShape 49"/>
            <p:cNvSpPr>
              <a:spLocks noChangeArrowheads="1"/>
            </p:cNvSpPr>
            <p:nvPr/>
          </p:nvSpPr>
          <p:spPr bwMode="auto">
            <a:xfrm>
              <a:off x="4961955" y="5184375"/>
              <a:ext cx="900320" cy="217429"/>
            </a:xfrm>
            <a:prstGeom prst="roundRect">
              <a:avLst>
                <a:gd name="adj" fmla="val 50000"/>
              </a:avLst>
            </a:prstGeom>
            <a:solidFill>
              <a:schemeClr val="bg1"/>
            </a:solidFill>
            <a:ln w="17780">
              <a:solidFill>
                <a:schemeClr val="tx1"/>
              </a:solidFill>
              <a:round/>
              <a:headEnd/>
              <a:tailEnd/>
            </a:ln>
          </p:spPr>
          <p:txBody>
            <a:bodyPr lIns="36008" tIns="36008" rIns="36008" bIns="36008" anchor="ctr"/>
            <a:lstStyle/>
            <a:p>
              <a:pPr algn="ctr">
                <a:buClrTx/>
                <a:buSzTx/>
                <a:buFontTx/>
                <a:buNone/>
              </a:pPr>
              <a:r>
                <a:rPr lang="en-US" sz="800" dirty="0"/>
                <a:t>Customer data</a:t>
              </a:r>
            </a:p>
          </p:txBody>
        </p:sp>
        <p:sp>
          <p:nvSpPr>
            <p:cNvPr id="28" name="AutoShape 49"/>
            <p:cNvSpPr>
              <a:spLocks noChangeArrowheads="1"/>
            </p:cNvSpPr>
            <p:nvPr/>
          </p:nvSpPr>
          <p:spPr bwMode="auto">
            <a:xfrm>
              <a:off x="5935316" y="5184374"/>
              <a:ext cx="900320" cy="217429"/>
            </a:xfrm>
            <a:prstGeom prst="roundRect">
              <a:avLst>
                <a:gd name="adj" fmla="val 50000"/>
              </a:avLst>
            </a:prstGeom>
            <a:solidFill>
              <a:schemeClr val="bg1"/>
            </a:solidFill>
            <a:ln w="17780">
              <a:solidFill>
                <a:schemeClr val="tx1"/>
              </a:solidFill>
              <a:round/>
              <a:headEnd/>
              <a:tailEnd/>
            </a:ln>
          </p:spPr>
          <p:txBody>
            <a:bodyPr lIns="36008" tIns="36008" rIns="36008" bIns="36008" anchor="ctr"/>
            <a:lstStyle/>
            <a:p>
              <a:pPr algn="ctr">
                <a:buClrTx/>
                <a:buSzTx/>
                <a:buFontTx/>
                <a:buNone/>
              </a:pPr>
              <a:r>
                <a:rPr lang="en-US" sz="800" dirty="0"/>
                <a:t>Customer data</a:t>
              </a:r>
            </a:p>
          </p:txBody>
        </p:sp>
        <p:sp>
          <p:nvSpPr>
            <p:cNvPr id="29" name="Rectangle 21"/>
            <p:cNvSpPr>
              <a:spLocks noChangeArrowheads="1"/>
            </p:cNvSpPr>
            <p:nvPr/>
          </p:nvSpPr>
          <p:spPr bwMode="auto">
            <a:xfrm>
              <a:off x="7347844" y="5162907"/>
              <a:ext cx="1112634" cy="282720"/>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Portal Service </a:t>
              </a:r>
            </a:p>
          </p:txBody>
        </p:sp>
        <p:sp>
          <p:nvSpPr>
            <p:cNvPr id="30" name="Rectangle 21"/>
            <p:cNvSpPr>
              <a:spLocks noChangeArrowheads="1"/>
            </p:cNvSpPr>
            <p:nvPr/>
          </p:nvSpPr>
          <p:spPr bwMode="auto">
            <a:xfrm>
              <a:off x="8590250" y="5158875"/>
              <a:ext cx="618450" cy="280544"/>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a:t>
              </a:r>
            </a:p>
          </p:txBody>
        </p:sp>
      </p:grpSp>
      <p:sp>
        <p:nvSpPr>
          <p:cNvPr id="31" name="Rectangle 21"/>
          <p:cNvSpPr>
            <a:spLocks noChangeArrowheads="1"/>
          </p:cNvSpPr>
          <p:nvPr/>
        </p:nvSpPr>
        <p:spPr bwMode="auto">
          <a:xfrm>
            <a:off x="9626741" y="4044160"/>
            <a:ext cx="493017" cy="710136"/>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UAA </a:t>
            </a:r>
          </a:p>
        </p:txBody>
      </p:sp>
      <p:grpSp>
        <p:nvGrpSpPr>
          <p:cNvPr id="32" name="Group 31"/>
          <p:cNvGrpSpPr/>
          <p:nvPr/>
        </p:nvGrpSpPr>
        <p:grpSpPr>
          <a:xfrm>
            <a:off x="10888797" y="4919880"/>
            <a:ext cx="743536" cy="515364"/>
            <a:chOff x="10290170" y="4761760"/>
            <a:chExt cx="743536" cy="515364"/>
          </a:xfrm>
        </p:grpSpPr>
        <p:sp>
          <p:nvSpPr>
            <p:cNvPr id="33" name="Rectangle 21"/>
            <p:cNvSpPr>
              <a:spLocks noChangeArrowheads="1"/>
            </p:cNvSpPr>
            <p:nvPr/>
          </p:nvSpPr>
          <p:spPr bwMode="auto">
            <a:xfrm>
              <a:off x="10429477" y="4761760"/>
              <a:ext cx="604229" cy="341762"/>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err="1"/>
                <a:t>IdP</a:t>
              </a:r>
              <a:r>
                <a:rPr lang="en-US" sz="1200" dirty="0"/>
                <a:t> </a:t>
              </a:r>
            </a:p>
          </p:txBody>
        </p:sp>
        <p:sp>
          <p:nvSpPr>
            <p:cNvPr id="34" name="Rectangle 21"/>
            <p:cNvSpPr>
              <a:spLocks noChangeArrowheads="1"/>
            </p:cNvSpPr>
            <p:nvPr/>
          </p:nvSpPr>
          <p:spPr bwMode="auto">
            <a:xfrm>
              <a:off x="10361835" y="4845224"/>
              <a:ext cx="604229" cy="341762"/>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err="1"/>
                <a:t>IdP</a:t>
              </a:r>
              <a:r>
                <a:rPr lang="en-US" sz="1200" dirty="0"/>
                <a:t> </a:t>
              </a:r>
            </a:p>
          </p:txBody>
        </p:sp>
        <p:sp>
          <p:nvSpPr>
            <p:cNvPr id="35" name="Rectangle 21"/>
            <p:cNvSpPr>
              <a:spLocks noChangeArrowheads="1"/>
            </p:cNvSpPr>
            <p:nvPr/>
          </p:nvSpPr>
          <p:spPr bwMode="auto">
            <a:xfrm>
              <a:off x="10290170" y="4935362"/>
              <a:ext cx="604229" cy="341762"/>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IDP </a:t>
              </a:r>
            </a:p>
          </p:txBody>
        </p:sp>
      </p:grpSp>
      <p:sp>
        <p:nvSpPr>
          <p:cNvPr id="36" name="AutoShape 68"/>
          <p:cNvSpPr>
            <a:spLocks noChangeArrowheads="1"/>
          </p:cNvSpPr>
          <p:nvPr/>
        </p:nvSpPr>
        <p:spPr bwMode="auto">
          <a:xfrm rot="5400000">
            <a:off x="11257210" y="4331461"/>
            <a:ext cx="144495" cy="144495"/>
          </a:xfrm>
          <a:prstGeom prst="flowChartConnector">
            <a:avLst/>
          </a:prstGeom>
          <a:solidFill>
            <a:schemeClr val="bg1"/>
          </a:solidFill>
          <a:ln w="17780">
            <a:solidFill>
              <a:schemeClr val="tx1"/>
            </a:solidFill>
            <a:round/>
            <a:headEnd/>
            <a:tailEnd/>
          </a:ln>
        </p:spPr>
        <p:txBody>
          <a:bodyPr wrap="none" lIns="90021" tIns="46811" rIns="90021" bIns="46811" anchor="ctr"/>
          <a:lstStyle/>
          <a:p>
            <a:endParaRPr lang="en-US"/>
          </a:p>
        </p:txBody>
      </p:sp>
      <p:cxnSp>
        <p:nvCxnSpPr>
          <p:cNvPr id="37" name="AutoShape 69"/>
          <p:cNvCxnSpPr>
            <a:cxnSpLocks noChangeShapeType="1"/>
          </p:cNvCxnSpPr>
          <p:nvPr/>
        </p:nvCxnSpPr>
        <p:spPr bwMode="auto">
          <a:xfrm>
            <a:off x="10119758" y="4399228"/>
            <a:ext cx="1137452" cy="4481"/>
          </a:xfrm>
          <a:prstGeom prst="straightConnector1">
            <a:avLst/>
          </a:prstGeom>
          <a:noFill/>
          <a:ln w="8890">
            <a:solidFill>
              <a:schemeClr val="tx1"/>
            </a:solidFill>
            <a:round/>
            <a:headEnd/>
            <a:tailEnd/>
          </a:ln>
        </p:spPr>
      </p:cxnSp>
      <p:cxnSp>
        <p:nvCxnSpPr>
          <p:cNvPr id="38" name="AutoShape 70"/>
          <p:cNvCxnSpPr>
            <a:cxnSpLocks noChangeShapeType="1"/>
            <a:endCxn id="39" idx="0"/>
          </p:cNvCxnSpPr>
          <p:nvPr/>
        </p:nvCxnSpPr>
        <p:spPr bwMode="auto">
          <a:xfrm>
            <a:off x="11329457" y="4475956"/>
            <a:ext cx="762" cy="443924"/>
          </a:xfrm>
          <a:prstGeom prst="straightConnector1">
            <a:avLst/>
          </a:prstGeom>
          <a:noFill/>
          <a:ln w="12700">
            <a:solidFill>
              <a:schemeClr val="tx1"/>
            </a:solidFill>
            <a:round/>
            <a:headEnd/>
            <a:tailEnd/>
          </a:ln>
        </p:spPr>
      </p:cxnSp>
      <p:sp>
        <p:nvSpPr>
          <p:cNvPr id="39" name="AutoShape 80"/>
          <p:cNvSpPr>
            <a:spLocks noChangeArrowheads="1"/>
          </p:cNvSpPr>
          <p:nvPr/>
        </p:nvSpPr>
        <p:spPr bwMode="auto">
          <a:xfrm>
            <a:off x="6994374" y="2744507"/>
            <a:ext cx="144496" cy="144496"/>
          </a:xfrm>
          <a:prstGeom prst="flowChartConnector">
            <a:avLst/>
          </a:prstGeom>
          <a:solidFill>
            <a:schemeClr val="bg1"/>
          </a:solidFill>
          <a:ln w="17780">
            <a:solidFill>
              <a:schemeClr val="tx1"/>
            </a:solidFill>
            <a:round/>
            <a:headEnd/>
            <a:tailEnd/>
          </a:ln>
        </p:spPr>
        <p:txBody>
          <a:bodyPr wrap="none" lIns="90021" tIns="46811" rIns="90021" bIns="46811" anchor="ctr"/>
          <a:lstStyle/>
          <a:p>
            <a:endParaRPr lang="en-US"/>
          </a:p>
        </p:txBody>
      </p:sp>
      <p:cxnSp>
        <p:nvCxnSpPr>
          <p:cNvPr id="40" name="AutoShape 81"/>
          <p:cNvCxnSpPr>
            <a:cxnSpLocks noChangeShapeType="1"/>
            <a:endCxn id="61" idx="4"/>
          </p:cNvCxnSpPr>
          <p:nvPr/>
        </p:nvCxnSpPr>
        <p:spPr bwMode="auto">
          <a:xfrm flipV="1">
            <a:off x="7066622" y="2889003"/>
            <a:ext cx="0" cy="283694"/>
          </a:xfrm>
          <a:prstGeom prst="straightConnector1">
            <a:avLst/>
          </a:prstGeom>
          <a:noFill/>
          <a:ln w="8890">
            <a:solidFill>
              <a:schemeClr val="tx1"/>
            </a:solidFill>
            <a:round/>
            <a:headEnd/>
            <a:tailEnd/>
          </a:ln>
        </p:spPr>
      </p:cxnSp>
      <p:cxnSp>
        <p:nvCxnSpPr>
          <p:cNvPr id="41" name="AutoShape 82"/>
          <p:cNvCxnSpPr>
            <a:cxnSpLocks noChangeShapeType="1"/>
            <a:stCxn id="61" idx="0"/>
          </p:cNvCxnSpPr>
          <p:nvPr/>
        </p:nvCxnSpPr>
        <p:spPr bwMode="auto">
          <a:xfrm flipV="1">
            <a:off x="7066622" y="2568984"/>
            <a:ext cx="0" cy="175523"/>
          </a:xfrm>
          <a:prstGeom prst="straightConnector1">
            <a:avLst/>
          </a:prstGeom>
          <a:noFill/>
          <a:ln w="8890">
            <a:solidFill>
              <a:schemeClr val="tx1"/>
            </a:solidFill>
            <a:round/>
            <a:headEnd/>
            <a:tailEnd/>
          </a:ln>
        </p:spPr>
      </p:cxnSp>
      <p:grpSp>
        <p:nvGrpSpPr>
          <p:cNvPr id="42" name="Group 71"/>
          <p:cNvGrpSpPr>
            <a:grpSpLocks/>
          </p:cNvGrpSpPr>
          <p:nvPr/>
        </p:nvGrpSpPr>
        <p:grpSpPr bwMode="auto">
          <a:xfrm>
            <a:off x="7159981" y="2600425"/>
            <a:ext cx="154023" cy="122265"/>
            <a:chOff x="1526" y="1540"/>
            <a:chExt cx="97" cy="77"/>
          </a:xfrm>
        </p:grpSpPr>
        <p:sp>
          <p:nvSpPr>
            <p:cNvPr id="43" name="Text Box 72"/>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44" name="Line 73"/>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21" tIns="46811" rIns="90021" bIns="46811" anchor="ctr"/>
            <a:lstStyle/>
            <a:p>
              <a:endParaRPr lang="en-US"/>
            </a:p>
          </p:txBody>
        </p:sp>
      </p:grpSp>
      <p:sp>
        <p:nvSpPr>
          <p:cNvPr id="45" name="Rectangle 21"/>
          <p:cNvSpPr>
            <a:spLocks noChangeArrowheads="1"/>
          </p:cNvSpPr>
          <p:nvPr/>
        </p:nvSpPr>
        <p:spPr bwMode="auto">
          <a:xfrm>
            <a:off x="3811604" y="4038419"/>
            <a:ext cx="800970" cy="734235"/>
          </a:xfrm>
          <a:prstGeom prst="rect">
            <a:avLst/>
          </a:prstGeom>
          <a:solidFill>
            <a:schemeClr val="bg1"/>
          </a:solidFill>
          <a:ln w="12700">
            <a:solidFill>
              <a:schemeClr val="tx1"/>
            </a:solidFill>
            <a:miter lim="800000"/>
            <a:headEnd/>
            <a:tailEnd/>
          </a:ln>
        </p:spPr>
        <p:txBody>
          <a:bodyPr lIns="36008" tIns="36008" rIns="36008" bIns="36008" anchor="t" anchorCtr="0"/>
          <a:lstStyle/>
          <a:p>
            <a:r>
              <a:rPr lang="en-US" sz="1200" dirty="0"/>
              <a:t>Rule Engine Service</a:t>
            </a:r>
          </a:p>
        </p:txBody>
      </p:sp>
      <p:grpSp>
        <p:nvGrpSpPr>
          <p:cNvPr id="46" name="Group 45"/>
          <p:cNvGrpSpPr/>
          <p:nvPr/>
        </p:nvGrpSpPr>
        <p:grpSpPr>
          <a:xfrm>
            <a:off x="7831761" y="4108764"/>
            <a:ext cx="1254857" cy="564355"/>
            <a:chOff x="4957629" y="4232637"/>
            <a:chExt cx="1254857" cy="564355"/>
          </a:xfrm>
        </p:grpSpPr>
        <p:sp>
          <p:nvSpPr>
            <p:cNvPr id="47" name="Rectangle 21"/>
            <p:cNvSpPr>
              <a:spLocks noChangeArrowheads="1"/>
            </p:cNvSpPr>
            <p:nvPr/>
          </p:nvSpPr>
          <p:spPr bwMode="auto">
            <a:xfrm>
              <a:off x="5204190" y="4365092"/>
              <a:ext cx="1008296" cy="431900"/>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 </a:t>
              </a:r>
            </a:p>
          </p:txBody>
        </p:sp>
        <p:sp>
          <p:nvSpPr>
            <p:cNvPr id="48" name="Rectangle 21"/>
            <p:cNvSpPr>
              <a:spLocks noChangeArrowheads="1"/>
            </p:cNvSpPr>
            <p:nvPr/>
          </p:nvSpPr>
          <p:spPr bwMode="auto">
            <a:xfrm>
              <a:off x="5084247" y="4297681"/>
              <a:ext cx="1008296" cy="431900"/>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 </a:t>
              </a:r>
            </a:p>
          </p:txBody>
        </p:sp>
        <p:sp>
          <p:nvSpPr>
            <p:cNvPr id="49" name="Rectangle 21"/>
            <p:cNvSpPr>
              <a:spLocks noChangeArrowheads="1"/>
            </p:cNvSpPr>
            <p:nvPr/>
          </p:nvSpPr>
          <p:spPr bwMode="auto">
            <a:xfrm>
              <a:off x="4957629" y="4232637"/>
              <a:ext cx="1008296" cy="431900"/>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Other </a:t>
              </a:r>
            </a:p>
            <a:p>
              <a:pPr algn="ctr">
                <a:buClrTx/>
                <a:buSzTx/>
                <a:buFontTx/>
                <a:buNone/>
              </a:pPr>
              <a:r>
                <a:rPr lang="en-US" sz="1200" dirty="0"/>
                <a:t>Micro Service </a:t>
              </a:r>
            </a:p>
          </p:txBody>
        </p:sp>
      </p:grpSp>
      <p:grpSp>
        <p:nvGrpSpPr>
          <p:cNvPr id="50" name="Group 40"/>
          <p:cNvGrpSpPr>
            <a:grpSpLocks/>
          </p:cNvGrpSpPr>
          <p:nvPr/>
        </p:nvGrpSpPr>
        <p:grpSpPr bwMode="auto">
          <a:xfrm>
            <a:off x="6622979" y="4847826"/>
            <a:ext cx="370030" cy="357998"/>
            <a:chOff x="998" y="3624"/>
            <a:chExt cx="271" cy="271"/>
          </a:xfrm>
        </p:grpSpPr>
        <p:sp>
          <p:nvSpPr>
            <p:cNvPr id="51" name="Freeform 41"/>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52" name="Freeform 42"/>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dirty="0"/>
            </a:p>
          </p:txBody>
        </p:sp>
        <p:sp>
          <p:nvSpPr>
            <p:cNvPr id="53" name="AutoShape 43"/>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cxnSp>
        <p:nvCxnSpPr>
          <p:cNvPr id="54" name="Straight Connector 53"/>
          <p:cNvCxnSpPr/>
          <p:nvPr/>
        </p:nvCxnSpPr>
        <p:spPr>
          <a:xfrm flipH="1" flipV="1">
            <a:off x="9873249" y="3690607"/>
            <a:ext cx="1" cy="3535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88" idx="3"/>
          </p:cNvCxnSpPr>
          <p:nvPr/>
        </p:nvCxnSpPr>
        <p:spPr>
          <a:xfrm flipH="1">
            <a:off x="9302137" y="4399228"/>
            <a:ext cx="324604" cy="83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879480" y="3836709"/>
            <a:ext cx="389773"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ea typeface="Arial Unicode MS" pitchFamily="34" charset="-128"/>
                <a:cs typeface="Arial Unicode MS" pitchFamily="34" charset="-128"/>
              </a:rPr>
              <a:t>binds</a:t>
            </a:r>
          </a:p>
        </p:txBody>
      </p:sp>
      <p:sp>
        <p:nvSpPr>
          <p:cNvPr id="57" name="TextBox 56"/>
          <p:cNvSpPr txBox="1"/>
          <p:nvPr/>
        </p:nvSpPr>
        <p:spPr>
          <a:xfrm>
            <a:off x="9317461" y="4269905"/>
            <a:ext cx="389773"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ea typeface="Arial Unicode MS" pitchFamily="34" charset="-128"/>
                <a:cs typeface="Arial Unicode MS" pitchFamily="34" charset="-128"/>
              </a:rPr>
              <a:t>binds</a:t>
            </a:r>
          </a:p>
        </p:txBody>
      </p:sp>
      <p:cxnSp>
        <p:nvCxnSpPr>
          <p:cNvPr id="58" name="Straight Connector 57"/>
          <p:cNvCxnSpPr/>
          <p:nvPr/>
        </p:nvCxnSpPr>
        <p:spPr>
          <a:xfrm>
            <a:off x="281530" y="1792143"/>
            <a:ext cx="11700284" cy="4500"/>
          </a:xfrm>
          <a:prstGeom prst="line">
            <a:avLst/>
          </a:prstGeom>
          <a:ln w="254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318562" y="6112878"/>
            <a:ext cx="8663252" cy="23408"/>
          </a:xfrm>
          <a:prstGeom prst="line">
            <a:avLst/>
          </a:prstGeom>
          <a:ln w="254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61" name="Rectangle 138"/>
          <p:cNvSpPr>
            <a:spLocks noChangeArrowheads="1"/>
          </p:cNvSpPr>
          <p:nvPr/>
        </p:nvSpPr>
        <p:spPr bwMode="auto">
          <a:xfrm>
            <a:off x="3771670" y="6308999"/>
            <a:ext cx="1313623" cy="210695"/>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SAP Data Center</a:t>
            </a:r>
          </a:p>
        </p:txBody>
      </p:sp>
      <p:sp>
        <p:nvSpPr>
          <p:cNvPr id="62" name="Rectangle 138"/>
          <p:cNvSpPr>
            <a:spLocks noChangeArrowheads="1"/>
          </p:cNvSpPr>
          <p:nvPr/>
        </p:nvSpPr>
        <p:spPr bwMode="auto">
          <a:xfrm>
            <a:off x="5444093" y="6313362"/>
            <a:ext cx="1727475" cy="210695"/>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Customer Data Center</a:t>
            </a:r>
          </a:p>
        </p:txBody>
      </p:sp>
      <p:sp>
        <p:nvSpPr>
          <p:cNvPr id="63" name="Rectangle 138"/>
          <p:cNvSpPr>
            <a:spLocks noChangeArrowheads="1"/>
          </p:cNvSpPr>
          <p:nvPr/>
        </p:nvSpPr>
        <p:spPr bwMode="auto">
          <a:xfrm>
            <a:off x="7605534" y="6310667"/>
            <a:ext cx="2789795" cy="210695"/>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Partner Data Center        E.g. AWS </a:t>
            </a:r>
          </a:p>
        </p:txBody>
      </p:sp>
      <p:sp>
        <p:nvSpPr>
          <p:cNvPr id="64" name="Rectangle 31"/>
          <p:cNvSpPr>
            <a:spLocks noChangeArrowheads="1"/>
          </p:cNvSpPr>
          <p:nvPr/>
        </p:nvSpPr>
        <p:spPr bwMode="auto">
          <a:xfrm>
            <a:off x="221969" y="1951581"/>
            <a:ext cx="1932680" cy="164610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t" anchorCtr="0"/>
          <a:lstStyle/>
          <a:p>
            <a:pPr defTabSz="914400" fontAlgn="base">
              <a:spcBef>
                <a:spcPct val="50000"/>
              </a:spcBef>
              <a:spcAft>
                <a:spcPct val="0"/>
              </a:spcAft>
              <a:buClr>
                <a:srgbClr val="F0AB00"/>
              </a:buClr>
              <a:buSzPct val="80000"/>
            </a:pPr>
            <a:r>
              <a:rPr lang="en-US" sz="1200" dirty="0"/>
              <a:t>Order Management System</a:t>
            </a:r>
          </a:p>
          <a:p>
            <a:pPr marL="171450" indent="-171450" defTabSz="914400" fontAlgn="base">
              <a:spcBef>
                <a:spcPct val="50000"/>
              </a:spcBef>
              <a:spcAft>
                <a:spcPct val="0"/>
              </a:spcAft>
              <a:buClr>
                <a:srgbClr val="F0AB00"/>
              </a:buClr>
              <a:buSzPct val="80000"/>
              <a:buFont typeface="Arial" panose="020B0604020202020204" pitchFamily="34" charset="0"/>
              <a:buChar char="•"/>
            </a:pPr>
            <a:r>
              <a:rPr lang="en-US" altLang="zh-CN" sz="1200" kern="0" dirty="0">
                <a:ea typeface="Arial Unicode MS" pitchFamily="34" charset="-128"/>
                <a:cs typeface="Arial Unicode MS" pitchFamily="34" charset="-128"/>
              </a:rPr>
              <a:t>nGoM</a:t>
            </a:r>
          </a:p>
          <a:p>
            <a:pPr marL="171450" indent="-171450" defTabSz="91440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YaaS Billing</a:t>
            </a:r>
          </a:p>
          <a:p>
            <a:pPr marL="171450" indent="-171450" defTabSz="91440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S/4</a:t>
            </a:r>
          </a:p>
          <a:p>
            <a:pPr marL="171450" indent="-171450" defTabSz="91440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a:t>
            </a:r>
          </a:p>
        </p:txBody>
      </p:sp>
      <p:sp>
        <p:nvSpPr>
          <p:cNvPr id="65" name="L-Shape 64"/>
          <p:cNvSpPr/>
          <p:nvPr/>
        </p:nvSpPr>
        <p:spPr bwMode="gray">
          <a:xfrm>
            <a:off x="3589458" y="834652"/>
            <a:ext cx="6941907" cy="522270"/>
          </a:xfrm>
          <a:prstGeom prst="corner">
            <a:avLst>
              <a:gd name="adj1" fmla="val 42530"/>
              <a:gd name="adj2" fmla="val 50000"/>
            </a:avLst>
          </a:prstGeom>
          <a:solidFill>
            <a:schemeClr val="accent1"/>
          </a:solidFill>
          <a:ln w="6350" algn="ctr">
            <a:noFill/>
            <a:miter lim="800000"/>
            <a:headEnd/>
            <a:tailEnd/>
          </a:ln>
          <a:scene3d>
            <a:camera prst="orthographicFront">
              <a:rot lat="0" lon="0" rev="0"/>
            </a:camera>
            <a:lightRig rig="threePt" dir="t"/>
          </a:scene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Portal</a:t>
            </a:r>
            <a:r>
              <a:rPr kumimoji="0" lang="en-US" sz="900" b="0" i="0" u="none" strike="noStrike" kern="0" cap="none" spc="0" normalizeH="0" noProof="0" dirty="0">
                <a:ln>
                  <a:noFill/>
                </a:ln>
                <a:effectLst/>
                <a:uLnTx/>
                <a:uFillTx/>
                <a:ea typeface="Arial Unicode MS" pitchFamily="34" charset="-128"/>
                <a:cs typeface="Arial Unicode MS" pitchFamily="34" charset="-128"/>
              </a:rPr>
              <a:t> Service - </a:t>
            </a:r>
            <a:r>
              <a:rPr kumimoji="0" lang="en-US" sz="900" b="0" i="0" u="none" strike="noStrike" kern="0" cap="none" spc="0" normalizeH="0" baseline="0" noProof="0" dirty="0">
                <a:ln>
                  <a:noFill/>
                </a:ln>
                <a:effectLst/>
                <a:uLnTx/>
                <a:uFillTx/>
                <a:ea typeface="Arial Unicode MS" pitchFamily="34" charset="-128"/>
                <a:cs typeface="Arial Unicode MS" pitchFamily="34" charset="-128"/>
              </a:rPr>
              <a:t>Fiori</a:t>
            </a:r>
            <a:r>
              <a:rPr kumimoji="0" lang="en-US" sz="900" b="0" i="0" u="none" strike="noStrike" kern="0" cap="none" spc="0" normalizeH="0" noProof="0" dirty="0">
                <a:ln>
                  <a:noFill/>
                </a:ln>
                <a:effectLst/>
                <a:uLnTx/>
                <a:uFillTx/>
                <a:ea typeface="Arial Unicode MS" pitchFamily="34" charset="-128"/>
                <a:cs typeface="Arial Unicode MS" pitchFamily="34" charset="-128"/>
              </a:rPr>
              <a:t> Launchpad</a:t>
            </a:r>
            <a:endParaRPr kumimoji="0" lang="en-US" sz="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Rectangle 65"/>
          <p:cNvSpPr/>
          <p:nvPr/>
        </p:nvSpPr>
        <p:spPr bwMode="gray">
          <a:xfrm>
            <a:off x="6616356" y="829153"/>
            <a:ext cx="821769" cy="246700"/>
          </a:xfrm>
          <a:prstGeom prst="rec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900" kern="0" dirty="0">
                <a:ea typeface="Arial Unicode MS" pitchFamily="34" charset="-128"/>
                <a:cs typeface="Arial Unicode MS" pitchFamily="34" charset="-128"/>
              </a:rPr>
              <a:t>Configure UI</a:t>
            </a:r>
            <a:endParaRPr kumimoji="0" lang="en-US" sz="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7" name="Rectangle 66"/>
          <p:cNvSpPr/>
          <p:nvPr/>
        </p:nvSpPr>
        <p:spPr bwMode="gray">
          <a:xfrm>
            <a:off x="3928360" y="829153"/>
            <a:ext cx="821769" cy="246700"/>
          </a:xfrm>
          <a:prstGeom prst="rec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900" kern="0" dirty="0">
                <a:ea typeface="Arial Unicode MS" pitchFamily="34" charset="-128"/>
                <a:cs typeface="Arial Unicode MS" pitchFamily="34" charset="-128"/>
              </a:rPr>
              <a:t>UAA Admin UI</a:t>
            </a:r>
            <a:endParaRPr kumimoji="0" lang="en-US" sz="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8" name="Rectangle 67"/>
          <p:cNvSpPr/>
          <p:nvPr/>
        </p:nvSpPr>
        <p:spPr bwMode="gray">
          <a:xfrm>
            <a:off x="4814866" y="829153"/>
            <a:ext cx="821769" cy="246700"/>
          </a:xfrm>
          <a:prstGeom prst="rect">
            <a:avLst/>
          </a:prstGeom>
          <a:solidFill>
            <a:schemeClr val="accent1"/>
          </a:solidFill>
          <a:ln w="6350" algn="ctr">
            <a:noFill/>
            <a:miter lim="800000"/>
            <a:headEnd/>
            <a:tailEnd/>
          </a:ln>
        </p:spPr>
        <p:txBody>
          <a:bodyPr lIns="0" tIns="72000" rIns="0" bIns="72000" rtlCol="0" anchor="ctr"/>
          <a:lstStyle/>
          <a:p>
            <a:pPr algn="ctr" defTabSz="914400"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Rule Engine UI</a:t>
            </a:r>
          </a:p>
        </p:txBody>
      </p:sp>
      <p:sp>
        <p:nvSpPr>
          <p:cNvPr id="69" name="Rectangle 68"/>
          <p:cNvSpPr/>
          <p:nvPr/>
        </p:nvSpPr>
        <p:spPr bwMode="gray">
          <a:xfrm>
            <a:off x="5715611" y="829153"/>
            <a:ext cx="821769" cy="246700"/>
          </a:xfrm>
          <a:prstGeom prst="rect">
            <a:avLst/>
          </a:prstGeom>
          <a:solidFill>
            <a:schemeClr val="accent1"/>
          </a:solidFill>
          <a:ln w="6350" algn="ctr">
            <a:noFill/>
            <a:miter lim="800000"/>
            <a:headEnd/>
            <a:tailEnd/>
          </a:ln>
        </p:spPr>
        <p:txBody>
          <a:bodyPr lIns="0" tIns="72000" rIns="0" bIns="72000" rtlCol="0" anchor="ctr"/>
          <a:lstStyle/>
          <a:p>
            <a:pPr algn="ctr" defTabSz="914400"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 Entitlement UI</a:t>
            </a:r>
          </a:p>
        </p:txBody>
      </p:sp>
      <p:sp>
        <p:nvSpPr>
          <p:cNvPr id="70" name="Rectangle 69"/>
          <p:cNvSpPr/>
          <p:nvPr/>
        </p:nvSpPr>
        <p:spPr bwMode="gray">
          <a:xfrm>
            <a:off x="3524720" y="775693"/>
            <a:ext cx="7121013" cy="654595"/>
          </a:xfrm>
          <a:prstGeom prst="rect">
            <a:avLst/>
          </a:prstGeom>
          <a:noFill/>
          <a:ln w="635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Rectangle 70"/>
          <p:cNvSpPr/>
          <p:nvPr/>
        </p:nvSpPr>
        <p:spPr bwMode="gray">
          <a:xfrm>
            <a:off x="7514316" y="827278"/>
            <a:ext cx="973911" cy="246700"/>
          </a:xfrm>
          <a:prstGeom prst="rec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900" kern="0" dirty="0">
                <a:ea typeface="Arial Unicode MS" pitchFamily="34" charset="-128"/>
                <a:cs typeface="Arial Unicode MS" pitchFamily="34" charset="-128"/>
              </a:rPr>
              <a:t>Monitor &amp; Log UI</a:t>
            </a:r>
            <a:endParaRPr kumimoji="0" lang="en-US" sz="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2" name="Rectangle 71"/>
          <p:cNvSpPr/>
          <p:nvPr/>
        </p:nvSpPr>
        <p:spPr bwMode="gray">
          <a:xfrm>
            <a:off x="8550114" y="829065"/>
            <a:ext cx="1031282" cy="246700"/>
          </a:xfrm>
          <a:prstGeom prst="rec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900" kern="0" dirty="0">
                <a:ea typeface="Arial Unicode MS" pitchFamily="34" charset="-128"/>
                <a:cs typeface="Arial Unicode MS" pitchFamily="34" charset="-128"/>
              </a:rPr>
              <a:t>Error and Conflict Handler UI</a:t>
            </a:r>
            <a:endParaRPr kumimoji="0" lang="en-US" sz="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p:cNvSpPr/>
          <p:nvPr/>
        </p:nvSpPr>
        <p:spPr bwMode="gray">
          <a:xfrm>
            <a:off x="9651132" y="834652"/>
            <a:ext cx="875844" cy="246700"/>
          </a:xfrm>
          <a:prstGeom prst="rect">
            <a:avLst/>
          </a:prstGeom>
          <a:solidFill>
            <a:schemeClr val="accent1"/>
          </a:solidFill>
          <a:ln w="6350" algn="ctr">
            <a:noFill/>
            <a:miter lim="800000"/>
            <a:headEnd/>
            <a:tailEnd/>
          </a:ln>
        </p:spPr>
        <p:txBody>
          <a:bodyPr lIns="0" tIns="72000" rIns="0" bIns="72000" rtlCol="0" anchor="ctr"/>
          <a:lstStyle/>
          <a:p>
            <a:pPr algn="ctr" defTabSz="914400"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Archive UI</a:t>
            </a:r>
            <a:endParaRPr kumimoji="0" lang="en-US" sz="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5" name="Rectangle 74"/>
          <p:cNvSpPr/>
          <p:nvPr/>
        </p:nvSpPr>
        <p:spPr bwMode="gray">
          <a:xfrm>
            <a:off x="3388001" y="1951583"/>
            <a:ext cx="7387331" cy="408421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400" b="1" i="0" u="none" strike="noStrike" kern="0" cap="none" spc="0" normalizeH="0" baseline="0" noProof="0" dirty="0">
              <a:ln>
                <a:noFill/>
              </a:ln>
              <a:solidFill>
                <a:schemeClr val="bg2">
                  <a:lumMod val="25000"/>
                </a:schemeClr>
              </a:solidFill>
              <a:effectLst/>
              <a:uLnTx/>
              <a:uFillTx/>
              <a:ea typeface="Arial Unicode MS" pitchFamily="34" charset="-128"/>
              <a:cs typeface="Arial Unicode MS" pitchFamily="34" charset="-128"/>
            </a:endParaRPr>
          </a:p>
        </p:txBody>
      </p:sp>
      <p:sp>
        <p:nvSpPr>
          <p:cNvPr id="76" name="Rectangle 31"/>
          <p:cNvSpPr>
            <a:spLocks noChangeArrowheads="1"/>
          </p:cNvSpPr>
          <p:nvPr/>
        </p:nvSpPr>
        <p:spPr bwMode="auto">
          <a:xfrm>
            <a:off x="3388000" y="348489"/>
            <a:ext cx="7387332" cy="121001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t" anchorCtr="0"/>
          <a:lstStyle/>
          <a:p>
            <a:pPr defTabSz="914400" fontAlgn="base">
              <a:spcBef>
                <a:spcPct val="50000"/>
              </a:spcBef>
              <a:spcAft>
                <a:spcPct val="0"/>
              </a:spcAft>
              <a:buClr>
                <a:srgbClr val="F0AB00"/>
              </a:buClr>
              <a:buSzPct val="80000"/>
            </a:pPr>
            <a:r>
              <a:rPr lang="en-US" sz="1200" b="1" kern="0" dirty="0">
                <a:solidFill>
                  <a:schemeClr val="tx1"/>
                </a:solidFill>
                <a:ea typeface="Arial Unicode MS" pitchFamily="34" charset="-128"/>
                <a:cs typeface="Arial Unicode MS" pitchFamily="34" charset="-128"/>
              </a:rPr>
              <a:t>Browser</a:t>
            </a:r>
          </a:p>
        </p:txBody>
      </p:sp>
      <p:sp>
        <p:nvSpPr>
          <p:cNvPr id="77" name="Rectangle 30"/>
          <p:cNvSpPr>
            <a:spLocks noChangeArrowheads="1"/>
          </p:cNvSpPr>
          <p:nvPr/>
        </p:nvSpPr>
        <p:spPr bwMode="auto">
          <a:xfrm>
            <a:off x="3524720" y="2880121"/>
            <a:ext cx="7089273" cy="2922064"/>
          </a:xfrm>
          <a:prstGeom prst="rect">
            <a:avLst/>
          </a:prstGeom>
          <a:solidFill>
            <a:schemeClr val="bg1">
              <a:lumMod val="95000"/>
            </a:schemeClr>
          </a:solidFill>
          <a:ln w="12700">
            <a:noFill/>
            <a:miter lim="800000"/>
            <a:headEnd/>
            <a:tailEnd/>
          </a:ln>
        </p:spPr>
        <p:txBody>
          <a:bodyPr lIns="36008" tIns="36008" rIns="36008" bIns="36008"/>
          <a:lstStyle/>
          <a:p>
            <a:pPr algn="r">
              <a:buClrTx/>
              <a:buSzTx/>
              <a:buFontTx/>
              <a:buNone/>
            </a:pPr>
            <a:r>
              <a:rPr lang="en-US" sz="1200" b="1" dirty="0"/>
              <a:t>Business Application – EMS</a:t>
            </a:r>
          </a:p>
        </p:txBody>
      </p:sp>
      <p:sp>
        <p:nvSpPr>
          <p:cNvPr id="78" name="Rectangle 31"/>
          <p:cNvSpPr>
            <a:spLocks noChangeArrowheads="1"/>
          </p:cNvSpPr>
          <p:nvPr/>
        </p:nvSpPr>
        <p:spPr bwMode="auto">
          <a:xfrm>
            <a:off x="3771670" y="3172697"/>
            <a:ext cx="6679606" cy="497493"/>
          </a:xfrm>
          <a:prstGeom prst="rect">
            <a:avLst/>
          </a:prstGeom>
          <a:solidFill>
            <a:schemeClr val="accent3">
              <a:lumMod val="40000"/>
              <a:lumOff val="6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lIns="36008" tIns="36008" rIns="36008" bIns="36008" anchor="t" anchorCtr="0"/>
          <a:lstStyle/>
          <a:p>
            <a:pPr>
              <a:buClrTx/>
              <a:buSzTx/>
              <a:buFontTx/>
              <a:buNone/>
            </a:pPr>
            <a:r>
              <a:rPr lang="en-US" sz="1200" b="1" dirty="0"/>
              <a:t>Application Router(Node.js)</a:t>
            </a:r>
          </a:p>
        </p:txBody>
      </p:sp>
      <p:sp>
        <p:nvSpPr>
          <p:cNvPr id="79" name="Rectangle 78"/>
          <p:cNvSpPr/>
          <p:nvPr/>
        </p:nvSpPr>
        <p:spPr bwMode="gray">
          <a:xfrm>
            <a:off x="6097302" y="3205578"/>
            <a:ext cx="4071884" cy="418908"/>
          </a:xfrm>
          <a:prstGeom prst="rect">
            <a:avLst/>
          </a:prstGeom>
          <a:solidFill>
            <a:srgbClr val="FFD05C"/>
          </a:solidFill>
          <a:ln w="6350" algn="ctr">
            <a:noFill/>
            <a:miter lim="800000"/>
            <a:headEnd/>
            <a:tailEnd/>
          </a:ln>
        </p:spPr>
        <p:txBody>
          <a:bodyPr lIns="90000" tIns="0" rIns="90000" bIns="72000" rtlCol="0" anchor="t" anchorCtr="0"/>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2">
                    <a:lumMod val="25000"/>
                  </a:schemeClr>
                </a:solidFill>
                <a:effectLst/>
                <a:uLnTx/>
                <a:uFillTx/>
                <a:ea typeface="Arial Unicode MS" pitchFamily="34" charset="-128"/>
                <a:cs typeface="Arial Unicode MS" pitchFamily="34" charset="-128"/>
              </a:rPr>
              <a:t>Static Content</a:t>
            </a:r>
          </a:p>
        </p:txBody>
      </p:sp>
      <p:sp>
        <p:nvSpPr>
          <p:cNvPr id="80" name="Rectangle 31"/>
          <p:cNvSpPr>
            <a:spLocks noChangeArrowheads="1"/>
          </p:cNvSpPr>
          <p:nvPr/>
        </p:nvSpPr>
        <p:spPr bwMode="auto">
          <a:xfrm>
            <a:off x="3766474" y="4025128"/>
            <a:ext cx="5516005" cy="830441"/>
          </a:xfrm>
          <a:prstGeom prst="rect">
            <a:avLst/>
          </a:prstGeom>
          <a:solidFill>
            <a:srgbClr val="DBF7CC"/>
          </a:solidFill>
          <a:ln w="12700">
            <a:noFill/>
            <a:miter lim="800000"/>
            <a:headEnd/>
            <a:tailEnd/>
          </a:ln>
        </p:spPr>
        <p:txBody>
          <a:bodyPr lIns="36008" tIns="36008" rIns="36008" bIns="36008" anchor="t" anchorCtr="0"/>
          <a:lstStyle/>
          <a:p>
            <a:pPr>
              <a:buClrTx/>
              <a:buSzTx/>
              <a:buFontTx/>
              <a:buNone/>
            </a:pPr>
            <a:r>
              <a:rPr lang="en-US" sz="900" dirty="0"/>
              <a:t>Entitlement Micro Services</a:t>
            </a:r>
          </a:p>
        </p:txBody>
      </p:sp>
      <p:sp>
        <p:nvSpPr>
          <p:cNvPr id="81" name="Rectangle 21"/>
          <p:cNvSpPr>
            <a:spLocks noChangeArrowheads="1"/>
          </p:cNvSpPr>
          <p:nvPr/>
        </p:nvSpPr>
        <p:spPr bwMode="auto">
          <a:xfrm>
            <a:off x="6296429" y="3262358"/>
            <a:ext cx="1514043" cy="294135"/>
          </a:xfrm>
          <a:prstGeom prst="rect">
            <a:avLst/>
          </a:prstGeom>
          <a:solidFill>
            <a:schemeClr val="bg1"/>
          </a:solidFill>
          <a:ln w="17780">
            <a:noFill/>
            <a:miter lim="800000"/>
            <a:headEnd/>
            <a:tailEnd/>
          </a:ln>
        </p:spPr>
        <p:txBody>
          <a:bodyPr lIns="36008" tIns="36008" rIns="36008" bIns="36008" anchor="ctr"/>
          <a:lstStyle/>
          <a:p>
            <a:pPr algn="ctr">
              <a:buClrTx/>
              <a:buSzTx/>
              <a:buFontTx/>
              <a:buNone/>
            </a:pPr>
            <a:r>
              <a:rPr lang="en-US" sz="1200" dirty="0"/>
              <a:t>SAPUI5 </a:t>
            </a:r>
          </a:p>
        </p:txBody>
      </p:sp>
      <p:sp>
        <p:nvSpPr>
          <p:cNvPr id="82" name="AutoShape 100"/>
          <p:cNvSpPr>
            <a:spLocks noChangeArrowheads="1"/>
          </p:cNvSpPr>
          <p:nvPr/>
        </p:nvSpPr>
        <p:spPr bwMode="auto">
          <a:xfrm>
            <a:off x="6766556" y="3791307"/>
            <a:ext cx="107262" cy="102457"/>
          </a:xfrm>
          <a:prstGeom prst="flowChartConnector">
            <a:avLst/>
          </a:prstGeom>
          <a:solidFill>
            <a:schemeClr val="bg1"/>
          </a:solidFill>
          <a:ln w="17780">
            <a:solidFill>
              <a:schemeClr val="tx1"/>
            </a:solidFill>
            <a:round/>
            <a:headEnd/>
            <a:tailEnd/>
          </a:ln>
        </p:spPr>
        <p:txBody>
          <a:bodyPr wrap="none" lIns="90021" tIns="46811" rIns="90021" bIns="46811" anchor="ctr"/>
          <a:lstStyle/>
          <a:p>
            <a:endParaRPr lang="en-US"/>
          </a:p>
        </p:txBody>
      </p:sp>
      <p:cxnSp>
        <p:nvCxnSpPr>
          <p:cNvPr id="83" name="AutoShape 101"/>
          <p:cNvCxnSpPr>
            <a:cxnSpLocks noChangeShapeType="1"/>
          </p:cNvCxnSpPr>
          <p:nvPr/>
        </p:nvCxnSpPr>
        <p:spPr bwMode="auto">
          <a:xfrm flipV="1">
            <a:off x="6816945" y="3893764"/>
            <a:ext cx="3243" cy="144655"/>
          </a:xfrm>
          <a:prstGeom prst="straightConnector1">
            <a:avLst/>
          </a:prstGeom>
          <a:noFill/>
          <a:ln w="12700">
            <a:solidFill>
              <a:schemeClr val="tx1"/>
            </a:solidFill>
            <a:round/>
            <a:headEnd/>
            <a:tailEnd/>
          </a:ln>
        </p:spPr>
      </p:cxnSp>
      <p:cxnSp>
        <p:nvCxnSpPr>
          <p:cNvPr id="84" name="AutoShape 102"/>
          <p:cNvCxnSpPr>
            <a:cxnSpLocks noChangeShapeType="1"/>
            <a:stCxn id="130" idx="0"/>
          </p:cNvCxnSpPr>
          <p:nvPr/>
        </p:nvCxnSpPr>
        <p:spPr bwMode="auto">
          <a:xfrm flipH="1" flipV="1">
            <a:off x="6816945" y="3670190"/>
            <a:ext cx="3242" cy="121117"/>
          </a:xfrm>
          <a:prstGeom prst="straightConnector1">
            <a:avLst/>
          </a:prstGeom>
          <a:noFill/>
          <a:ln w="12700">
            <a:solidFill>
              <a:schemeClr val="tx1"/>
            </a:solidFill>
            <a:round/>
            <a:headEnd/>
            <a:tailEnd/>
          </a:ln>
        </p:spPr>
      </p:cxnSp>
      <p:grpSp>
        <p:nvGrpSpPr>
          <p:cNvPr id="85" name="Group 103"/>
          <p:cNvGrpSpPr>
            <a:grpSpLocks/>
          </p:cNvGrpSpPr>
          <p:nvPr/>
        </p:nvGrpSpPr>
        <p:grpSpPr bwMode="auto">
          <a:xfrm>
            <a:off x="6953708" y="3697588"/>
            <a:ext cx="1305194" cy="260410"/>
            <a:chOff x="1528" y="1311"/>
            <a:chExt cx="644" cy="164"/>
          </a:xfrm>
        </p:grpSpPr>
        <p:sp>
          <p:nvSpPr>
            <p:cNvPr id="86" name="Line 104"/>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21" tIns="46811" rIns="90021" bIns="46811" anchor="ctr"/>
            <a:lstStyle/>
            <a:p>
              <a:endParaRPr lang="en-US"/>
            </a:p>
          </p:txBody>
        </p:sp>
        <p:sp>
          <p:nvSpPr>
            <p:cNvPr id="87" name="Text Box 105"/>
            <p:cNvSpPr txBox="1">
              <a:spLocks noChangeArrowheads="1"/>
            </p:cNvSpPr>
            <p:nvPr/>
          </p:nvSpPr>
          <p:spPr bwMode="auto">
            <a:xfrm>
              <a:off x="1528" y="1311"/>
              <a:ext cx="644" cy="97"/>
            </a:xfrm>
            <a:prstGeom prst="rect">
              <a:avLst/>
            </a:prstGeom>
            <a:noFill/>
            <a:ln w="12700">
              <a:noFill/>
              <a:miter lim="800000"/>
              <a:headEnd/>
              <a:tailEnd/>
            </a:ln>
          </p:spPr>
          <p:txBody>
            <a:bodyPr wrap="square" lIns="0" tIns="0" rIns="0" bIns="0">
              <a:spAutoFit/>
            </a:bodyPr>
            <a:lstStyle/>
            <a:p>
              <a:pPr algn="l">
                <a:buClrTx/>
                <a:buSzTx/>
                <a:buFontTx/>
                <a:buNone/>
              </a:pPr>
              <a:r>
                <a:rPr lang="en-US" sz="1000" b="1" dirty="0"/>
                <a:t>Forward JWT Token</a:t>
              </a:r>
            </a:p>
          </p:txBody>
        </p:sp>
      </p:grpSp>
      <p:sp>
        <p:nvSpPr>
          <p:cNvPr id="88" name="Rectangle 31"/>
          <p:cNvSpPr>
            <a:spLocks noChangeArrowheads="1"/>
          </p:cNvSpPr>
          <p:nvPr/>
        </p:nvSpPr>
        <p:spPr bwMode="auto">
          <a:xfrm>
            <a:off x="3526077" y="2264698"/>
            <a:ext cx="7119656" cy="304286"/>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36008" tIns="36008" rIns="36008" bIns="36008" anchor="t" anchorCtr="0"/>
          <a:lstStyle/>
          <a:p>
            <a:pPr algn="ctr">
              <a:buClrTx/>
              <a:buSzTx/>
              <a:buFontTx/>
              <a:buNone/>
            </a:pPr>
            <a:r>
              <a:rPr lang="en-US" sz="1200" b="1" dirty="0"/>
              <a:t>Load Balance + Router</a:t>
            </a:r>
          </a:p>
        </p:txBody>
      </p:sp>
      <p:sp>
        <p:nvSpPr>
          <p:cNvPr id="89" name="Freeform 88"/>
          <p:cNvSpPr/>
          <p:nvPr/>
        </p:nvSpPr>
        <p:spPr bwMode="gray">
          <a:xfrm>
            <a:off x="3771669" y="3899248"/>
            <a:ext cx="6679607" cy="1721852"/>
          </a:xfrm>
          <a:custGeom>
            <a:avLst/>
            <a:gdLst>
              <a:gd name="connsiteX0" fmla="*/ 0 w 6500917"/>
              <a:gd name="connsiteY0" fmla="*/ 967796 h 1428333"/>
              <a:gd name="connsiteX1" fmla="*/ 0 w 6500917"/>
              <a:gd name="connsiteY1" fmla="*/ 1428333 h 1428333"/>
              <a:gd name="connsiteX2" fmla="*/ 6500917 w 6500917"/>
              <a:gd name="connsiteY2" fmla="*/ 1428333 h 1428333"/>
              <a:gd name="connsiteX3" fmla="*/ 6500917 w 6500917"/>
              <a:gd name="connsiteY3" fmla="*/ 0 h 1428333"/>
              <a:gd name="connsiteX4" fmla="*/ 5780076 w 6500917"/>
              <a:gd name="connsiteY4" fmla="*/ 0 h 1428333"/>
              <a:gd name="connsiteX5" fmla="*/ 5780076 w 6500917"/>
              <a:gd name="connsiteY5" fmla="*/ 967796 h 1428333"/>
              <a:gd name="connsiteX6" fmla="*/ 0 w 6500917"/>
              <a:gd name="connsiteY6" fmla="*/ 967796 h 142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0917" h="1428333">
                <a:moveTo>
                  <a:pt x="0" y="967796"/>
                </a:moveTo>
                <a:lnTo>
                  <a:pt x="0" y="1428333"/>
                </a:lnTo>
                <a:lnTo>
                  <a:pt x="6500917" y="1428333"/>
                </a:lnTo>
                <a:lnTo>
                  <a:pt x="6500917" y="0"/>
                </a:lnTo>
                <a:lnTo>
                  <a:pt x="5780076" y="0"/>
                </a:lnTo>
                <a:lnTo>
                  <a:pt x="5780076" y="967796"/>
                </a:lnTo>
                <a:lnTo>
                  <a:pt x="0" y="967796"/>
                </a:lnTo>
                <a:close/>
              </a:path>
            </a:pathLst>
          </a:custGeom>
          <a:solidFill>
            <a:srgbClr val="DEC1F9"/>
          </a:solidFill>
          <a:ln w="12700" algn="ctr">
            <a:solidFill>
              <a:srgbClr val="A665B7"/>
            </a:solidFill>
            <a:miter lim="800000"/>
            <a:headEnd/>
            <a:tailEnd/>
          </a:ln>
        </p:spPr>
        <p:txBody>
          <a:bodyPr lIns="90000" tIns="72000" rIns="90000" bIns="72000" rtlCol="0" anchor="b" anchorCtr="0"/>
          <a:lstStyle/>
          <a:p>
            <a:pPr defTabSz="914400" fontAlgn="base">
              <a:spcBef>
                <a:spcPct val="50000"/>
              </a:spcBef>
              <a:spcAft>
                <a:spcPct val="0"/>
              </a:spcAft>
              <a:buClr>
                <a:srgbClr val="F0AB00"/>
              </a:buClr>
              <a:buSzPct val="80000"/>
            </a:pPr>
            <a:r>
              <a:rPr lang="en-US" sz="1200" dirty="0"/>
              <a:t>Backing Services</a:t>
            </a:r>
          </a:p>
        </p:txBody>
      </p:sp>
      <p:sp>
        <p:nvSpPr>
          <p:cNvPr id="90" name="Rectangle 21"/>
          <p:cNvSpPr>
            <a:spLocks noChangeArrowheads="1"/>
          </p:cNvSpPr>
          <p:nvPr/>
        </p:nvSpPr>
        <p:spPr bwMode="auto">
          <a:xfrm>
            <a:off x="5415871" y="5197953"/>
            <a:ext cx="2920584" cy="364617"/>
          </a:xfrm>
          <a:prstGeom prst="rect">
            <a:avLst/>
          </a:prstGeom>
          <a:solidFill>
            <a:schemeClr val="bg1"/>
          </a:solidFill>
          <a:ln w="12700">
            <a:solidFill>
              <a:schemeClr val="bg2">
                <a:lumMod val="50000"/>
              </a:schemeClr>
            </a:solidFill>
            <a:miter lim="800000"/>
            <a:headEnd/>
            <a:tailEnd/>
          </a:ln>
        </p:spPr>
        <p:txBody>
          <a:bodyPr lIns="36008" tIns="36008" rIns="36008" bIns="36008" anchor="ctr"/>
          <a:lstStyle/>
          <a:p>
            <a:pPr>
              <a:buClrTx/>
              <a:buSzTx/>
              <a:buFontTx/>
              <a:buNone/>
            </a:pPr>
            <a:r>
              <a:rPr lang="en-US" sz="1200" dirty="0"/>
              <a:t>HANA </a:t>
            </a:r>
          </a:p>
        </p:txBody>
      </p:sp>
      <p:sp>
        <p:nvSpPr>
          <p:cNvPr id="91" name="AutoShape 49"/>
          <p:cNvSpPr>
            <a:spLocks noChangeArrowheads="1"/>
          </p:cNvSpPr>
          <p:nvPr/>
        </p:nvSpPr>
        <p:spPr bwMode="auto">
          <a:xfrm>
            <a:off x="6072707" y="5256390"/>
            <a:ext cx="900320" cy="233765"/>
          </a:xfrm>
          <a:prstGeom prst="roundRect">
            <a:avLst>
              <a:gd name="adj" fmla="val 50000"/>
            </a:avLst>
          </a:prstGeom>
          <a:solidFill>
            <a:schemeClr val="bg1"/>
          </a:solidFill>
          <a:ln w="12700">
            <a:solidFill>
              <a:schemeClr val="bg2">
                <a:lumMod val="50000"/>
              </a:schemeClr>
            </a:solidFill>
            <a:round/>
            <a:headEnd/>
            <a:tailEnd/>
          </a:ln>
        </p:spPr>
        <p:txBody>
          <a:bodyPr lIns="36008" tIns="36008" rIns="36008" bIns="36008" anchor="ctr"/>
          <a:lstStyle/>
          <a:p>
            <a:pPr algn="ctr">
              <a:buClrTx/>
              <a:buSzTx/>
              <a:buFontTx/>
              <a:buNone/>
            </a:pPr>
            <a:r>
              <a:rPr lang="en-US" sz="800" dirty="0"/>
              <a:t>Customer1 data</a:t>
            </a:r>
          </a:p>
        </p:txBody>
      </p:sp>
      <p:sp>
        <p:nvSpPr>
          <p:cNvPr id="92" name="AutoShape 49"/>
          <p:cNvSpPr>
            <a:spLocks noChangeArrowheads="1"/>
          </p:cNvSpPr>
          <p:nvPr/>
        </p:nvSpPr>
        <p:spPr bwMode="auto">
          <a:xfrm>
            <a:off x="7318174" y="5256389"/>
            <a:ext cx="900320" cy="233765"/>
          </a:xfrm>
          <a:prstGeom prst="roundRect">
            <a:avLst>
              <a:gd name="adj" fmla="val 50000"/>
            </a:avLst>
          </a:prstGeom>
          <a:solidFill>
            <a:schemeClr val="bg1"/>
          </a:solidFill>
          <a:ln w="12700">
            <a:solidFill>
              <a:schemeClr val="bg2">
                <a:lumMod val="50000"/>
              </a:schemeClr>
            </a:solidFill>
            <a:round/>
            <a:headEnd/>
            <a:tailEnd/>
          </a:ln>
        </p:spPr>
        <p:txBody>
          <a:bodyPr lIns="36008" tIns="36008" rIns="36008" bIns="36008" anchor="ctr"/>
          <a:lstStyle/>
          <a:p>
            <a:pPr algn="ctr">
              <a:buClrTx/>
              <a:buSzTx/>
              <a:buFontTx/>
              <a:buNone/>
            </a:pPr>
            <a:r>
              <a:rPr lang="en-US" sz="800" dirty="0"/>
              <a:t>Customer2 data</a:t>
            </a:r>
          </a:p>
        </p:txBody>
      </p:sp>
      <p:sp>
        <p:nvSpPr>
          <p:cNvPr id="93" name="Rectangle 21"/>
          <p:cNvSpPr>
            <a:spLocks noChangeArrowheads="1"/>
          </p:cNvSpPr>
          <p:nvPr/>
        </p:nvSpPr>
        <p:spPr bwMode="auto">
          <a:xfrm>
            <a:off x="8458596" y="5208595"/>
            <a:ext cx="1112634" cy="345293"/>
          </a:xfrm>
          <a:prstGeom prst="rect">
            <a:avLst/>
          </a:prstGeom>
          <a:solidFill>
            <a:schemeClr val="bg1"/>
          </a:solidFill>
          <a:ln w="12700">
            <a:solidFill>
              <a:schemeClr val="bg2">
                <a:lumMod val="50000"/>
              </a:schemeClr>
            </a:solidFill>
            <a:miter lim="800000"/>
            <a:headEnd/>
            <a:tailEnd/>
          </a:ln>
        </p:spPr>
        <p:txBody>
          <a:bodyPr lIns="36008" tIns="36008" rIns="36008" bIns="36008" anchor="ctr"/>
          <a:lstStyle/>
          <a:p>
            <a:pPr algn="ctr">
              <a:buClrTx/>
              <a:buSzTx/>
              <a:buFontTx/>
              <a:buNone/>
            </a:pPr>
            <a:r>
              <a:rPr lang="en-US" sz="1200" dirty="0"/>
              <a:t>Portal Service </a:t>
            </a:r>
          </a:p>
        </p:txBody>
      </p:sp>
      <p:sp>
        <p:nvSpPr>
          <p:cNvPr id="94" name="Rectangle 21"/>
          <p:cNvSpPr>
            <a:spLocks noChangeArrowheads="1"/>
          </p:cNvSpPr>
          <p:nvPr/>
        </p:nvSpPr>
        <p:spPr bwMode="auto">
          <a:xfrm>
            <a:off x="9701002" y="5204260"/>
            <a:ext cx="618450" cy="342636"/>
          </a:xfrm>
          <a:prstGeom prst="rect">
            <a:avLst/>
          </a:prstGeom>
          <a:solidFill>
            <a:schemeClr val="bg1"/>
          </a:solidFill>
          <a:ln w="12700">
            <a:solidFill>
              <a:schemeClr val="bg2">
                <a:lumMod val="50000"/>
              </a:schemeClr>
            </a:solidFill>
            <a:miter lim="800000"/>
            <a:headEnd/>
            <a:tailEnd/>
          </a:ln>
        </p:spPr>
        <p:txBody>
          <a:bodyPr lIns="36008" tIns="36008" rIns="36008" bIns="36008" anchor="ctr"/>
          <a:lstStyle/>
          <a:p>
            <a:pPr algn="ctr">
              <a:buClrTx/>
              <a:buSzTx/>
              <a:buFontTx/>
              <a:buNone/>
            </a:pPr>
            <a:r>
              <a:rPr lang="en-US" sz="1200" dirty="0"/>
              <a:t>…</a:t>
            </a:r>
          </a:p>
        </p:txBody>
      </p:sp>
      <p:sp>
        <p:nvSpPr>
          <p:cNvPr id="95" name="Rectangle 21"/>
          <p:cNvSpPr>
            <a:spLocks noChangeArrowheads="1"/>
          </p:cNvSpPr>
          <p:nvPr/>
        </p:nvSpPr>
        <p:spPr bwMode="auto">
          <a:xfrm>
            <a:off x="9826897" y="4044160"/>
            <a:ext cx="493017" cy="710136"/>
          </a:xfrm>
          <a:prstGeom prst="rect">
            <a:avLst/>
          </a:prstGeom>
          <a:solidFill>
            <a:schemeClr val="bg1"/>
          </a:solidFill>
          <a:ln w="12700">
            <a:solidFill>
              <a:schemeClr val="bg2">
                <a:lumMod val="50000"/>
              </a:schemeClr>
            </a:solidFill>
            <a:miter lim="800000"/>
            <a:headEnd/>
            <a:tailEnd/>
          </a:ln>
        </p:spPr>
        <p:txBody>
          <a:bodyPr lIns="36008" tIns="36008" rIns="36008" bIns="36008" anchor="ctr"/>
          <a:lstStyle/>
          <a:p>
            <a:pPr algn="ctr">
              <a:buClrTx/>
              <a:buSzTx/>
              <a:buFontTx/>
              <a:buNone/>
            </a:pPr>
            <a:r>
              <a:rPr lang="en-US" sz="1200" dirty="0"/>
              <a:t>UAA </a:t>
            </a:r>
          </a:p>
        </p:txBody>
      </p:sp>
      <p:sp>
        <p:nvSpPr>
          <p:cNvPr id="96" name="AutoShape 68"/>
          <p:cNvSpPr>
            <a:spLocks noChangeArrowheads="1"/>
          </p:cNvSpPr>
          <p:nvPr/>
        </p:nvSpPr>
        <p:spPr bwMode="auto">
          <a:xfrm rot="5400000">
            <a:off x="11257210" y="4331461"/>
            <a:ext cx="144495" cy="144495"/>
          </a:xfrm>
          <a:prstGeom prst="flowChartConnector">
            <a:avLst/>
          </a:prstGeom>
          <a:solidFill>
            <a:schemeClr val="bg1"/>
          </a:solidFill>
          <a:ln w="17780">
            <a:solidFill>
              <a:schemeClr val="tx1"/>
            </a:solidFill>
            <a:round/>
            <a:headEnd/>
            <a:tailEnd/>
          </a:ln>
        </p:spPr>
        <p:txBody>
          <a:bodyPr wrap="none" lIns="90021" tIns="46811" rIns="90021" bIns="46811" anchor="ctr"/>
          <a:lstStyle/>
          <a:p>
            <a:endParaRPr lang="en-US"/>
          </a:p>
        </p:txBody>
      </p:sp>
      <p:cxnSp>
        <p:nvCxnSpPr>
          <p:cNvPr id="97" name="AutoShape 69"/>
          <p:cNvCxnSpPr>
            <a:cxnSpLocks noChangeShapeType="1"/>
          </p:cNvCxnSpPr>
          <p:nvPr/>
        </p:nvCxnSpPr>
        <p:spPr bwMode="auto">
          <a:xfrm>
            <a:off x="10213703" y="4399228"/>
            <a:ext cx="1034047" cy="4481"/>
          </a:xfrm>
          <a:prstGeom prst="straightConnector1">
            <a:avLst/>
          </a:prstGeom>
          <a:noFill/>
          <a:ln w="12700">
            <a:solidFill>
              <a:schemeClr val="tx1"/>
            </a:solidFill>
            <a:round/>
            <a:headEnd/>
            <a:tailEnd/>
          </a:ln>
        </p:spPr>
      </p:cxnSp>
      <p:grpSp>
        <p:nvGrpSpPr>
          <p:cNvPr id="101" name="Group 40"/>
          <p:cNvGrpSpPr>
            <a:grpSpLocks/>
          </p:cNvGrpSpPr>
          <p:nvPr/>
        </p:nvGrpSpPr>
        <p:grpSpPr bwMode="auto">
          <a:xfrm>
            <a:off x="6622979" y="4847826"/>
            <a:ext cx="370030" cy="357998"/>
            <a:chOff x="998" y="3624"/>
            <a:chExt cx="271" cy="271"/>
          </a:xfrm>
        </p:grpSpPr>
        <p:sp>
          <p:nvSpPr>
            <p:cNvPr id="102" name="Freeform 41"/>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03" name="Freeform 42"/>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dirty="0"/>
            </a:p>
          </p:txBody>
        </p:sp>
        <p:sp>
          <p:nvSpPr>
            <p:cNvPr id="104" name="AutoShape 43"/>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cxnSp>
        <p:nvCxnSpPr>
          <p:cNvPr id="105" name="Straight Connector 104"/>
          <p:cNvCxnSpPr/>
          <p:nvPr/>
        </p:nvCxnSpPr>
        <p:spPr>
          <a:xfrm flipV="1">
            <a:off x="10076343" y="3690608"/>
            <a:ext cx="0" cy="3535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0116244" y="3698125"/>
            <a:ext cx="438700"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ea typeface="Arial Unicode MS" pitchFamily="34" charset="-128"/>
                <a:cs typeface="Arial Unicode MS" pitchFamily="34" charset="-128"/>
              </a:rPr>
              <a:t>binds</a:t>
            </a:r>
          </a:p>
        </p:txBody>
      </p:sp>
      <p:sp>
        <p:nvSpPr>
          <p:cNvPr id="108" name="TextBox 107"/>
          <p:cNvSpPr txBox="1"/>
          <p:nvPr/>
        </p:nvSpPr>
        <p:spPr>
          <a:xfrm>
            <a:off x="9352721" y="4215078"/>
            <a:ext cx="38977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ea typeface="Arial Unicode MS" pitchFamily="34" charset="-128"/>
                <a:cs typeface="Arial Unicode MS" pitchFamily="34" charset="-128"/>
              </a:rPr>
              <a:t>binds</a:t>
            </a:r>
          </a:p>
        </p:txBody>
      </p:sp>
      <p:sp>
        <p:nvSpPr>
          <p:cNvPr id="109" name="Rectangle 30"/>
          <p:cNvSpPr>
            <a:spLocks noChangeArrowheads="1"/>
          </p:cNvSpPr>
          <p:nvPr/>
        </p:nvSpPr>
        <p:spPr bwMode="auto">
          <a:xfrm>
            <a:off x="3388001" y="6241473"/>
            <a:ext cx="7387331" cy="40527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6008" tIns="36008" rIns="36008" bIns="36008"/>
          <a:lstStyle/>
          <a:p>
            <a:pPr algn="ctr">
              <a:buClrTx/>
              <a:buSzTx/>
              <a:buFontTx/>
              <a:buNone/>
            </a:pPr>
            <a:endParaRPr lang="en-US" sz="1200" dirty="0"/>
          </a:p>
        </p:txBody>
      </p:sp>
      <p:sp>
        <p:nvSpPr>
          <p:cNvPr id="110" name="Rectangle 138"/>
          <p:cNvSpPr>
            <a:spLocks noChangeArrowheads="1"/>
          </p:cNvSpPr>
          <p:nvPr/>
        </p:nvSpPr>
        <p:spPr bwMode="auto">
          <a:xfrm>
            <a:off x="4541212" y="6340277"/>
            <a:ext cx="1313623" cy="210695"/>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SAP Data Center</a:t>
            </a:r>
          </a:p>
        </p:txBody>
      </p:sp>
      <p:sp>
        <p:nvSpPr>
          <p:cNvPr id="113" name="Rectangle 31"/>
          <p:cNvSpPr>
            <a:spLocks noChangeArrowheads="1"/>
          </p:cNvSpPr>
          <p:nvPr/>
        </p:nvSpPr>
        <p:spPr bwMode="auto">
          <a:xfrm>
            <a:off x="2550310" y="1960466"/>
            <a:ext cx="738479" cy="407532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36008" tIns="36008" rIns="36008" bIns="36008" anchor="ctr"/>
          <a:lstStyle/>
          <a:p>
            <a:pPr algn="ctr"/>
            <a:r>
              <a:rPr lang="en-US" sz="1200" b="1" dirty="0"/>
              <a:t>HCI/PI/</a:t>
            </a:r>
          </a:p>
          <a:p>
            <a:pPr algn="ctr"/>
            <a:r>
              <a:rPr lang="en-US" sz="1200" b="1" dirty="0"/>
              <a:t>Direct Connect</a:t>
            </a:r>
          </a:p>
        </p:txBody>
      </p:sp>
      <p:sp>
        <p:nvSpPr>
          <p:cNvPr id="114" name="L-Shape 113"/>
          <p:cNvSpPr/>
          <p:nvPr/>
        </p:nvSpPr>
        <p:spPr bwMode="gray">
          <a:xfrm>
            <a:off x="3589458" y="808995"/>
            <a:ext cx="6941907" cy="615119"/>
          </a:xfrm>
          <a:prstGeom prst="corner">
            <a:avLst>
              <a:gd name="adj1" fmla="val 42530"/>
              <a:gd name="adj2" fmla="val 5000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Portal</a:t>
            </a:r>
            <a:r>
              <a:rPr kumimoji="0" lang="en-US" sz="900" b="0" i="0" u="none" strike="noStrike" kern="0" cap="none" spc="0" normalizeH="0" noProof="0" dirty="0">
                <a:ln>
                  <a:noFill/>
                </a:ln>
                <a:effectLst/>
                <a:uLnTx/>
                <a:uFillTx/>
                <a:ea typeface="Arial Unicode MS" pitchFamily="34" charset="-128"/>
                <a:cs typeface="Arial Unicode MS" pitchFamily="34" charset="-128"/>
              </a:rPr>
              <a:t> Service - </a:t>
            </a:r>
            <a:r>
              <a:rPr kumimoji="0" lang="en-US" sz="900" b="0" i="0" u="none" strike="noStrike" kern="0" cap="none" spc="0" normalizeH="0" baseline="0" noProof="0" dirty="0">
                <a:ln>
                  <a:noFill/>
                </a:ln>
                <a:effectLst/>
                <a:uLnTx/>
                <a:uFillTx/>
                <a:ea typeface="Arial Unicode MS" pitchFamily="34" charset="-128"/>
                <a:cs typeface="Arial Unicode MS" pitchFamily="34" charset="-128"/>
              </a:rPr>
              <a:t>Fiori</a:t>
            </a:r>
            <a:r>
              <a:rPr kumimoji="0" lang="en-US" sz="900" b="0" i="0" u="none" strike="noStrike" kern="0" cap="none" spc="0" normalizeH="0" noProof="0" dirty="0">
                <a:ln>
                  <a:noFill/>
                </a:ln>
                <a:effectLst/>
                <a:uLnTx/>
                <a:uFillTx/>
                <a:ea typeface="Arial Unicode MS" pitchFamily="34" charset="-128"/>
                <a:cs typeface="Arial Unicode MS" pitchFamily="34" charset="-128"/>
              </a:rPr>
              <a:t> Launchpad</a:t>
            </a:r>
            <a:endParaRPr kumimoji="0" lang="en-US" sz="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5" name="Rectangle 114"/>
          <p:cNvSpPr/>
          <p:nvPr/>
        </p:nvSpPr>
        <p:spPr bwMode="gray">
          <a:xfrm>
            <a:off x="7540086" y="831711"/>
            <a:ext cx="1123200" cy="246700"/>
          </a:xfrm>
          <a:prstGeom prst="rect">
            <a:avLst/>
          </a:prstGeom>
          <a:solidFill>
            <a:schemeClr val="bg1">
              <a:lumMod val="95000"/>
            </a:schemeClr>
          </a:solidFill>
          <a:ln>
            <a:headEnd/>
            <a:tailEnd/>
          </a:ln>
        </p:spPr>
        <p:style>
          <a:lnRef idx="1">
            <a:schemeClr val="accent2"/>
          </a:lnRef>
          <a:fillRef idx="2">
            <a:schemeClr val="accent2"/>
          </a:fillRef>
          <a:effectRef idx="1">
            <a:schemeClr val="accent2"/>
          </a:effectRef>
          <a:fontRef idx="minor">
            <a:schemeClr val="dk1"/>
          </a:fontRef>
        </p:style>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900" kern="0" dirty="0">
                <a:ea typeface="Arial Unicode MS" pitchFamily="34" charset="-128"/>
                <a:cs typeface="Arial Unicode MS" pitchFamily="34" charset="-128"/>
              </a:rPr>
              <a:t>Configuration</a:t>
            </a:r>
            <a:endParaRPr kumimoji="0" lang="en-US" sz="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6" name="Rectangle 115"/>
          <p:cNvSpPr/>
          <p:nvPr/>
        </p:nvSpPr>
        <p:spPr bwMode="gray">
          <a:xfrm>
            <a:off x="3968668" y="831711"/>
            <a:ext cx="1123200" cy="246700"/>
          </a:xfrm>
          <a:prstGeom prst="rect">
            <a:avLst/>
          </a:prstGeom>
          <a:solidFill>
            <a:schemeClr val="bg1">
              <a:lumMod val="95000"/>
            </a:schemeClr>
          </a:solidFill>
          <a:ln>
            <a:headEnd/>
            <a:tailEnd/>
          </a:ln>
        </p:spPr>
        <p:style>
          <a:lnRef idx="1">
            <a:schemeClr val="accent2"/>
          </a:lnRef>
          <a:fillRef idx="2">
            <a:schemeClr val="accent2"/>
          </a:fillRef>
          <a:effectRef idx="1">
            <a:schemeClr val="accent2"/>
          </a:effectRef>
          <a:fontRef idx="minor">
            <a:schemeClr val="dk1"/>
          </a:fontRef>
        </p:style>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900" kern="0" noProof="0" dirty="0">
                <a:ea typeface="Arial Unicode MS" pitchFamily="34" charset="-128"/>
                <a:cs typeface="Arial Unicode MS" pitchFamily="34" charset="-128"/>
              </a:rPr>
              <a:t>Job Schedule</a:t>
            </a:r>
            <a:endParaRPr kumimoji="0" lang="en-US" sz="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7" name="Rectangle 116"/>
          <p:cNvSpPr/>
          <p:nvPr/>
        </p:nvSpPr>
        <p:spPr bwMode="gray">
          <a:xfrm>
            <a:off x="5156273" y="831711"/>
            <a:ext cx="1122738" cy="246700"/>
          </a:xfrm>
          <a:prstGeom prst="rect">
            <a:avLst/>
          </a:prstGeom>
          <a:solidFill>
            <a:schemeClr val="bg1">
              <a:lumMod val="95000"/>
            </a:schemeClr>
          </a:solidFill>
          <a:ln>
            <a:headEnd/>
            <a:tailEnd/>
          </a:ln>
        </p:spPr>
        <p:style>
          <a:lnRef idx="1">
            <a:schemeClr val="accent2"/>
          </a:lnRef>
          <a:fillRef idx="2">
            <a:schemeClr val="accent2"/>
          </a:fillRef>
          <a:effectRef idx="1">
            <a:schemeClr val="accent2"/>
          </a:effectRef>
          <a:fontRef idx="minor">
            <a:schemeClr val="dk1"/>
          </a:fontRef>
        </p:style>
        <p:txBody>
          <a:bodyPr lIns="0" tIns="72000" rIns="0" bIns="72000" rtlCol="0" anchor="ctr"/>
          <a:lstStyle/>
          <a:p>
            <a:pPr algn="ctr" defTabSz="914400"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User Management</a:t>
            </a:r>
          </a:p>
        </p:txBody>
      </p:sp>
      <p:sp>
        <p:nvSpPr>
          <p:cNvPr id="118" name="Rectangle 117"/>
          <p:cNvSpPr/>
          <p:nvPr/>
        </p:nvSpPr>
        <p:spPr bwMode="gray">
          <a:xfrm>
            <a:off x="6340897" y="831711"/>
            <a:ext cx="1123200" cy="246700"/>
          </a:xfrm>
          <a:prstGeom prst="rect">
            <a:avLst/>
          </a:prstGeom>
          <a:solidFill>
            <a:schemeClr val="bg1">
              <a:lumMod val="95000"/>
            </a:schemeClr>
          </a:solidFill>
          <a:ln>
            <a:headEnd/>
            <a:tailEnd/>
          </a:ln>
        </p:spPr>
        <p:style>
          <a:lnRef idx="1">
            <a:schemeClr val="accent2"/>
          </a:lnRef>
          <a:fillRef idx="2">
            <a:schemeClr val="accent2"/>
          </a:fillRef>
          <a:effectRef idx="1">
            <a:schemeClr val="accent2"/>
          </a:effectRef>
          <a:fontRef idx="minor">
            <a:schemeClr val="dk1"/>
          </a:fontRef>
        </p:style>
        <p:txBody>
          <a:bodyPr lIns="0" tIns="72000" rIns="0" bIns="72000" rtlCol="0" anchor="ctr"/>
          <a:lstStyle/>
          <a:p>
            <a:pPr algn="ctr" defTabSz="914400"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 Entitlement </a:t>
            </a:r>
          </a:p>
        </p:txBody>
      </p:sp>
      <p:sp>
        <p:nvSpPr>
          <p:cNvPr id="121" name="Rectangle 120"/>
          <p:cNvSpPr/>
          <p:nvPr/>
        </p:nvSpPr>
        <p:spPr bwMode="gray">
          <a:xfrm>
            <a:off x="8733504" y="831711"/>
            <a:ext cx="1123200" cy="246700"/>
          </a:xfrm>
          <a:prstGeom prst="rect">
            <a:avLst/>
          </a:prstGeom>
          <a:solidFill>
            <a:schemeClr val="bg1">
              <a:lumMod val="95000"/>
            </a:schemeClr>
          </a:solidFill>
          <a:ln>
            <a:headEnd/>
            <a:tailEnd/>
          </a:ln>
        </p:spPr>
        <p:style>
          <a:lnRef idx="1">
            <a:schemeClr val="accent2"/>
          </a:lnRef>
          <a:fillRef idx="2">
            <a:schemeClr val="accent2"/>
          </a:fillRef>
          <a:effectRef idx="1">
            <a:schemeClr val="accent2"/>
          </a:effectRef>
          <a:fontRef idx="minor">
            <a:schemeClr val="dk1"/>
          </a:fontRef>
        </p:style>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900" kern="0" dirty="0">
                <a:ea typeface="Arial Unicode MS" pitchFamily="34" charset="-128"/>
                <a:cs typeface="Arial Unicode MS" pitchFamily="34" charset="-128"/>
              </a:rPr>
              <a:t>Monitor &amp; Trace</a:t>
            </a:r>
            <a:endParaRPr kumimoji="0" lang="en-US" sz="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2" name="Rectangle 31"/>
          <p:cNvSpPr>
            <a:spLocks noChangeArrowheads="1"/>
          </p:cNvSpPr>
          <p:nvPr/>
        </p:nvSpPr>
        <p:spPr bwMode="auto">
          <a:xfrm>
            <a:off x="10916107" y="2859980"/>
            <a:ext cx="1093017" cy="396871"/>
          </a:xfrm>
          <a:prstGeom prst="rect">
            <a:avLst/>
          </a:prstGeom>
          <a:solidFill>
            <a:schemeClr val="bg1">
              <a:lumMod val="95000"/>
            </a:schemeClr>
          </a:solidFill>
          <a:ln w="6350" algn="ctr">
            <a:noFill/>
            <a:miter lim="800000"/>
            <a:headEnd/>
            <a:tailEnd/>
          </a:ln>
        </p:spPr>
        <p:txBody>
          <a:bodyPr lIns="90000" tIns="72000" rIns="90000" bIns="72000" rtlCol="0" anchor="ctr" anchorCtr="0"/>
          <a:lstStyle/>
          <a:p>
            <a:pPr algn="ctr" defTabSz="914400"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EMS</a:t>
            </a:r>
          </a:p>
        </p:txBody>
      </p:sp>
      <p:cxnSp>
        <p:nvCxnSpPr>
          <p:cNvPr id="124" name="Straight Arrow Connector 123"/>
          <p:cNvCxnSpPr/>
          <p:nvPr/>
        </p:nvCxnSpPr>
        <p:spPr>
          <a:xfrm flipH="1">
            <a:off x="3247122" y="4640537"/>
            <a:ext cx="50918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3256103" y="4289914"/>
            <a:ext cx="50005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31"/>
          <p:cNvSpPr>
            <a:spLocks noChangeArrowheads="1"/>
          </p:cNvSpPr>
          <p:nvPr/>
        </p:nvSpPr>
        <p:spPr bwMode="auto">
          <a:xfrm>
            <a:off x="221969" y="4510652"/>
            <a:ext cx="1936964" cy="151625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t" anchorCtr="0"/>
          <a:lstStyle/>
          <a:p>
            <a:pPr defTabSz="914400" fontAlgn="base">
              <a:spcBef>
                <a:spcPct val="50000"/>
              </a:spcBef>
              <a:spcAft>
                <a:spcPct val="0"/>
              </a:spcAft>
              <a:buClr>
                <a:srgbClr val="F0AB00"/>
              </a:buClr>
              <a:buSzPct val="80000"/>
            </a:pPr>
            <a:r>
              <a:rPr lang="en-US" sz="1200" dirty="0"/>
              <a:t>Fulfillment</a:t>
            </a:r>
          </a:p>
          <a:p>
            <a:pPr defTabSz="914400" fontAlgn="base">
              <a:spcBef>
                <a:spcPct val="50000"/>
              </a:spcBef>
              <a:spcAft>
                <a:spcPct val="0"/>
              </a:spcAft>
              <a:buClr>
                <a:srgbClr val="F0AB00"/>
              </a:buClr>
              <a:buSzPct val="80000"/>
            </a:pPr>
            <a:endParaRPr lang="en-US" sz="1200" dirty="0">
              <a:solidFill>
                <a:schemeClr val="bg1"/>
              </a:solidFill>
            </a:endParaRPr>
          </a:p>
        </p:txBody>
      </p:sp>
      <p:cxnSp>
        <p:nvCxnSpPr>
          <p:cNvPr id="127" name="Straight Arrow Connector 126"/>
          <p:cNvCxnSpPr/>
          <p:nvPr/>
        </p:nvCxnSpPr>
        <p:spPr>
          <a:xfrm flipH="1">
            <a:off x="2158933" y="5268780"/>
            <a:ext cx="35114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V="1">
            <a:off x="2171700" y="2717927"/>
            <a:ext cx="378610" cy="47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2148968" y="2889003"/>
            <a:ext cx="401342" cy="63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2188913" y="5090761"/>
            <a:ext cx="35114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31"/>
          <p:cNvSpPr>
            <a:spLocks noChangeArrowheads="1"/>
          </p:cNvSpPr>
          <p:nvPr/>
        </p:nvSpPr>
        <p:spPr bwMode="auto">
          <a:xfrm>
            <a:off x="221969" y="343670"/>
            <a:ext cx="2973095" cy="121001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t" anchorCtr="0"/>
          <a:lstStyle/>
          <a:p>
            <a:pPr defTabSz="914400"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BO Cloud</a:t>
            </a:r>
          </a:p>
        </p:txBody>
      </p:sp>
      <p:sp>
        <p:nvSpPr>
          <p:cNvPr id="132" name="AutoShape 79"/>
          <p:cNvSpPr>
            <a:spLocks noChangeArrowheads="1"/>
          </p:cNvSpPr>
          <p:nvPr/>
        </p:nvSpPr>
        <p:spPr bwMode="auto">
          <a:xfrm rot="5400000">
            <a:off x="2898303" y="1720938"/>
            <a:ext cx="108610" cy="107906"/>
          </a:xfrm>
          <a:prstGeom prst="flowChartConnector">
            <a:avLst/>
          </a:prstGeom>
          <a:solidFill>
            <a:schemeClr val="bg1"/>
          </a:solidFill>
          <a:ln w="17780">
            <a:solidFill>
              <a:schemeClr val="tx1"/>
            </a:solidFill>
            <a:round/>
            <a:headEnd/>
            <a:tailEnd/>
          </a:ln>
        </p:spPr>
        <p:txBody>
          <a:bodyPr wrap="none" lIns="90021" tIns="46811" rIns="90021" bIns="46811" anchor="ctr"/>
          <a:lstStyle/>
          <a:p>
            <a:endParaRPr lang="en-US"/>
          </a:p>
        </p:txBody>
      </p:sp>
      <p:cxnSp>
        <p:nvCxnSpPr>
          <p:cNvPr id="133" name="Straight Connector 132"/>
          <p:cNvCxnSpPr/>
          <p:nvPr/>
        </p:nvCxnSpPr>
        <p:spPr>
          <a:xfrm flipV="1">
            <a:off x="2952608" y="1564701"/>
            <a:ext cx="0" cy="1558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952608" y="1829196"/>
            <a:ext cx="0" cy="1269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bwMode="gray">
          <a:xfrm>
            <a:off x="1021937" y="681757"/>
            <a:ext cx="1612391" cy="29151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72000" rIns="0" bIns="72000" rtlCol="0" anchor="ctr"/>
          <a:lstStyle/>
          <a:p>
            <a:pPr algn="ctr" defTabSz="914400"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Analysis Report / Dashboard</a:t>
            </a:r>
          </a:p>
        </p:txBody>
      </p:sp>
      <p:sp>
        <p:nvSpPr>
          <p:cNvPr id="139" name="Rectangle 138"/>
          <p:cNvSpPr/>
          <p:nvPr/>
        </p:nvSpPr>
        <p:spPr bwMode="gray">
          <a:xfrm>
            <a:off x="1021937" y="1092086"/>
            <a:ext cx="1612391" cy="2823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72000" rIns="0" bIns="72000" rtlCol="0" anchor="ctr"/>
          <a:lstStyle/>
          <a:p>
            <a:pPr algn="ctr" defTabSz="914400"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Builder</a:t>
            </a:r>
          </a:p>
        </p:txBody>
      </p:sp>
      <p:grpSp>
        <p:nvGrpSpPr>
          <p:cNvPr id="144" name="Group 71"/>
          <p:cNvGrpSpPr>
            <a:grpSpLocks/>
          </p:cNvGrpSpPr>
          <p:nvPr/>
        </p:nvGrpSpPr>
        <p:grpSpPr bwMode="auto">
          <a:xfrm>
            <a:off x="11050250" y="4173808"/>
            <a:ext cx="219134" cy="197823"/>
            <a:chOff x="1526" y="1540"/>
            <a:chExt cx="68" cy="102"/>
          </a:xfrm>
        </p:grpSpPr>
        <p:sp>
          <p:nvSpPr>
            <p:cNvPr id="145" name="Text Box 72"/>
            <p:cNvSpPr txBox="1">
              <a:spLocks noChangeArrowheads="1"/>
            </p:cNvSpPr>
            <p:nvPr/>
          </p:nvSpPr>
          <p:spPr bwMode="auto">
            <a:xfrm>
              <a:off x="1526" y="1540"/>
              <a:ext cx="54" cy="102"/>
            </a:xfrm>
            <a:prstGeom prst="rect">
              <a:avLst/>
            </a:prstGeom>
            <a:noFill/>
            <a:ln w="12700">
              <a:noFill/>
              <a:miter lim="800000"/>
              <a:headEnd/>
              <a:tailEnd/>
            </a:ln>
          </p:spPr>
          <p:txBody>
            <a:bodyPr lIns="0" tIns="0" rIns="0" bIns="0">
              <a:spAutoFit/>
            </a:bodyPr>
            <a:lstStyle/>
            <a:p>
              <a:pPr algn="l">
                <a:buClrTx/>
                <a:buSzTx/>
                <a:buFontTx/>
                <a:buNone/>
              </a:pPr>
              <a:r>
                <a:rPr lang="en-US" sz="1000" b="1" dirty="0"/>
                <a:t>R</a:t>
              </a:r>
            </a:p>
          </p:txBody>
        </p:sp>
        <p:sp>
          <p:nvSpPr>
            <p:cNvPr id="146" name="Line 73"/>
            <p:cNvSpPr>
              <a:spLocks noChangeShapeType="1"/>
            </p:cNvSpPr>
            <p:nvPr/>
          </p:nvSpPr>
          <p:spPr bwMode="auto">
            <a:xfrm rot="16200000" flipH="1">
              <a:off x="1586" y="1574"/>
              <a:ext cx="1" cy="14"/>
            </a:xfrm>
            <a:prstGeom prst="line">
              <a:avLst/>
            </a:prstGeom>
            <a:noFill/>
            <a:ln w="8890">
              <a:solidFill>
                <a:schemeClr val="tx1"/>
              </a:solidFill>
              <a:round/>
              <a:headEnd/>
              <a:tailEnd type="stealth" w="med" len="med"/>
            </a:ln>
          </p:spPr>
          <p:txBody>
            <a:bodyPr lIns="90021" tIns="46811" rIns="90021" bIns="46811" anchor="ctr"/>
            <a:lstStyle/>
            <a:p>
              <a:endParaRPr lang="en-US" sz="1000"/>
            </a:p>
          </p:txBody>
        </p:sp>
      </p:grpSp>
      <p:sp>
        <p:nvSpPr>
          <p:cNvPr id="147" name="Rectangle 138"/>
          <p:cNvSpPr>
            <a:spLocks noChangeArrowheads="1"/>
          </p:cNvSpPr>
          <p:nvPr/>
        </p:nvSpPr>
        <p:spPr bwMode="auto">
          <a:xfrm>
            <a:off x="6581640" y="6340277"/>
            <a:ext cx="1313623" cy="210695"/>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SAP Data Center</a:t>
            </a:r>
          </a:p>
        </p:txBody>
      </p:sp>
      <p:sp>
        <p:nvSpPr>
          <p:cNvPr id="148" name="Rectangle 138"/>
          <p:cNvSpPr>
            <a:spLocks noChangeArrowheads="1"/>
          </p:cNvSpPr>
          <p:nvPr/>
        </p:nvSpPr>
        <p:spPr bwMode="auto">
          <a:xfrm>
            <a:off x="8903669" y="6340277"/>
            <a:ext cx="1313623" cy="210695"/>
          </a:xfrm>
          <a:prstGeom prst="rect">
            <a:avLst/>
          </a:prstGeom>
          <a:solidFill>
            <a:schemeClr val="bg1"/>
          </a:solidFill>
          <a:ln w="17780">
            <a:solidFill>
              <a:schemeClr val="tx1"/>
            </a:solidFill>
            <a:miter lim="800000"/>
            <a:headEnd/>
            <a:tailEnd/>
          </a:ln>
        </p:spPr>
        <p:txBody>
          <a:bodyPr lIns="36008" tIns="36008" rIns="36008" bIns="36008" anchor="ctr"/>
          <a:lstStyle/>
          <a:p>
            <a:pPr algn="ctr">
              <a:buClrTx/>
              <a:buSzTx/>
              <a:buFontTx/>
              <a:buNone/>
            </a:pPr>
            <a:r>
              <a:rPr lang="en-US" sz="1200" dirty="0"/>
              <a:t>SAP Data Center</a:t>
            </a:r>
          </a:p>
        </p:txBody>
      </p:sp>
      <p:grpSp>
        <p:nvGrpSpPr>
          <p:cNvPr id="2" name="Group 1">
            <a:extLst>
              <a:ext uri="{FF2B5EF4-FFF2-40B4-BE49-F238E27FC236}">
                <a16:creationId xmlns:a16="http://schemas.microsoft.com/office/drawing/2014/main" id="{19AC32C9-38CF-AD4D-8128-383755483888}"/>
              </a:ext>
            </a:extLst>
          </p:cNvPr>
          <p:cNvGrpSpPr/>
          <p:nvPr/>
        </p:nvGrpSpPr>
        <p:grpSpPr>
          <a:xfrm>
            <a:off x="3879034" y="4589258"/>
            <a:ext cx="5389557" cy="194799"/>
            <a:chOff x="3879034" y="4589258"/>
            <a:chExt cx="5389557" cy="194799"/>
          </a:xfrm>
        </p:grpSpPr>
        <p:sp>
          <p:nvSpPr>
            <p:cNvPr id="152" name="Rectangle 21"/>
            <p:cNvSpPr>
              <a:spLocks noChangeArrowheads="1"/>
            </p:cNvSpPr>
            <p:nvPr/>
          </p:nvSpPr>
          <p:spPr bwMode="auto">
            <a:xfrm>
              <a:off x="3879034" y="4589258"/>
              <a:ext cx="1284370" cy="194799"/>
            </a:xfrm>
            <a:prstGeom prst="rect">
              <a:avLst/>
            </a:prstGeom>
            <a:solidFill>
              <a:schemeClr val="bg1">
                <a:lumMod val="95000"/>
              </a:schemeClr>
            </a:solidFill>
            <a:ln w="12700">
              <a:solidFill>
                <a:schemeClr val="bg2">
                  <a:lumMod val="75000"/>
                </a:schemeClr>
              </a:solidFill>
              <a:miter lim="800000"/>
              <a:headEnd/>
              <a:tailEnd/>
            </a:ln>
          </p:spPr>
          <p:txBody>
            <a:bodyPr lIns="36008" tIns="36008" rIns="36008" bIns="36008" anchor="ctr"/>
            <a:lstStyle/>
            <a:p>
              <a:pPr algn="ctr"/>
              <a:r>
                <a:rPr lang="en-US" sz="900" dirty="0"/>
                <a:t>Entitlement Service</a:t>
              </a:r>
            </a:p>
          </p:txBody>
        </p:sp>
        <p:sp>
          <p:nvSpPr>
            <p:cNvPr id="153" name="Rectangle 21"/>
            <p:cNvSpPr>
              <a:spLocks noChangeArrowheads="1"/>
            </p:cNvSpPr>
            <p:nvPr/>
          </p:nvSpPr>
          <p:spPr bwMode="auto">
            <a:xfrm>
              <a:off x="5265214" y="4589258"/>
              <a:ext cx="1645920" cy="194799"/>
            </a:xfrm>
            <a:prstGeom prst="rect">
              <a:avLst/>
            </a:prstGeom>
            <a:solidFill>
              <a:schemeClr val="bg1">
                <a:lumMod val="95000"/>
              </a:schemeClr>
            </a:solidFill>
            <a:ln w="12700">
              <a:solidFill>
                <a:schemeClr val="bg2">
                  <a:lumMod val="75000"/>
                </a:schemeClr>
              </a:solidFill>
              <a:miter lim="800000"/>
              <a:headEnd/>
              <a:tailEnd/>
            </a:ln>
          </p:spPr>
          <p:txBody>
            <a:bodyPr lIns="36008" tIns="36008" rIns="36008" bIns="36008" anchor="ctr"/>
            <a:lstStyle/>
            <a:p>
              <a:pPr algn="ctr"/>
              <a:r>
                <a:rPr lang="en-US" sz="900" dirty="0"/>
                <a:t>Event Management Service</a:t>
              </a:r>
            </a:p>
          </p:txBody>
        </p:sp>
        <p:sp>
          <p:nvSpPr>
            <p:cNvPr id="154" name="Rectangle 21"/>
            <p:cNvSpPr>
              <a:spLocks noChangeArrowheads="1"/>
            </p:cNvSpPr>
            <p:nvPr/>
          </p:nvSpPr>
          <p:spPr bwMode="auto">
            <a:xfrm>
              <a:off x="7011628" y="4589258"/>
              <a:ext cx="1005840" cy="194799"/>
            </a:xfrm>
            <a:prstGeom prst="rect">
              <a:avLst/>
            </a:prstGeom>
            <a:solidFill>
              <a:schemeClr val="bg1">
                <a:lumMod val="95000"/>
              </a:schemeClr>
            </a:solidFill>
            <a:ln w="12700">
              <a:solidFill>
                <a:schemeClr val="bg2">
                  <a:lumMod val="75000"/>
                </a:schemeClr>
              </a:solidFill>
              <a:miter lim="800000"/>
              <a:headEnd/>
              <a:tailEnd/>
            </a:ln>
          </p:spPr>
          <p:txBody>
            <a:bodyPr lIns="36008" tIns="36008" rIns="36008" bIns="36008" anchor="ctr"/>
            <a:lstStyle/>
            <a:p>
              <a:pPr algn="ctr"/>
              <a:r>
                <a:rPr lang="en-US" sz="900" dirty="0"/>
                <a:t>Monitor Service</a:t>
              </a:r>
            </a:p>
          </p:txBody>
        </p:sp>
        <p:sp>
          <p:nvSpPr>
            <p:cNvPr id="155" name="Rectangle 154"/>
            <p:cNvSpPr>
              <a:spLocks noChangeArrowheads="1"/>
            </p:cNvSpPr>
            <p:nvPr/>
          </p:nvSpPr>
          <p:spPr bwMode="auto">
            <a:xfrm>
              <a:off x="8079871" y="4589258"/>
              <a:ext cx="1188720" cy="194799"/>
            </a:xfrm>
            <a:prstGeom prst="rect">
              <a:avLst/>
            </a:prstGeom>
            <a:solidFill>
              <a:schemeClr val="bg1">
                <a:lumMod val="95000"/>
              </a:schemeClr>
            </a:solidFill>
            <a:ln w="12700">
              <a:solidFill>
                <a:schemeClr val="bg2">
                  <a:lumMod val="75000"/>
                </a:schemeClr>
              </a:solidFill>
              <a:miter lim="800000"/>
              <a:headEnd/>
              <a:tailEnd/>
            </a:ln>
          </p:spPr>
          <p:txBody>
            <a:bodyPr lIns="36008" tIns="36008" rIns="36008" bIns="36008" anchor="ct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a:r>
                <a:rPr lang="en-US" sz="900" dirty="0"/>
                <a:t>Configuration Service</a:t>
              </a:r>
            </a:p>
          </p:txBody>
        </p:sp>
      </p:grpSp>
      <p:grpSp>
        <p:nvGrpSpPr>
          <p:cNvPr id="3" name="Group 2">
            <a:extLst>
              <a:ext uri="{FF2B5EF4-FFF2-40B4-BE49-F238E27FC236}">
                <a16:creationId xmlns:a16="http://schemas.microsoft.com/office/drawing/2014/main" id="{FC48260C-15D2-D145-950F-2A0CBB009D86}"/>
              </a:ext>
            </a:extLst>
          </p:cNvPr>
          <p:cNvGrpSpPr/>
          <p:nvPr/>
        </p:nvGrpSpPr>
        <p:grpSpPr>
          <a:xfrm>
            <a:off x="3886899" y="4243754"/>
            <a:ext cx="5375344" cy="194799"/>
            <a:chOff x="3886899" y="4243754"/>
            <a:chExt cx="5375344" cy="194799"/>
          </a:xfrm>
        </p:grpSpPr>
        <p:sp>
          <p:nvSpPr>
            <p:cNvPr id="149" name="Rectangle 21"/>
            <p:cNvSpPr>
              <a:spLocks noChangeArrowheads="1"/>
            </p:cNvSpPr>
            <p:nvPr/>
          </p:nvSpPr>
          <p:spPr bwMode="auto">
            <a:xfrm>
              <a:off x="3886899" y="4243754"/>
              <a:ext cx="1284370" cy="194799"/>
            </a:xfrm>
            <a:prstGeom prst="rect">
              <a:avLst/>
            </a:prstGeom>
            <a:solidFill>
              <a:schemeClr val="bg1">
                <a:lumMod val="95000"/>
              </a:schemeClr>
            </a:solidFill>
            <a:ln w="12700">
              <a:solidFill>
                <a:schemeClr val="bg2">
                  <a:lumMod val="75000"/>
                </a:schemeClr>
              </a:solidFill>
              <a:miter lim="800000"/>
              <a:headEnd/>
              <a:tailEnd/>
            </a:ln>
          </p:spPr>
          <p:txBody>
            <a:bodyPr lIns="36008" tIns="36008" rIns="36008" bIns="36008" anchor="ctr"/>
            <a:lstStyle/>
            <a:p>
              <a:pPr algn="ctr"/>
              <a:r>
                <a:rPr lang="en-US" sz="900" dirty="0"/>
                <a:t>Integration Service</a:t>
              </a:r>
            </a:p>
          </p:txBody>
        </p:sp>
        <p:sp>
          <p:nvSpPr>
            <p:cNvPr id="150" name="Rectangle 21"/>
            <p:cNvSpPr>
              <a:spLocks noChangeArrowheads="1"/>
            </p:cNvSpPr>
            <p:nvPr/>
          </p:nvSpPr>
          <p:spPr bwMode="auto">
            <a:xfrm>
              <a:off x="5265214" y="4243754"/>
              <a:ext cx="1284370" cy="194799"/>
            </a:xfrm>
            <a:prstGeom prst="rect">
              <a:avLst/>
            </a:prstGeom>
            <a:solidFill>
              <a:schemeClr val="bg1">
                <a:lumMod val="95000"/>
              </a:schemeClr>
            </a:solidFill>
            <a:ln w="12700">
              <a:solidFill>
                <a:schemeClr val="bg2">
                  <a:lumMod val="75000"/>
                </a:schemeClr>
              </a:solidFill>
              <a:prstDash val="solid"/>
              <a:miter lim="800000"/>
              <a:headEnd/>
              <a:tailEnd/>
            </a:ln>
          </p:spPr>
          <p:txBody>
            <a:bodyPr lIns="36008" tIns="36008" rIns="36008" bIns="36008" anchor="ctr"/>
            <a:lstStyle/>
            <a:p>
              <a:pPr algn="ctr"/>
              <a:r>
                <a:rPr lang="en-US" sz="900" dirty="0"/>
                <a:t>Workflow Service</a:t>
              </a:r>
            </a:p>
          </p:txBody>
        </p:sp>
        <p:sp>
          <p:nvSpPr>
            <p:cNvPr id="151" name="Rectangle 21"/>
            <p:cNvSpPr>
              <a:spLocks noChangeArrowheads="1"/>
            </p:cNvSpPr>
            <p:nvPr/>
          </p:nvSpPr>
          <p:spPr bwMode="auto">
            <a:xfrm>
              <a:off x="6667485" y="4243754"/>
              <a:ext cx="822960" cy="194799"/>
            </a:xfrm>
            <a:prstGeom prst="rect">
              <a:avLst/>
            </a:prstGeom>
            <a:solidFill>
              <a:schemeClr val="bg1">
                <a:lumMod val="95000"/>
              </a:schemeClr>
            </a:solidFill>
            <a:ln w="12700">
              <a:solidFill>
                <a:schemeClr val="bg2">
                  <a:lumMod val="75000"/>
                </a:schemeClr>
              </a:solidFill>
              <a:prstDash val="solid"/>
              <a:miter lim="800000"/>
              <a:headEnd/>
              <a:tailEnd/>
            </a:ln>
          </p:spPr>
          <p:txBody>
            <a:bodyPr lIns="36008" tIns="36008" rIns="36008" bIns="36008" anchor="ctr"/>
            <a:lstStyle/>
            <a:p>
              <a:pPr algn="ctr"/>
              <a:r>
                <a:rPr lang="en-US" sz="900" dirty="0"/>
                <a:t>Rule Service</a:t>
              </a:r>
            </a:p>
          </p:txBody>
        </p:sp>
        <p:sp>
          <p:nvSpPr>
            <p:cNvPr id="156" name="Rectangle 21"/>
            <p:cNvSpPr>
              <a:spLocks noChangeArrowheads="1"/>
            </p:cNvSpPr>
            <p:nvPr/>
          </p:nvSpPr>
          <p:spPr bwMode="auto">
            <a:xfrm>
              <a:off x="7633900" y="4243754"/>
              <a:ext cx="640080" cy="194799"/>
            </a:xfrm>
            <a:prstGeom prst="rect">
              <a:avLst/>
            </a:prstGeom>
            <a:solidFill>
              <a:schemeClr val="bg1">
                <a:lumMod val="95000"/>
              </a:schemeClr>
            </a:solidFill>
            <a:ln w="12700">
              <a:solidFill>
                <a:schemeClr val="bg2">
                  <a:lumMod val="75000"/>
                </a:schemeClr>
              </a:solidFill>
              <a:miter lim="800000"/>
              <a:headEnd/>
              <a:tailEnd/>
            </a:ln>
          </p:spPr>
          <p:txBody>
            <a:bodyPr lIns="36008" tIns="36008" rIns="36008" bIns="36008" anchor="ctr"/>
            <a:lstStyle/>
            <a:p>
              <a:pPr algn="ctr"/>
              <a:r>
                <a:rPr lang="en-US" sz="900" dirty="0"/>
                <a:t>Reporting</a:t>
              </a:r>
            </a:p>
          </p:txBody>
        </p:sp>
        <p:sp>
          <p:nvSpPr>
            <p:cNvPr id="157" name="Rectangle 21"/>
            <p:cNvSpPr>
              <a:spLocks noChangeArrowheads="1"/>
            </p:cNvSpPr>
            <p:nvPr/>
          </p:nvSpPr>
          <p:spPr bwMode="auto">
            <a:xfrm>
              <a:off x="8439283" y="4243754"/>
              <a:ext cx="822960" cy="194799"/>
            </a:xfrm>
            <a:prstGeom prst="rect">
              <a:avLst/>
            </a:prstGeom>
            <a:solidFill>
              <a:schemeClr val="bg1">
                <a:lumMod val="95000"/>
              </a:schemeClr>
            </a:solidFill>
            <a:ln w="12700">
              <a:solidFill>
                <a:schemeClr val="bg2">
                  <a:lumMod val="75000"/>
                </a:schemeClr>
              </a:solidFill>
              <a:miter lim="800000"/>
              <a:headEnd/>
              <a:tailEnd/>
            </a:ln>
          </p:spPr>
          <p:txBody>
            <a:bodyPr lIns="36008" tIns="36008" rIns="36008" bIns="36008" anchor="ctr"/>
            <a:lstStyle/>
            <a:p>
              <a:pPr algn="ctr"/>
              <a:r>
                <a:rPr lang="en-US" sz="900" dirty="0"/>
                <a:t>Job Schedule</a:t>
              </a:r>
            </a:p>
          </p:txBody>
        </p:sp>
      </p:grpSp>
      <p:pic>
        <p:nvPicPr>
          <p:cNvPr id="158"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370" y="6252496"/>
            <a:ext cx="789808" cy="390787"/>
          </a:xfrm>
          <a:prstGeom prst="rect">
            <a:avLst/>
          </a:prstGeom>
        </p:spPr>
      </p:pic>
      <p:pic>
        <p:nvPicPr>
          <p:cNvPr id="160" name="Picture 159"/>
          <p:cNvPicPr>
            <a:picLocks noChangeAspect="1"/>
          </p:cNvPicPr>
          <p:nvPr/>
        </p:nvPicPr>
        <p:blipFill>
          <a:blip r:embed="rId4"/>
          <a:stretch>
            <a:fillRect/>
          </a:stretch>
        </p:blipFill>
        <p:spPr>
          <a:xfrm>
            <a:off x="3512504" y="2006949"/>
            <a:ext cx="1431347" cy="180000"/>
          </a:xfrm>
          <a:prstGeom prst="rect">
            <a:avLst/>
          </a:prstGeom>
        </p:spPr>
      </p:pic>
      <p:grpSp>
        <p:nvGrpSpPr>
          <p:cNvPr id="162" name="Group 161"/>
          <p:cNvGrpSpPr/>
          <p:nvPr/>
        </p:nvGrpSpPr>
        <p:grpSpPr>
          <a:xfrm>
            <a:off x="3051048" y="1631626"/>
            <a:ext cx="144016" cy="288032"/>
            <a:chOff x="3419872" y="2348880"/>
            <a:chExt cx="144016" cy="288032"/>
          </a:xfrm>
        </p:grpSpPr>
        <p:sp>
          <p:nvSpPr>
            <p:cNvPr id="163" name="Line 90"/>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64" name="Text Box 91"/>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65" name="Rectangle 164"/>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166" name="Straight Connector 165"/>
          <p:cNvCxnSpPr/>
          <p:nvPr/>
        </p:nvCxnSpPr>
        <p:spPr>
          <a:xfrm flipV="1">
            <a:off x="7093119" y="1540829"/>
            <a:ext cx="0" cy="1558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7093119" y="1805324"/>
            <a:ext cx="0" cy="1269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7213592" y="1618771"/>
            <a:ext cx="144016" cy="288032"/>
            <a:chOff x="3419872" y="2348880"/>
            <a:chExt cx="144016" cy="288032"/>
          </a:xfrm>
        </p:grpSpPr>
        <p:sp>
          <p:nvSpPr>
            <p:cNvPr id="169" name="Line 90"/>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70" name="Text Box 91"/>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71" name="Rectangle 170"/>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72" name="AutoShape 79"/>
          <p:cNvSpPr>
            <a:spLocks noChangeArrowheads="1"/>
          </p:cNvSpPr>
          <p:nvPr/>
        </p:nvSpPr>
        <p:spPr bwMode="auto">
          <a:xfrm rot="5400000">
            <a:off x="7038816" y="1730117"/>
            <a:ext cx="108610" cy="107906"/>
          </a:xfrm>
          <a:prstGeom prst="flowChartConnector">
            <a:avLst/>
          </a:prstGeom>
          <a:solidFill>
            <a:schemeClr val="bg1"/>
          </a:solidFill>
          <a:ln w="17780">
            <a:solidFill>
              <a:schemeClr val="tx1"/>
            </a:solidFill>
            <a:round/>
            <a:headEnd/>
            <a:tailEnd/>
          </a:ln>
        </p:spPr>
        <p:txBody>
          <a:bodyPr wrap="none" lIns="90021" tIns="46811" rIns="90021" bIns="46811" anchor="ctr"/>
          <a:lstStyle/>
          <a:p>
            <a:endParaRPr lang="en-US"/>
          </a:p>
        </p:txBody>
      </p:sp>
      <p:cxnSp>
        <p:nvCxnSpPr>
          <p:cNvPr id="173" name="Straight Connector 172"/>
          <p:cNvCxnSpPr/>
          <p:nvPr/>
        </p:nvCxnSpPr>
        <p:spPr>
          <a:xfrm flipV="1">
            <a:off x="7093121" y="1573880"/>
            <a:ext cx="0" cy="1558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7093121" y="1838375"/>
            <a:ext cx="0" cy="1269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7040075" y="2540559"/>
            <a:ext cx="329457" cy="662664"/>
            <a:chOff x="1683122" y="3775416"/>
            <a:chExt cx="329457" cy="662664"/>
          </a:xfrm>
        </p:grpSpPr>
        <p:grpSp>
          <p:nvGrpSpPr>
            <p:cNvPr id="183" name="Group 182"/>
            <p:cNvGrpSpPr/>
            <p:nvPr/>
          </p:nvGrpSpPr>
          <p:grpSpPr>
            <a:xfrm>
              <a:off x="1868563" y="3941494"/>
              <a:ext cx="144016" cy="288032"/>
              <a:chOff x="3419872" y="2348880"/>
              <a:chExt cx="144016" cy="288032"/>
            </a:xfrm>
          </p:grpSpPr>
          <p:sp>
            <p:nvSpPr>
              <p:cNvPr id="184" name="Line 90"/>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5" name="Text Box 91"/>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6" name="Rectangle 185"/>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7" name="AutoShape 79"/>
            <p:cNvSpPr>
              <a:spLocks noChangeArrowheads="1"/>
            </p:cNvSpPr>
            <p:nvPr/>
          </p:nvSpPr>
          <p:spPr bwMode="auto">
            <a:xfrm rot="5400000">
              <a:off x="1682770" y="4030806"/>
              <a:ext cx="108610" cy="107906"/>
            </a:xfrm>
            <a:prstGeom prst="flowChartConnector">
              <a:avLst/>
            </a:prstGeom>
            <a:solidFill>
              <a:schemeClr val="bg1"/>
            </a:solidFill>
            <a:ln w="17780">
              <a:solidFill>
                <a:schemeClr val="tx1"/>
              </a:solidFill>
              <a:round/>
              <a:headEnd/>
              <a:tailEnd/>
            </a:ln>
          </p:spPr>
          <p:txBody>
            <a:bodyPr wrap="none" lIns="90021" tIns="46811" rIns="90021" bIns="46811" anchor="ctr"/>
            <a:lstStyle/>
            <a:p>
              <a:endParaRPr lang="en-US"/>
            </a:p>
          </p:txBody>
        </p:sp>
        <p:cxnSp>
          <p:nvCxnSpPr>
            <p:cNvPr id="188" name="Straight Connector 187"/>
            <p:cNvCxnSpPr/>
            <p:nvPr/>
          </p:nvCxnSpPr>
          <p:spPr>
            <a:xfrm flipV="1">
              <a:off x="1737075" y="3775416"/>
              <a:ext cx="0" cy="252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737075" y="4150080"/>
              <a:ext cx="0" cy="28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6" name="Straight Connector 195"/>
          <p:cNvCxnSpPr/>
          <p:nvPr/>
        </p:nvCxnSpPr>
        <p:spPr>
          <a:xfrm>
            <a:off x="9265207" y="4362155"/>
            <a:ext cx="43200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27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l="55" r="55"/>
          <a:stretch/>
        </p:blipFill>
        <p:spPr bwMode="gray">
          <a:prstGeom prst="rect">
            <a:avLst/>
          </a:prstGeom>
          <a:noFill/>
        </p:spPr>
      </p:pic>
      <p:sp>
        <p:nvSpPr>
          <p:cNvPr id="4" name="Title 3"/>
          <p:cNvSpPr>
            <a:spLocks noGrp="1"/>
          </p:cNvSpPr>
          <p:nvPr>
            <p:ph type="ctrTitle"/>
          </p:nvPr>
        </p:nvSpPr>
        <p:spPr/>
        <p:txBody>
          <a:bodyPr/>
          <a:lstStyle/>
          <a:p>
            <a:r>
              <a:rPr lang="en-US" dirty="0"/>
              <a:t>An Introduction to </a:t>
            </a:r>
            <a:r>
              <a:rPr lang="en-US" dirty="0">
                <a:solidFill>
                  <a:schemeClr val="accent1"/>
                </a:solidFill>
              </a:rPr>
              <a:t>SAP HANA Native Development with Cloud Foundry</a:t>
            </a:r>
            <a:endParaRPr lang="en-US" dirty="0"/>
          </a:p>
        </p:txBody>
      </p:sp>
    </p:spTree>
    <p:extLst>
      <p:ext uri="{BB962C8B-B14F-4D97-AF65-F5344CB8AC3E}">
        <p14:creationId xmlns:p14="http://schemas.microsoft.com/office/powerpoint/2010/main" val="47912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129652" y="6047224"/>
            <a:ext cx="65" cy="276935"/>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
        <p:nvSpPr>
          <p:cNvPr id="18" name="Rectangle 17"/>
          <p:cNvSpPr/>
          <p:nvPr/>
        </p:nvSpPr>
        <p:spPr bwMode="gray">
          <a:xfrm>
            <a:off x="2734453" y="2398943"/>
            <a:ext cx="1780762" cy="1448235"/>
          </a:xfrm>
          <a:prstGeom prst="rect">
            <a:avLst/>
          </a:prstGeom>
          <a:solidFill>
            <a:schemeClr val="bg1"/>
          </a:solidFill>
          <a:ln w="25400" algn="ctr">
            <a:solidFill>
              <a:schemeClr val="accent2"/>
            </a:solidFill>
            <a:round/>
            <a:headEnd/>
            <a:tailEnd/>
          </a:ln>
        </p:spPr>
        <p:txBody>
          <a:bodyPr lIns="89979" tIns="71983" rIns="89979" bIns="71983" rtlCol="0" anchor="ctr" anchorCtr="0"/>
          <a:lstStyle/>
          <a:p>
            <a:pPr algn="ctr" defTabSz="914217" fontAlgn="base">
              <a:spcBef>
                <a:spcPct val="50000"/>
              </a:spcBef>
              <a:spcAft>
                <a:spcPct val="0"/>
              </a:spcAft>
              <a:buClr>
                <a:srgbClr val="F0AB00"/>
              </a:buClr>
              <a:buSzPct val="80000"/>
            </a:pPr>
            <a:r>
              <a:rPr lang="en-US" sz="2000" kern="0" dirty="0">
                <a:solidFill>
                  <a:schemeClr val="tx1">
                    <a:lumMod val="75000"/>
                    <a:lumOff val="25000"/>
                  </a:schemeClr>
                </a:solidFill>
                <a:latin typeface="+mj-lt"/>
                <a:ea typeface="Chalkduster" charset="0"/>
                <a:cs typeface="Chalkduster" charset="0"/>
              </a:rPr>
              <a:t>Web IDE, Eclipse,…</a:t>
            </a:r>
          </a:p>
        </p:txBody>
      </p:sp>
      <p:sp>
        <p:nvSpPr>
          <p:cNvPr id="19" name="Rectangle 18"/>
          <p:cNvSpPr/>
          <p:nvPr/>
        </p:nvSpPr>
        <p:spPr bwMode="gray">
          <a:xfrm>
            <a:off x="1153021" y="4823239"/>
            <a:ext cx="3362194" cy="806988"/>
          </a:xfrm>
          <a:prstGeom prst="rect">
            <a:avLst/>
          </a:prstGeom>
          <a:solidFill>
            <a:schemeClr val="bg1"/>
          </a:solidFill>
          <a:ln w="25400" algn="ctr">
            <a:solidFill>
              <a:schemeClr val="accent2"/>
            </a:solidFill>
            <a:round/>
            <a:headEnd/>
            <a:tailEnd/>
          </a:ln>
        </p:spPr>
        <p:txBody>
          <a:bodyPr lIns="89979" tIns="71983" rIns="89979" bIns="71983" rtlCol="0" anchor="ctr" anchorCtr="0"/>
          <a:lstStyle/>
          <a:p>
            <a:pPr algn="ctr" defTabSz="914217" fontAlgn="base">
              <a:spcBef>
                <a:spcPct val="50000"/>
              </a:spcBef>
              <a:spcAft>
                <a:spcPct val="0"/>
              </a:spcAft>
              <a:buClr>
                <a:srgbClr val="F0AB00"/>
              </a:buClr>
              <a:buSzPct val="80000"/>
            </a:pPr>
            <a:endParaRPr lang="en-US" sz="2000" kern="0" dirty="0">
              <a:solidFill>
                <a:schemeClr val="tx1">
                  <a:lumMod val="75000"/>
                  <a:lumOff val="25000"/>
                </a:schemeClr>
              </a:solidFill>
              <a:latin typeface="+mj-lt"/>
              <a:ea typeface="Chalkduster" charset="0"/>
              <a:cs typeface="Chalkduster" charset="0"/>
            </a:endParaRPr>
          </a:p>
        </p:txBody>
      </p:sp>
      <p:sp>
        <p:nvSpPr>
          <p:cNvPr id="3" name="TextBox 2"/>
          <p:cNvSpPr txBox="1"/>
          <p:nvPr/>
        </p:nvSpPr>
        <p:spPr>
          <a:xfrm>
            <a:off x="1153022" y="4526590"/>
            <a:ext cx="1904559" cy="27693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800" kern="0" dirty="0">
                <a:solidFill>
                  <a:schemeClr val="tx1">
                    <a:lumMod val="75000"/>
                    <a:lumOff val="25000"/>
                  </a:schemeClr>
                </a:solidFill>
                <a:ea typeface="Arial Unicode MS" pitchFamily="34" charset="-128"/>
                <a:cs typeface="Arial Unicode MS" pitchFamily="34" charset="-128"/>
              </a:rPr>
              <a:t>Workspace</a:t>
            </a:r>
          </a:p>
        </p:txBody>
      </p:sp>
      <p:cxnSp>
        <p:nvCxnSpPr>
          <p:cNvPr id="6" name="Straight Connector 5"/>
          <p:cNvCxnSpPr/>
          <p:nvPr/>
        </p:nvCxnSpPr>
        <p:spPr>
          <a:xfrm>
            <a:off x="4506601" y="3004902"/>
            <a:ext cx="685641" cy="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26" name="Straight Connector 25"/>
          <p:cNvCxnSpPr>
            <a:stCxn id="18" idx="2"/>
          </p:cNvCxnSpPr>
          <p:nvPr/>
        </p:nvCxnSpPr>
        <p:spPr>
          <a:xfrm>
            <a:off x="3624834" y="3847178"/>
            <a:ext cx="0" cy="975304"/>
          </a:xfrm>
          <a:prstGeom prst="line">
            <a:avLst/>
          </a:prstGeom>
          <a:ln w="19050">
            <a:solidFill>
              <a:schemeClr val="accent2"/>
            </a:solidFill>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9" idx="3"/>
            <a:endCxn id="31" idx="1"/>
          </p:cNvCxnSpPr>
          <p:nvPr/>
        </p:nvCxnSpPr>
        <p:spPr>
          <a:xfrm>
            <a:off x="4515215" y="5226733"/>
            <a:ext cx="570396" cy="8913"/>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gray">
          <a:xfrm>
            <a:off x="1501737" y="5026628"/>
            <a:ext cx="642464" cy="400206"/>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lIns="89979" tIns="71983" rIns="89979" bIns="71983" rtlCol="0" anchor="ctr"/>
          <a:lstStyle/>
          <a:p>
            <a:pPr algn="ctr" defTabSz="914217" fontAlgn="base">
              <a:spcBef>
                <a:spcPct val="50000"/>
              </a:spcBef>
              <a:spcAft>
                <a:spcPct val="0"/>
              </a:spcAft>
              <a:buClr>
                <a:srgbClr val="F0AB00"/>
              </a:buClr>
              <a:buSzPct val="80000"/>
            </a:pPr>
            <a:endParaRPr lang="de-DE" sz="2000" kern="0" dirty="0" err="1">
              <a:ea typeface="Arial Unicode MS" pitchFamily="34" charset="-128"/>
              <a:cs typeface="Arial Unicode MS" pitchFamily="34" charset="-128"/>
            </a:endParaRPr>
          </a:p>
        </p:txBody>
      </p:sp>
      <p:sp>
        <p:nvSpPr>
          <p:cNvPr id="35" name="Rectangle 34"/>
          <p:cNvSpPr/>
          <p:nvPr/>
        </p:nvSpPr>
        <p:spPr bwMode="gray">
          <a:xfrm>
            <a:off x="2454017" y="5035544"/>
            <a:ext cx="642464" cy="400206"/>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lIns="89979" tIns="71983" rIns="89979" bIns="71983" rtlCol="0" anchor="ctr"/>
          <a:lstStyle/>
          <a:p>
            <a:pPr algn="ctr" defTabSz="914217" fontAlgn="base">
              <a:spcBef>
                <a:spcPct val="50000"/>
              </a:spcBef>
              <a:spcAft>
                <a:spcPct val="0"/>
              </a:spcAft>
              <a:buClr>
                <a:srgbClr val="F0AB00"/>
              </a:buClr>
              <a:buSzPct val="80000"/>
            </a:pPr>
            <a:endParaRPr lang="de-DE" sz="2000" kern="0" dirty="0" err="1">
              <a:ea typeface="Arial Unicode MS" pitchFamily="34" charset="-128"/>
              <a:cs typeface="Arial Unicode MS" pitchFamily="34" charset="-128"/>
            </a:endParaRPr>
          </a:p>
        </p:txBody>
      </p:sp>
      <p:sp>
        <p:nvSpPr>
          <p:cNvPr id="36" name="Rectangle 35"/>
          <p:cNvSpPr/>
          <p:nvPr/>
        </p:nvSpPr>
        <p:spPr bwMode="gray">
          <a:xfrm>
            <a:off x="3406297" y="5035544"/>
            <a:ext cx="642464" cy="400206"/>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lIns="89979" tIns="71983" rIns="89979" bIns="71983" rtlCol="0" anchor="ctr"/>
          <a:lstStyle/>
          <a:p>
            <a:pPr algn="ctr" defTabSz="914217" fontAlgn="base">
              <a:spcBef>
                <a:spcPct val="50000"/>
              </a:spcBef>
              <a:spcAft>
                <a:spcPct val="0"/>
              </a:spcAft>
              <a:buClr>
                <a:srgbClr val="F0AB00"/>
              </a:buClr>
              <a:buSzPct val="80000"/>
            </a:pPr>
            <a:endParaRPr lang="de-DE" sz="2000" kern="0" dirty="0" err="1">
              <a:ea typeface="Arial Unicode MS" pitchFamily="34" charset="-128"/>
              <a:cs typeface="Arial Unicode MS" pitchFamily="34" charset="-128"/>
            </a:endParaRPr>
          </a:p>
        </p:txBody>
      </p:sp>
      <p:sp>
        <p:nvSpPr>
          <p:cNvPr id="31" name="Rectangle 30"/>
          <p:cNvSpPr/>
          <p:nvPr/>
        </p:nvSpPr>
        <p:spPr bwMode="gray">
          <a:xfrm>
            <a:off x="5085612" y="4933847"/>
            <a:ext cx="1514125" cy="603598"/>
          </a:xfrm>
          <a:prstGeom prst="rect">
            <a:avLst/>
          </a:prstGeom>
          <a:ln w="25400">
            <a:solidFill>
              <a:schemeClr val="accent2"/>
            </a:solidFill>
            <a:headEnd/>
            <a:tailEnd/>
          </a:ln>
        </p:spPr>
        <p:style>
          <a:lnRef idx="2">
            <a:schemeClr val="accent2"/>
          </a:lnRef>
          <a:fillRef idx="1">
            <a:schemeClr val="lt1"/>
          </a:fillRef>
          <a:effectRef idx="0">
            <a:schemeClr val="accent2"/>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Deploy service</a:t>
            </a:r>
          </a:p>
        </p:txBody>
      </p:sp>
      <p:grpSp>
        <p:nvGrpSpPr>
          <p:cNvPr id="74" name="Group 73"/>
          <p:cNvGrpSpPr/>
          <p:nvPr/>
        </p:nvGrpSpPr>
        <p:grpSpPr>
          <a:xfrm>
            <a:off x="7586022" y="4876420"/>
            <a:ext cx="3900419" cy="806988"/>
            <a:chOff x="6773566" y="5104654"/>
            <a:chExt cx="3901322" cy="807175"/>
          </a:xfrm>
        </p:grpSpPr>
        <p:sp>
          <p:nvSpPr>
            <p:cNvPr id="75" name="Rectangle 74"/>
            <p:cNvSpPr/>
            <p:nvPr/>
          </p:nvSpPr>
          <p:spPr bwMode="gray">
            <a:xfrm>
              <a:off x="6773566" y="5104654"/>
              <a:ext cx="3901322" cy="807175"/>
            </a:xfrm>
            <a:prstGeom prst="rect">
              <a:avLst/>
            </a:prstGeom>
            <a:solidFill>
              <a:schemeClr val="bg1"/>
            </a:solidFill>
            <a:ln w="31750" algn="ctr">
              <a:solidFill>
                <a:schemeClr val="tx1">
                  <a:lumMod val="50000"/>
                  <a:lumOff val="50000"/>
                </a:schemeClr>
              </a:solidFill>
              <a:round/>
              <a:headEnd/>
              <a:tailEnd/>
            </a:ln>
          </p:spPr>
          <p:txBody>
            <a:bodyPr lIns="89979" tIns="71983" rIns="89979" bIns="71983" rtlCol="0" anchor="t" anchorCtr="0"/>
            <a:lstStyle/>
            <a:p>
              <a:pPr defTabSz="914217" fontAlgn="base">
                <a:spcBef>
                  <a:spcPct val="50000"/>
                </a:spcBef>
                <a:spcAft>
                  <a:spcPct val="0"/>
                </a:spcAft>
                <a:buClr>
                  <a:srgbClr val="F0AB00"/>
                </a:buClr>
                <a:buSzPct val="80000"/>
              </a:pPr>
              <a:r>
                <a:rPr lang="en-US" sz="2000" kern="0" dirty="0">
                  <a:solidFill>
                    <a:schemeClr val="tx1">
                      <a:lumMod val="75000"/>
                      <a:lumOff val="25000"/>
                    </a:schemeClr>
                  </a:solidFill>
                  <a:latin typeface="+mj-lt"/>
                  <a:ea typeface="Chalkduster" charset="0"/>
                  <a:cs typeface="Chalkduster" charset="0"/>
                </a:rPr>
                <a:t>Catalog</a:t>
              </a:r>
            </a:p>
          </p:txBody>
        </p:sp>
        <p:grpSp>
          <p:nvGrpSpPr>
            <p:cNvPr id="76" name="Group 75"/>
            <p:cNvGrpSpPr/>
            <p:nvPr/>
          </p:nvGrpSpPr>
          <p:grpSpPr>
            <a:xfrm>
              <a:off x="8173310" y="5251295"/>
              <a:ext cx="1101833" cy="588658"/>
              <a:chOff x="8738426" y="5304941"/>
              <a:chExt cx="1101833" cy="588658"/>
            </a:xfrm>
          </p:grpSpPr>
          <p:sp>
            <p:nvSpPr>
              <p:cNvPr id="77" name="Rectangle 76"/>
              <p:cNvSpPr/>
              <p:nvPr/>
            </p:nvSpPr>
            <p:spPr bwMode="gray">
              <a:xfrm>
                <a:off x="8905187" y="5304941"/>
                <a:ext cx="935072" cy="509773"/>
              </a:xfrm>
              <a:prstGeom prst="rect">
                <a:avLst/>
              </a:prstGeom>
              <a:solidFill>
                <a:schemeClr val="bg1"/>
              </a:solidFill>
              <a:ln w="31750" algn="ctr">
                <a:solidFill>
                  <a:schemeClr val="tx1">
                    <a:lumMod val="50000"/>
                    <a:lumOff val="50000"/>
                  </a:schemeClr>
                </a:solidFill>
                <a:round/>
                <a:headEnd/>
                <a:tailEnd/>
              </a:ln>
            </p:spPr>
            <p:txBody>
              <a:bodyPr lIns="89979" tIns="71983" rIns="89979" bIns="71983" rtlCol="0" anchor="t" anchorCtr="0"/>
              <a:lstStyle/>
              <a:p>
                <a:pPr algn="ctr" defTabSz="914217" fontAlgn="base">
                  <a:spcBef>
                    <a:spcPct val="50000"/>
                  </a:spcBef>
                  <a:spcAft>
                    <a:spcPct val="0"/>
                  </a:spcAft>
                  <a:buClr>
                    <a:srgbClr val="F0AB00"/>
                  </a:buClr>
                  <a:buSzPct val="80000"/>
                </a:pPr>
                <a:endParaRPr lang="en-US" sz="1200" kern="0" dirty="0">
                  <a:solidFill>
                    <a:schemeClr val="tx1">
                      <a:lumMod val="50000"/>
                      <a:lumOff val="50000"/>
                    </a:schemeClr>
                  </a:solidFill>
                  <a:latin typeface="+mj-lt"/>
                  <a:ea typeface="Chalkduster" charset="0"/>
                  <a:cs typeface="Chalkduster" charset="0"/>
                </a:endParaRPr>
              </a:p>
            </p:txBody>
          </p:sp>
          <p:sp>
            <p:nvSpPr>
              <p:cNvPr id="78" name="Rectangle 77"/>
              <p:cNvSpPr/>
              <p:nvPr/>
            </p:nvSpPr>
            <p:spPr bwMode="gray">
              <a:xfrm>
                <a:off x="8738426" y="5383826"/>
                <a:ext cx="935072" cy="509773"/>
              </a:xfrm>
              <a:prstGeom prst="rect">
                <a:avLst/>
              </a:prstGeom>
              <a:solidFill>
                <a:schemeClr val="bg1"/>
              </a:solidFill>
              <a:ln w="31750" algn="ctr">
                <a:solidFill>
                  <a:schemeClr val="tx1">
                    <a:lumMod val="50000"/>
                    <a:lumOff val="50000"/>
                  </a:schemeClr>
                </a:solidFill>
                <a:round/>
                <a:headEnd/>
                <a:tailEnd/>
              </a:ln>
            </p:spPr>
            <p:txBody>
              <a:bodyPr lIns="89979" tIns="71983" rIns="89979" bIns="71983" rtlCol="0" anchor="t" anchorCtr="0"/>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latin typeface="+mj-lt"/>
                    <a:ea typeface="Chalkduster" charset="0"/>
                    <a:cs typeface="Chalkduster" charset="0"/>
                  </a:rPr>
                  <a:t>HDI Container </a:t>
                </a:r>
              </a:p>
            </p:txBody>
          </p:sp>
        </p:grpSp>
      </p:grpSp>
      <p:grpSp>
        <p:nvGrpSpPr>
          <p:cNvPr id="79" name="Group 78"/>
          <p:cNvGrpSpPr/>
          <p:nvPr/>
        </p:nvGrpSpPr>
        <p:grpSpPr>
          <a:xfrm>
            <a:off x="7586022" y="2860808"/>
            <a:ext cx="3900419" cy="1914261"/>
            <a:chOff x="6773566" y="3088577"/>
            <a:chExt cx="3901322" cy="1914704"/>
          </a:xfrm>
        </p:grpSpPr>
        <p:grpSp>
          <p:nvGrpSpPr>
            <p:cNvPr id="80" name="Group 79"/>
            <p:cNvGrpSpPr/>
            <p:nvPr/>
          </p:nvGrpSpPr>
          <p:grpSpPr>
            <a:xfrm>
              <a:off x="6773566" y="3088577"/>
              <a:ext cx="3901322" cy="1914704"/>
              <a:chOff x="6773566" y="3088577"/>
              <a:chExt cx="3901322" cy="1914704"/>
            </a:xfrm>
          </p:grpSpPr>
          <p:sp>
            <p:nvSpPr>
              <p:cNvPr id="84" name="Rectangle 83"/>
              <p:cNvSpPr/>
              <p:nvPr/>
            </p:nvSpPr>
            <p:spPr bwMode="gray">
              <a:xfrm>
                <a:off x="6773566" y="4665531"/>
                <a:ext cx="3901322" cy="337750"/>
              </a:xfrm>
              <a:prstGeom prst="rect">
                <a:avLst/>
              </a:prstGeom>
              <a:solidFill>
                <a:schemeClr val="accent2"/>
              </a:solidFill>
              <a:ln>
                <a:headEnd/>
                <a:tailEnd/>
              </a:ln>
            </p:spPr>
            <p:style>
              <a:lnRef idx="2">
                <a:schemeClr val="accent2"/>
              </a:lnRef>
              <a:fillRef idx="1">
                <a:schemeClr val="lt1"/>
              </a:fillRef>
              <a:effectRef idx="0">
                <a:schemeClr val="accent2"/>
              </a:effectRef>
              <a:fontRef idx="minor">
                <a:schemeClr val="dk1"/>
              </a:fontRef>
            </p:style>
            <p:txBody>
              <a:bodyPr lIns="89979" tIns="71983" rIns="89979" bIns="71983" rtlCol="0" anchor="t" anchorCtr="0"/>
              <a:lstStyle/>
              <a:p>
                <a:pPr algn="ctr" defTabSz="914217" fontAlgn="base">
                  <a:spcBef>
                    <a:spcPct val="50000"/>
                  </a:spcBef>
                  <a:spcAft>
                    <a:spcPct val="0"/>
                  </a:spcAft>
                  <a:buClr>
                    <a:srgbClr val="F0AB00"/>
                  </a:buClr>
                  <a:buSzPct val="80000"/>
                </a:pPr>
                <a:r>
                  <a:rPr lang="en-US" sz="1200" kern="0" dirty="0">
                    <a:solidFill>
                      <a:schemeClr val="bg1"/>
                    </a:solidFill>
                    <a:latin typeface="Chalkduster" charset="0"/>
                    <a:ea typeface="Chalkduster" charset="0"/>
                    <a:cs typeface="Chalkduster" charset="0"/>
                  </a:rPr>
                  <a:t>Cloud Foundry</a:t>
                </a:r>
              </a:p>
            </p:txBody>
          </p:sp>
          <p:sp>
            <p:nvSpPr>
              <p:cNvPr id="85" name="Rectangle 84"/>
              <p:cNvSpPr/>
              <p:nvPr/>
            </p:nvSpPr>
            <p:spPr bwMode="gray">
              <a:xfrm>
                <a:off x="6773566" y="3088577"/>
                <a:ext cx="194780" cy="1576955"/>
              </a:xfrm>
              <a:prstGeom prst="rect">
                <a:avLst/>
              </a:prstGeom>
              <a:solidFill>
                <a:schemeClr val="accent2"/>
              </a:solidFill>
              <a:ln>
                <a:headEnd/>
                <a:tailEnd/>
              </a:ln>
            </p:spPr>
            <p:style>
              <a:lnRef idx="2">
                <a:schemeClr val="accent2"/>
              </a:lnRef>
              <a:fillRef idx="1">
                <a:schemeClr val="lt1"/>
              </a:fillRef>
              <a:effectRef idx="0">
                <a:schemeClr val="accent2"/>
              </a:effectRef>
              <a:fontRef idx="minor">
                <a:schemeClr val="dk1"/>
              </a:fontRef>
            </p:style>
            <p:txBody>
              <a:bodyPr lIns="89979" tIns="71983" rIns="89979" bIns="71983" rtlCol="0" anchor="t" anchorCtr="0"/>
              <a:lstStyle/>
              <a:p>
                <a:pPr defTabSz="914217" fontAlgn="base">
                  <a:spcBef>
                    <a:spcPct val="50000"/>
                  </a:spcBef>
                  <a:spcAft>
                    <a:spcPct val="0"/>
                  </a:spcAft>
                  <a:buClr>
                    <a:srgbClr val="F0AB00"/>
                  </a:buClr>
                  <a:buSzPct val="80000"/>
                </a:pPr>
                <a:endParaRPr lang="en-US" sz="1200" kern="0" dirty="0">
                  <a:solidFill>
                    <a:schemeClr val="tx1">
                      <a:lumMod val="75000"/>
                      <a:lumOff val="25000"/>
                    </a:schemeClr>
                  </a:solidFill>
                  <a:latin typeface="Chalkduster" charset="0"/>
                  <a:ea typeface="Chalkduster" charset="0"/>
                  <a:cs typeface="Chalkduster" charset="0"/>
                </a:endParaRPr>
              </a:p>
            </p:txBody>
          </p:sp>
          <p:sp>
            <p:nvSpPr>
              <p:cNvPr id="86" name="Rectangle 85"/>
              <p:cNvSpPr/>
              <p:nvPr/>
            </p:nvSpPr>
            <p:spPr bwMode="gray">
              <a:xfrm>
                <a:off x="10480108" y="3088577"/>
                <a:ext cx="194780" cy="1576953"/>
              </a:xfrm>
              <a:prstGeom prst="rect">
                <a:avLst/>
              </a:prstGeom>
              <a:solidFill>
                <a:schemeClr val="accent2"/>
              </a:solidFill>
              <a:ln>
                <a:headEnd/>
                <a:tailEnd/>
              </a:ln>
            </p:spPr>
            <p:style>
              <a:lnRef idx="2">
                <a:schemeClr val="accent2"/>
              </a:lnRef>
              <a:fillRef idx="1">
                <a:schemeClr val="lt1"/>
              </a:fillRef>
              <a:effectRef idx="0">
                <a:schemeClr val="accent2"/>
              </a:effectRef>
              <a:fontRef idx="minor">
                <a:schemeClr val="dk1"/>
              </a:fontRef>
            </p:style>
            <p:txBody>
              <a:bodyPr lIns="89979" tIns="71983" rIns="89979" bIns="71983" rtlCol="0" anchor="t" anchorCtr="0"/>
              <a:lstStyle/>
              <a:p>
                <a:pPr defTabSz="914217" fontAlgn="base">
                  <a:spcBef>
                    <a:spcPct val="50000"/>
                  </a:spcBef>
                  <a:spcAft>
                    <a:spcPct val="0"/>
                  </a:spcAft>
                  <a:buClr>
                    <a:srgbClr val="F0AB00"/>
                  </a:buClr>
                  <a:buSzPct val="80000"/>
                </a:pPr>
                <a:endParaRPr lang="en-US" sz="1200" kern="0" dirty="0">
                  <a:solidFill>
                    <a:schemeClr val="tx1">
                      <a:lumMod val="75000"/>
                      <a:lumOff val="25000"/>
                    </a:schemeClr>
                  </a:solidFill>
                  <a:latin typeface="Chalkduster" charset="0"/>
                  <a:ea typeface="Chalkduster" charset="0"/>
                  <a:cs typeface="Chalkduster" charset="0"/>
                </a:endParaRPr>
              </a:p>
            </p:txBody>
          </p:sp>
        </p:grpSp>
        <p:sp>
          <p:nvSpPr>
            <p:cNvPr id="81" name="Rectangle 80"/>
            <p:cNvSpPr/>
            <p:nvPr/>
          </p:nvSpPr>
          <p:spPr bwMode="gray">
            <a:xfrm>
              <a:off x="8242492" y="3218600"/>
              <a:ext cx="963470" cy="1289160"/>
            </a:xfrm>
            <a:prstGeom prst="rect">
              <a:avLst/>
            </a:prstGeom>
            <a:solidFill>
              <a:schemeClr val="bg1"/>
            </a:solidFill>
            <a:ln w="31750" algn="ctr">
              <a:solidFill>
                <a:schemeClr val="tx1">
                  <a:lumMod val="50000"/>
                  <a:lumOff val="50000"/>
                </a:schemeClr>
              </a:solidFill>
              <a:round/>
              <a:headEnd/>
              <a:tailEnd/>
            </a:ln>
          </p:spPr>
          <p:txBody>
            <a:bodyPr lIns="89979" tIns="71983" rIns="89979" bIns="71983" rtlCol="0" anchor="t" anchorCtr="0"/>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latin typeface="+mj-lt"/>
                  <a:ea typeface="Chalkduster" charset="0"/>
                  <a:cs typeface="Chalkduster" charset="0"/>
                </a:rPr>
                <a:t>Application backend</a:t>
              </a:r>
            </a:p>
            <a:p>
              <a:pPr algn="ctr" defTabSz="914217" fontAlgn="base">
                <a:spcBef>
                  <a:spcPct val="50000"/>
                </a:spcBef>
                <a:spcAft>
                  <a:spcPct val="0"/>
                </a:spcAft>
                <a:buClr>
                  <a:srgbClr val="F0AB00"/>
                </a:buClr>
                <a:buSzPct val="80000"/>
              </a:pPr>
              <a:endParaRPr lang="en-US" sz="1200" kern="0" dirty="0">
                <a:solidFill>
                  <a:schemeClr val="tx1">
                    <a:lumMod val="50000"/>
                    <a:lumOff val="50000"/>
                  </a:schemeClr>
                </a:solidFill>
                <a:latin typeface="+mj-lt"/>
                <a:ea typeface="Chalkduster" charset="0"/>
                <a:cs typeface="Chalkduster" charset="0"/>
              </a:endParaRPr>
            </a:p>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latin typeface="+mj-lt"/>
                  <a:ea typeface="Chalkduster" charset="0"/>
                  <a:cs typeface="Chalkduster" charset="0"/>
                </a:rPr>
                <a:t>Node.js</a:t>
              </a:r>
            </a:p>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latin typeface="+mj-lt"/>
                  <a:ea typeface="Chalkduster" charset="0"/>
                  <a:cs typeface="Chalkduster" charset="0"/>
                </a:rPr>
                <a:t>Java</a:t>
              </a:r>
            </a:p>
          </p:txBody>
        </p:sp>
        <p:sp>
          <p:nvSpPr>
            <p:cNvPr id="82" name="Rectangle 81"/>
            <p:cNvSpPr/>
            <p:nvPr/>
          </p:nvSpPr>
          <p:spPr bwMode="gray">
            <a:xfrm>
              <a:off x="7096623" y="3218600"/>
              <a:ext cx="964894" cy="1289160"/>
            </a:xfrm>
            <a:prstGeom prst="rect">
              <a:avLst/>
            </a:prstGeom>
            <a:solidFill>
              <a:schemeClr val="bg1"/>
            </a:solidFill>
            <a:ln w="31750" algn="ctr">
              <a:solidFill>
                <a:schemeClr val="tx1">
                  <a:lumMod val="50000"/>
                  <a:lumOff val="50000"/>
                </a:schemeClr>
              </a:solidFill>
              <a:round/>
              <a:headEnd/>
              <a:tailEnd/>
            </a:ln>
          </p:spPr>
          <p:txBody>
            <a:bodyPr lIns="89979" tIns="71983" rIns="89979" bIns="71983" rtlCol="0" anchor="t" anchorCtr="0"/>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latin typeface="+mj-lt"/>
                  <a:ea typeface="Chalkduster" charset="0"/>
                  <a:cs typeface="Chalkduster" charset="0"/>
                </a:rPr>
                <a:t>Application frontend</a:t>
              </a:r>
            </a:p>
            <a:p>
              <a:pPr algn="ctr" defTabSz="914217" fontAlgn="base">
                <a:spcBef>
                  <a:spcPct val="50000"/>
                </a:spcBef>
                <a:spcAft>
                  <a:spcPct val="0"/>
                </a:spcAft>
                <a:buClr>
                  <a:srgbClr val="F0AB00"/>
                </a:buClr>
                <a:buSzPct val="80000"/>
              </a:pPr>
              <a:endParaRPr lang="en-US" sz="1200" kern="0" dirty="0">
                <a:solidFill>
                  <a:schemeClr val="tx1">
                    <a:lumMod val="50000"/>
                    <a:lumOff val="50000"/>
                  </a:schemeClr>
                </a:solidFill>
                <a:latin typeface="+mj-lt"/>
                <a:ea typeface="Chalkduster" charset="0"/>
                <a:cs typeface="Chalkduster" charset="0"/>
              </a:endParaRPr>
            </a:p>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latin typeface="+mj-lt"/>
                  <a:ea typeface="Chalkduster" charset="0"/>
                  <a:cs typeface="Chalkduster" charset="0"/>
                </a:rPr>
                <a:t>App router</a:t>
              </a:r>
            </a:p>
          </p:txBody>
        </p:sp>
        <p:sp>
          <p:nvSpPr>
            <p:cNvPr id="83" name="Rectangle 82"/>
            <p:cNvSpPr/>
            <p:nvPr/>
          </p:nvSpPr>
          <p:spPr bwMode="gray">
            <a:xfrm>
              <a:off x="9369114" y="3218600"/>
              <a:ext cx="963470" cy="1289160"/>
            </a:xfrm>
            <a:prstGeom prst="rect">
              <a:avLst/>
            </a:prstGeom>
            <a:solidFill>
              <a:schemeClr val="bg1"/>
            </a:solidFill>
            <a:ln w="31750" algn="ctr">
              <a:solidFill>
                <a:schemeClr val="tx1">
                  <a:lumMod val="50000"/>
                  <a:lumOff val="50000"/>
                </a:schemeClr>
              </a:solidFill>
              <a:round/>
              <a:headEnd/>
              <a:tailEnd/>
            </a:ln>
          </p:spPr>
          <p:txBody>
            <a:bodyPr lIns="89979" tIns="71983" rIns="89979" bIns="71983" rtlCol="0" anchor="t" anchorCtr="0"/>
            <a:lstStyle/>
            <a:p>
              <a:pPr algn="ctr" defTabSz="914217" fontAlgn="base">
                <a:spcBef>
                  <a:spcPct val="50000"/>
                </a:spcBef>
                <a:spcAft>
                  <a:spcPct val="0"/>
                </a:spcAft>
                <a:buClr>
                  <a:srgbClr val="F0AB00"/>
                </a:buClr>
                <a:buSzPct val="80000"/>
              </a:pPr>
              <a:r>
                <a:rPr lang="en-US" sz="1600" b="1" kern="0" dirty="0">
                  <a:solidFill>
                    <a:schemeClr val="tx1">
                      <a:lumMod val="50000"/>
                      <a:lumOff val="50000"/>
                    </a:schemeClr>
                  </a:solidFill>
                  <a:latin typeface="+mj-lt"/>
                  <a:ea typeface="Chalkduster" charset="0"/>
                  <a:cs typeface="Chalkduster" charset="0"/>
                </a:rPr>
                <a:t>…</a:t>
              </a:r>
            </a:p>
          </p:txBody>
        </p:sp>
      </p:grpSp>
      <p:cxnSp>
        <p:nvCxnSpPr>
          <p:cNvPr id="25" name="Elbow Connector 24"/>
          <p:cNvCxnSpPr>
            <a:stCxn id="31" idx="3"/>
          </p:cNvCxnSpPr>
          <p:nvPr/>
        </p:nvCxnSpPr>
        <p:spPr>
          <a:xfrm flipV="1">
            <a:off x="6599736" y="4822483"/>
            <a:ext cx="930286" cy="413163"/>
          </a:xfrm>
          <a:prstGeom prst="bentConnector3">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7" name="Can 86"/>
          <p:cNvSpPr/>
          <p:nvPr/>
        </p:nvSpPr>
        <p:spPr bwMode="gray">
          <a:xfrm>
            <a:off x="5192242" y="2222732"/>
            <a:ext cx="1300862" cy="1349738"/>
          </a:xfrm>
          <a:prstGeom prst="can">
            <a:avLst/>
          </a:prstGeom>
          <a:ln w="25400">
            <a:solidFill>
              <a:schemeClr val="accent2"/>
            </a:solidFill>
            <a:headEnd/>
            <a:tailEnd/>
          </a:ln>
        </p:spPr>
        <p:style>
          <a:lnRef idx="2">
            <a:schemeClr val="accent2"/>
          </a:lnRef>
          <a:fillRef idx="1">
            <a:schemeClr val="lt1"/>
          </a:fillRef>
          <a:effectRef idx="0">
            <a:schemeClr val="accent2"/>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1400" kern="0" dirty="0">
                <a:solidFill>
                  <a:schemeClr val="tx1">
                    <a:lumMod val="75000"/>
                    <a:lumOff val="25000"/>
                  </a:schemeClr>
                </a:solidFill>
                <a:ea typeface="Arial Unicode MS" pitchFamily="34" charset="-128"/>
                <a:cs typeface="Arial Unicode MS" pitchFamily="34" charset="-128"/>
              </a:rPr>
              <a:t>Git repository</a:t>
            </a:r>
          </a:p>
          <a:p>
            <a:pPr algn="ctr" defTabSz="914217" fontAlgn="base">
              <a:spcBef>
                <a:spcPct val="50000"/>
              </a:spcBef>
              <a:spcAft>
                <a:spcPct val="0"/>
              </a:spcAft>
              <a:buClr>
                <a:srgbClr val="F0AB00"/>
              </a:buClr>
              <a:buSzPct val="80000"/>
            </a:pPr>
            <a:r>
              <a:rPr lang="de-DE" sz="1200" kern="0" dirty="0">
                <a:solidFill>
                  <a:schemeClr val="bg2">
                    <a:lumMod val="75000"/>
                  </a:schemeClr>
                </a:solidFill>
                <a:ea typeface="Arial Unicode MS" pitchFamily="34" charset="-128"/>
                <a:cs typeface="Arial Unicode MS" pitchFamily="34" charset="-128"/>
              </a:rPr>
              <a:t> </a:t>
            </a:r>
            <a:r>
              <a:rPr lang="en-US" altLang="zh-Hans" sz="1200" kern="0" dirty="0">
                <a:solidFill>
                  <a:schemeClr val="bg2">
                    <a:lumMod val="75000"/>
                  </a:schemeClr>
                </a:solidFill>
                <a:ea typeface="Arial Unicode MS" pitchFamily="34" charset="-128"/>
                <a:cs typeface="Arial Unicode MS" pitchFamily="34" charset="-128"/>
              </a:rPr>
              <a:t>A</a:t>
            </a:r>
            <a:r>
              <a:rPr lang="de-DE" sz="1200" kern="0" dirty="0">
                <a:solidFill>
                  <a:schemeClr val="bg2">
                    <a:lumMod val="75000"/>
                  </a:schemeClr>
                </a:solidFill>
                <a:ea typeface="Arial Unicode MS" pitchFamily="34" charset="-128"/>
                <a:cs typeface="Arial Unicode MS" pitchFamily="34" charset="-128"/>
              </a:rPr>
              <a:t>pps</a:t>
            </a:r>
          </a:p>
        </p:txBody>
      </p:sp>
      <p:cxnSp>
        <p:nvCxnSpPr>
          <p:cNvPr id="93" name="Elbow Connector 92"/>
          <p:cNvCxnSpPr>
            <a:stCxn id="87" idx="3"/>
            <a:endCxn id="31" idx="0"/>
          </p:cNvCxnSpPr>
          <p:nvPr/>
        </p:nvCxnSpPr>
        <p:spPr>
          <a:xfrm rot="16200000" flipH="1">
            <a:off x="5161985" y="4253158"/>
            <a:ext cx="1361377" cy="1"/>
          </a:xfrm>
          <a:prstGeom prst="bentConnector3">
            <a:avLst/>
          </a:prstGeom>
          <a:ln w="19050">
            <a:solidFill>
              <a:schemeClr val="accent2"/>
            </a:solidFill>
          </a:ln>
        </p:spPr>
        <p:style>
          <a:lnRef idx="1">
            <a:schemeClr val="dk1"/>
          </a:lnRef>
          <a:fillRef idx="0">
            <a:schemeClr val="dk1"/>
          </a:fillRef>
          <a:effectRef idx="0">
            <a:schemeClr val="dk1"/>
          </a:effectRef>
          <a:fontRef idx="minor">
            <a:schemeClr val="tx1"/>
          </a:fontRef>
        </p:style>
      </p:cxnSp>
      <p:sp>
        <p:nvSpPr>
          <p:cNvPr id="33" name="Title 1"/>
          <p:cNvSpPr txBox="1">
            <a:spLocks/>
          </p:cNvSpPr>
          <p:nvPr/>
        </p:nvSpPr>
        <p:spPr bwMode="gray">
          <a:xfrm>
            <a:off x="504001" y="504000"/>
            <a:ext cx="11186476" cy="73866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Cloud Foundry: </a:t>
            </a:r>
          </a:p>
          <a:p>
            <a:r>
              <a:rPr lang="en-US" dirty="0"/>
              <a:t>Development Environment &amp; Lifecycle Management</a:t>
            </a:r>
            <a:endParaRPr lang="de-DE" dirty="0"/>
          </a:p>
        </p:txBody>
      </p:sp>
    </p:spTree>
    <p:extLst>
      <p:ext uri="{BB962C8B-B14F-4D97-AF65-F5344CB8AC3E}">
        <p14:creationId xmlns:p14="http://schemas.microsoft.com/office/powerpoint/2010/main" val="66532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ea typeface="+mn-ea"/>
                <a:cs typeface="+mn-cs"/>
              </a:rPr>
              <a:t>SAP HANA </a:t>
            </a:r>
            <a:r>
              <a:rPr lang="en-US" dirty="0"/>
              <a:t>Core Data Services (CDS) </a:t>
            </a:r>
          </a:p>
        </p:txBody>
      </p:sp>
      <p:sp>
        <p:nvSpPr>
          <p:cNvPr id="3" name="Text Placeholder 2"/>
          <p:cNvSpPr>
            <a:spLocks noGrp="1"/>
          </p:cNvSpPr>
          <p:nvPr>
            <p:ph type="body" sz="quarter" idx="10"/>
          </p:nvPr>
        </p:nvSpPr>
        <p:spPr/>
        <p:txBody>
          <a:bodyPr/>
          <a:lstStyle/>
          <a:p>
            <a:pPr lvl="0"/>
            <a:r>
              <a:rPr lang="en-US" b="0" dirty="0"/>
              <a:t>Defining data models (tables, views) for </a:t>
            </a:r>
            <a:r>
              <a:rPr lang="en-US" b="0" dirty="0">
                <a:solidFill>
                  <a:schemeClr val="accent1"/>
                </a:solidFill>
              </a:rPr>
              <a:t>native </a:t>
            </a:r>
            <a:r>
              <a:rPr lang="en-US" b="0" dirty="0">
                <a:solidFill>
                  <a:schemeClr val="accent1"/>
                </a:solidFill>
                <a:sym typeface="Wingdings" panose="05000000000000000000" pitchFamily="2" charset="2"/>
              </a:rPr>
              <a:t>SAP </a:t>
            </a:r>
            <a:r>
              <a:rPr lang="en-US" b="0" dirty="0">
                <a:solidFill>
                  <a:schemeClr val="accent1"/>
                </a:solidFill>
              </a:rPr>
              <a:t>HANA applications</a:t>
            </a:r>
            <a:r>
              <a:rPr lang="en-US" b="0" dirty="0"/>
              <a:t> in </a:t>
            </a:r>
            <a:r>
              <a:rPr lang="en-US" dirty="0"/>
              <a:t>Cloud Foundry</a:t>
            </a:r>
            <a:r>
              <a:rPr lang="en-US" b="0" dirty="0"/>
              <a:t>/HDI</a:t>
            </a:r>
          </a:p>
          <a:p>
            <a:pPr marL="269875" lvl="1" indent="-269875">
              <a:spcBef>
                <a:spcPts val="1800"/>
              </a:spcBef>
            </a:pPr>
            <a:r>
              <a:rPr lang="en-US" dirty="0"/>
              <a:t>Source-based definition </a:t>
            </a:r>
            <a:r>
              <a:rPr lang="en-US" dirty="0">
                <a:sym typeface="Wingdings" panose="05000000000000000000" pitchFamily="2" charset="2"/>
              </a:rPr>
              <a:t> deployment managed by HDI</a:t>
            </a:r>
            <a:endParaRPr lang="en-US" dirty="0"/>
          </a:p>
          <a:p>
            <a:pPr marL="269875" lvl="1" indent="-269875">
              <a:spcBef>
                <a:spcPts val="1800"/>
              </a:spcBef>
            </a:pPr>
            <a:r>
              <a:rPr lang="en-US" dirty="0"/>
              <a:t>Lifecycle management</a:t>
            </a:r>
          </a:p>
          <a:p>
            <a:pPr marL="269875" lvl="1" indent="-269875">
              <a:spcBef>
                <a:spcPts val="1800"/>
              </a:spcBef>
            </a:pPr>
            <a:r>
              <a:rPr lang="en-US" dirty="0"/>
              <a:t>SQL + User defined types + </a:t>
            </a:r>
            <a:r>
              <a:rPr lang="en-US"/>
              <a:t>Associations + </a:t>
            </a:r>
            <a:r>
              <a:rPr lang="en-US" dirty="0"/>
              <a:t>…</a:t>
            </a:r>
          </a:p>
          <a:p>
            <a:pPr marL="269875" lvl="1" indent="-269875">
              <a:spcBef>
                <a:spcPts val="1800"/>
              </a:spcBef>
            </a:pPr>
            <a:r>
              <a:rPr lang="en-US" dirty="0">
                <a:sym typeface="Wingdings" panose="05000000000000000000" pitchFamily="2" charset="2"/>
              </a:rPr>
              <a:t>Data model is located in the database and not part of an application stack or framework on top</a:t>
            </a:r>
          </a:p>
          <a:p>
            <a:pPr lvl="0"/>
            <a:endParaRPr lang="en-US" dirty="0"/>
          </a:p>
        </p:txBody>
      </p:sp>
    </p:spTree>
    <p:extLst>
      <p:ext uri="{BB962C8B-B14F-4D97-AF65-F5344CB8AC3E}">
        <p14:creationId xmlns:p14="http://schemas.microsoft.com/office/powerpoint/2010/main" val="1801431348"/>
      </p:ext>
    </p:extLst>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SAP_2017_16x9_white</Template>
  <TotalTime>6686</TotalTime>
  <Words>1134</Words>
  <Application>Microsoft Office PowerPoint</Application>
  <PresentationFormat>Custom</PresentationFormat>
  <Paragraphs>396</Paragraphs>
  <Slides>19</Slides>
  <Notes>18</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 Unicode MS</vt:lpstr>
      <vt:lpstr>BentonSans</vt:lpstr>
      <vt:lpstr>Chalkduster</vt:lpstr>
      <vt:lpstr>Arial</vt:lpstr>
      <vt:lpstr>Arial Narrow</vt:lpstr>
      <vt:lpstr>BentonSans Light</vt:lpstr>
      <vt:lpstr>Calibri</vt:lpstr>
      <vt:lpstr>Courier New</vt:lpstr>
      <vt:lpstr>Symbol</vt:lpstr>
      <vt:lpstr>Wingdings</vt:lpstr>
      <vt:lpstr>Wingdings</vt:lpstr>
      <vt:lpstr>SAP_2017_16x9_white</vt:lpstr>
      <vt:lpstr>SAP Cloud Platform: Start Cloud-Native Development </vt:lpstr>
      <vt:lpstr>Agenda</vt:lpstr>
      <vt:lpstr>Cloud Foundry Environment in SAP Cloud Platform</vt:lpstr>
      <vt:lpstr>SAP Cloud Platform architecture with the focus on Cloud Foundry</vt:lpstr>
      <vt:lpstr>The Application - Architecture</vt:lpstr>
      <vt:lpstr>PowerPoint Presentation</vt:lpstr>
      <vt:lpstr>An Introduction to SAP HANA Native Development with Cloud Foundry</vt:lpstr>
      <vt:lpstr>PowerPoint Presentation</vt:lpstr>
      <vt:lpstr>SAP HANA Core Data Services (CDS) </vt:lpstr>
      <vt:lpstr>Model information available for each application stack</vt:lpstr>
      <vt:lpstr>SAP Web IDE(Full Stack) / CDS / Calculation Views / SQLScript </vt:lpstr>
      <vt:lpstr>PowerPoint Presentation</vt:lpstr>
      <vt:lpstr>Exercise Steps </vt:lpstr>
      <vt:lpstr>Sample Application Components Overview</vt:lpstr>
      <vt:lpstr>Sample Application Components Overview</vt:lpstr>
      <vt:lpstr>User Home  Screenshot from cockpit</vt:lpstr>
      <vt:lpstr>Analyze application logs with Application Performance Cockpit Dynatrace dashboards</vt:lpstr>
      <vt:lpstr>Feedback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Kevin</dc:creator>
  <cp:keywords>2017/16:9/white</cp:keywords>
  <cp:lastModifiedBy>Zhuang, Drummond</cp:lastModifiedBy>
  <cp:revision>286</cp:revision>
  <dcterms:created xsi:type="dcterms:W3CDTF">2018-01-29T06:01:54Z</dcterms:created>
  <dcterms:modified xsi:type="dcterms:W3CDTF">2018-04-13T00:50:50Z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