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57"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95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758202"/>
            <a:ext cx="7477601" cy="958215"/>
          </a:xfrm>
          <a:prstGeom prst="rect">
            <a:avLst/>
          </a:prstGeom>
          <a:noFill/>
          <a:ln/>
        </p:spPr>
        <p:txBody>
          <a:bodyPr wrap="non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Introdução </a:t>
            </a:r>
            <a:endParaRPr lang="en-US" sz="6036" dirty="0"/>
          </a:p>
        </p:txBody>
      </p:sp>
      <p:sp>
        <p:nvSpPr>
          <p:cNvPr id="6" name="Text 2"/>
          <p:cNvSpPr/>
          <p:nvPr/>
        </p:nvSpPr>
        <p:spPr>
          <a:xfrm>
            <a:off x="833199" y="4049673"/>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Bem-vindo à nossa jornada de desenvolvimento de uma calculadora de IMC (Índice de Massa Corporal) que também fornece recomendações semanais de dieta para ajudá-lo a alcançar suas metas de saúde e bem-estar.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2027872"/>
            <a:ext cx="9595604"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Definição de IMC e sua importância</a:t>
            </a:r>
            <a:endParaRPr lang="en-US" sz="4374" dirty="0"/>
          </a:p>
        </p:txBody>
      </p:sp>
      <p:pic>
        <p:nvPicPr>
          <p:cNvPr id="5" name="Image 1" descr="preencoded.png"/>
          <p:cNvPicPr>
            <a:picLocks noChangeAspect="1"/>
          </p:cNvPicPr>
          <p:nvPr/>
        </p:nvPicPr>
        <p:blipFill>
          <a:blip r:embed="rId4"/>
          <a:stretch>
            <a:fillRect/>
          </a:stretch>
        </p:blipFill>
        <p:spPr>
          <a:xfrm>
            <a:off x="2037993" y="3166586"/>
            <a:ext cx="555427" cy="555427"/>
          </a:xfrm>
          <a:prstGeom prst="rect">
            <a:avLst/>
          </a:prstGeom>
        </p:spPr>
      </p:pic>
      <p:sp>
        <p:nvSpPr>
          <p:cNvPr id="6" name="Text 2"/>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O que é IMC?</a:t>
            </a:r>
            <a:endParaRPr lang="en-US" sz="2187" dirty="0"/>
          </a:p>
        </p:txBody>
      </p:sp>
      <p:sp>
        <p:nvSpPr>
          <p:cNvPr id="7" name="Text 3"/>
          <p:cNvSpPr/>
          <p:nvPr/>
        </p:nvSpPr>
        <p:spPr>
          <a:xfrm>
            <a:off x="2037993" y="4424601"/>
            <a:ext cx="329588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O IMC é uma medida que relaciona o peso e a altura de uma pessoa, fornecendo uma indicação da sua composição corporal.</a:t>
            </a:r>
            <a:endParaRPr lang="en-US" sz="1750" dirty="0"/>
          </a:p>
        </p:txBody>
      </p:sp>
      <p:pic>
        <p:nvPicPr>
          <p:cNvPr id="8" name="Image 2" descr="preencoded.png"/>
          <p:cNvPicPr>
            <a:picLocks noChangeAspect="1"/>
          </p:cNvPicPr>
          <p:nvPr/>
        </p:nvPicPr>
        <p:blipFill>
          <a:blip r:embed="rId5"/>
          <a:stretch>
            <a:fillRect/>
          </a:stretch>
        </p:blipFill>
        <p:spPr>
          <a:xfrm>
            <a:off x="5667137" y="3166586"/>
            <a:ext cx="555427" cy="555427"/>
          </a:xfrm>
          <a:prstGeom prst="rect">
            <a:avLst/>
          </a:prstGeom>
        </p:spPr>
      </p:pic>
      <p:sp>
        <p:nvSpPr>
          <p:cNvPr id="9" name="Text 4"/>
          <p:cNvSpPr/>
          <p:nvPr/>
        </p:nvSpPr>
        <p:spPr>
          <a:xfrm>
            <a:off x="5667137" y="3944183"/>
            <a:ext cx="300478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Por que é importante?</a:t>
            </a:r>
            <a:endParaRPr lang="en-US" sz="2187" dirty="0"/>
          </a:p>
        </p:txBody>
      </p:sp>
      <p:sp>
        <p:nvSpPr>
          <p:cNvPr id="10" name="Text 5"/>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O IMC é um indicador útil para avaliar riscos de saúde associados ao peso, permitindo que as pessoas tomem medidas preventivas.</a:t>
            </a:r>
            <a:endParaRPr lang="en-US" sz="1750" dirty="0"/>
          </a:p>
        </p:txBody>
      </p:sp>
      <p:pic>
        <p:nvPicPr>
          <p:cNvPr id="11" name="Image 3" descr="preencoded.png"/>
          <p:cNvPicPr>
            <a:picLocks noChangeAspect="1"/>
          </p:cNvPicPr>
          <p:nvPr/>
        </p:nvPicPr>
        <p:blipFill>
          <a:blip r:embed="rId6"/>
          <a:stretch>
            <a:fillRect/>
          </a:stretch>
        </p:blipFill>
        <p:spPr>
          <a:xfrm>
            <a:off x="9296400" y="3166586"/>
            <a:ext cx="555427" cy="555427"/>
          </a:xfrm>
          <a:prstGeom prst="rect">
            <a:avLst/>
          </a:prstGeom>
        </p:spPr>
      </p:pic>
      <p:sp>
        <p:nvSpPr>
          <p:cNvPr id="12" name="Text 6"/>
          <p:cNvSpPr/>
          <p:nvPr/>
        </p:nvSpPr>
        <p:spPr>
          <a:xfrm>
            <a:off x="9296400" y="3944183"/>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Benefícios</a:t>
            </a:r>
            <a:endParaRPr lang="en-US" sz="2187" dirty="0"/>
          </a:p>
        </p:txBody>
      </p:sp>
      <p:sp>
        <p:nvSpPr>
          <p:cNvPr id="13" name="Text 7"/>
          <p:cNvSpPr/>
          <p:nvPr/>
        </p:nvSpPr>
        <p:spPr>
          <a:xfrm>
            <a:off x="9296400" y="4424601"/>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Acompanhar o IMC ajuda a manter um estilo de vida saudável, prevenir doenças e melhorar a qualidade de vida.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2043113"/>
            <a:ext cx="8534757"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Funcionalidades da calculadora</a:t>
            </a:r>
            <a:endParaRPr lang="en-US" sz="4374" dirty="0"/>
          </a:p>
        </p:txBody>
      </p:sp>
      <p:sp>
        <p:nvSpPr>
          <p:cNvPr id="5" name="Text 2"/>
          <p:cNvSpPr/>
          <p:nvPr/>
        </p:nvSpPr>
        <p:spPr>
          <a:xfrm>
            <a:off x="2037993" y="3292912"/>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Cálculo de IMC</a:t>
            </a:r>
            <a:endParaRPr lang="en-US" sz="2187" dirty="0"/>
          </a:p>
        </p:txBody>
      </p:sp>
      <p:sp>
        <p:nvSpPr>
          <p:cNvPr id="6" name="Text 3"/>
          <p:cNvSpPr/>
          <p:nvPr/>
        </p:nvSpPr>
        <p:spPr>
          <a:xfrm>
            <a:off x="2037993" y="3862268"/>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calculadora irá utilizar os dados de peso e altura fornecidos pelo usuário para calcular seu IMC.</a:t>
            </a:r>
            <a:endParaRPr lang="en-US" sz="1750" dirty="0"/>
          </a:p>
        </p:txBody>
      </p:sp>
      <p:sp>
        <p:nvSpPr>
          <p:cNvPr id="7" name="Text 4"/>
          <p:cNvSpPr/>
          <p:nvPr/>
        </p:nvSpPr>
        <p:spPr>
          <a:xfrm>
            <a:off x="5743932" y="3292912"/>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Recomendação de dieta</a:t>
            </a:r>
            <a:endParaRPr lang="en-US" sz="2187" dirty="0"/>
          </a:p>
        </p:txBody>
      </p:sp>
      <p:sp>
        <p:nvSpPr>
          <p:cNvPr id="8" name="Text 5"/>
          <p:cNvSpPr/>
          <p:nvPr/>
        </p:nvSpPr>
        <p:spPr>
          <a:xfrm>
            <a:off x="5743932" y="4209455"/>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Com base no IMC, a calculadora sugerirá uma dieta semanal personalizada para ajudá-lo a atingir sua meta de peso saudável.</a:t>
            </a:r>
            <a:endParaRPr lang="en-US" sz="1750" dirty="0"/>
          </a:p>
        </p:txBody>
      </p:sp>
      <p:sp>
        <p:nvSpPr>
          <p:cNvPr id="9" name="Text 6"/>
          <p:cNvSpPr/>
          <p:nvPr/>
        </p:nvSpPr>
        <p:spPr>
          <a:xfrm>
            <a:off x="9449872" y="3292912"/>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Acompanhamento</a:t>
            </a:r>
            <a:endParaRPr lang="en-US" sz="2187" dirty="0"/>
          </a:p>
        </p:txBody>
      </p:sp>
      <p:sp>
        <p:nvSpPr>
          <p:cNvPr id="10" name="Text 7"/>
          <p:cNvSpPr/>
          <p:nvPr/>
        </p:nvSpPr>
        <p:spPr>
          <a:xfrm>
            <a:off x="9449872" y="3862268"/>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 usuário poderá acompanhar seu progresso ao longo do tempo e fazer ajustes na dieta conforme necessário.</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993225"/>
            <a:ext cx="7683222"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Entrada de dados do usuário</a:t>
            </a:r>
            <a:endParaRPr lang="en-US" sz="4374" dirty="0"/>
          </a:p>
        </p:txBody>
      </p:sp>
      <p:sp>
        <p:nvSpPr>
          <p:cNvPr id="5" name="Shape 2"/>
          <p:cNvSpPr/>
          <p:nvPr/>
        </p:nvSpPr>
        <p:spPr>
          <a:xfrm>
            <a:off x="2037993" y="3305532"/>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6" name="Text 3"/>
          <p:cNvSpPr/>
          <p:nvPr/>
        </p:nvSpPr>
        <p:spPr>
          <a:xfrm>
            <a:off x="2220278" y="3347204"/>
            <a:ext cx="135374"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381851"/>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Peso</a:t>
            </a:r>
            <a:endParaRPr lang="en-US" sz="2187" dirty="0"/>
          </a:p>
        </p:txBody>
      </p:sp>
      <p:sp>
        <p:nvSpPr>
          <p:cNvPr id="8" name="Text 5"/>
          <p:cNvSpPr/>
          <p:nvPr/>
        </p:nvSpPr>
        <p:spPr>
          <a:xfrm>
            <a:off x="2760107" y="3862268"/>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 usuário informará seu peso atual em quilogramas.</a:t>
            </a:r>
            <a:endParaRPr lang="en-US" sz="1750" dirty="0"/>
          </a:p>
        </p:txBody>
      </p:sp>
      <p:sp>
        <p:nvSpPr>
          <p:cNvPr id="9" name="Shape 6"/>
          <p:cNvSpPr/>
          <p:nvPr/>
        </p:nvSpPr>
        <p:spPr>
          <a:xfrm>
            <a:off x="7426285" y="3305532"/>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0" name="Text 7"/>
          <p:cNvSpPr/>
          <p:nvPr/>
        </p:nvSpPr>
        <p:spPr>
          <a:xfrm>
            <a:off x="7579162" y="3347204"/>
            <a:ext cx="194072"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Altura</a:t>
            </a:r>
            <a:endParaRPr lang="en-US" sz="2187" dirty="0"/>
          </a:p>
        </p:txBody>
      </p:sp>
      <p:sp>
        <p:nvSpPr>
          <p:cNvPr id="12" name="Text 9"/>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 usuário informará sua altura atual em centímetros.</a:t>
            </a:r>
            <a:endParaRPr lang="en-US" sz="1750" dirty="0"/>
          </a:p>
        </p:txBody>
      </p:sp>
      <p:sp>
        <p:nvSpPr>
          <p:cNvPr id="13" name="Shape 10"/>
          <p:cNvSpPr/>
          <p:nvPr/>
        </p:nvSpPr>
        <p:spPr>
          <a:xfrm>
            <a:off x="2037993" y="4968835"/>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4" name="Text 11"/>
          <p:cNvSpPr/>
          <p:nvPr/>
        </p:nvSpPr>
        <p:spPr>
          <a:xfrm>
            <a:off x="2188131" y="5010507"/>
            <a:ext cx="199668"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Objetivo de Peso</a:t>
            </a:r>
            <a:endParaRPr lang="en-US" sz="2187" dirty="0"/>
          </a:p>
        </p:txBody>
      </p:sp>
      <p:sp>
        <p:nvSpPr>
          <p:cNvPr id="16" name="Text 13"/>
          <p:cNvSpPr/>
          <p:nvPr/>
        </p:nvSpPr>
        <p:spPr>
          <a:xfrm>
            <a:off x="2760107" y="5525572"/>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 usuário poderá definir sua meta de peso saudável.</a:t>
            </a:r>
            <a:endParaRPr lang="en-US" sz="1750" dirty="0"/>
          </a:p>
        </p:txBody>
      </p:sp>
      <p:sp>
        <p:nvSpPr>
          <p:cNvPr id="17" name="Shape 14"/>
          <p:cNvSpPr/>
          <p:nvPr/>
        </p:nvSpPr>
        <p:spPr>
          <a:xfrm>
            <a:off x="7426285" y="4968835"/>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8" name="Text 15"/>
          <p:cNvSpPr/>
          <p:nvPr/>
        </p:nvSpPr>
        <p:spPr>
          <a:xfrm>
            <a:off x="7571184" y="5010507"/>
            <a:ext cx="210026"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045154"/>
            <a:ext cx="289798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Informações Pessoais</a:t>
            </a:r>
            <a:endParaRPr lang="en-US" sz="2187" dirty="0"/>
          </a:p>
        </p:txBody>
      </p:sp>
      <p:sp>
        <p:nvSpPr>
          <p:cNvPr id="20" name="Text 17"/>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Outros dados como idade e nível de atividade física também serão coletados.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txBody>
          <a:bodyPr/>
          <a:lstStyle/>
          <a:p>
            <a:endParaRPr lang="pt-BR"/>
          </a:p>
        </p:txBody>
      </p:sp>
      <p:pic>
        <p:nvPicPr>
          <p:cNvPr id="4" name="Image 1" descr="preencoded.png"/>
          <p:cNvPicPr>
            <a:picLocks noChangeAspect="1"/>
          </p:cNvPicPr>
          <p:nvPr/>
        </p:nvPicPr>
        <p:blipFill>
          <a:blip r:embed="rId4"/>
          <a:stretch>
            <a:fillRect/>
          </a:stretch>
        </p:blipFill>
        <p:spPr>
          <a:xfrm>
            <a:off x="1098042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dirty="0">
                <a:solidFill>
                  <a:srgbClr val="000000"/>
                </a:solidFill>
                <a:latin typeface="p22-mackinac-pro" pitchFamily="34" charset="0"/>
                <a:ea typeface="p22-mackinac-pro" pitchFamily="34" charset="-122"/>
                <a:cs typeface="p22-mackinac-pro" pitchFamily="34" charset="-120"/>
              </a:rPr>
              <a:t>Cálculo do IMC e recomendação de dieta</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762131" cy="345281"/>
          </a:xfrm>
          <a:prstGeom prst="rect">
            <a:avLst/>
          </a:prstGeom>
          <a:noFill/>
          <a:ln/>
        </p:spPr>
        <p:txBody>
          <a:bodyPr wrap="none" rtlCol="0" anchor="t"/>
          <a:lstStyle/>
          <a:p>
            <a:pPr marL="0" indent="0" algn="l">
              <a:lnSpc>
                <a:spcPts val="2719"/>
              </a:lnSpc>
              <a:buNone/>
            </a:pPr>
            <a:r>
              <a:rPr lang="en-US" sz="2175" b="1" dirty="0">
                <a:solidFill>
                  <a:srgbClr val="272525"/>
                </a:solidFill>
                <a:latin typeface="p22-mackinac-pro" pitchFamily="34" charset="0"/>
                <a:ea typeface="p22-mackinac-pro" pitchFamily="34" charset="-122"/>
                <a:cs typeface="p22-mackinac-pro" pitchFamily="34" charset="-120"/>
              </a:rPr>
              <a:t>Cálculo do IMC</a:t>
            </a:r>
            <a:endParaRPr lang="en-US" sz="2175" dirty="0"/>
          </a:p>
        </p:txBody>
      </p:sp>
      <p:sp>
        <p:nvSpPr>
          <p:cNvPr id="8" name="Text 3"/>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Eudoxus Sans" pitchFamily="34" charset="0"/>
                <a:ea typeface="Eudoxus Sans" pitchFamily="34" charset="-122"/>
                <a:cs typeface="Eudoxus Sans" pitchFamily="34" charset="-120"/>
              </a:rPr>
              <a:t>A calculadora utilizará os dados de peso e altura para calcular o IMC do usuário.</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762131" cy="345281"/>
          </a:xfrm>
          <a:prstGeom prst="rect">
            <a:avLst/>
          </a:prstGeom>
          <a:noFill/>
          <a:ln/>
        </p:spPr>
        <p:txBody>
          <a:bodyPr wrap="none" rtlCol="0" anchor="t"/>
          <a:lstStyle/>
          <a:p>
            <a:pPr marL="0" indent="0" algn="l">
              <a:lnSpc>
                <a:spcPts val="2719"/>
              </a:lnSpc>
              <a:buNone/>
            </a:pPr>
            <a:r>
              <a:rPr lang="en-US" sz="2175" b="1" dirty="0">
                <a:solidFill>
                  <a:srgbClr val="272525"/>
                </a:solidFill>
                <a:latin typeface="p22-mackinac-pro" pitchFamily="34" charset="0"/>
                <a:ea typeface="p22-mackinac-pro" pitchFamily="34" charset="-122"/>
                <a:cs typeface="p22-mackinac-pro" pitchFamily="34" charset="-120"/>
              </a:rPr>
              <a:t>Análise do IMC</a:t>
            </a:r>
            <a:endParaRPr lang="en-US" sz="2175" dirty="0"/>
          </a:p>
        </p:txBody>
      </p:sp>
      <p:sp>
        <p:nvSpPr>
          <p:cNvPr id="11" name="Text 5"/>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Eudoxus Sans" pitchFamily="34" charset="0"/>
                <a:ea typeface="Eudoxus Sans" pitchFamily="34" charset="-122"/>
                <a:cs typeface="Eudoxus Sans" pitchFamily="34" charset="-120"/>
              </a:rPr>
              <a:t>Com base no IMC calculado, a calculadora determinará a faixa de peso saudável.</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3218378" cy="345281"/>
          </a:xfrm>
          <a:prstGeom prst="rect">
            <a:avLst/>
          </a:prstGeom>
          <a:noFill/>
          <a:ln/>
        </p:spPr>
        <p:txBody>
          <a:bodyPr wrap="none" rtlCol="0" anchor="t"/>
          <a:lstStyle/>
          <a:p>
            <a:pPr marL="0" indent="0" algn="l">
              <a:lnSpc>
                <a:spcPts val="2719"/>
              </a:lnSpc>
              <a:buNone/>
            </a:pPr>
            <a:r>
              <a:rPr lang="en-US" sz="2175" b="1" dirty="0">
                <a:solidFill>
                  <a:srgbClr val="272525"/>
                </a:solidFill>
                <a:latin typeface="p22-mackinac-pro" pitchFamily="34" charset="0"/>
                <a:ea typeface="p22-mackinac-pro" pitchFamily="34" charset="-122"/>
                <a:cs typeface="p22-mackinac-pro" pitchFamily="34" charset="-120"/>
              </a:rPr>
              <a:t>Recomendação de Dieta</a:t>
            </a:r>
            <a:endParaRPr lang="en-US" sz="2175" dirty="0"/>
          </a:p>
        </p:txBody>
      </p:sp>
      <p:sp>
        <p:nvSpPr>
          <p:cNvPr id="14" name="Text 7"/>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Eudoxus Sans" pitchFamily="34" charset="0"/>
                <a:ea typeface="Eudoxus Sans" pitchFamily="34" charset="-122"/>
                <a:cs typeface="Eudoxus Sans" pitchFamily="34" charset="-120"/>
              </a:rPr>
              <a:t>Uma dieta semanal personalizada será sugerida para ajudar o usuário a atingir sua meta de peso.</a:t>
            </a:r>
            <a:endParaRPr lang="en-US" sz="17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4007"/>
          </a:xfrm>
          <a:prstGeom prst="rect">
            <a:avLst/>
          </a:prstGeom>
          <a:solidFill>
            <a:srgbClr val="FFFFFF">
              <a:alpha val="75000"/>
            </a:srgbClr>
          </a:solidFill>
          <a:ln/>
        </p:spPr>
        <p:txBody>
          <a:bodyPr/>
          <a:lstStyle/>
          <a:p>
            <a:endParaRPr lang="pt-BR"/>
          </a:p>
        </p:txBody>
      </p:sp>
      <p:sp>
        <p:nvSpPr>
          <p:cNvPr id="4" name="Text 1"/>
          <p:cNvSpPr/>
          <p:nvPr/>
        </p:nvSpPr>
        <p:spPr>
          <a:xfrm>
            <a:off x="2658785" y="539115"/>
            <a:ext cx="7425452" cy="612696"/>
          </a:xfrm>
          <a:prstGeom prst="rect">
            <a:avLst/>
          </a:prstGeom>
          <a:noFill/>
          <a:ln/>
        </p:spPr>
        <p:txBody>
          <a:bodyPr wrap="none" rtlCol="0" anchor="t"/>
          <a:lstStyle/>
          <a:p>
            <a:pPr marL="0" indent="0">
              <a:lnSpc>
                <a:spcPts val="4824"/>
              </a:lnSpc>
              <a:buNone/>
            </a:pPr>
            <a:r>
              <a:rPr lang="en-US" sz="3859" b="1" dirty="0">
                <a:solidFill>
                  <a:srgbClr val="000000"/>
                </a:solidFill>
                <a:latin typeface="p22-mackinac-pro" pitchFamily="34" charset="0"/>
                <a:ea typeface="p22-mackinac-pro" pitchFamily="34" charset="-122"/>
                <a:cs typeface="p22-mackinac-pro" pitchFamily="34" charset="-120"/>
              </a:rPr>
              <a:t>Apresentação da dieta semanal</a:t>
            </a:r>
            <a:endParaRPr lang="en-US" sz="3859" dirty="0"/>
          </a:p>
        </p:txBody>
      </p:sp>
      <p:sp>
        <p:nvSpPr>
          <p:cNvPr id="5" name="Shape 2"/>
          <p:cNvSpPr/>
          <p:nvPr/>
        </p:nvSpPr>
        <p:spPr>
          <a:xfrm>
            <a:off x="2658785" y="1543883"/>
            <a:ext cx="9312712" cy="6161008"/>
          </a:xfrm>
          <a:prstGeom prst="roundRect">
            <a:avLst>
              <a:gd name="adj" fmla="val 1432"/>
            </a:avLst>
          </a:prstGeom>
          <a:noFill/>
          <a:ln w="7620">
            <a:solidFill>
              <a:srgbClr val="000000">
                <a:alpha val="8000"/>
              </a:srgbClr>
            </a:solidFill>
            <a:prstDash val="solid"/>
          </a:ln>
        </p:spPr>
        <p:txBody>
          <a:bodyPr/>
          <a:lstStyle/>
          <a:p>
            <a:endParaRPr lang="pt-BR"/>
          </a:p>
        </p:txBody>
      </p:sp>
      <p:sp>
        <p:nvSpPr>
          <p:cNvPr id="6" name="Shape 3"/>
          <p:cNvSpPr/>
          <p:nvPr/>
        </p:nvSpPr>
        <p:spPr>
          <a:xfrm>
            <a:off x="2666405" y="1551503"/>
            <a:ext cx="9297472" cy="877967"/>
          </a:xfrm>
          <a:prstGeom prst="rect">
            <a:avLst/>
          </a:prstGeom>
          <a:solidFill>
            <a:srgbClr val="FFFFFF">
              <a:alpha val="4000"/>
            </a:srgbClr>
          </a:solidFill>
          <a:ln/>
        </p:spPr>
        <p:txBody>
          <a:bodyPr/>
          <a:lstStyle/>
          <a:p>
            <a:endParaRPr lang="pt-BR"/>
          </a:p>
        </p:txBody>
      </p:sp>
      <p:sp>
        <p:nvSpPr>
          <p:cNvPr id="7" name="Text 4"/>
          <p:cNvSpPr/>
          <p:nvPr/>
        </p:nvSpPr>
        <p:spPr>
          <a:xfrm>
            <a:off x="2862501" y="1676757"/>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Segunda-feira</a:t>
            </a:r>
            <a:endParaRPr lang="en-US" sz="1544" dirty="0"/>
          </a:p>
        </p:txBody>
      </p:sp>
      <p:sp>
        <p:nvSpPr>
          <p:cNvPr id="8" name="Text 5"/>
          <p:cNvSpPr/>
          <p:nvPr/>
        </p:nvSpPr>
        <p:spPr>
          <a:xfrm>
            <a:off x="7514987" y="1676757"/>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Salada de folhas verdes, peito de frango grelhado, acompanhado de arroz integral.</a:t>
            </a:r>
            <a:endParaRPr lang="en-US" sz="1544" dirty="0"/>
          </a:p>
        </p:txBody>
      </p:sp>
      <p:sp>
        <p:nvSpPr>
          <p:cNvPr id="9" name="Shape 6"/>
          <p:cNvSpPr/>
          <p:nvPr/>
        </p:nvSpPr>
        <p:spPr>
          <a:xfrm>
            <a:off x="2666405" y="2429470"/>
            <a:ext cx="9297472" cy="877967"/>
          </a:xfrm>
          <a:prstGeom prst="rect">
            <a:avLst/>
          </a:prstGeom>
          <a:solidFill>
            <a:srgbClr val="000000">
              <a:alpha val="4000"/>
            </a:srgbClr>
          </a:solidFill>
          <a:ln/>
        </p:spPr>
        <p:txBody>
          <a:bodyPr/>
          <a:lstStyle/>
          <a:p>
            <a:endParaRPr lang="pt-BR"/>
          </a:p>
        </p:txBody>
      </p:sp>
      <p:sp>
        <p:nvSpPr>
          <p:cNvPr id="10" name="Text 7"/>
          <p:cNvSpPr/>
          <p:nvPr/>
        </p:nvSpPr>
        <p:spPr>
          <a:xfrm>
            <a:off x="2862501" y="2554724"/>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Terça-feira</a:t>
            </a:r>
            <a:endParaRPr lang="en-US" sz="1544" dirty="0"/>
          </a:p>
        </p:txBody>
      </p:sp>
      <p:sp>
        <p:nvSpPr>
          <p:cNvPr id="11" name="Text 8"/>
          <p:cNvSpPr/>
          <p:nvPr/>
        </p:nvSpPr>
        <p:spPr>
          <a:xfrm>
            <a:off x="7514987" y="2554724"/>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Omelete com legumes, tomate e abacate, servido com pão integral.</a:t>
            </a:r>
            <a:endParaRPr lang="en-US" sz="1544" dirty="0"/>
          </a:p>
        </p:txBody>
      </p:sp>
      <p:sp>
        <p:nvSpPr>
          <p:cNvPr id="12" name="Shape 9"/>
          <p:cNvSpPr/>
          <p:nvPr/>
        </p:nvSpPr>
        <p:spPr>
          <a:xfrm>
            <a:off x="2666405" y="3307437"/>
            <a:ext cx="9297472" cy="877967"/>
          </a:xfrm>
          <a:prstGeom prst="rect">
            <a:avLst/>
          </a:prstGeom>
          <a:solidFill>
            <a:srgbClr val="FFFFFF">
              <a:alpha val="4000"/>
            </a:srgbClr>
          </a:solidFill>
          <a:ln/>
        </p:spPr>
        <p:txBody>
          <a:bodyPr/>
          <a:lstStyle/>
          <a:p>
            <a:endParaRPr lang="pt-BR"/>
          </a:p>
        </p:txBody>
      </p:sp>
      <p:sp>
        <p:nvSpPr>
          <p:cNvPr id="13" name="Text 10"/>
          <p:cNvSpPr/>
          <p:nvPr/>
        </p:nvSpPr>
        <p:spPr>
          <a:xfrm>
            <a:off x="2862501" y="3432691"/>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Quarta-feira</a:t>
            </a:r>
            <a:endParaRPr lang="en-US" sz="1544" dirty="0"/>
          </a:p>
        </p:txBody>
      </p:sp>
      <p:sp>
        <p:nvSpPr>
          <p:cNvPr id="14" name="Text 11"/>
          <p:cNvSpPr/>
          <p:nvPr/>
        </p:nvSpPr>
        <p:spPr>
          <a:xfrm>
            <a:off x="7514987" y="3432691"/>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Filé de salmão assado, brócolis e batata doce cozida.</a:t>
            </a:r>
            <a:endParaRPr lang="en-US" sz="1544" dirty="0"/>
          </a:p>
        </p:txBody>
      </p:sp>
      <p:sp>
        <p:nvSpPr>
          <p:cNvPr id="15" name="Shape 12"/>
          <p:cNvSpPr/>
          <p:nvPr/>
        </p:nvSpPr>
        <p:spPr>
          <a:xfrm>
            <a:off x="2666405" y="4185404"/>
            <a:ext cx="9297472" cy="877967"/>
          </a:xfrm>
          <a:prstGeom prst="rect">
            <a:avLst/>
          </a:prstGeom>
          <a:solidFill>
            <a:srgbClr val="000000">
              <a:alpha val="4000"/>
            </a:srgbClr>
          </a:solidFill>
          <a:ln/>
        </p:spPr>
        <p:txBody>
          <a:bodyPr/>
          <a:lstStyle/>
          <a:p>
            <a:endParaRPr lang="pt-BR"/>
          </a:p>
        </p:txBody>
      </p:sp>
      <p:sp>
        <p:nvSpPr>
          <p:cNvPr id="16" name="Text 13"/>
          <p:cNvSpPr/>
          <p:nvPr/>
        </p:nvSpPr>
        <p:spPr>
          <a:xfrm>
            <a:off x="2862501" y="4310658"/>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Quinta-feira</a:t>
            </a:r>
            <a:endParaRPr lang="en-US" sz="1544" dirty="0"/>
          </a:p>
        </p:txBody>
      </p:sp>
      <p:sp>
        <p:nvSpPr>
          <p:cNvPr id="17" name="Text 14"/>
          <p:cNvSpPr/>
          <p:nvPr/>
        </p:nvSpPr>
        <p:spPr>
          <a:xfrm>
            <a:off x="7514987" y="4310658"/>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Wrap de frango com vegetais, iogurte grego e uma fruta.</a:t>
            </a:r>
            <a:endParaRPr lang="en-US" sz="1544" dirty="0"/>
          </a:p>
        </p:txBody>
      </p:sp>
      <p:sp>
        <p:nvSpPr>
          <p:cNvPr id="18" name="Shape 15"/>
          <p:cNvSpPr/>
          <p:nvPr/>
        </p:nvSpPr>
        <p:spPr>
          <a:xfrm>
            <a:off x="2666405" y="5063371"/>
            <a:ext cx="9297472" cy="877967"/>
          </a:xfrm>
          <a:prstGeom prst="rect">
            <a:avLst/>
          </a:prstGeom>
          <a:solidFill>
            <a:srgbClr val="FFFFFF">
              <a:alpha val="4000"/>
            </a:srgbClr>
          </a:solidFill>
          <a:ln/>
        </p:spPr>
        <p:txBody>
          <a:bodyPr/>
          <a:lstStyle/>
          <a:p>
            <a:endParaRPr lang="pt-BR"/>
          </a:p>
        </p:txBody>
      </p:sp>
      <p:sp>
        <p:nvSpPr>
          <p:cNvPr id="19" name="Text 16"/>
          <p:cNvSpPr/>
          <p:nvPr/>
        </p:nvSpPr>
        <p:spPr>
          <a:xfrm>
            <a:off x="2862501" y="5188625"/>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Sexta-feira</a:t>
            </a:r>
            <a:endParaRPr lang="en-US" sz="1544" dirty="0"/>
          </a:p>
        </p:txBody>
      </p:sp>
      <p:sp>
        <p:nvSpPr>
          <p:cNvPr id="20" name="Text 17"/>
          <p:cNvSpPr/>
          <p:nvPr/>
        </p:nvSpPr>
        <p:spPr>
          <a:xfrm>
            <a:off x="7514987" y="5188625"/>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Lentilha refogada com legumes, acompanhada de quinoa.</a:t>
            </a:r>
            <a:endParaRPr lang="en-US" sz="1544" dirty="0"/>
          </a:p>
        </p:txBody>
      </p:sp>
      <p:sp>
        <p:nvSpPr>
          <p:cNvPr id="21" name="Shape 18"/>
          <p:cNvSpPr/>
          <p:nvPr/>
        </p:nvSpPr>
        <p:spPr>
          <a:xfrm>
            <a:off x="2666405" y="5941338"/>
            <a:ext cx="9297472" cy="877967"/>
          </a:xfrm>
          <a:prstGeom prst="rect">
            <a:avLst/>
          </a:prstGeom>
          <a:solidFill>
            <a:srgbClr val="000000">
              <a:alpha val="4000"/>
            </a:srgbClr>
          </a:solidFill>
          <a:ln/>
        </p:spPr>
        <p:txBody>
          <a:bodyPr/>
          <a:lstStyle/>
          <a:p>
            <a:endParaRPr lang="pt-BR"/>
          </a:p>
        </p:txBody>
      </p:sp>
      <p:sp>
        <p:nvSpPr>
          <p:cNvPr id="22" name="Text 19"/>
          <p:cNvSpPr/>
          <p:nvPr/>
        </p:nvSpPr>
        <p:spPr>
          <a:xfrm>
            <a:off x="2862501" y="6066592"/>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Sábado</a:t>
            </a:r>
            <a:endParaRPr lang="en-US" sz="1544" dirty="0"/>
          </a:p>
        </p:txBody>
      </p:sp>
      <p:sp>
        <p:nvSpPr>
          <p:cNvPr id="23" name="Text 20"/>
          <p:cNvSpPr/>
          <p:nvPr/>
        </p:nvSpPr>
        <p:spPr>
          <a:xfrm>
            <a:off x="7514987" y="6066592"/>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Smoothie de frutas vermelhas, granola e castanhas.</a:t>
            </a:r>
            <a:endParaRPr lang="en-US" sz="1544" dirty="0"/>
          </a:p>
        </p:txBody>
      </p:sp>
      <p:sp>
        <p:nvSpPr>
          <p:cNvPr id="24" name="Shape 21"/>
          <p:cNvSpPr/>
          <p:nvPr/>
        </p:nvSpPr>
        <p:spPr>
          <a:xfrm>
            <a:off x="2666405" y="6819305"/>
            <a:ext cx="9297472" cy="877967"/>
          </a:xfrm>
          <a:prstGeom prst="rect">
            <a:avLst/>
          </a:prstGeom>
          <a:solidFill>
            <a:srgbClr val="FFFFFF">
              <a:alpha val="4000"/>
            </a:srgbClr>
          </a:solidFill>
          <a:ln/>
        </p:spPr>
        <p:txBody>
          <a:bodyPr/>
          <a:lstStyle/>
          <a:p>
            <a:endParaRPr lang="pt-BR"/>
          </a:p>
        </p:txBody>
      </p:sp>
      <p:sp>
        <p:nvSpPr>
          <p:cNvPr id="25" name="Text 22"/>
          <p:cNvSpPr/>
          <p:nvPr/>
        </p:nvSpPr>
        <p:spPr>
          <a:xfrm>
            <a:off x="2862501" y="6944558"/>
            <a:ext cx="4252913" cy="313730"/>
          </a:xfrm>
          <a:prstGeom prst="rect">
            <a:avLst/>
          </a:prstGeom>
          <a:noFill/>
          <a:ln/>
        </p:spPr>
        <p:txBody>
          <a:bodyPr wrap="non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Domingo</a:t>
            </a:r>
            <a:endParaRPr lang="en-US" sz="1544" dirty="0"/>
          </a:p>
        </p:txBody>
      </p:sp>
      <p:sp>
        <p:nvSpPr>
          <p:cNvPr id="26" name="Text 23"/>
          <p:cNvSpPr/>
          <p:nvPr/>
        </p:nvSpPr>
        <p:spPr>
          <a:xfrm>
            <a:off x="7514987" y="6944558"/>
            <a:ext cx="4252913" cy="627459"/>
          </a:xfrm>
          <a:prstGeom prst="rect">
            <a:avLst/>
          </a:prstGeom>
          <a:noFill/>
          <a:ln/>
        </p:spPr>
        <p:txBody>
          <a:bodyPr wrap="square" rtlCol="0" anchor="t"/>
          <a:lstStyle/>
          <a:p>
            <a:pPr marL="0" indent="0">
              <a:lnSpc>
                <a:spcPts val="2470"/>
              </a:lnSpc>
              <a:buNone/>
            </a:pPr>
            <a:r>
              <a:rPr lang="en-US" sz="1544" dirty="0">
                <a:solidFill>
                  <a:srgbClr val="272525"/>
                </a:solidFill>
                <a:latin typeface="Eudoxus Sans" pitchFamily="34" charset="0"/>
                <a:ea typeface="Eudoxus Sans" pitchFamily="34" charset="-122"/>
                <a:cs typeface="Eudoxus Sans" pitchFamily="34" charset="-120"/>
              </a:rPr>
              <a:t>Vegetais assados, hambúrguer de grão-de-bico e purê de batata doce.</a:t>
            </a:r>
            <a:endParaRPr lang="en-US" sz="15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2365296"/>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Treinamento para Ganho e Perda de Peso</a:t>
            </a:r>
            <a:endParaRPr lang="en-US" sz="4374" dirty="0"/>
          </a:p>
        </p:txBody>
      </p:sp>
      <p:sp>
        <p:nvSpPr>
          <p:cNvPr id="5" name="Text 2"/>
          <p:cNvSpPr/>
          <p:nvPr/>
        </p:nvSpPr>
        <p:spPr>
          <a:xfrm>
            <a:off x="2037993" y="4087297"/>
            <a:ext cx="10554414"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Como parte do nosso programa abrangente de saúde e bem-estar, oferecemos programas de treinamento especializados para ajudá-lo a alcançar seus objetivos de ganho ou perda de peso. Os treinos serão adaptados conforme suas necessidades. Se você está procurando ganhar músculos ou perder peso, nosso programa vai mandar treinos para auxiliar na sua dieta, assim tendo uma transição de forma saudável.  </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428155"/>
            <a:ext cx="8884682"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Benefícios da calculadora de IMC</a:t>
            </a:r>
            <a:endParaRPr lang="en-US" sz="4374" dirty="0"/>
          </a:p>
        </p:txBody>
      </p:sp>
      <p:sp>
        <p:nvSpPr>
          <p:cNvPr id="5" name="Shape 2"/>
          <p:cNvSpPr/>
          <p:nvPr/>
        </p:nvSpPr>
        <p:spPr>
          <a:xfrm>
            <a:off x="2037993" y="2566868"/>
            <a:ext cx="5166122" cy="2006203"/>
          </a:xfrm>
          <a:prstGeom prst="roundRect">
            <a:avLst>
              <a:gd name="adj" fmla="val 4984"/>
            </a:avLst>
          </a:prstGeom>
          <a:solidFill>
            <a:srgbClr val="CCEEFF"/>
          </a:solidFill>
          <a:ln w="7620">
            <a:solidFill>
              <a:srgbClr val="B2D4E5"/>
            </a:solidFill>
            <a:prstDash val="solid"/>
          </a:ln>
        </p:spPr>
        <p:txBody>
          <a:bodyPr/>
          <a:lstStyle/>
          <a:p>
            <a:endParaRPr lang="pt-BR"/>
          </a:p>
        </p:txBody>
      </p:sp>
      <p:sp>
        <p:nvSpPr>
          <p:cNvPr id="6" name="Text 3"/>
          <p:cNvSpPr/>
          <p:nvPr/>
        </p:nvSpPr>
        <p:spPr>
          <a:xfrm>
            <a:off x="2267783" y="2796659"/>
            <a:ext cx="3309938"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Conscientização do Peso</a:t>
            </a:r>
            <a:endParaRPr lang="en-US" sz="2187" dirty="0"/>
          </a:p>
        </p:txBody>
      </p:sp>
      <p:sp>
        <p:nvSpPr>
          <p:cNvPr id="7" name="Text 4"/>
          <p:cNvSpPr/>
          <p:nvPr/>
        </p:nvSpPr>
        <p:spPr>
          <a:xfrm>
            <a:off x="2267783" y="3277076"/>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calculadora ajuda o usuário a entender sua situação de saúde e peso de forma objetiva.</a:t>
            </a:r>
            <a:endParaRPr lang="en-US" sz="1750" dirty="0"/>
          </a:p>
        </p:txBody>
      </p:sp>
      <p:sp>
        <p:nvSpPr>
          <p:cNvPr id="8" name="Shape 5"/>
          <p:cNvSpPr/>
          <p:nvPr/>
        </p:nvSpPr>
        <p:spPr>
          <a:xfrm>
            <a:off x="7426285" y="2566868"/>
            <a:ext cx="5166122" cy="2006203"/>
          </a:xfrm>
          <a:prstGeom prst="roundRect">
            <a:avLst>
              <a:gd name="adj" fmla="val 4984"/>
            </a:avLst>
          </a:prstGeom>
          <a:solidFill>
            <a:srgbClr val="CCEEFF"/>
          </a:solidFill>
          <a:ln w="7620">
            <a:solidFill>
              <a:srgbClr val="B2D4E5"/>
            </a:solidFill>
            <a:prstDash val="solid"/>
          </a:ln>
        </p:spPr>
        <p:txBody>
          <a:bodyPr/>
          <a:lstStyle/>
          <a:p>
            <a:endParaRPr lang="pt-BR"/>
          </a:p>
        </p:txBody>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Dieta Personalizada</a:t>
            </a:r>
            <a:endParaRPr lang="en-US" sz="2187" dirty="0"/>
          </a:p>
        </p:txBody>
      </p:sp>
      <p:sp>
        <p:nvSpPr>
          <p:cNvPr id="10" name="Text 7"/>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As recomendações de dieta semanal são adaptadas às necessidades e metas individuais.</a:t>
            </a:r>
            <a:endParaRPr lang="en-US" sz="1750" dirty="0"/>
          </a:p>
        </p:txBody>
      </p:sp>
      <p:sp>
        <p:nvSpPr>
          <p:cNvPr id="11" name="Shape 8"/>
          <p:cNvSpPr/>
          <p:nvPr/>
        </p:nvSpPr>
        <p:spPr>
          <a:xfrm>
            <a:off x="2037993" y="4795242"/>
            <a:ext cx="5166122" cy="2006203"/>
          </a:xfrm>
          <a:prstGeom prst="roundRect">
            <a:avLst>
              <a:gd name="adj" fmla="val 4984"/>
            </a:avLst>
          </a:prstGeom>
          <a:solidFill>
            <a:srgbClr val="CCEEFF"/>
          </a:solidFill>
          <a:ln w="7620">
            <a:solidFill>
              <a:srgbClr val="B2D4E5"/>
            </a:solidFill>
            <a:prstDash val="solid"/>
          </a:ln>
        </p:spPr>
        <p:txBody>
          <a:bodyPr/>
          <a:lstStyle/>
          <a:p>
            <a:endParaRPr lang="pt-BR"/>
          </a:p>
        </p:txBody>
      </p:sp>
      <p:sp>
        <p:nvSpPr>
          <p:cNvPr id="12" name="Text 9"/>
          <p:cNvSpPr/>
          <p:nvPr/>
        </p:nvSpPr>
        <p:spPr>
          <a:xfrm>
            <a:off x="2267783" y="5025033"/>
            <a:ext cx="431530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Acompanhamento do Progresso</a:t>
            </a:r>
            <a:endParaRPr lang="en-US" sz="2187" dirty="0"/>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 usuário pode acompanhar seu progresso ao longo do tempo e fazer ajustes conforme necessário.</a:t>
            </a:r>
            <a:endParaRPr lang="en-US" sz="1750" dirty="0"/>
          </a:p>
        </p:txBody>
      </p:sp>
      <p:sp>
        <p:nvSpPr>
          <p:cNvPr id="14" name="Shape 11"/>
          <p:cNvSpPr/>
          <p:nvPr/>
        </p:nvSpPr>
        <p:spPr>
          <a:xfrm>
            <a:off x="7426285" y="4795242"/>
            <a:ext cx="5166122" cy="2006203"/>
          </a:xfrm>
          <a:prstGeom prst="roundRect">
            <a:avLst>
              <a:gd name="adj" fmla="val 4984"/>
            </a:avLst>
          </a:prstGeom>
          <a:solidFill>
            <a:srgbClr val="CCEEFF"/>
          </a:solidFill>
          <a:ln w="7620">
            <a:solidFill>
              <a:srgbClr val="B2D4E5"/>
            </a:solidFill>
            <a:prstDash val="solid"/>
          </a:ln>
        </p:spPr>
        <p:txBody>
          <a:bodyPr/>
          <a:lstStyle/>
          <a:p>
            <a:endParaRPr lang="pt-BR"/>
          </a:p>
        </p:txBody>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Motivação e Saúde</a:t>
            </a:r>
            <a:endParaRPr lang="en-US" sz="2187" dirty="0"/>
          </a:p>
        </p:txBody>
      </p:sp>
      <p:sp>
        <p:nvSpPr>
          <p:cNvPr id="16" name="Text 13"/>
          <p:cNvSpPr/>
          <p:nvPr/>
        </p:nvSpPr>
        <p:spPr>
          <a:xfrm>
            <a:off x="7656076" y="5505450"/>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calculadora incentiva hábitos saudáveis e melhora a saúde geral do usuário.</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263491"/>
            <a:ext cx="78815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Conclusão e próximos passos</a:t>
            </a:r>
            <a:endParaRPr lang="en-US" sz="4374" dirty="0"/>
          </a:p>
        </p:txBody>
      </p:sp>
      <p:sp>
        <p:nvSpPr>
          <p:cNvPr id="5" name="Shape 2"/>
          <p:cNvSpPr/>
          <p:nvPr/>
        </p:nvSpPr>
        <p:spPr>
          <a:xfrm>
            <a:off x="7293054" y="2402205"/>
            <a:ext cx="44410" cy="4563785"/>
          </a:xfrm>
          <a:prstGeom prst="roundRect">
            <a:avLst>
              <a:gd name="adj" fmla="val 225151"/>
            </a:avLst>
          </a:prstGeom>
          <a:solidFill>
            <a:srgbClr val="B2D4E5"/>
          </a:solidFill>
          <a:ln/>
        </p:spPr>
        <p:txBody>
          <a:bodyPr/>
          <a:lstStyle/>
          <a:p>
            <a:endParaRPr lang="pt-BR"/>
          </a:p>
        </p:txBody>
      </p:sp>
      <p:sp>
        <p:nvSpPr>
          <p:cNvPr id="6" name="Shape 3"/>
          <p:cNvSpPr/>
          <p:nvPr/>
        </p:nvSpPr>
        <p:spPr>
          <a:xfrm>
            <a:off x="6287631" y="2803505"/>
            <a:ext cx="777597" cy="44410"/>
          </a:xfrm>
          <a:prstGeom prst="roundRect">
            <a:avLst>
              <a:gd name="adj" fmla="val 225151"/>
            </a:avLst>
          </a:prstGeom>
          <a:solidFill>
            <a:srgbClr val="B2D4E5"/>
          </a:solidFill>
          <a:ln/>
        </p:spPr>
        <p:txBody>
          <a:bodyPr/>
          <a:lstStyle/>
          <a:p>
            <a:endParaRPr lang="pt-BR"/>
          </a:p>
        </p:txBody>
      </p:sp>
      <p:sp>
        <p:nvSpPr>
          <p:cNvPr id="7" name="Shape 4"/>
          <p:cNvSpPr/>
          <p:nvPr/>
        </p:nvSpPr>
        <p:spPr>
          <a:xfrm>
            <a:off x="7065228" y="2575798"/>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8" name="Text 5"/>
          <p:cNvSpPr/>
          <p:nvPr/>
        </p:nvSpPr>
        <p:spPr>
          <a:xfrm>
            <a:off x="7247513" y="2617470"/>
            <a:ext cx="135374"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9" name="Text 6"/>
          <p:cNvSpPr/>
          <p:nvPr/>
        </p:nvSpPr>
        <p:spPr>
          <a:xfrm>
            <a:off x="2323981" y="2624376"/>
            <a:ext cx="3769162" cy="347186"/>
          </a:xfrm>
          <a:prstGeom prst="rect">
            <a:avLst/>
          </a:prstGeom>
          <a:noFill/>
          <a:ln/>
        </p:spPr>
        <p:txBody>
          <a:bodyPr wrap="none" rtlCol="0" anchor="t"/>
          <a:lstStyle/>
          <a:p>
            <a:pPr marL="0" indent="0" algn="r">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Lançamento da Calculadora</a:t>
            </a:r>
            <a:endParaRPr lang="en-US" sz="2187" dirty="0"/>
          </a:p>
        </p:txBody>
      </p:sp>
      <p:sp>
        <p:nvSpPr>
          <p:cNvPr id="10" name="Text 7"/>
          <p:cNvSpPr/>
          <p:nvPr/>
        </p:nvSpPr>
        <p:spPr>
          <a:xfrm>
            <a:off x="2037993" y="3104793"/>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Eudoxus Sans" pitchFamily="34" charset="0"/>
                <a:ea typeface="Eudoxus Sans" pitchFamily="34" charset="-122"/>
                <a:cs typeface="Eudoxus Sans" pitchFamily="34" charset="-120"/>
              </a:rPr>
              <a:t>A calculadora de IMC com recomendação de dieta semanal será lançada em breve.</a:t>
            </a:r>
            <a:endParaRPr lang="en-US" sz="1750" dirty="0"/>
          </a:p>
        </p:txBody>
      </p:sp>
      <p:sp>
        <p:nvSpPr>
          <p:cNvPr id="11" name="Shape 8"/>
          <p:cNvSpPr/>
          <p:nvPr/>
        </p:nvSpPr>
        <p:spPr>
          <a:xfrm>
            <a:off x="7565172" y="3914358"/>
            <a:ext cx="777597" cy="44410"/>
          </a:xfrm>
          <a:prstGeom prst="roundRect">
            <a:avLst>
              <a:gd name="adj" fmla="val 225151"/>
            </a:avLst>
          </a:prstGeom>
          <a:solidFill>
            <a:srgbClr val="B2D4E5"/>
          </a:solidFill>
          <a:ln/>
        </p:spPr>
        <p:txBody>
          <a:bodyPr/>
          <a:lstStyle/>
          <a:p>
            <a:endParaRPr lang="pt-BR"/>
          </a:p>
        </p:txBody>
      </p:sp>
      <p:sp>
        <p:nvSpPr>
          <p:cNvPr id="12" name="Shape 9"/>
          <p:cNvSpPr/>
          <p:nvPr/>
        </p:nvSpPr>
        <p:spPr>
          <a:xfrm>
            <a:off x="7065228" y="3686651"/>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3" name="Text 10"/>
          <p:cNvSpPr/>
          <p:nvPr/>
        </p:nvSpPr>
        <p:spPr>
          <a:xfrm>
            <a:off x="7218105" y="3728323"/>
            <a:ext cx="194072"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4" name="Text 11"/>
          <p:cNvSpPr/>
          <p:nvPr/>
        </p:nvSpPr>
        <p:spPr>
          <a:xfrm>
            <a:off x="8537258" y="3735229"/>
            <a:ext cx="2902387"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Feedback e Melhorias</a:t>
            </a:r>
            <a:endParaRPr lang="en-US" sz="2187" dirty="0"/>
          </a:p>
        </p:txBody>
      </p:sp>
      <p:sp>
        <p:nvSpPr>
          <p:cNvPr id="15" name="Text 12"/>
          <p:cNvSpPr/>
          <p:nvPr/>
        </p:nvSpPr>
        <p:spPr>
          <a:xfrm>
            <a:off x="8537258" y="4215646"/>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Vamos continuar aprimorando a calculadora com base no feedback e necessidades dos usuários.</a:t>
            </a:r>
            <a:endParaRPr lang="en-US" sz="1750" dirty="0"/>
          </a:p>
        </p:txBody>
      </p:sp>
      <p:sp>
        <p:nvSpPr>
          <p:cNvPr id="16" name="Shape 13"/>
          <p:cNvSpPr/>
          <p:nvPr/>
        </p:nvSpPr>
        <p:spPr>
          <a:xfrm>
            <a:off x="6287631" y="5020925"/>
            <a:ext cx="777597" cy="44410"/>
          </a:xfrm>
          <a:prstGeom prst="roundRect">
            <a:avLst>
              <a:gd name="adj" fmla="val 225151"/>
            </a:avLst>
          </a:prstGeom>
          <a:solidFill>
            <a:srgbClr val="B2D4E5"/>
          </a:solidFill>
          <a:ln/>
        </p:spPr>
        <p:txBody>
          <a:bodyPr/>
          <a:lstStyle/>
          <a:p>
            <a:endParaRPr lang="pt-BR"/>
          </a:p>
        </p:txBody>
      </p:sp>
      <p:sp>
        <p:nvSpPr>
          <p:cNvPr id="17" name="Shape 14"/>
          <p:cNvSpPr/>
          <p:nvPr/>
        </p:nvSpPr>
        <p:spPr>
          <a:xfrm>
            <a:off x="7065228" y="4793218"/>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8" name="Text 15"/>
          <p:cNvSpPr/>
          <p:nvPr/>
        </p:nvSpPr>
        <p:spPr>
          <a:xfrm>
            <a:off x="7215366" y="4834890"/>
            <a:ext cx="199668"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9" name="Text 16"/>
          <p:cNvSpPr/>
          <p:nvPr/>
        </p:nvSpPr>
        <p:spPr>
          <a:xfrm>
            <a:off x="2084070" y="4841796"/>
            <a:ext cx="4009073" cy="347186"/>
          </a:xfrm>
          <a:prstGeom prst="rect">
            <a:avLst/>
          </a:prstGeom>
          <a:noFill/>
          <a:ln/>
        </p:spPr>
        <p:txBody>
          <a:bodyPr wrap="none" rtlCol="0" anchor="t"/>
          <a:lstStyle/>
          <a:p>
            <a:pPr marL="0" indent="0" algn="r">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Expansão de Funcionalidades</a:t>
            </a:r>
            <a:endParaRPr lang="en-US" sz="2187" dirty="0"/>
          </a:p>
        </p:txBody>
      </p:sp>
      <p:sp>
        <p:nvSpPr>
          <p:cNvPr id="20" name="Text 17"/>
          <p:cNvSpPr/>
          <p:nvPr/>
        </p:nvSpPr>
        <p:spPr>
          <a:xfrm>
            <a:off x="2037993" y="5322213"/>
            <a:ext cx="4055150" cy="1421606"/>
          </a:xfrm>
          <a:prstGeom prst="rect">
            <a:avLst/>
          </a:prstGeom>
          <a:noFill/>
          <a:ln/>
        </p:spPr>
        <p:txBody>
          <a:bodyPr wrap="square" rtlCol="0" anchor="t"/>
          <a:lstStyle/>
          <a:p>
            <a:pPr marL="0" indent="0" algn="r">
              <a:lnSpc>
                <a:spcPts val="2799"/>
              </a:lnSpc>
              <a:buNone/>
            </a:pPr>
            <a:r>
              <a:rPr lang="en-US" sz="1750" dirty="0">
                <a:solidFill>
                  <a:srgbClr val="272525"/>
                </a:solidFill>
                <a:latin typeface="Eudoxus Sans" pitchFamily="34" charset="0"/>
                <a:ea typeface="Eudoxus Sans" pitchFamily="34" charset="-122"/>
                <a:cs typeface="Eudoxus Sans" pitchFamily="34" charset="-120"/>
              </a:rPr>
              <a:t>No futuro, a calculadora poderá incluir recursos adicionais, como rastreamento de exercícios e integração com dispositivos fitness.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623</Words>
  <Application>Microsoft Office PowerPoint</Application>
  <PresentationFormat>Personalizar</PresentationFormat>
  <Paragraphs>81</Paragraphs>
  <Slides>9</Slides>
  <Notes>9</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Eudoxus Sans</vt:lpstr>
      <vt:lpstr>p22-mackinac-pro</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ARTHUR MOREIRA REIS</cp:lastModifiedBy>
  <cp:revision>2</cp:revision>
  <dcterms:created xsi:type="dcterms:W3CDTF">2024-05-21T01:16:56Z</dcterms:created>
  <dcterms:modified xsi:type="dcterms:W3CDTF">2024-05-21T01:20:38Z</dcterms:modified>
</cp:coreProperties>
</file>