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5a0b7eb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a0b7eb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5a0b7eb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5a0b7eb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5a0b7ebc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5a0b7ebc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b6c95cb0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b6c95cb0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a0b7e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a0b7e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5cc79b53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cc79b53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5a0b7eb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5a0b7eb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a0b7eb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a0b7eb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5a0b7eb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a0b7eb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5a0b7eb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5a0b7eb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5b6c95c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5b6c95c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63600" y="749875"/>
            <a:ext cx="5017500" cy="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TDA PROJECT 1</a:t>
            </a:r>
            <a:endParaRPr b="1"/>
          </a:p>
        </p:txBody>
      </p:sp>
      <p:sp>
        <p:nvSpPr>
          <p:cNvPr id="135" name="Google Shape;135;p13"/>
          <p:cNvSpPr txBox="1"/>
          <p:nvPr>
            <p:ph idx="1" type="subTitle"/>
          </p:nvPr>
        </p:nvSpPr>
        <p:spPr>
          <a:xfrm>
            <a:off x="3284900" y="2179650"/>
            <a:ext cx="3470700" cy="20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Presented By</a:t>
            </a:r>
            <a:r>
              <a:rPr b="1" lang="en" sz="1400"/>
              <a:t>: </a:t>
            </a:r>
            <a:endParaRPr b="1" sz="1400"/>
          </a:p>
          <a:p>
            <a:pPr indent="0" lvl="0" marL="0" rtl="0" algn="ctr">
              <a:spcBef>
                <a:spcPts val="0"/>
              </a:spcBef>
              <a:spcAft>
                <a:spcPts val="0"/>
              </a:spcAft>
              <a:buNone/>
            </a:pPr>
            <a:r>
              <a:t/>
            </a:r>
            <a:endParaRPr b="1" sz="1400"/>
          </a:p>
          <a:p>
            <a:pPr indent="0" lvl="0" marL="0" rtl="0" algn="ctr">
              <a:spcBef>
                <a:spcPts val="0"/>
              </a:spcBef>
              <a:spcAft>
                <a:spcPts val="0"/>
              </a:spcAft>
              <a:buNone/>
            </a:pPr>
            <a:r>
              <a:rPr lang="en" sz="1400"/>
              <a:t>SHANE PUTNEY,  </a:t>
            </a:r>
            <a:endParaRPr sz="1400"/>
          </a:p>
          <a:p>
            <a:pPr indent="0" lvl="0" marL="0" rtl="0" algn="ctr">
              <a:spcBef>
                <a:spcPts val="0"/>
              </a:spcBef>
              <a:spcAft>
                <a:spcPts val="0"/>
              </a:spcAft>
              <a:buNone/>
            </a:pPr>
            <a:r>
              <a:rPr lang="en" sz="1400"/>
              <a:t>KEVIN URURE CRUZ, </a:t>
            </a:r>
            <a:endParaRPr sz="1400"/>
          </a:p>
          <a:p>
            <a:pPr indent="0" lvl="0" marL="0" rtl="0" algn="ctr">
              <a:spcBef>
                <a:spcPts val="0"/>
              </a:spcBef>
              <a:spcAft>
                <a:spcPts val="0"/>
              </a:spcAft>
              <a:buNone/>
            </a:pPr>
            <a:r>
              <a:rPr lang="en" sz="1400"/>
              <a:t>ENZO RODRIGUEZ, </a:t>
            </a:r>
            <a:endParaRPr sz="1400"/>
          </a:p>
          <a:p>
            <a:pPr indent="0" lvl="0" marL="0" rtl="0" algn="ctr">
              <a:spcBef>
                <a:spcPts val="0"/>
              </a:spcBef>
              <a:spcAft>
                <a:spcPts val="0"/>
              </a:spcAft>
              <a:buNone/>
            </a:pPr>
            <a:r>
              <a:rPr lang="en" sz="1400"/>
              <a:t>PRATIK,</a:t>
            </a:r>
            <a:endParaRPr sz="1400"/>
          </a:p>
          <a:p>
            <a:pPr indent="0" lvl="0" marL="0" rtl="0" algn="ctr">
              <a:spcBef>
                <a:spcPts val="0"/>
              </a:spcBef>
              <a:spcAft>
                <a:spcPts val="0"/>
              </a:spcAft>
              <a:buNone/>
            </a:pPr>
            <a:r>
              <a:rPr lang="en" sz="1400"/>
              <a:t>SAKSHI</a:t>
            </a:r>
            <a:r>
              <a:rPr lang="en" sz="1400"/>
              <a:t> SOLANKI,  </a:t>
            </a:r>
            <a:endParaRPr sz="1400"/>
          </a:p>
          <a:p>
            <a:pPr indent="0" lvl="0" marL="0" rtl="0" algn="ctr">
              <a:spcBef>
                <a:spcPts val="0"/>
              </a:spcBef>
              <a:spcAft>
                <a:spcPts val="0"/>
              </a:spcAft>
              <a:buNone/>
            </a:pPr>
            <a:r>
              <a:rPr lang="en" sz="1400"/>
              <a:t>SRI NIKHIL SURAPANENI</a:t>
            </a:r>
            <a:endParaRPr sz="14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Was able to detect slightly sparse letters quite accurately (No errors on the ones I tested)</a:t>
            </a:r>
            <a:endParaRPr sz="1800"/>
          </a:p>
          <a:p>
            <a:pPr indent="-342900" lvl="0" marL="457200" rtl="0" algn="l">
              <a:spcBef>
                <a:spcPts val="0"/>
              </a:spcBef>
              <a:spcAft>
                <a:spcPts val="0"/>
              </a:spcAft>
              <a:buSzPts val="1800"/>
              <a:buChar char="●"/>
            </a:pPr>
            <a:r>
              <a:rPr lang="en" sz="1800"/>
              <a:t>If letters became too sparse it would not guess correctly</a:t>
            </a:r>
            <a:endParaRPr sz="1800"/>
          </a:p>
          <a:p>
            <a:pPr indent="-342900" lvl="0" marL="457200" rtl="0" algn="l">
              <a:spcBef>
                <a:spcPts val="0"/>
              </a:spcBef>
              <a:spcAft>
                <a:spcPts val="0"/>
              </a:spcAft>
              <a:buSzPts val="1800"/>
              <a:buChar char="●"/>
            </a:pPr>
            <a:r>
              <a:rPr lang="en" sz="1800"/>
              <a:t>Additionally, although the algorithm runs relatively fast for single letter predictions, the re-development of a pairwise distance matrix is repeated for every case. This could be sped up by using a different clustering method where some form of “centers” are calculated. This also prevents drastically sparse letters from developing their own, unique hidden label.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a:t>
            </a:r>
            <a:r>
              <a:rPr lang="en" sz="1800"/>
              <a:t>lassification was </a:t>
            </a:r>
            <a:r>
              <a:rPr lang="en" sz="1800"/>
              <a:t>successful</a:t>
            </a:r>
            <a:r>
              <a:rPr lang="en" sz="1800"/>
              <a:t> on the original 26 letters</a:t>
            </a:r>
            <a:endParaRPr sz="1800"/>
          </a:p>
          <a:p>
            <a:pPr indent="-342900" lvl="0" marL="457200" rtl="0" algn="l">
              <a:spcBef>
                <a:spcPts val="0"/>
              </a:spcBef>
              <a:spcAft>
                <a:spcPts val="0"/>
              </a:spcAft>
              <a:buSzPts val="1800"/>
              <a:buChar char="●"/>
            </a:pPr>
            <a:r>
              <a:rPr lang="en" sz="1800"/>
              <a:t> Our objective of classification was achieved by using left to right scan, right to left scan, probing from left corner scan, diagonal scan, and 5 density scans. </a:t>
            </a:r>
            <a:endParaRPr sz="1800"/>
          </a:p>
          <a:p>
            <a:pPr indent="-342900" lvl="0" marL="457200" rtl="0" algn="l">
              <a:spcBef>
                <a:spcPts val="0"/>
              </a:spcBef>
              <a:spcAft>
                <a:spcPts val="0"/>
              </a:spcAft>
              <a:buSzPts val="1800"/>
              <a:buChar char="●"/>
            </a:pPr>
            <a:r>
              <a:rPr lang="en" sz="1800"/>
              <a:t>Only including 4 scans might have not been the best choice</a:t>
            </a:r>
            <a:endParaRPr sz="1800"/>
          </a:p>
          <a:p>
            <a:pPr indent="-342900" lvl="0" marL="457200" rtl="0" algn="l">
              <a:spcBef>
                <a:spcPts val="0"/>
              </a:spcBef>
              <a:spcAft>
                <a:spcPts val="0"/>
              </a:spcAft>
              <a:buSzPts val="1800"/>
              <a:buChar char="●"/>
            </a:pPr>
            <a:r>
              <a:rPr lang="en" sz="1800"/>
              <a:t>We see that when we introduce noise, our classifier isn't the best. </a:t>
            </a:r>
            <a:endParaRPr sz="1800"/>
          </a:p>
          <a:p>
            <a:pPr indent="-342900" lvl="0" marL="457200" rtl="0" algn="l">
              <a:spcBef>
                <a:spcPts val="0"/>
              </a:spcBef>
              <a:spcAft>
                <a:spcPts val="0"/>
              </a:spcAft>
              <a:buSzPts val="1800"/>
              <a:buChar char="●"/>
            </a:pPr>
            <a:r>
              <a:rPr lang="en" sz="1800"/>
              <a:t>The classifier would improve if we included the regular persistent homology diagram up to dimension 1, and an L_1 regularization term to our multinomial regression.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203" name="Google Shape;203;p24"/>
          <p:cNvSpPr txBox="1"/>
          <p:nvPr>
            <p:ph idx="1" type="body"/>
          </p:nvPr>
        </p:nvSpPr>
        <p:spPr>
          <a:xfrm>
            <a:off x="1248875" y="1307850"/>
            <a:ext cx="7038900" cy="3192600"/>
          </a:xfrm>
          <a:prstGeom prst="rect">
            <a:avLst/>
          </a:prstGeom>
        </p:spPr>
        <p:txBody>
          <a:bodyPr anchorCtr="0" anchor="t" bIns="91425" lIns="91425" spcFirstLastPara="1" rIns="91425" wrap="square" tIns="91425">
            <a:noAutofit/>
          </a:bodyPr>
          <a:lstStyle/>
          <a:p>
            <a:pPr indent="-304800" lvl="0" marL="457200" rtl="0" algn="l">
              <a:lnSpc>
                <a:spcPct val="125000"/>
              </a:lnSpc>
              <a:spcBef>
                <a:spcPts val="1800"/>
              </a:spcBef>
              <a:spcAft>
                <a:spcPts val="0"/>
              </a:spcAft>
              <a:buClr>
                <a:srgbClr val="FFFFFF"/>
              </a:buClr>
              <a:buSzPts val="1200"/>
              <a:buFont typeface="Arial"/>
              <a:buChar char="●"/>
            </a:pPr>
            <a:r>
              <a:rPr b="1" lang="en" sz="1200">
                <a:solidFill>
                  <a:srgbClr val="FFFFFF"/>
                </a:solidFill>
                <a:latin typeface="Arial"/>
                <a:ea typeface="Arial"/>
                <a:cs typeface="Arial"/>
                <a:sym typeface="Arial"/>
              </a:rPr>
              <a:t>English Letter Classification Using Bayesian Decision Theory by Mujtaba Husnain and M. Shahid Naweed (European Journal of Scientific Research Vol.34(No.2):196-202 · July 2009).</a:t>
            </a:r>
            <a:endParaRPr b="1" sz="1200">
              <a:solidFill>
                <a:srgbClr val="FFFFFF"/>
              </a:solidFill>
              <a:latin typeface="Arial"/>
              <a:ea typeface="Arial"/>
              <a:cs typeface="Arial"/>
              <a:sym typeface="Arial"/>
            </a:endParaRPr>
          </a:p>
          <a:p>
            <a:pPr indent="-304800" lvl="0" marL="457200" rtl="0" algn="l">
              <a:lnSpc>
                <a:spcPct val="125000"/>
              </a:lnSpc>
              <a:spcBef>
                <a:spcPts val="0"/>
              </a:spcBef>
              <a:spcAft>
                <a:spcPts val="0"/>
              </a:spcAft>
              <a:buClr>
                <a:srgbClr val="FFFFFF"/>
              </a:buClr>
              <a:buSzPts val="1200"/>
              <a:buFont typeface="Arial"/>
              <a:buChar char="●"/>
            </a:pPr>
            <a:r>
              <a:rPr b="1" lang="en" sz="1200">
                <a:solidFill>
                  <a:srgbClr val="FFFFFF"/>
                </a:solidFill>
                <a:latin typeface="Arial"/>
                <a:ea typeface="Arial"/>
                <a:cs typeface="Arial"/>
                <a:sym typeface="Arial"/>
              </a:rPr>
              <a:t>Zoning methods for handwritten character recognition by D.Impedovo and G.Pirlo (Journal Pattern Recognition archive Volume 47 Issue 3, March, 2014)</a:t>
            </a:r>
            <a:endParaRPr b="1" sz="1200">
              <a:solidFill>
                <a:srgbClr val="FFFFFF"/>
              </a:solidFill>
              <a:latin typeface="Arial"/>
              <a:ea typeface="Arial"/>
              <a:cs typeface="Arial"/>
              <a:sym typeface="Arial"/>
            </a:endParaRPr>
          </a:p>
          <a:p>
            <a:pPr indent="-304800" lvl="0" marL="457200" rtl="0" algn="l">
              <a:lnSpc>
                <a:spcPct val="125000"/>
              </a:lnSpc>
              <a:spcBef>
                <a:spcPts val="0"/>
              </a:spcBef>
              <a:spcAft>
                <a:spcPts val="0"/>
              </a:spcAft>
              <a:buClr>
                <a:srgbClr val="FFFFFF"/>
              </a:buClr>
              <a:buSzPts val="1200"/>
              <a:buFont typeface="Arial"/>
              <a:buChar char="●"/>
            </a:pPr>
            <a:r>
              <a:rPr b="1" lang="en" sz="1200">
                <a:solidFill>
                  <a:srgbClr val="FFFFFF"/>
                </a:solidFill>
                <a:latin typeface="Arial"/>
                <a:ea typeface="Arial"/>
                <a:cs typeface="Arial"/>
                <a:sym typeface="Arial"/>
              </a:rPr>
              <a:t>Handwriting prediction based character recognition using recurrent neural network by Shun Nishide, Hiroshi G. Okuno, Tetsuya Ogata and Jun Tani(Proceedings of the IEEE International Conference on Systems, Man and Cybernetics, Anchorage, Alaska, USA, October 9-12, 2011)</a:t>
            </a:r>
            <a:endParaRPr b="1" sz="1200">
              <a:solidFill>
                <a:srgbClr val="FFFFFF"/>
              </a:solidFill>
              <a:latin typeface="Arial"/>
              <a:ea typeface="Arial"/>
              <a:cs typeface="Arial"/>
              <a:sym typeface="Arial"/>
            </a:endParaRPr>
          </a:p>
          <a:p>
            <a:pPr indent="-304800" lvl="0" marL="457200" rtl="0" algn="l">
              <a:lnSpc>
                <a:spcPct val="125000"/>
              </a:lnSpc>
              <a:spcBef>
                <a:spcPts val="0"/>
              </a:spcBef>
              <a:spcAft>
                <a:spcPts val="0"/>
              </a:spcAft>
              <a:buClr>
                <a:srgbClr val="FFFFFF"/>
              </a:buClr>
              <a:buSzPts val="1200"/>
              <a:buFont typeface="Arial"/>
              <a:buChar char="●"/>
            </a:pPr>
            <a:r>
              <a:rPr b="1" lang="en" sz="1200">
                <a:solidFill>
                  <a:srgbClr val="FFFFFF"/>
                </a:solidFill>
                <a:latin typeface="Arial"/>
                <a:ea typeface="Arial"/>
                <a:cs typeface="Arial"/>
                <a:sym typeface="Arial"/>
              </a:rPr>
              <a:t>Towards Written Text Recognition Based on Handwriting Experiences Using a Recurrent Neural Network by Shun Nishide, Hiroshi G. Okuno, Tetsuya Ogata and Jun Tani( Advanced Robotics 25(17):2173-2187 · January 2011 )</a:t>
            </a:r>
            <a:endParaRPr b="1" sz="1200">
              <a:solidFill>
                <a:srgbClr val="FFFFFF"/>
              </a:solidFill>
              <a:latin typeface="Arial"/>
              <a:ea typeface="Arial"/>
              <a:cs typeface="Arial"/>
              <a:sym typeface="Arial"/>
            </a:endParaRPr>
          </a:p>
          <a:p>
            <a:pPr indent="0" lvl="0" marL="457200" rtl="0" algn="l">
              <a:lnSpc>
                <a:spcPct val="125000"/>
              </a:lnSpc>
              <a:spcBef>
                <a:spcPts val="1800"/>
              </a:spcBef>
              <a:spcAft>
                <a:spcPts val="0"/>
              </a:spcAft>
              <a:buNone/>
            </a:pPr>
            <a:r>
              <a:t/>
            </a:r>
            <a:endParaRPr b="1" sz="12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141" name="Google Shape;141;p14"/>
          <p:cNvSpPr txBox="1"/>
          <p:nvPr>
            <p:ph idx="1" type="body"/>
          </p:nvPr>
        </p:nvSpPr>
        <p:spPr>
          <a:xfrm>
            <a:off x="1297500" y="1042600"/>
            <a:ext cx="7038900" cy="35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800"/>
              <a:t>Objective:</a:t>
            </a:r>
            <a:r>
              <a:rPr b="1" lang="en" sz="1800"/>
              <a:t>  </a:t>
            </a:r>
            <a:endParaRPr b="1" sz="1800"/>
          </a:p>
          <a:p>
            <a:pPr indent="0" lvl="0" marL="0" rtl="0" algn="l">
              <a:spcBef>
                <a:spcPts val="1600"/>
              </a:spcBef>
              <a:spcAft>
                <a:spcPts val="0"/>
              </a:spcAft>
              <a:buNone/>
            </a:pPr>
            <a:r>
              <a:rPr lang="en" sz="1800"/>
              <a:t>To build a successful training model to predict letters from the Latin alphabet through the process of persistent homology.</a:t>
            </a:r>
            <a:endParaRPr sz="1800"/>
          </a:p>
          <a:p>
            <a:pPr indent="0" lvl="0" marL="0" rtl="0" algn="l">
              <a:spcBef>
                <a:spcPts val="1600"/>
              </a:spcBef>
              <a:spcAft>
                <a:spcPts val="0"/>
              </a:spcAft>
              <a:buNone/>
            </a:pPr>
            <a:r>
              <a:rPr b="1" i="1" lang="en" sz="1800"/>
              <a:t>Key Concepts used</a:t>
            </a:r>
            <a:r>
              <a:rPr b="1" lang="en" sz="1800"/>
              <a:t>: </a:t>
            </a:r>
            <a:endParaRPr b="1" sz="1800"/>
          </a:p>
          <a:p>
            <a:pPr indent="0" lvl="0" marL="0" rtl="0" algn="l">
              <a:spcBef>
                <a:spcPts val="1600"/>
              </a:spcBef>
              <a:spcAft>
                <a:spcPts val="0"/>
              </a:spcAft>
              <a:buNone/>
            </a:pPr>
            <a:r>
              <a:rPr lang="en" sz="1800"/>
              <a:t>Persistent homology, Bottleneck distance, Agglomerative clustering, Multinomial logistic regression.</a:t>
            </a:r>
            <a:endParaRPr sz="1800"/>
          </a:p>
          <a:p>
            <a:pPr indent="0" lvl="0" marL="0" rtl="0" algn="l">
              <a:spcBef>
                <a:spcPts val="1600"/>
              </a:spcBef>
              <a:spcAft>
                <a:spcPts val="0"/>
              </a:spcAft>
              <a:buNone/>
            </a:pPr>
            <a:r>
              <a:t/>
            </a:r>
            <a:endParaRPr b="1" sz="1800"/>
          </a:p>
          <a:p>
            <a:pPr indent="0" lvl="0" marL="0" rtl="0" algn="l">
              <a:spcBef>
                <a:spcPts val="160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Procedure: </a:t>
            </a:r>
            <a:endParaRPr b="1"/>
          </a:p>
        </p:txBody>
      </p:sp>
      <p:sp>
        <p:nvSpPr>
          <p:cNvPr id="147" name="Google Shape;147;p15"/>
          <p:cNvSpPr txBox="1"/>
          <p:nvPr>
            <p:ph idx="1" type="body"/>
          </p:nvPr>
        </p:nvSpPr>
        <p:spPr>
          <a:xfrm>
            <a:off x="1297500" y="1233100"/>
            <a:ext cx="7038900" cy="2911200"/>
          </a:xfrm>
          <a:prstGeom prst="rect">
            <a:avLst/>
          </a:prstGeom>
        </p:spPr>
        <p:txBody>
          <a:bodyPr anchorCtr="0" anchor="t" bIns="91425" lIns="91425" spcFirstLastPara="1" rIns="91425" wrap="square" tIns="91425">
            <a:noAutofit/>
          </a:bodyPr>
          <a:lstStyle/>
          <a:p>
            <a:pPr indent="-298450" lvl="0" marL="457200" rtl="0" algn="l">
              <a:spcBef>
                <a:spcPts val="1500"/>
              </a:spcBef>
              <a:spcAft>
                <a:spcPts val="0"/>
              </a:spcAft>
              <a:buSzPts val="1100"/>
              <a:buFont typeface="Arial"/>
              <a:buChar char="●"/>
            </a:pPr>
            <a:r>
              <a:rPr lang="en" sz="1800"/>
              <a:t>A dataset is created by reading 10x10 pixel images for each letter of the Latin Alphabet, where the pixel values are 0 if there is no part of the letter and 1 otherwise.</a:t>
            </a:r>
            <a:endParaRPr sz="1800"/>
          </a:p>
          <a:p>
            <a:pPr indent="0" lvl="0" marL="457200" rtl="0" algn="l">
              <a:spcBef>
                <a:spcPts val="1500"/>
              </a:spcBef>
              <a:spcAft>
                <a:spcPts val="0"/>
              </a:spcAft>
              <a:buNone/>
            </a:pPr>
            <a:r>
              <a:t/>
            </a:r>
            <a:endParaRPr sz="1800"/>
          </a:p>
          <a:p>
            <a:pPr indent="-298450" lvl="0" marL="457200" rtl="0" algn="l">
              <a:spcBef>
                <a:spcPts val="1500"/>
              </a:spcBef>
              <a:spcAft>
                <a:spcPts val="0"/>
              </a:spcAft>
              <a:buSzPts val="1100"/>
              <a:buFont typeface="Arial"/>
              <a:buChar char="●"/>
            </a:pPr>
            <a:r>
              <a:rPr lang="en" sz="1800"/>
              <a:t>Using Lower Star Image Filtrations from ripser.py, combined with different scanning methods, 0- Dimensional class in each letter is obtained to classify them through Euclidean distance.</a:t>
            </a:r>
            <a:endParaRPr sz="1800"/>
          </a:p>
          <a:p>
            <a:pPr indent="0" lvl="0" marL="457200" rtl="0" algn="l">
              <a:spcBef>
                <a:spcPts val="15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505100" y="899525"/>
            <a:ext cx="7038900" cy="357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Once we obtained the persistent homology for each letter, we will calculate the pairwise bottleneck distance.</a:t>
            </a:r>
            <a:endParaRPr sz="1800"/>
          </a:p>
          <a:p>
            <a:pPr indent="-342900" lvl="0" marL="457200" rtl="0" algn="l">
              <a:spcBef>
                <a:spcPts val="0"/>
              </a:spcBef>
              <a:spcAft>
                <a:spcPts val="0"/>
              </a:spcAft>
              <a:buSzPts val="1800"/>
              <a:buChar char="●"/>
            </a:pPr>
            <a:r>
              <a:rPr lang="en" sz="1800"/>
              <a:t>Agglomerative clustering method is applied to the pairwise distances to grab values for the classification test.</a:t>
            </a:r>
            <a:endParaRPr sz="1800"/>
          </a:p>
          <a:p>
            <a:pPr indent="-342900" lvl="0" marL="457200" rtl="0" algn="l">
              <a:spcBef>
                <a:spcPts val="0"/>
              </a:spcBef>
              <a:spcAft>
                <a:spcPts val="0"/>
              </a:spcAft>
              <a:buSzPts val="1800"/>
              <a:buChar char="●"/>
            </a:pPr>
            <a:r>
              <a:rPr lang="en" sz="1800"/>
              <a:t>Finally , we create a design matrix with the values obtained from the agglomerative clustering method and run a simple normal multinomial regression.</a:t>
            </a:r>
            <a:endParaRPr sz="1800"/>
          </a:p>
          <a:p>
            <a:pPr indent="-342900" lvl="0" marL="457200" rtl="0" algn="l">
              <a:spcBef>
                <a:spcPts val="0"/>
              </a:spcBef>
              <a:spcAft>
                <a:spcPts val="0"/>
              </a:spcAft>
              <a:buSzPts val="1800"/>
              <a:buChar char="●"/>
            </a:pPr>
            <a:r>
              <a:rPr lang="en" sz="1800"/>
              <a:t>Once we have obtained 100% classification on each letter, testing can be done by changing certain pixel values from 0 to 1 or vice versa .</a:t>
            </a:r>
            <a:endParaRPr sz="1800"/>
          </a:p>
          <a:p>
            <a:pPr indent="0" lvl="0" marL="457200" rtl="0" algn="l">
              <a:spcBef>
                <a:spcPts val="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Scans</a:t>
            </a:r>
            <a:endParaRPr/>
          </a:p>
        </p:txBody>
      </p:sp>
      <p:sp>
        <p:nvSpPr>
          <p:cNvPr id="158" name="Google Shape;158;p17"/>
          <p:cNvSpPr txBox="1"/>
          <p:nvPr>
            <p:ph idx="1" type="body"/>
          </p:nvPr>
        </p:nvSpPr>
        <p:spPr>
          <a:xfrm>
            <a:off x="1175650" y="1040225"/>
            <a:ext cx="7160700" cy="343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Originally we had multiple scans in order to properly classify each letter.</a:t>
            </a:r>
            <a:endParaRPr/>
          </a:p>
          <a:p>
            <a:pPr indent="-311150" lvl="0" marL="457200" rtl="0" algn="l">
              <a:spcBef>
                <a:spcPts val="0"/>
              </a:spcBef>
              <a:spcAft>
                <a:spcPts val="0"/>
              </a:spcAft>
              <a:buSzPts val="1300"/>
              <a:buChar char="●"/>
            </a:pPr>
            <a:r>
              <a:rPr lang="en"/>
              <a:t>Scanning methods: Top-to-bottom, Bottom-to-top, Left-to-right, Right-to-left, Probing and angle scanning from upper left corner and the bottom right corner.</a:t>
            </a:r>
            <a:endParaRPr/>
          </a:p>
          <a:p>
            <a:pPr indent="-311150" lvl="0" marL="457200" rtl="0" algn="l">
              <a:spcBef>
                <a:spcPts val="0"/>
              </a:spcBef>
              <a:spcAft>
                <a:spcPts val="0"/>
              </a:spcAft>
              <a:buSzPts val="1300"/>
              <a:buChar char="●"/>
            </a:pPr>
            <a:r>
              <a:rPr lang="en"/>
              <a:t>Transposed the matrices of each vector  in order to rotate  the images and perform different scanning methods using the original formula.</a:t>
            </a:r>
            <a:endParaRPr/>
          </a:p>
          <a:p>
            <a:pPr indent="-311150" lvl="0" marL="457200" rtl="0" algn="l">
              <a:spcBef>
                <a:spcPts val="0"/>
              </a:spcBef>
              <a:spcAft>
                <a:spcPts val="0"/>
              </a:spcAft>
              <a:buSzPts val="1300"/>
              <a:buChar char="●"/>
            </a:pPr>
            <a:r>
              <a:rPr lang="en"/>
              <a:t>Looping through each letter to find unique birth and death rates also known as betti numbers, in the 0-dimensional space.</a:t>
            </a:r>
            <a:endParaRPr/>
          </a:p>
        </p:txBody>
      </p:sp>
      <p:pic>
        <p:nvPicPr>
          <p:cNvPr id="159" name="Google Shape;159;p17"/>
          <p:cNvPicPr preferRelativeResize="0"/>
          <p:nvPr/>
        </p:nvPicPr>
        <p:blipFill rotWithShape="1">
          <a:blip r:embed="rId3">
            <a:alphaModFix/>
          </a:blip>
          <a:srcRect b="82" l="0" r="0" t="-3709"/>
          <a:stretch/>
        </p:blipFill>
        <p:spPr>
          <a:xfrm>
            <a:off x="4772375" y="2728925"/>
            <a:ext cx="3914400" cy="1994950"/>
          </a:xfrm>
          <a:prstGeom prst="rect">
            <a:avLst/>
          </a:prstGeom>
          <a:noFill/>
          <a:ln>
            <a:noFill/>
          </a:ln>
        </p:spPr>
      </p:pic>
      <p:pic>
        <p:nvPicPr>
          <p:cNvPr id="160" name="Google Shape;160;p17"/>
          <p:cNvPicPr preferRelativeResize="0"/>
          <p:nvPr/>
        </p:nvPicPr>
        <p:blipFill rotWithShape="1">
          <a:blip r:embed="rId4">
            <a:alphaModFix/>
          </a:blip>
          <a:srcRect b="5033" l="0" r="5383" t="0"/>
          <a:stretch/>
        </p:blipFill>
        <p:spPr>
          <a:xfrm>
            <a:off x="510453" y="2800350"/>
            <a:ext cx="3804722" cy="1907075"/>
          </a:xfrm>
          <a:prstGeom prst="rect">
            <a:avLst/>
          </a:prstGeom>
          <a:noFill/>
          <a:ln>
            <a:noFill/>
          </a:ln>
        </p:spPr>
      </p:pic>
      <p:cxnSp>
        <p:nvCxnSpPr>
          <p:cNvPr id="161" name="Google Shape;161;p17"/>
          <p:cNvCxnSpPr/>
          <p:nvPr/>
        </p:nvCxnSpPr>
        <p:spPr>
          <a:xfrm>
            <a:off x="8325750" y="-736425"/>
            <a:ext cx="1963800" cy="1963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Develop Persistent Diagram Matrices</a:t>
            </a:r>
            <a:endParaRPr sz="1800"/>
          </a:p>
          <a:p>
            <a:pPr indent="-342900" lvl="0" marL="457200" rtl="0" algn="l">
              <a:spcBef>
                <a:spcPts val="0"/>
              </a:spcBef>
              <a:spcAft>
                <a:spcPts val="0"/>
              </a:spcAft>
              <a:buSzPts val="1800"/>
              <a:buAutoNum type="arabicPeriod"/>
            </a:pPr>
            <a:r>
              <a:rPr lang="en" sz="1800"/>
              <a:t>Convert Persistent Diagram Matrices to a Useable Feature</a:t>
            </a:r>
            <a:endParaRPr sz="1800"/>
          </a:p>
          <a:p>
            <a:pPr indent="-342900" lvl="0" marL="457200" rtl="0" algn="l">
              <a:spcBef>
                <a:spcPts val="0"/>
              </a:spcBef>
              <a:spcAft>
                <a:spcPts val="0"/>
              </a:spcAft>
              <a:buSzPts val="1800"/>
              <a:buAutoNum type="arabicPeriod"/>
            </a:pPr>
            <a:r>
              <a:rPr lang="en" sz="1800"/>
              <a:t>Predict the Letters Using these Features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Persistent Diagram to Useable Features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Develop a pairwise bottleneck distance matrix between all letters for each filtration</a:t>
            </a:r>
            <a:endParaRPr sz="1800"/>
          </a:p>
          <a:p>
            <a:pPr indent="-342900" lvl="0" marL="457200" rtl="0" algn="l">
              <a:spcBef>
                <a:spcPts val="0"/>
              </a:spcBef>
              <a:spcAft>
                <a:spcPts val="0"/>
              </a:spcAft>
              <a:buSzPts val="1800"/>
              <a:buAutoNum type="arabicPeriod"/>
            </a:pPr>
            <a:r>
              <a:rPr lang="en" sz="1800"/>
              <a:t>Use an </a:t>
            </a:r>
            <a:r>
              <a:rPr lang="en" sz="1800"/>
              <a:t>agglomerative clustering method on the </a:t>
            </a:r>
            <a:r>
              <a:rPr lang="en" sz="1800"/>
              <a:t> distance matrix to find hidden labels</a:t>
            </a:r>
            <a:endParaRPr sz="1800"/>
          </a:p>
          <a:p>
            <a:pPr indent="-342900" lvl="0" marL="457200" rtl="0" algn="l">
              <a:spcBef>
                <a:spcPts val="0"/>
              </a:spcBef>
              <a:spcAft>
                <a:spcPts val="0"/>
              </a:spcAft>
              <a:buSzPts val="1800"/>
              <a:buAutoNum type="arabicPeriod"/>
            </a:pPr>
            <a:r>
              <a:rPr lang="en" sz="1800"/>
              <a:t>The vector of hidden labels assigned to each letter is a single input feature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Used Left to Right, Right to Left, Angle Probing, and Diagonal Filtrations</a:t>
            </a:r>
            <a:endParaRPr sz="1800"/>
          </a:p>
          <a:p>
            <a:pPr indent="-342900" lvl="0" marL="457200" rtl="0" algn="l">
              <a:spcBef>
                <a:spcPts val="0"/>
              </a:spcBef>
              <a:spcAft>
                <a:spcPts val="0"/>
              </a:spcAft>
              <a:buSzPts val="1800"/>
              <a:buChar char="●"/>
            </a:pPr>
            <a:r>
              <a:rPr lang="en" sz="1800"/>
              <a:t>Accompanied these four filtrations with a few location-based density features</a:t>
            </a:r>
            <a:endParaRPr sz="1800"/>
          </a:p>
          <a:p>
            <a:pPr indent="-342900" lvl="0" marL="457200" rtl="0" algn="l">
              <a:spcBef>
                <a:spcPts val="0"/>
              </a:spcBef>
              <a:spcAft>
                <a:spcPts val="0"/>
              </a:spcAft>
              <a:buSzPts val="1800"/>
              <a:buChar char="●"/>
            </a:pPr>
            <a:r>
              <a:rPr lang="en" sz="1800"/>
              <a:t>Testing the density of the whole letter, the density of the top half, the density of the right half, the density of the bottom half, and the density of the bottom right half.</a:t>
            </a:r>
            <a:endParaRPr sz="18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the Letters Using these Features</a:t>
            </a:r>
            <a:endParaRPr/>
          </a:p>
        </p:txBody>
      </p:sp>
      <p:sp>
        <p:nvSpPr>
          <p:cNvPr id="185" name="Google Shape;185;p21"/>
          <p:cNvSpPr txBox="1"/>
          <p:nvPr>
            <p:ph idx="1" type="body"/>
          </p:nvPr>
        </p:nvSpPr>
        <p:spPr>
          <a:xfrm>
            <a:off x="1297500" y="1567550"/>
            <a:ext cx="7687200" cy="28305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lang="en" sz="1800"/>
              <a:t>We trained a multinomial regression model using our new features</a:t>
            </a:r>
            <a:endParaRPr sz="1800"/>
          </a:p>
          <a:p>
            <a:pPr indent="0" lvl="0" marL="457200" rtl="0" algn="l">
              <a:lnSpc>
                <a:spcPct val="200000"/>
              </a:lnSpc>
              <a:spcBef>
                <a:spcPts val="1600"/>
              </a:spcBef>
              <a:spcAft>
                <a:spcPts val="0"/>
              </a:spcAft>
              <a:buNone/>
            </a:pPr>
            <a:r>
              <a:t/>
            </a:r>
            <a:endParaRPr sz="1800"/>
          </a:p>
          <a:p>
            <a:pPr indent="-342900" lvl="0" marL="457200" rtl="0" algn="l">
              <a:lnSpc>
                <a:spcPct val="200000"/>
              </a:lnSpc>
              <a:spcBef>
                <a:spcPts val="1600"/>
              </a:spcBef>
              <a:spcAft>
                <a:spcPts val="0"/>
              </a:spcAft>
              <a:buSzPts val="1800"/>
              <a:buAutoNum type="arabicPeriod"/>
            </a:pPr>
            <a:r>
              <a:rPr lang="en" sz="1800"/>
              <a:t>The trained model then correctly predicts all 26 letters.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