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</p:sldIdLst>
  <p:sldSz cy="6858000" cx="9144000"/>
  <p:notesSz cx="6858000" cy="9144000"/>
  <p:embeddedFontLst>
    <p:embeddedFont>
      <p:font typeface="Corbel"/>
      <p:regular r:id="rId81"/>
      <p:bold r:id="rId82"/>
      <p:italic r:id="rId83"/>
      <p:boldItalic r:id="rId8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85" roundtripDataSignature="AMtx7mjQn7HxAg10IYU/LR/Ppih+bPFB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Corbel-boldItalic.fntdata"/><Relationship Id="rId83" Type="http://schemas.openxmlformats.org/officeDocument/2006/relationships/font" Target="fonts/Corbel-italic.fntdata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85" Type="http://customschemas.google.com/relationships/presentationmetadata" Target="metadata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2" Type="http://schemas.openxmlformats.org/officeDocument/2006/relationships/font" Target="fonts/Corbel-bold.fntdata"/><Relationship Id="rId81" Type="http://schemas.openxmlformats.org/officeDocument/2006/relationships/font" Target="fonts/Corbel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82cd7686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82cd768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e82cd7686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82cd76869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e82cd7686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e82cd76869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82cd7686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e82cd76869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e82cd7686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ge82cd76869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e82cd7686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e82cd76869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e82cd7686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e82cd76869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e82cd7686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e82cd76869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82cd7686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e82cd76869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82cd7686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ge82cd76869_0_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e82cd7686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ge82cd76869_0_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8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" name="Google Shape;21;p68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onsolas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8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23" name="Google Shape;23;p68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24" name="Google Shape;24;p68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" name="Google Shape;25;p68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" name="Google Shape;26;p68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7" name="Google Shape;27;p68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8" name="Google Shape;28;p6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9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3" name="Google Shape;93;p7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7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0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80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Google Shape;99;p8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8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8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2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onsola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72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5" name="Google Shape;115;p7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7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7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18" name="Google Shape;118;p72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9" name="Google Shape;119;p72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3" name="Google Shape;33;p6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6" name="Google Shape;36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1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onsola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1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7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43" name="Google Shape;43;p71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4" name="Google Shape;44;p71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3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73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8" name="Google Shape;48;p7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51" name="Google Shape;51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4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4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74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74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74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7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65" name="Google Shape;65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7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Consolas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7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3" name="Google Shape;73;p77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7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8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9" name="Google Shape;79;p78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0" name="Google Shape;80;p7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83" name="Google Shape;83;p78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onsola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8"/>
          <p:cNvSpPr/>
          <p:nvPr/>
        </p:nvSpPr>
        <p:spPr>
          <a:xfrm>
            <a:off x="716436" y="5001993"/>
            <a:ext cx="3802003" cy="1443111"/>
          </a:xfrm>
          <a:custGeom>
            <a:rect b="b" l="l" r="r" t="t"/>
            <a:pathLst>
              <a:path extrusionOk="0" h="528" w="576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" name="Google Shape;85;p78"/>
          <p:cNvSpPr/>
          <p:nvPr/>
        </p:nvSpPr>
        <p:spPr>
          <a:xfrm>
            <a:off x="-53561" y="5785023"/>
            <a:ext cx="3802003" cy="838200"/>
          </a:xfrm>
          <a:custGeom>
            <a:rect b="b" l="l" r="r" t="t"/>
            <a:pathLst>
              <a:path extrusionOk="0" h="528" w="576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6" name="Google Shape;86;p78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7" name="Google Shape;87;p78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78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9" name="Google Shape;89;p78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7"/>
          <p:cNvSpPr/>
          <p:nvPr/>
        </p:nvSpPr>
        <p:spPr>
          <a:xfrm>
            <a:off x="716436" y="5001993"/>
            <a:ext cx="3802003" cy="1443111"/>
          </a:xfrm>
          <a:custGeom>
            <a:rect b="b" l="l" r="r" t="t"/>
            <a:pathLst>
              <a:path extrusionOk="0" h="528" w="576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" name="Google Shape;11;p67"/>
          <p:cNvSpPr/>
          <p:nvPr/>
        </p:nvSpPr>
        <p:spPr>
          <a:xfrm>
            <a:off x="-53561" y="5785023"/>
            <a:ext cx="3802003" cy="838200"/>
          </a:xfrm>
          <a:custGeom>
            <a:rect b="b" l="l" r="r" t="t"/>
            <a:pathLst>
              <a:path extrusionOk="0" h="528" w="576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" name="Google Shape;12;p67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3" name="Google Shape;13;p67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onsolas"/>
              <a:buNone/>
              <a:defRPr b="1" i="0" sz="41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6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6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6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8" name="Google Shape;18;p6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0"/>
          <p:cNvSpPr/>
          <p:nvPr/>
        </p:nvSpPr>
        <p:spPr>
          <a:xfrm>
            <a:off x="716436" y="5001993"/>
            <a:ext cx="3802003" cy="1443111"/>
          </a:xfrm>
          <a:custGeom>
            <a:rect b="b" l="l" r="r" t="t"/>
            <a:pathLst>
              <a:path extrusionOk="0" h="528" w="576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4" name="Google Shape;104;p70"/>
          <p:cNvSpPr/>
          <p:nvPr/>
        </p:nvSpPr>
        <p:spPr>
          <a:xfrm>
            <a:off x="-53561" y="5785023"/>
            <a:ext cx="3802003" cy="838200"/>
          </a:xfrm>
          <a:custGeom>
            <a:rect b="b" l="l" r="r" t="t"/>
            <a:pathLst>
              <a:path extrusionOk="0" h="528" w="576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5" name="Google Shape;105;p70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06" name="Google Shape;106;p70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Consolas"/>
              <a:buNone/>
              <a:defRPr b="1" i="0" sz="41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8" name="Google Shape;108;p70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9" name="Google Shape;109;p7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0" name="Google Shape;110;p7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1" name="Google Shape;111;p7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0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7.gif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8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5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"/>
          <p:cNvSpPr txBox="1"/>
          <p:nvPr>
            <p:ph type="ctrTitle"/>
          </p:nvPr>
        </p:nvSpPr>
        <p:spPr>
          <a:xfrm>
            <a:off x="323528" y="1752601"/>
            <a:ext cx="8134672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60"/>
              <a:buFont typeface="Consolas"/>
              <a:buNone/>
            </a:pPr>
            <a:r>
              <a:rPr lang="es-AR" sz="4860"/>
              <a:t>Lenguajes de Descripción de Hardware</a:t>
            </a:r>
            <a:endParaRPr sz="4860"/>
          </a:p>
        </p:txBody>
      </p:sp>
      <p:sp>
        <p:nvSpPr>
          <p:cNvPr id="125" name="Google Shape;125;p1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SzPts val="2176"/>
              <a:buNone/>
            </a:pPr>
            <a:r>
              <a:rPr b="1" lang="es-AR" sz="3200"/>
              <a:t>Verilog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632"/>
              <a:buChar char="➢"/>
            </a:pPr>
            <a:r>
              <a:rPr lang="es-AR" sz="2400"/>
              <a:t>Tiene un </a:t>
            </a:r>
            <a:r>
              <a:rPr b="1" lang="es-AR" sz="2400"/>
              <a:t>nombre</a:t>
            </a:r>
            <a:r>
              <a:rPr lang="es-AR" sz="2400"/>
              <a:t>, </a:t>
            </a:r>
            <a:r>
              <a:rPr b="1" lang="es-AR" sz="2400"/>
              <a:t>puertos</a:t>
            </a:r>
            <a:r>
              <a:rPr lang="es-AR" sz="2400"/>
              <a:t> de I/O y </a:t>
            </a:r>
            <a:r>
              <a:rPr b="1" lang="es-AR" sz="2400"/>
              <a:t>parámetros</a:t>
            </a:r>
            <a:r>
              <a:rPr lang="es-AR" sz="2400"/>
              <a:t> de configuración (la interfaz externa);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Char char="➢"/>
            </a:pPr>
            <a:r>
              <a:rPr lang="es-AR" sz="2400"/>
              <a:t>Declaración de constantes y variables;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Char char="➢"/>
            </a:pPr>
            <a:r>
              <a:rPr lang="es-AR" sz="2400"/>
              <a:t>Sentencias y/o procesos concurrentes (funcionalidad);</a:t>
            </a:r>
            <a:endParaRPr sz="2400"/>
          </a:p>
        </p:txBody>
      </p:sp>
      <p:sp>
        <p:nvSpPr>
          <p:cNvPr id="189" name="Google Shape;189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onsolas"/>
              <a:buNone/>
            </a:pPr>
            <a:r>
              <a:rPr lang="es-AR"/>
              <a:t>El módulo</a:t>
            </a:r>
            <a:endParaRPr/>
          </a:p>
        </p:txBody>
      </p:sp>
      <p:pic>
        <p:nvPicPr>
          <p:cNvPr id="190" name="Google Shape;19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3888" y="3227929"/>
            <a:ext cx="5328592" cy="3081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7624" y="4278086"/>
            <a:ext cx="157162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0"/>
          <p:cNvSpPr/>
          <p:nvPr/>
        </p:nvSpPr>
        <p:spPr>
          <a:xfrm>
            <a:off x="2915816" y="3501008"/>
            <a:ext cx="504056" cy="244827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onsolas"/>
              <a:buNone/>
            </a:pPr>
            <a:r>
              <a:rPr lang="es-AR"/>
              <a:t>Verilog</a:t>
            </a:r>
            <a:endParaRPr/>
          </a:p>
        </p:txBody>
      </p:sp>
      <p:sp>
        <p:nvSpPr>
          <p:cNvPr id="198" name="Google Shape;198;p11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904"/>
              <a:buNone/>
            </a:pPr>
            <a:r>
              <a:rPr lang="es-AR" sz="2800"/>
              <a:t>Módulos</a:t>
            </a:r>
            <a:r>
              <a:rPr lang="es-AR" sz="2800"/>
              <a:t>: Interfaz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360"/>
              <a:buChar char="➢"/>
            </a:pPr>
            <a:r>
              <a:rPr lang="es-AR" sz="2000"/>
              <a:t>Las conexiones externas pueden ser puertos de entrada, de salida o bidireccionales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360"/>
              <a:buChar char="➢"/>
            </a:pPr>
            <a:r>
              <a:rPr lang="es-AR" sz="2000"/>
              <a:t>El tipo de puerto determina la dirección de los datos: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1800"/>
              <a:buChar char="◦"/>
            </a:pPr>
            <a:r>
              <a:rPr lang="es-AR" sz="1800"/>
              <a:t>A través de los puertos de entrada entran datos y señales, es decir, se leen. (no se pueden escribir). Se especifican como </a:t>
            </a:r>
            <a:r>
              <a:rPr b="1" lang="es-AR" sz="1800"/>
              <a:t>input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1800"/>
              <a:buChar char="◦"/>
            </a:pPr>
            <a:r>
              <a:rPr lang="es-AR" sz="1800"/>
              <a:t>A través de los puertos de salida se </a:t>
            </a:r>
            <a:r>
              <a:rPr lang="es-AR" sz="1800"/>
              <a:t>envían</a:t>
            </a:r>
            <a:r>
              <a:rPr lang="es-AR" sz="1800"/>
              <a:t> datos y señales, es decir, se escriben (pueden leerse!). Se especifican como </a:t>
            </a:r>
            <a:r>
              <a:rPr b="1" lang="es-AR" sz="1800"/>
              <a:t>output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1800"/>
              <a:buChar char="◦"/>
            </a:pPr>
            <a:r>
              <a:rPr lang="es-AR" sz="1800"/>
              <a:t>A través de los puertos bidireccionales se </a:t>
            </a:r>
            <a:r>
              <a:rPr lang="es-AR" sz="1800"/>
              <a:t>envían</a:t>
            </a:r>
            <a:r>
              <a:rPr lang="es-AR" sz="1800"/>
              <a:t> y reciben datos y señales. Se especifican como </a:t>
            </a:r>
            <a:r>
              <a:rPr b="1" lang="es-AR" sz="1800"/>
              <a:t>inout</a:t>
            </a:r>
            <a:endParaRPr b="1" sz="1800"/>
          </a:p>
          <a:p>
            <a:pPr indent="-114300" lvl="1" marL="621792" rtl="0" algn="l">
              <a:spcBef>
                <a:spcPts val="324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/>
          </a:p>
          <a:p>
            <a:pPr indent="-114300" lvl="1" marL="621792" rtl="0" algn="l">
              <a:spcBef>
                <a:spcPts val="324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204" name="Google Shape;20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onsolas"/>
              <a:buNone/>
            </a:pPr>
            <a:r>
              <a:rPr lang="es-AR"/>
              <a:t>Interfaz: Puertos</a:t>
            </a:r>
            <a:endParaRPr/>
          </a:p>
        </p:txBody>
      </p:sp>
      <p:sp>
        <p:nvSpPr>
          <p:cNvPr id="205" name="Google Shape;205;p12"/>
          <p:cNvSpPr/>
          <p:nvPr/>
        </p:nvSpPr>
        <p:spPr>
          <a:xfrm>
            <a:off x="3777940" y="4581128"/>
            <a:ext cx="2088232" cy="1584176"/>
          </a:xfrm>
          <a:prstGeom prst="rect">
            <a:avLst/>
          </a:prstGeom>
          <a:solidFill>
            <a:schemeClr val="dk1"/>
          </a:solidFill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Module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06" name="Google Shape;206;p12"/>
          <p:cNvCxnSpPr/>
          <p:nvPr/>
        </p:nvCxnSpPr>
        <p:spPr>
          <a:xfrm>
            <a:off x="5866172" y="4941168"/>
            <a:ext cx="1224136" cy="0"/>
          </a:xfrm>
          <a:prstGeom prst="straightConnector1">
            <a:avLst/>
          </a:prstGeom>
          <a:noFill/>
          <a:ln cap="flat" cmpd="thickThin" w="550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cxnSp>
        <p:nvCxnSpPr>
          <p:cNvPr id="207" name="Google Shape;207;p12"/>
          <p:cNvCxnSpPr/>
          <p:nvPr/>
        </p:nvCxnSpPr>
        <p:spPr>
          <a:xfrm>
            <a:off x="5866172" y="5373216"/>
            <a:ext cx="1224136" cy="0"/>
          </a:xfrm>
          <a:prstGeom prst="straightConnector1">
            <a:avLst/>
          </a:prstGeom>
          <a:noFill/>
          <a:ln cap="flat" cmpd="thickThin" w="550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cxnSp>
        <p:nvCxnSpPr>
          <p:cNvPr id="208" name="Google Shape;208;p12"/>
          <p:cNvCxnSpPr/>
          <p:nvPr/>
        </p:nvCxnSpPr>
        <p:spPr>
          <a:xfrm>
            <a:off x="2553804" y="4930971"/>
            <a:ext cx="1224136" cy="0"/>
          </a:xfrm>
          <a:prstGeom prst="straightConnector1">
            <a:avLst/>
          </a:prstGeom>
          <a:noFill/>
          <a:ln cap="flat" cmpd="thickThin" w="550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cxnSp>
        <p:nvCxnSpPr>
          <p:cNvPr id="209" name="Google Shape;209;p12"/>
          <p:cNvCxnSpPr/>
          <p:nvPr/>
        </p:nvCxnSpPr>
        <p:spPr>
          <a:xfrm>
            <a:off x="2553804" y="5363019"/>
            <a:ext cx="1224136" cy="0"/>
          </a:xfrm>
          <a:prstGeom prst="straightConnector1">
            <a:avLst/>
          </a:prstGeom>
          <a:noFill/>
          <a:ln cap="flat" cmpd="thickThin" w="550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210" name="Google Shape;210;p12"/>
          <p:cNvSpPr/>
          <p:nvPr/>
        </p:nvSpPr>
        <p:spPr>
          <a:xfrm>
            <a:off x="5892812" y="5661248"/>
            <a:ext cx="1197496" cy="36004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1" name="Google Shape;211;p12"/>
          <p:cNvSpPr txBox="1"/>
          <p:nvPr/>
        </p:nvSpPr>
        <p:spPr>
          <a:xfrm>
            <a:off x="1331093" y="4930971"/>
            <a:ext cx="10342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Entradas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2" name="Google Shape;212;p12"/>
          <p:cNvSpPr txBox="1"/>
          <p:nvPr/>
        </p:nvSpPr>
        <p:spPr>
          <a:xfrm>
            <a:off x="7111059" y="5243069"/>
            <a:ext cx="8611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Salidas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3" name="Google Shape;213;p12"/>
          <p:cNvSpPr/>
          <p:nvPr/>
        </p:nvSpPr>
        <p:spPr>
          <a:xfrm>
            <a:off x="2521578" y="5612401"/>
            <a:ext cx="1216152" cy="48463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thickThin" w="55000">
            <a:solidFill>
              <a:srgbClr val="9F1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4" name="Google Shape;214;p12"/>
          <p:cNvSpPr txBox="1"/>
          <p:nvPr/>
        </p:nvSpPr>
        <p:spPr>
          <a:xfrm>
            <a:off x="1115616" y="5677785"/>
            <a:ext cx="14059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Bidireccional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onsolas"/>
              <a:buNone/>
            </a:pPr>
            <a:r>
              <a:rPr lang="es-AR"/>
              <a:t>Interfaz: Parámetros</a:t>
            </a:r>
            <a:endParaRPr/>
          </a:p>
        </p:txBody>
      </p:sp>
      <p:pic>
        <p:nvPicPr>
          <p:cNvPr id="220" name="Google Shape;22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325" y="1943100"/>
            <a:ext cx="699135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s-AR"/>
              <a:t>Los </a:t>
            </a:r>
            <a:r>
              <a:rPr lang="es-AR"/>
              <a:t>parámetros</a:t>
            </a:r>
            <a:r>
              <a:rPr lang="es-AR"/>
              <a:t> son constantes.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rPr b="1" lang="es-AR" sz="2000">
                <a:latin typeface="Courier New"/>
                <a:ea typeface="Courier New"/>
                <a:cs typeface="Courier New"/>
                <a:sym typeface="Courier New"/>
              </a:rPr>
              <a:t>parameter</a:t>
            </a:r>
            <a:r>
              <a:rPr lang="es-AR" sz="2000">
                <a:latin typeface="Courier New"/>
                <a:ea typeface="Courier New"/>
                <a:cs typeface="Courier New"/>
                <a:sym typeface="Courier New"/>
              </a:rPr>
              <a:t> MSB = 7; </a:t>
            </a:r>
            <a:endParaRPr sz="23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rPr b="1" lang="es-AR" sz="2000">
                <a:latin typeface="Courier New"/>
                <a:ea typeface="Courier New"/>
                <a:cs typeface="Courier New"/>
                <a:sym typeface="Courier New"/>
              </a:rPr>
              <a:t>parameter</a:t>
            </a:r>
            <a:r>
              <a:rPr lang="es-AR" sz="2000">
                <a:latin typeface="Courier New"/>
                <a:ea typeface="Courier New"/>
                <a:cs typeface="Courier New"/>
                <a:sym typeface="Courier New"/>
              </a:rPr>
              <a:t> R = 25, F = 9;</a:t>
            </a:r>
            <a:endParaRPr sz="23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rPr b="1" lang="es-AR" sz="2000">
                <a:latin typeface="Courier New"/>
                <a:ea typeface="Courier New"/>
                <a:cs typeface="Courier New"/>
                <a:sym typeface="Courier New"/>
              </a:rPr>
              <a:t>parameter</a:t>
            </a:r>
            <a:r>
              <a:rPr lang="es-AR" sz="2000">
                <a:latin typeface="Courier New"/>
                <a:ea typeface="Courier New"/>
                <a:cs typeface="Courier New"/>
                <a:sym typeface="Courier New"/>
              </a:rPr>
              <a:t> AVERAGE_DELAY = (R + F) / 2;</a:t>
            </a:r>
            <a:endParaRPr sz="23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rPr b="1" lang="es-AR" sz="2000">
                <a:latin typeface="Courier New"/>
                <a:ea typeface="Courier New"/>
                <a:cs typeface="Courier New"/>
                <a:sym typeface="Courier New"/>
              </a:rPr>
              <a:t>parameter</a:t>
            </a:r>
            <a:r>
              <a:rPr lang="es-AR" sz="2000">
                <a:latin typeface="Courier New"/>
                <a:ea typeface="Courier New"/>
                <a:cs typeface="Courier New"/>
                <a:sym typeface="Courier New"/>
              </a:rPr>
              <a:t> BYTE_SIZE = 8, BYTE_MASK = </a:t>
            </a:r>
            <a:r>
              <a:rPr lang="es-AR" sz="2000">
                <a:latin typeface="Courier New"/>
                <a:ea typeface="Courier New"/>
                <a:cs typeface="Courier New"/>
                <a:sym typeface="Courier New"/>
              </a:rPr>
              <a:t>BYTE_SIZE</a:t>
            </a:r>
            <a:r>
              <a:rPr lang="es-AR" sz="2000">
                <a:latin typeface="Courier New"/>
                <a:ea typeface="Courier New"/>
                <a:cs typeface="Courier New"/>
                <a:sym typeface="Courier New"/>
              </a:rPr>
              <a:t> - 1;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onsolas"/>
              <a:buNone/>
            </a:pPr>
            <a:r>
              <a:rPr lang="es-AR"/>
              <a:t>Interfaz: Parámetros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82cd76869_0_0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324" lvl="0" marL="457200" rtl="0" algn="l">
              <a:spcBef>
                <a:spcPts val="400"/>
              </a:spcBef>
              <a:spcAft>
                <a:spcPts val="0"/>
              </a:spcAft>
              <a:buSzPts val="1224"/>
              <a:buChar char="➢"/>
            </a:pPr>
            <a:r>
              <a:rPr lang="es-AR"/>
              <a:t>Principal entidad de diseño de Verilog. </a:t>
            </a:r>
            <a:endParaRPr/>
          </a:p>
          <a:p>
            <a:pPr indent="-306324" lvl="0" marL="457200" rtl="0" algn="l">
              <a:spcBef>
                <a:spcPts val="0"/>
              </a:spcBef>
              <a:spcAft>
                <a:spcPts val="0"/>
              </a:spcAft>
              <a:buSzPts val="1224"/>
              <a:buChar char="➢"/>
            </a:pPr>
            <a:r>
              <a:rPr lang="es-AR"/>
              <a:t>Las primeras líneas de la declaración especifican el nombre del módulos y sus puertos ( dirección, tipo, tamaño y nombre)</a:t>
            </a:r>
            <a:endParaRPr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e82cd76869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Módulos</a:t>
            </a:r>
            <a:endParaRPr/>
          </a:p>
        </p:txBody>
      </p:sp>
      <p:pic>
        <p:nvPicPr>
          <p:cNvPr id="234" name="Google Shape;234;ge82cd7686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680" y="3261200"/>
            <a:ext cx="7050544" cy="274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82cd76869_0_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Módulos</a:t>
            </a:r>
            <a:r>
              <a:rPr lang="es-AR"/>
              <a:t> Parametrizados</a:t>
            </a:r>
            <a:endParaRPr/>
          </a:p>
        </p:txBody>
      </p:sp>
      <p:pic>
        <p:nvPicPr>
          <p:cNvPr id="241" name="Google Shape;241;ge82cd76869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2" y="1718452"/>
            <a:ext cx="8358149" cy="38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onsolas"/>
              <a:buNone/>
            </a:pPr>
            <a:r>
              <a:rPr lang="es-AR"/>
              <a:t>Verilog</a:t>
            </a:r>
            <a:endParaRPr/>
          </a:p>
        </p:txBody>
      </p:sp>
      <p:sp>
        <p:nvSpPr>
          <p:cNvPr id="247" name="Google Shape;247;p15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904"/>
              <a:buNone/>
            </a:pPr>
            <a:r>
              <a:rPr lang="es-AR" sz="2800"/>
              <a:t>Módulos</a:t>
            </a:r>
            <a:r>
              <a:rPr lang="es-AR" sz="2800"/>
              <a:t>: Variables</a:t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➢"/>
            </a:pPr>
            <a:r>
              <a:rPr lang="es-AR"/>
              <a:t>Las variables se llaman registros. Los registros a su vez pueden poseer distintos tipos de datos: </a:t>
            </a:r>
            <a:r>
              <a:rPr b="1" lang="es-AR">
                <a:latin typeface="Courier New"/>
                <a:ea typeface="Courier New"/>
                <a:cs typeface="Courier New"/>
                <a:sym typeface="Courier New"/>
              </a:rPr>
              <a:t>reg, integer, real, time</a:t>
            </a:r>
            <a:r>
              <a:rPr lang="es-AR"/>
              <a:t> y otras.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➢"/>
            </a:pPr>
            <a:r>
              <a:rPr lang="es-AR"/>
              <a:t>Las variables se utilizan para almacenar valores, lo que no siempre implica la síntesis de memoria en la implementación de hardware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➢"/>
            </a:pPr>
            <a:r>
              <a:rPr lang="es-AR"/>
              <a:t>Ejemplo: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1" lang="es-AR">
                <a:latin typeface="Courier New"/>
                <a:ea typeface="Courier New"/>
                <a:cs typeface="Courier New"/>
                <a:sym typeface="Courier New"/>
              </a:rPr>
              <a:t>reg unRegistro; //1-bit reg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904"/>
              <a:buNone/>
            </a:pPr>
            <a:r>
              <a:rPr b="1" lang="es-AR" sz="2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s-AR" sz="2800">
                <a:latin typeface="Courier New"/>
                <a:ea typeface="Courier New"/>
                <a:cs typeface="Courier New"/>
                <a:sym typeface="Courier New"/>
              </a:rPr>
              <a:t> a; // 32 bit integer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253" name="Google Shape;25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onsolas"/>
              <a:buNone/>
            </a:pPr>
            <a:r>
              <a:rPr lang="es-AR"/>
              <a:t>Variables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"/>
          <p:cNvSpPr txBox="1"/>
          <p:nvPr>
            <p:ph idx="1" type="body"/>
          </p:nvPr>
        </p:nvSpPr>
        <p:spPr>
          <a:xfrm>
            <a:off x="457200" y="1481329"/>
            <a:ext cx="8229600" cy="1515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632"/>
              <a:buChar char="🞂"/>
            </a:pPr>
            <a:r>
              <a:rPr lang="es-AR" sz="2400"/>
              <a:t>Los números  por defecto son enteros de 32 bits  (base 10)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s-AR" sz="2400"/>
              <a:t>Pueden especificarse otras bases y </a:t>
            </a:r>
            <a:r>
              <a:rPr lang="es-AR" sz="2400"/>
              <a:t>longitudes</a:t>
            </a:r>
            <a:r>
              <a:rPr lang="es-AR" sz="2400"/>
              <a:t>:</a:t>
            </a:r>
            <a:endParaRPr/>
          </a:p>
        </p:txBody>
      </p:sp>
      <p:sp>
        <p:nvSpPr>
          <p:cNvPr id="259" name="Google Shape;25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onsolas"/>
              <a:buNone/>
            </a:pPr>
            <a:r>
              <a:rPr lang="es-AR"/>
              <a:t>Variables</a:t>
            </a:r>
            <a:endParaRPr/>
          </a:p>
        </p:txBody>
      </p:sp>
      <p:pic>
        <p:nvPicPr>
          <p:cNvPr id="260" name="Google Shape;26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2564904"/>
            <a:ext cx="2956188" cy="567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5856" y="2636912"/>
            <a:ext cx="5688632" cy="3627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504" y="3501008"/>
            <a:ext cx="2953891" cy="1637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➢"/>
            </a:pPr>
            <a:r>
              <a:rPr lang="es-AR"/>
              <a:t>HDLs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➢"/>
            </a:pPr>
            <a:r>
              <a:rPr lang="es-AR"/>
              <a:t>Verilog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s-AR"/>
              <a:t>Módulos</a:t>
            </a:r>
            <a:endParaRPr/>
          </a:p>
          <a:p>
            <a:pPr indent="-228600" lvl="2" marL="859536" rtl="0" algn="l">
              <a:spcBef>
                <a:spcPts val="350"/>
              </a:spcBef>
              <a:spcAft>
                <a:spcPts val="0"/>
              </a:spcAft>
              <a:buSzPts val="2100"/>
              <a:buChar char="●"/>
            </a:pPr>
            <a:r>
              <a:rPr lang="es-AR"/>
              <a:t>Interfaz</a:t>
            </a:r>
            <a:endParaRPr/>
          </a:p>
          <a:p>
            <a:pPr indent="-228600" lvl="2" marL="859536" rtl="0" algn="l">
              <a:spcBef>
                <a:spcPts val="350"/>
              </a:spcBef>
              <a:spcAft>
                <a:spcPts val="0"/>
              </a:spcAft>
              <a:buSzPts val="2100"/>
              <a:buChar char="●"/>
            </a:pPr>
            <a:r>
              <a:rPr lang="es-AR"/>
              <a:t>Variables</a:t>
            </a:r>
            <a:endParaRPr/>
          </a:p>
          <a:p>
            <a:pPr indent="-228600" lvl="2" marL="859536" rtl="0" algn="l">
              <a:spcBef>
                <a:spcPts val="350"/>
              </a:spcBef>
              <a:spcAft>
                <a:spcPts val="0"/>
              </a:spcAft>
              <a:buSzPts val="2100"/>
              <a:buChar char="●"/>
            </a:pPr>
            <a:r>
              <a:rPr lang="es-AR"/>
              <a:t>Comportamiento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➢"/>
            </a:pPr>
            <a:r>
              <a:rPr lang="es-AR"/>
              <a:t>Niveles de Abstracción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s-AR"/>
              <a:t>Descripción Estructural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s-AR"/>
              <a:t>Descripción Algorítmica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➢"/>
            </a:pPr>
            <a:r>
              <a:rPr lang="es-AR"/>
              <a:t>Test Benches</a:t>
            </a:r>
            <a:endParaRPr/>
          </a:p>
        </p:txBody>
      </p:sp>
      <p:sp>
        <p:nvSpPr>
          <p:cNvPr id="131" name="Google Shape;131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onsolas"/>
              <a:buNone/>
            </a:pPr>
            <a:r>
              <a:rPr lang="es-AR"/>
              <a:t>Contenido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➢"/>
            </a:pPr>
            <a:r>
              <a:rPr lang="es-AR"/>
              <a:t>El 0 y 1 lógico no son suficientes para representar todos los estados de un sistema digital. Verilog tiene una lógica de 4 estados que permite que los </a:t>
            </a:r>
            <a:r>
              <a:rPr i="1" lang="es-AR"/>
              <a:t>reg</a:t>
            </a:r>
            <a:r>
              <a:rPr lang="es-AR"/>
              <a:t> y los </a:t>
            </a:r>
            <a:r>
              <a:rPr i="1" lang="es-AR"/>
              <a:t>wires</a:t>
            </a:r>
            <a:r>
              <a:rPr lang="es-AR"/>
              <a:t> sean:</a:t>
            </a:r>
            <a:endParaRPr/>
          </a:p>
          <a:p>
            <a:pPr indent="-230886" lvl="1" marL="621792" rtl="0" algn="l">
              <a:spcBef>
                <a:spcPts val="400"/>
              </a:spcBef>
              <a:spcAft>
                <a:spcPts val="0"/>
              </a:spcAft>
              <a:buSzPts val="1836"/>
              <a:buChar char="◦"/>
            </a:pPr>
            <a:r>
              <a:rPr lang="es-AR"/>
              <a:t>x: desconocido</a:t>
            </a:r>
            <a:endParaRPr/>
          </a:p>
          <a:p>
            <a:pPr indent="-230886" lvl="1" marL="621792" rtl="0" algn="l">
              <a:spcBef>
                <a:spcPts val="400"/>
              </a:spcBef>
              <a:spcAft>
                <a:spcPts val="0"/>
              </a:spcAft>
              <a:buSzPts val="1836"/>
              <a:buChar char="◦"/>
            </a:pPr>
            <a:r>
              <a:rPr lang="es-AR"/>
              <a:t>0: false o nivel cero</a:t>
            </a:r>
            <a:endParaRPr/>
          </a:p>
          <a:p>
            <a:pPr indent="-230886" lvl="1" marL="621792" rtl="0" algn="l">
              <a:spcBef>
                <a:spcPts val="400"/>
              </a:spcBef>
              <a:spcAft>
                <a:spcPts val="0"/>
              </a:spcAft>
              <a:buSzPts val="1836"/>
              <a:buChar char="◦"/>
            </a:pPr>
            <a:r>
              <a:rPr lang="es-AR"/>
              <a:t>1: true o nivel 1</a:t>
            </a:r>
            <a:endParaRPr/>
          </a:p>
          <a:p>
            <a:pPr indent="-230886" lvl="1" marL="621792" rtl="0" algn="l">
              <a:spcBef>
                <a:spcPts val="400"/>
              </a:spcBef>
              <a:spcAft>
                <a:spcPts val="0"/>
              </a:spcAft>
              <a:buSzPts val="1836"/>
              <a:buChar char="◦"/>
            </a:pPr>
            <a:r>
              <a:rPr lang="es-AR"/>
              <a:t>z: alta impedancia </a:t>
            </a:r>
            <a:endParaRPr/>
          </a:p>
        </p:txBody>
      </p:sp>
      <p:sp>
        <p:nvSpPr>
          <p:cNvPr id="268" name="Google Shape;26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Consolas"/>
              <a:buNone/>
            </a:pPr>
            <a:r>
              <a:rPr lang="es-AR" sz="3690"/>
              <a:t>Variables: Lógica de 4 estados</a:t>
            </a:r>
            <a:endParaRPr sz="369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Consolas"/>
              <a:buNone/>
            </a:pPr>
            <a:r>
              <a:rPr lang="es-AR" sz="3690"/>
              <a:t>Variables: Ej. lógica 4 estados</a:t>
            </a:r>
            <a:endParaRPr sz="3690"/>
          </a:p>
        </p:txBody>
      </p:sp>
      <p:pic>
        <p:nvPicPr>
          <p:cNvPr id="274" name="Google Shape;27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640" y="1453480"/>
            <a:ext cx="714375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➢"/>
            </a:pPr>
            <a:r>
              <a:rPr lang="es-AR"/>
              <a:t>Los buses se declaran como elementos de varios bits. Se pueden concatenar bits para obtener un bus.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1" lang="es-AR" sz="1600">
                <a:latin typeface="Courier New"/>
                <a:ea typeface="Courier New"/>
                <a:cs typeface="Courier New"/>
                <a:sym typeface="Courier New"/>
              </a:rPr>
              <a:t>module compuerta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1" lang="es-AR" sz="1600">
                <a:latin typeface="Courier New"/>
                <a:ea typeface="Courier New"/>
                <a:cs typeface="Courier New"/>
                <a:sym typeface="Courier New"/>
              </a:rPr>
              <a:t>#(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1" lang="es-AR" sz="1600">
                <a:latin typeface="Courier New"/>
                <a:ea typeface="Courier New"/>
                <a:cs typeface="Courier New"/>
                <a:sym typeface="Courier New"/>
              </a:rPr>
              <a:t>		  parameter NB_IN  = 4,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1" lang="es-AR" sz="1600">
                <a:latin typeface="Courier New"/>
                <a:ea typeface="Courier New"/>
                <a:cs typeface="Courier New"/>
                <a:sym typeface="Courier New"/>
              </a:rPr>
              <a:t>     parameter NB_OUT = 4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1" lang="es-AR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1" lang="es-AR" sz="1600">
                <a:latin typeface="Courier New"/>
                <a:ea typeface="Courier New"/>
                <a:cs typeface="Courier New"/>
                <a:sym typeface="Courier New"/>
              </a:rPr>
              <a:t>( 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1" lang="es-AR" sz="1600">
                <a:latin typeface="Courier New"/>
                <a:ea typeface="Courier New"/>
                <a:cs typeface="Courier New"/>
                <a:sym typeface="Courier New"/>
              </a:rPr>
              <a:t>      input wire  [</a:t>
            </a:r>
            <a:r>
              <a:rPr b="1" lang="es-AR" sz="1600">
                <a:latin typeface="Courier New"/>
                <a:ea typeface="Courier New"/>
                <a:cs typeface="Courier New"/>
                <a:sym typeface="Courier New"/>
              </a:rPr>
              <a:t>NB_IN-1</a:t>
            </a:r>
            <a:r>
              <a:rPr b="1" lang="es-AR" sz="1600">
                <a:latin typeface="Courier New"/>
                <a:ea typeface="Courier New"/>
                <a:cs typeface="Courier New"/>
                <a:sym typeface="Courier New"/>
              </a:rPr>
              <a:t>:0]  i_entrada1, </a:t>
            </a:r>
            <a:endParaRPr sz="16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1" lang="es-AR" sz="1600">
                <a:latin typeface="Courier New"/>
                <a:ea typeface="Courier New"/>
                <a:cs typeface="Courier New"/>
                <a:sym typeface="Courier New"/>
              </a:rPr>
              <a:t>     input wire  [</a:t>
            </a:r>
            <a:r>
              <a:rPr b="1" lang="es-AR" sz="1600">
                <a:latin typeface="Courier New"/>
                <a:ea typeface="Courier New"/>
                <a:cs typeface="Courier New"/>
                <a:sym typeface="Courier New"/>
              </a:rPr>
              <a:t>NB_IN-1</a:t>
            </a:r>
            <a:r>
              <a:rPr b="1" lang="es-AR" sz="1600">
                <a:latin typeface="Courier New"/>
                <a:ea typeface="Courier New"/>
                <a:cs typeface="Courier New"/>
                <a:sym typeface="Courier New"/>
              </a:rPr>
              <a:t>:0]  i_entrada2,</a:t>
            </a:r>
            <a:endParaRPr sz="16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1" lang="es-AR" sz="1600">
                <a:latin typeface="Courier New"/>
                <a:ea typeface="Courier New"/>
                <a:cs typeface="Courier New"/>
                <a:sym typeface="Courier New"/>
              </a:rPr>
              <a:t> 	   output wire [</a:t>
            </a:r>
            <a:r>
              <a:rPr b="1" lang="es-AR" sz="1600">
                <a:latin typeface="Courier New"/>
                <a:ea typeface="Courier New"/>
                <a:cs typeface="Courier New"/>
                <a:sym typeface="Courier New"/>
              </a:rPr>
              <a:t>NB_OUT-1</a:t>
            </a:r>
            <a:r>
              <a:rPr b="1" lang="es-AR" sz="1600">
                <a:latin typeface="Courier New"/>
                <a:ea typeface="Courier New"/>
                <a:cs typeface="Courier New"/>
                <a:sym typeface="Courier New"/>
              </a:rPr>
              <a:t>:0] o_salida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1" lang="es-AR"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0" name="Google Shape;28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onsolas"/>
              <a:buNone/>
            </a:pPr>
            <a:r>
              <a:rPr lang="es-AR"/>
              <a:t>Variables: Buses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body"/>
          </p:nvPr>
        </p:nvSpPr>
        <p:spPr>
          <a:xfrm>
            <a:off x="457200" y="1481329"/>
            <a:ext cx="8229600" cy="2590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➢"/>
            </a:pPr>
            <a:r>
              <a:rPr lang="es-AR"/>
              <a:t>Los buses pueden realizarse tanto con conexiones (wire) como con variables (reg ).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➢"/>
            </a:pPr>
            <a:r>
              <a:rPr lang="es-AR"/>
              <a:t>En la declaración de un bus, el valor y el orden de los índices de los bits, determina el tamaño del bus y la ubicación del bit más significativo.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onsolas"/>
              <a:buNone/>
            </a:pPr>
            <a:r>
              <a:rPr lang="es-AR"/>
              <a:t>Variables: Buses</a:t>
            </a:r>
            <a:endParaRPr/>
          </a:p>
        </p:txBody>
      </p:sp>
      <p:pic>
        <p:nvPicPr>
          <p:cNvPr id="287" name="Google Shape;28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786" y="4143380"/>
            <a:ext cx="412432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4876" y="4143380"/>
            <a:ext cx="340042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7752" y="4786322"/>
            <a:ext cx="389572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82cd76869_0_21"/>
          <p:cNvSpPr txBox="1"/>
          <p:nvPr>
            <p:ph idx="1" type="body"/>
          </p:nvPr>
        </p:nvSpPr>
        <p:spPr>
          <a:xfrm>
            <a:off x="457200" y="1481322"/>
            <a:ext cx="8229600" cy="4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➢"/>
            </a:pPr>
            <a:r>
              <a:rPr lang="es-AR"/>
              <a:t>Wire: Representa una conexión física, utilizada para conectar compuertas o módulos. El valor de un wire puede ser leído en un bloque o una función, pero no asignado. </a:t>
            </a:r>
            <a:endParaRPr/>
          </a:p>
          <a:p>
            <a:pPr indent="-230886" lvl="1" marL="621792" rtl="0" algn="l">
              <a:spcBef>
                <a:spcPts val="400"/>
              </a:spcBef>
              <a:spcAft>
                <a:spcPts val="0"/>
              </a:spcAft>
              <a:buSzPts val="1836"/>
              <a:buChar char="◦"/>
            </a:pPr>
            <a:r>
              <a:rPr lang="es-AR"/>
              <a:t>wire [1:0] wire_name;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➢"/>
            </a:pPr>
            <a:r>
              <a:rPr lang="es-AR"/>
              <a:t> Registers: Representan variables que guardan información. </a:t>
            </a:r>
            <a:endParaRPr/>
          </a:p>
          <a:p>
            <a:pPr indent="-230886" lvl="1" marL="621792" rtl="0" algn="l">
              <a:spcBef>
                <a:spcPts val="400"/>
              </a:spcBef>
              <a:spcAft>
                <a:spcPts val="0"/>
              </a:spcAft>
              <a:buSzPts val="1836"/>
              <a:buChar char="◦"/>
            </a:pPr>
            <a:r>
              <a:rPr lang="es-AR"/>
              <a:t>reg [1:0] reg_name;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295" name="Google Shape;295;ge82cd76869_0_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onsolas"/>
              <a:buNone/>
            </a:pPr>
            <a:r>
              <a:rPr lang="es-AR"/>
              <a:t>Variables: Tipos de datos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onsolas"/>
              <a:buNone/>
            </a:pPr>
            <a:r>
              <a:rPr lang="es-AR"/>
              <a:t>Verilog</a:t>
            </a:r>
            <a:endParaRPr/>
          </a:p>
        </p:txBody>
      </p:sp>
      <p:sp>
        <p:nvSpPr>
          <p:cNvPr id="301" name="Google Shape;301;p22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904"/>
              <a:buNone/>
            </a:pPr>
            <a:r>
              <a:rPr lang="es-AR" sz="2800"/>
              <a:t>Módulos</a:t>
            </a:r>
            <a:r>
              <a:rPr lang="es-AR" sz="2800"/>
              <a:t>: Comportamiento</a:t>
            </a:r>
            <a:endParaRPr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360"/>
              <a:buChar char="➢"/>
            </a:pPr>
            <a:r>
              <a:rPr lang="es-AR" sz="2000"/>
              <a:t>Luego de completar la declaración de puertos, parámetros, constantes y variables, el paso que sigue es describir la funcionalidad del módulo. Esto se realiza mediante sentencias concurrentes. </a:t>
            </a:r>
            <a:endParaRPr b="1" sz="1800"/>
          </a:p>
          <a:p>
            <a:pPr indent="-114300" lvl="1" marL="621792" rtl="0" algn="l">
              <a:spcBef>
                <a:spcPts val="324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307" name="Google Shape;30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Consolas"/>
              <a:buNone/>
            </a:pPr>
            <a:r>
              <a:rPr lang="es-AR" sz="3690"/>
              <a:t>Comportamiento: Sentencias Concurrentes</a:t>
            </a:r>
            <a:endParaRPr sz="3690"/>
          </a:p>
        </p:txBody>
      </p:sp>
      <p:pic>
        <p:nvPicPr>
          <p:cNvPr id="308" name="Google Shape;30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4" y="2636912"/>
            <a:ext cx="676275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/>
          <p:nvPr>
            <p:ph idx="1" type="body"/>
          </p:nvPr>
        </p:nvSpPr>
        <p:spPr>
          <a:xfrm>
            <a:off x="457200" y="1481328"/>
            <a:ext cx="8229600" cy="4233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36"/>
              <a:buChar char="➢"/>
            </a:pPr>
            <a:r>
              <a:rPr lang="es-AR"/>
              <a:t>Para crear señales internas que modelan conexiones eléctricas se usan los wires.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36"/>
              <a:buChar char="➢"/>
            </a:pPr>
            <a:r>
              <a:rPr lang="es-AR"/>
              <a:t>Los puertos de I/O son wires por defecto.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36"/>
              <a:buChar char="➢"/>
            </a:pPr>
            <a:r>
              <a:rPr lang="es-AR"/>
              <a:t>Se usa el keyword </a:t>
            </a:r>
            <a:r>
              <a:rPr b="1" lang="es-AR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wire</a:t>
            </a:r>
            <a:r>
              <a:rPr lang="es-AR">
                <a:solidFill>
                  <a:srgbClr val="0070C0"/>
                </a:solidFill>
              </a:rPr>
              <a:t> </a:t>
            </a:r>
            <a:r>
              <a:rPr lang="es-AR"/>
              <a:t>para declararlos: 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s-AR"/>
              <a:t>		</a:t>
            </a:r>
            <a:r>
              <a:rPr b="1" lang="es-AR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wire</a:t>
            </a:r>
            <a:r>
              <a:rPr lang="es-AR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>
                <a:latin typeface="Courier New"/>
                <a:ea typeface="Courier New"/>
                <a:cs typeface="Courier New"/>
                <a:sym typeface="Courier New"/>
              </a:rPr>
              <a:t>AB;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36"/>
              <a:buChar char="➢"/>
            </a:pPr>
            <a:r>
              <a:rPr lang="es-AR"/>
              <a:t>Se usa el keyword </a:t>
            </a:r>
            <a:r>
              <a:rPr b="1" lang="es-AR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es-AR">
                <a:solidFill>
                  <a:srgbClr val="0070C0"/>
                </a:solidFill>
              </a:rPr>
              <a:t> </a:t>
            </a:r>
            <a:r>
              <a:rPr lang="es-AR"/>
              <a:t>para </a:t>
            </a:r>
            <a:r>
              <a:rPr lang="es-AR"/>
              <a:t>asignar</a:t>
            </a:r>
            <a:r>
              <a:rPr lang="es-AR"/>
              <a:t> un valor: 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s-AR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s-AR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es-AR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>
                <a:latin typeface="Courier New"/>
                <a:ea typeface="Courier New"/>
                <a:cs typeface="Courier New"/>
                <a:sym typeface="Courier New"/>
              </a:rPr>
              <a:t>AB = A &amp; B;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36"/>
              <a:buChar char="➢"/>
            </a:pPr>
            <a:r>
              <a:rPr lang="es-AR"/>
              <a:t>Se puede declarar un wire y asignarlo en la misma línea: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s-AR"/>
              <a:t>		</a:t>
            </a:r>
            <a:r>
              <a:rPr b="1" lang="es-AR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wire</a:t>
            </a:r>
            <a:r>
              <a:rPr lang="es-AR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>
                <a:latin typeface="Courier New"/>
                <a:ea typeface="Courier New"/>
                <a:cs typeface="Courier New"/>
                <a:sym typeface="Courier New"/>
              </a:rPr>
              <a:t>AB = A &amp; B;</a:t>
            </a:r>
            <a:endParaRPr/>
          </a:p>
        </p:txBody>
      </p:sp>
      <p:sp>
        <p:nvSpPr>
          <p:cNvPr id="314" name="Google Shape;31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onsolas"/>
              <a:buNone/>
            </a:pPr>
            <a:r>
              <a:rPr lang="es-AR"/>
              <a:t>Comportamiento: Conexiones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"/>
          <p:cNvSpPr txBox="1"/>
          <p:nvPr>
            <p:ph idx="1" type="body"/>
          </p:nvPr>
        </p:nvSpPr>
        <p:spPr>
          <a:xfrm>
            <a:off x="457200" y="1481328"/>
            <a:ext cx="8229600" cy="4233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224"/>
              <a:buChar char="➢"/>
            </a:pPr>
            <a:r>
              <a:rPr lang="es-AR" sz="1800"/>
              <a:t>Todo wire debe declararse previamente a su uso (lectura o asignación).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224"/>
              <a:buChar char="➢"/>
            </a:pPr>
            <a:r>
              <a:rPr lang="es-AR" sz="1800"/>
              <a:t>Hay wires externos (puertos) e internos al módulo:</a:t>
            </a:r>
            <a:endParaRPr/>
          </a:p>
        </p:txBody>
      </p:sp>
      <p:sp>
        <p:nvSpPr>
          <p:cNvPr id="320" name="Google Shape;32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onsolas"/>
              <a:buNone/>
            </a:pPr>
            <a:r>
              <a:rPr lang="es-AR"/>
              <a:t>Comportamiento: Conexiones</a:t>
            </a:r>
            <a:endParaRPr/>
          </a:p>
        </p:txBody>
      </p:sp>
      <p:pic>
        <p:nvPicPr>
          <p:cNvPr id="321" name="Google Shape;32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640" y="2158237"/>
            <a:ext cx="6624736" cy="3935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6"/>
          <p:cNvSpPr txBox="1"/>
          <p:nvPr>
            <p:ph idx="1" type="body"/>
          </p:nvPr>
        </p:nvSpPr>
        <p:spPr>
          <a:xfrm>
            <a:off x="457200" y="1481325"/>
            <a:ext cx="8229600" cy="50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rPr lang="es-AR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Verilog code for AND-OR-INVERT gate</a:t>
            </a:r>
            <a:r>
              <a:rPr lang="es-AR" sz="2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rPr lang="es-AR" sz="17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es-AR" sz="1700">
                <a:latin typeface="Courier New"/>
                <a:ea typeface="Courier New"/>
                <a:cs typeface="Courier New"/>
                <a:sym typeface="Courier New"/>
              </a:rPr>
              <a:t> AOI 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rPr lang="es-AR" sz="17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822960" rtl="0" algn="l"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rPr lang="es-AR" sz="17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input  wire</a:t>
            </a:r>
            <a:r>
              <a:rPr lang="es-AR" sz="1700">
                <a:latin typeface="Courier New"/>
                <a:ea typeface="Courier New"/>
                <a:cs typeface="Courier New"/>
                <a:sym typeface="Courier New"/>
              </a:rPr>
              <a:t> A, 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822960" rtl="0" algn="l"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rPr lang="es-AR" sz="17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input  wire</a:t>
            </a:r>
            <a:r>
              <a:rPr lang="es-AR" sz="1700">
                <a:latin typeface="Courier New"/>
                <a:ea typeface="Courier New"/>
                <a:cs typeface="Courier New"/>
                <a:sym typeface="Courier New"/>
              </a:rPr>
              <a:t> B, 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822960" rtl="0" algn="l"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rPr lang="es-AR" sz="17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input  wire</a:t>
            </a:r>
            <a:r>
              <a:rPr lang="es-AR" sz="1700">
                <a:latin typeface="Courier New"/>
                <a:ea typeface="Courier New"/>
                <a:cs typeface="Courier New"/>
                <a:sym typeface="Courier New"/>
              </a:rPr>
              <a:t> C, 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822960" rtl="0" algn="l"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rPr lang="es-AR" sz="17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input  wire</a:t>
            </a:r>
            <a:r>
              <a:rPr lang="es-AR" sz="1700">
                <a:latin typeface="Courier New"/>
                <a:ea typeface="Courier New"/>
                <a:cs typeface="Courier New"/>
                <a:sym typeface="Courier New"/>
              </a:rPr>
              <a:t> D, 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822960" rtl="0" algn="l"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rPr lang="es-AR" sz="17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output wire</a:t>
            </a:r>
            <a:r>
              <a:rPr lang="es-AR" sz="1700">
                <a:latin typeface="Courier New"/>
                <a:ea typeface="Courier New"/>
                <a:cs typeface="Courier New"/>
                <a:sym typeface="Courier New"/>
              </a:rPr>
              <a:t> F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rPr lang="es-AR" sz="1700"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 sz="20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rPr lang="es-AR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sz="17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wire </a:t>
            </a:r>
            <a:r>
              <a:rPr lang="es-AR" sz="1700">
                <a:latin typeface="Courier New"/>
                <a:ea typeface="Courier New"/>
                <a:cs typeface="Courier New"/>
                <a:sym typeface="Courier New"/>
              </a:rPr>
              <a:t>AB, CD, O; </a:t>
            </a:r>
            <a:endParaRPr sz="20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rPr lang="es-AR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sz="17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assign </a:t>
            </a:r>
            <a:r>
              <a:rPr lang="es-AR" sz="1700">
                <a:latin typeface="Courier New"/>
                <a:ea typeface="Courier New"/>
                <a:cs typeface="Courier New"/>
                <a:sym typeface="Courier New"/>
              </a:rPr>
              <a:t>AB = A &amp; B; </a:t>
            </a:r>
            <a:endParaRPr sz="20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rPr lang="es-AR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sz="17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assign </a:t>
            </a:r>
            <a:r>
              <a:rPr lang="es-AR" sz="1700">
                <a:latin typeface="Courier New"/>
                <a:ea typeface="Courier New"/>
                <a:cs typeface="Courier New"/>
                <a:sym typeface="Courier New"/>
              </a:rPr>
              <a:t>CD = C &amp; D; </a:t>
            </a:r>
            <a:endParaRPr sz="20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rPr lang="es-AR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sz="17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assign </a:t>
            </a:r>
            <a:r>
              <a:rPr lang="es-AR" sz="1700">
                <a:latin typeface="Courier New"/>
                <a:ea typeface="Courier New"/>
                <a:cs typeface="Courier New"/>
                <a:sym typeface="Courier New"/>
              </a:rPr>
              <a:t>O = AB | CD; </a:t>
            </a:r>
            <a:endParaRPr sz="20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rPr lang="es-AR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sz="17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assign </a:t>
            </a:r>
            <a:r>
              <a:rPr lang="es-AR" sz="1700">
                <a:latin typeface="Courier New"/>
                <a:ea typeface="Courier New"/>
                <a:cs typeface="Courier New"/>
                <a:sym typeface="Courier New"/>
              </a:rPr>
              <a:t>F = ~O; </a:t>
            </a:r>
            <a:endParaRPr sz="20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rPr lang="es-AR" sz="17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endmodule </a:t>
            </a:r>
            <a:r>
              <a:rPr lang="es-AR" sz="17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end of Verilog code</a:t>
            </a:r>
            <a:endParaRPr sz="170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327" name="Google Shape;32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Consolas"/>
              <a:buNone/>
            </a:pPr>
            <a:r>
              <a:rPr lang="es-AR" sz="3690"/>
              <a:t>Comportamiento: Ejemplo wires</a:t>
            </a:r>
            <a:endParaRPr sz="3690"/>
          </a:p>
        </p:txBody>
      </p:sp>
      <p:pic>
        <p:nvPicPr>
          <p:cNvPr descr="http://www.doulos.com/knowhow/verilog_designers_guide/wires/aoi_2b.gif" id="328" name="Google Shape;32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926848"/>
            <a:ext cx="309562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➢"/>
            </a:pPr>
            <a:r>
              <a:rPr lang="es-AR"/>
              <a:t>Conocer </a:t>
            </a:r>
            <a:r>
              <a:rPr lang="es-AR"/>
              <a:t>qué</a:t>
            </a:r>
            <a:r>
              <a:rPr lang="es-AR"/>
              <a:t> son los Lenguajes de Descripción de Hardware.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➢"/>
            </a:pPr>
            <a:r>
              <a:rPr lang="es-AR"/>
              <a:t>Aprender la sintaxis básica de Verilog y su metodología de desarrollo.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➢"/>
            </a:pPr>
            <a:r>
              <a:rPr lang="es-AR"/>
              <a:t>Describir Circuitos Combinacionales en Verilog.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➢"/>
            </a:pPr>
            <a:r>
              <a:rPr lang="es-AR"/>
              <a:t>Realizar primera etapa de testing a un módulo: 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s-AR"/>
              <a:t>Test Benches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➢"/>
            </a:pPr>
            <a:r>
              <a:rPr lang="es-AR"/>
              <a:t>Primer Trabajo Práctico: ALU</a:t>
            </a:r>
            <a:endParaRPr/>
          </a:p>
        </p:txBody>
      </p:sp>
      <p:sp>
        <p:nvSpPr>
          <p:cNvPr id="137" name="Google Shape;137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onsolas"/>
              <a:buNone/>
            </a:pPr>
            <a:r>
              <a:rPr lang="es-AR"/>
              <a:t>Objetivos de la Clase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Consolas"/>
              <a:buNone/>
            </a:pPr>
            <a:r>
              <a:rPr lang="es-AR" sz="3690"/>
              <a:t>Comportamiento: Op. </a:t>
            </a:r>
            <a:r>
              <a:rPr lang="es-AR" sz="3690"/>
              <a:t>Aritméticos</a:t>
            </a:r>
            <a:endParaRPr sz="3690"/>
          </a:p>
        </p:txBody>
      </p:sp>
      <p:pic>
        <p:nvPicPr>
          <p:cNvPr id="334" name="Google Shape;33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475" y="1533900"/>
            <a:ext cx="7019925" cy="41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onsolas"/>
              <a:buNone/>
            </a:pPr>
            <a:r>
              <a:rPr lang="es-AR"/>
              <a:t>Comportamiento: Op. Binarios</a:t>
            </a:r>
            <a:endParaRPr/>
          </a:p>
        </p:txBody>
      </p:sp>
      <p:pic>
        <p:nvPicPr>
          <p:cNvPr id="340" name="Google Shape;340;p28"/>
          <p:cNvPicPr preferRelativeResize="0"/>
          <p:nvPr/>
        </p:nvPicPr>
        <p:blipFill rotWithShape="1">
          <a:blip r:embed="rId3">
            <a:alphaModFix/>
          </a:blip>
          <a:srcRect b="3892" l="0" r="0" t="0"/>
          <a:stretch/>
        </p:blipFill>
        <p:spPr>
          <a:xfrm>
            <a:off x="683575" y="1196750"/>
            <a:ext cx="7943850" cy="47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Consolas"/>
              <a:buNone/>
            </a:pPr>
            <a:r>
              <a:rPr lang="es-AR" sz="3690"/>
              <a:t>Comportamiento: Op. binarios de desplazamiento</a:t>
            </a:r>
            <a:endParaRPr sz="3690"/>
          </a:p>
        </p:txBody>
      </p:sp>
      <p:pic>
        <p:nvPicPr>
          <p:cNvPr id="346" name="Google Shape;346;p29"/>
          <p:cNvPicPr preferRelativeResize="0"/>
          <p:nvPr/>
        </p:nvPicPr>
        <p:blipFill rotWithShape="1">
          <a:blip r:embed="rId3">
            <a:alphaModFix/>
          </a:blip>
          <a:srcRect b="3918" l="0" r="0" t="3890"/>
          <a:stretch/>
        </p:blipFill>
        <p:spPr>
          <a:xfrm>
            <a:off x="755575" y="1622300"/>
            <a:ext cx="7547700" cy="43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Consolas"/>
              <a:buNone/>
            </a:pPr>
            <a:r>
              <a:rPr lang="es-AR" sz="3290"/>
              <a:t>Comportamiento: Op lógicos y relacionales con resultado booleano</a:t>
            </a:r>
            <a:endParaRPr sz="3290"/>
          </a:p>
        </p:txBody>
      </p:sp>
      <p:pic>
        <p:nvPicPr>
          <p:cNvPr id="352" name="Google Shape;35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1037" y="1620738"/>
            <a:ext cx="5629275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Consolas"/>
              <a:buNone/>
            </a:pPr>
            <a:r>
              <a:rPr lang="es-AR" sz="3690"/>
              <a:t>Comportamiento: Op. de </a:t>
            </a:r>
            <a:r>
              <a:rPr lang="es-AR" sz="3690"/>
              <a:t>concatenación</a:t>
            </a:r>
            <a:r>
              <a:rPr lang="es-AR" sz="3690"/>
              <a:t> y </a:t>
            </a:r>
            <a:r>
              <a:rPr lang="es-AR" sz="3690"/>
              <a:t>replicación</a:t>
            </a:r>
            <a:endParaRPr sz="3690"/>
          </a:p>
        </p:txBody>
      </p:sp>
      <p:pic>
        <p:nvPicPr>
          <p:cNvPr id="358" name="Google Shape;35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550" y="1428736"/>
            <a:ext cx="7643866" cy="4558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Consolas"/>
              <a:buNone/>
            </a:pPr>
            <a:r>
              <a:rPr lang="es-AR" sz="3690"/>
              <a:t>Comportamiento: Extensiones Aritméticas para enteros</a:t>
            </a:r>
            <a:endParaRPr sz="3690"/>
          </a:p>
        </p:txBody>
      </p:sp>
      <p:pic>
        <p:nvPicPr>
          <p:cNvPr id="364" name="Google Shape;36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3950" y="1924050"/>
            <a:ext cx="689610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Consolas"/>
              <a:buNone/>
            </a:pPr>
            <a:r>
              <a:rPr lang="es-AR" sz="3690"/>
              <a:t>Comportamiento: Op. Aritméticos con signo</a:t>
            </a:r>
            <a:endParaRPr sz="3690"/>
          </a:p>
        </p:txBody>
      </p:sp>
      <p:pic>
        <p:nvPicPr>
          <p:cNvPr id="370" name="Google Shape;37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25" y="1705325"/>
            <a:ext cx="6881851" cy="42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4"/>
          <p:cNvSpPr txBox="1"/>
          <p:nvPr>
            <p:ph type="title"/>
          </p:nvPr>
        </p:nvSpPr>
        <p:spPr>
          <a:xfrm>
            <a:off x="457200" y="274638"/>
            <a:ext cx="822960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onsolas"/>
              <a:buNone/>
            </a:pPr>
            <a:r>
              <a:rPr lang="es-AR"/>
              <a:t>Ejercicio</a:t>
            </a:r>
            <a:endParaRPr/>
          </a:p>
        </p:txBody>
      </p:sp>
      <p:sp>
        <p:nvSpPr>
          <p:cNvPr id="376" name="Google Shape;376;p34"/>
          <p:cNvSpPr txBox="1"/>
          <p:nvPr>
            <p:ph idx="1" type="body"/>
          </p:nvPr>
        </p:nvSpPr>
        <p:spPr>
          <a:xfrm>
            <a:off x="457200" y="1124744"/>
            <a:ext cx="8147248" cy="4882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s-AR"/>
              <a:t>Con lo visto desarrollar en Verilog un módulo llamado multi_compuerta, según el diagrama siguiente, sintetizar con el ISE, sin warnings, y mostrar el </a:t>
            </a:r>
            <a:r>
              <a:rPr lang="es-AR"/>
              <a:t>esquemático</a:t>
            </a:r>
            <a:r>
              <a:rPr lang="es-AR"/>
              <a:t> RTL y de tecnología generado.</a:t>
            </a:r>
            <a:endParaRPr b="1" sz="2000"/>
          </a:p>
          <a:p>
            <a:pPr indent="-88900" lvl="1" marL="621792" rtl="0" algn="l">
              <a:spcBef>
                <a:spcPts val="324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77" name="Google Shape;37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08" y="2924944"/>
            <a:ext cx="7511904" cy="302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onsolas"/>
              <a:buNone/>
            </a:pPr>
            <a:r>
              <a:rPr lang="es-AR"/>
              <a:t>Niveles de Abstracción</a:t>
            </a:r>
            <a:endParaRPr/>
          </a:p>
        </p:txBody>
      </p:sp>
      <p:sp>
        <p:nvSpPr>
          <p:cNvPr id="383" name="Google Shape;383;p35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onsolas"/>
              <a:buNone/>
            </a:pPr>
            <a:r>
              <a:rPr lang="es-AR"/>
              <a:t>Niveles de </a:t>
            </a:r>
            <a:r>
              <a:rPr lang="es-AR"/>
              <a:t>abstracción</a:t>
            </a:r>
            <a:endParaRPr/>
          </a:p>
        </p:txBody>
      </p:sp>
      <p:pic>
        <p:nvPicPr>
          <p:cNvPr id="389" name="Google Shape;389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7334" r="4897" t="0"/>
          <a:stretch/>
        </p:blipFill>
        <p:spPr>
          <a:xfrm>
            <a:off x="1705970" y="1481138"/>
            <a:ext cx="5895833" cy="452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onsolas"/>
              <a:buNone/>
            </a:pPr>
            <a:r>
              <a:rPr lang="es-AR"/>
              <a:t>HDLs</a:t>
            </a:r>
            <a:endParaRPr/>
          </a:p>
        </p:txBody>
      </p:sp>
      <p:sp>
        <p:nvSpPr>
          <p:cNvPr id="143" name="Google Shape;143;p4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onsolas"/>
              <a:buNone/>
            </a:pPr>
            <a:r>
              <a:rPr lang="es-AR"/>
              <a:t>Tipos de descripciones</a:t>
            </a:r>
            <a:endParaRPr/>
          </a:p>
        </p:txBody>
      </p:sp>
      <p:pic>
        <p:nvPicPr>
          <p:cNvPr id="395" name="Google Shape;39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1940" y="1314514"/>
            <a:ext cx="6348412" cy="4850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8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onsolas"/>
              <a:buNone/>
            </a:pPr>
            <a:r>
              <a:rPr lang="es-AR"/>
              <a:t>Niveles de Abstracción</a:t>
            </a:r>
            <a:endParaRPr/>
          </a:p>
        </p:txBody>
      </p:sp>
      <p:sp>
        <p:nvSpPr>
          <p:cNvPr id="401" name="Google Shape;401;p38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lang="es-AR"/>
              <a:t>Descripción Estructural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onsolas"/>
              <a:buNone/>
            </a:pPr>
            <a:r>
              <a:rPr lang="es-AR"/>
              <a:t>Descripción Estructural</a:t>
            </a:r>
            <a:endParaRPr sz="1400"/>
          </a:p>
        </p:txBody>
      </p:sp>
      <p:pic>
        <p:nvPicPr>
          <p:cNvPr id="407" name="Google Shape;407;p39"/>
          <p:cNvPicPr preferRelativeResize="0"/>
          <p:nvPr/>
        </p:nvPicPr>
        <p:blipFill rotWithShape="1">
          <a:blip r:embed="rId3">
            <a:alphaModFix/>
          </a:blip>
          <a:srcRect b="0" l="0" r="0" t="8133"/>
          <a:stretch/>
        </p:blipFill>
        <p:spPr>
          <a:xfrm>
            <a:off x="1043608" y="2133600"/>
            <a:ext cx="7134225" cy="3167608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9"/>
          <p:cNvSpPr txBox="1"/>
          <p:nvPr/>
        </p:nvSpPr>
        <p:spPr>
          <a:xfrm>
            <a:off x="539552" y="1268760"/>
            <a:ext cx="65527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También llamada Procedural</a:t>
            </a:r>
            <a:endParaRPr b="1"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onsolas"/>
              <a:buNone/>
            </a:pPr>
            <a:r>
              <a:rPr lang="es-AR"/>
              <a:t>Descripción Estructural</a:t>
            </a:r>
            <a:endParaRPr/>
          </a:p>
        </p:txBody>
      </p:sp>
      <p:pic>
        <p:nvPicPr>
          <p:cNvPr id="414" name="Google Shape;41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038" y="1485900"/>
            <a:ext cx="7019925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onsolas"/>
              <a:buNone/>
            </a:pPr>
            <a:r>
              <a:rPr lang="es-AR"/>
              <a:t>Descripción Estructural</a:t>
            </a:r>
            <a:endParaRPr/>
          </a:p>
        </p:txBody>
      </p:sp>
      <p:pic>
        <p:nvPicPr>
          <p:cNvPr id="420" name="Google Shape;42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6358" y="1730474"/>
            <a:ext cx="72580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2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onsolas"/>
              <a:buNone/>
            </a:pPr>
            <a:r>
              <a:rPr lang="es-AR"/>
              <a:t>Niveles de Abstracción</a:t>
            </a:r>
            <a:endParaRPr/>
          </a:p>
        </p:txBody>
      </p:sp>
      <p:sp>
        <p:nvSpPr>
          <p:cNvPr id="426" name="Google Shape;426;p42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lang="es-AR"/>
              <a:t>Descripción Algorítmica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onsolas"/>
              <a:buNone/>
            </a:pPr>
            <a:r>
              <a:rPr lang="es-AR"/>
              <a:t>Descripción Algorítmica</a:t>
            </a:r>
            <a:endParaRPr/>
          </a:p>
        </p:txBody>
      </p:sp>
      <p:pic>
        <p:nvPicPr>
          <p:cNvPr id="432" name="Google Shape;43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1709698"/>
            <a:ext cx="7884148" cy="3519502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43"/>
          <p:cNvSpPr txBox="1"/>
          <p:nvPr/>
        </p:nvSpPr>
        <p:spPr>
          <a:xfrm>
            <a:off x="539552" y="1268760"/>
            <a:ext cx="65527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También llamada Behavioral</a:t>
            </a:r>
            <a:endParaRPr b="1"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onsolas"/>
              <a:buNone/>
            </a:pPr>
            <a:r>
              <a:rPr lang="es-AR"/>
              <a:t>Descripción Algorítmica</a:t>
            </a:r>
            <a:endParaRPr/>
          </a:p>
        </p:txBody>
      </p:sp>
      <p:pic>
        <p:nvPicPr>
          <p:cNvPr id="439" name="Google Shape;439;p44"/>
          <p:cNvPicPr preferRelativeResize="0"/>
          <p:nvPr/>
        </p:nvPicPr>
        <p:blipFill rotWithShape="1">
          <a:blip r:embed="rId3">
            <a:alphaModFix/>
          </a:blip>
          <a:srcRect b="2391" l="0" r="0" t="0"/>
          <a:stretch/>
        </p:blipFill>
        <p:spPr>
          <a:xfrm>
            <a:off x="347663" y="1440532"/>
            <a:ext cx="8448675" cy="3979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Consolas"/>
              <a:buNone/>
            </a:pPr>
            <a:r>
              <a:rPr lang="es-AR" sz="3690"/>
              <a:t>Descripción Algorítmica: Bloques Always</a:t>
            </a:r>
            <a:endParaRPr sz="3690"/>
          </a:p>
        </p:txBody>
      </p:sp>
      <p:pic>
        <p:nvPicPr>
          <p:cNvPr id="445" name="Google Shape;44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8275" y="1585913"/>
            <a:ext cx="626745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Consolas"/>
              <a:buNone/>
            </a:pPr>
            <a:r>
              <a:rPr lang="es-AR" sz="3690"/>
              <a:t>Descripción Algorítmica: </a:t>
            </a:r>
            <a:br>
              <a:rPr lang="es-AR" sz="3690"/>
            </a:br>
            <a:r>
              <a:rPr lang="es-AR" sz="3690"/>
              <a:t>Lista de Sensibilidad</a:t>
            </a:r>
            <a:endParaRPr sz="3690"/>
          </a:p>
        </p:txBody>
      </p:sp>
      <p:pic>
        <p:nvPicPr>
          <p:cNvPr id="451" name="Google Shape;451;p46"/>
          <p:cNvPicPr preferRelativeResize="0"/>
          <p:nvPr/>
        </p:nvPicPr>
        <p:blipFill rotWithShape="1">
          <a:blip r:embed="rId3">
            <a:alphaModFix/>
          </a:blip>
          <a:srcRect b="3080" l="0" r="0" t="0"/>
          <a:stretch/>
        </p:blipFill>
        <p:spPr>
          <a:xfrm>
            <a:off x="1008988" y="1573443"/>
            <a:ext cx="6875380" cy="4375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➢"/>
            </a:pPr>
            <a:r>
              <a:rPr lang="es-AR"/>
              <a:t>Lenguajes</a:t>
            </a:r>
            <a:r>
              <a:rPr lang="es-AR"/>
              <a:t> de Descripción de Hardware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➢"/>
            </a:pPr>
            <a:r>
              <a:rPr lang="es-AR"/>
              <a:t>Inicialmente creados para documentar y simular circuitos.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➢"/>
            </a:pPr>
            <a:r>
              <a:rPr lang="es-AR"/>
              <a:t>El código es interpretado por un Sintetizador.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➢"/>
            </a:pPr>
            <a:r>
              <a:rPr lang="es-AR"/>
              <a:t>Más</a:t>
            </a:r>
            <a:r>
              <a:rPr lang="es-AR"/>
              <a:t> populares: </a:t>
            </a:r>
            <a:r>
              <a:rPr b="1" lang="es-AR"/>
              <a:t>Verilog</a:t>
            </a:r>
            <a:r>
              <a:rPr lang="es-AR"/>
              <a:t>, VHDL.</a:t>
            </a:r>
            <a:endParaRPr/>
          </a:p>
        </p:txBody>
      </p:sp>
      <p:sp>
        <p:nvSpPr>
          <p:cNvPr id="149" name="Google Shape;14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onsolas"/>
              <a:buNone/>
            </a:pPr>
            <a:r>
              <a:rPr lang="es-AR"/>
              <a:t>HDLs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Consolas"/>
              <a:buNone/>
            </a:pPr>
            <a:r>
              <a:rPr lang="es-AR" sz="3690"/>
              <a:t>Descripción Algorítmica: </a:t>
            </a:r>
            <a:br>
              <a:rPr lang="es-AR" sz="3690"/>
            </a:br>
            <a:r>
              <a:rPr lang="es-AR" sz="3690"/>
              <a:t>Lista de Sensibilidad</a:t>
            </a:r>
            <a:endParaRPr/>
          </a:p>
        </p:txBody>
      </p:sp>
      <p:pic>
        <p:nvPicPr>
          <p:cNvPr id="457" name="Google Shape;457;p47"/>
          <p:cNvPicPr preferRelativeResize="0"/>
          <p:nvPr/>
        </p:nvPicPr>
        <p:blipFill rotWithShape="1">
          <a:blip r:embed="rId3">
            <a:alphaModFix/>
          </a:blip>
          <a:srcRect b="0" l="0" r="0" t="13057"/>
          <a:stretch/>
        </p:blipFill>
        <p:spPr>
          <a:xfrm>
            <a:off x="1043608" y="1771650"/>
            <a:ext cx="7010400" cy="3900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e82cd76869_0_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Consolas"/>
              <a:buNone/>
            </a:pPr>
            <a:r>
              <a:rPr lang="es-AR" sz="3690"/>
              <a:t>Descripción Algorítmica: </a:t>
            </a:r>
            <a:br>
              <a:rPr lang="es-AR" sz="3690"/>
            </a:br>
            <a:r>
              <a:rPr lang="es-AR" sz="3690"/>
              <a:t>Bloque Always</a:t>
            </a:r>
            <a:endParaRPr/>
          </a:p>
        </p:txBody>
      </p:sp>
      <p:sp>
        <p:nvSpPr>
          <p:cNvPr id="463" name="Google Shape;463;ge82cd76869_0_30"/>
          <p:cNvSpPr txBox="1"/>
          <p:nvPr/>
        </p:nvSpPr>
        <p:spPr>
          <a:xfrm>
            <a:off x="796500" y="1795500"/>
            <a:ext cx="7978500" cy="3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➢"/>
            </a:pPr>
            <a:r>
              <a:rPr lang="es-AR" sz="1700">
                <a:latin typeface="Corbel"/>
                <a:ea typeface="Corbel"/>
                <a:cs typeface="Corbel"/>
                <a:sym typeface="Corbel"/>
              </a:rPr>
              <a:t>Eventos regulares </a:t>
            </a:r>
            <a:endParaRPr sz="1700">
              <a:latin typeface="Corbel"/>
              <a:ea typeface="Corbel"/>
              <a:cs typeface="Corbel"/>
              <a:sym typeface="Corbe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○"/>
            </a:pPr>
            <a:r>
              <a:rPr lang="es-AR" sz="1700">
                <a:latin typeface="Corbel"/>
                <a:ea typeface="Corbel"/>
                <a:cs typeface="Corbel"/>
                <a:sym typeface="Corbel"/>
              </a:rPr>
              <a:t> Cambio de valor de una señal </a:t>
            </a:r>
            <a:endParaRPr sz="1700">
              <a:latin typeface="Corbel"/>
              <a:ea typeface="Corbel"/>
              <a:cs typeface="Corbel"/>
              <a:sym typeface="Corbe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○"/>
            </a:pPr>
            <a:r>
              <a:rPr lang="es-AR" sz="1700">
                <a:latin typeface="Corbel"/>
                <a:ea typeface="Corbel"/>
                <a:cs typeface="Corbel"/>
                <a:sym typeface="Corbel"/>
              </a:rPr>
              <a:t> A la transición de uno a cero (posedge) </a:t>
            </a:r>
            <a:endParaRPr sz="1700">
              <a:latin typeface="Corbel"/>
              <a:ea typeface="Corbel"/>
              <a:cs typeface="Corbel"/>
              <a:sym typeface="Corbe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○"/>
            </a:pPr>
            <a:r>
              <a:rPr lang="es-AR" sz="1700">
                <a:latin typeface="Corbel"/>
                <a:ea typeface="Corbel"/>
                <a:cs typeface="Corbel"/>
                <a:sym typeface="Corbel"/>
              </a:rPr>
              <a:t> A la transición cero a uno (negedge) </a:t>
            </a:r>
            <a:endParaRPr sz="1700">
              <a:latin typeface="Corbel"/>
              <a:ea typeface="Corbel"/>
              <a:cs typeface="Corbel"/>
              <a:sym typeface="Corbe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○"/>
            </a:pPr>
            <a:r>
              <a:rPr lang="es-AR" sz="1700">
                <a:latin typeface="Corbel"/>
                <a:ea typeface="Corbel"/>
                <a:cs typeface="Corbel"/>
                <a:sym typeface="Corbel"/>
              </a:rPr>
              <a:t> Permite sintetizar lógica secuencial (sincronizada a un clock) </a:t>
            </a:r>
            <a:endParaRPr sz="1700">
              <a:latin typeface="Corbel"/>
              <a:ea typeface="Corbel"/>
              <a:cs typeface="Corbel"/>
              <a:sym typeface="Corbe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○"/>
            </a:pPr>
            <a:r>
              <a:rPr lang="es-AR" sz="1700">
                <a:latin typeface="Corbel"/>
                <a:ea typeface="Corbel"/>
                <a:cs typeface="Corbel"/>
                <a:sym typeface="Corbel"/>
              </a:rPr>
              <a:t> SOLO USAR POSEDGE O NEGEDGE EN SEÑALES DE CLOCK </a:t>
            </a:r>
            <a:endParaRPr sz="1700">
              <a:latin typeface="Corbel"/>
              <a:ea typeface="Corbel"/>
              <a:cs typeface="Corbel"/>
              <a:sym typeface="Cor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➢"/>
            </a:pPr>
            <a:r>
              <a:rPr lang="es-AR" sz="1700">
                <a:latin typeface="Corbel"/>
                <a:ea typeface="Corbel"/>
                <a:cs typeface="Corbel"/>
                <a:sym typeface="Corbel"/>
              </a:rPr>
              <a:t> No se recomienda mezclar tipos de eventos en la lista sensitiva</a:t>
            </a:r>
            <a:endParaRPr sz="17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700">
                <a:highlight>
                  <a:srgbClr val="FF0000"/>
                </a:highlight>
                <a:latin typeface="Corbel"/>
                <a:ea typeface="Corbel"/>
                <a:cs typeface="Corbel"/>
                <a:sym typeface="Corbel"/>
              </a:rPr>
              <a:t> always @(posedge a or b or c) //MAL!</a:t>
            </a:r>
            <a:endParaRPr sz="1700">
              <a:highlight>
                <a:srgbClr val="FF0000"/>
              </a:highlight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82cd76869_0_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Consolas"/>
              <a:buNone/>
            </a:pPr>
            <a:r>
              <a:rPr lang="es-AR" sz="2490"/>
              <a:t>Descripción Algorítmica: </a:t>
            </a:r>
            <a:br>
              <a:rPr lang="es-AR" sz="2490"/>
            </a:br>
            <a:r>
              <a:rPr lang="es-AR" sz="2490"/>
              <a:t>Bloque Always, combinacionales y secuenciales</a:t>
            </a:r>
            <a:endParaRPr sz="2900"/>
          </a:p>
        </p:txBody>
      </p:sp>
      <p:sp>
        <p:nvSpPr>
          <p:cNvPr id="469" name="Google Shape;469;ge82cd76869_0_37"/>
          <p:cNvSpPr txBox="1"/>
          <p:nvPr/>
        </p:nvSpPr>
        <p:spPr>
          <a:xfrm>
            <a:off x="796500" y="1795500"/>
            <a:ext cx="7978500" cy="3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➢"/>
            </a:pPr>
            <a:r>
              <a:rPr lang="es-AR" sz="1700">
                <a:latin typeface="Corbel"/>
                <a:ea typeface="Corbel"/>
                <a:cs typeface="Corbel"/>
                <a:sym typeface="Corbel"/>
              </a:rPr>
              <a:t>Always usado para lógica combinacional</a:t>
            </a:r>
            <a:endParaRPr sz="1700">
              <a:latin typeface="Corbel"/>
              <a:ea typeface="Corbel"/>
              <a:cs typeface="Corbel"/>
              <a:sym typeface="Corbe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○"/>
            </a:pPr>
            <a:r>
              <a:rPr lang="es-AR" sz="1700">
                <a:latin typeface="Corbel"/>
                <a:ea typeface="Corbel"/>
                <a:cs typeface="Corbel"/>
                <a:sym typeface="Corbel"/>
              </a:rPr>
              <a:t>La lista de sensibilidad debe ser tipo por nivel. </a:t>
            </a:r>
            <a:endParaRPr sz="1700">
              <a:latin typeface="Corbel"/>
              <a:ea typeface="Corbel"/>
              <a:cs typeface="Corbel"/>
              <a:sym typeface="Corbe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○"/>
            </a:pPr>
            <a:r>
              <a:rPr lang="es-AR" sz="17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 sintetiza lógica combinacional si la lista de sensibilidad es equivalente a @( * ). </a:t>
            </a:r>
            <a:endParaRPr sz="17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➢"/>
            </a:pPr>
            <a:r>
              <a:rPr lang="es-AR" sz="1700">
                <a:latin typeface="Corbel"/>
                <a:ea typeface="Corbel"/>
                <a:cs typeface="Corbel"/>
                <a:sym typeface="Corbel"/>
              </a:rPr>
              <a:t>Always usado para lógica secuencial </a:t>
            </a:r>
            <a:endParaRPr sz="1700">
              <a:latin typeface="Corbel"/>
              <a:ea typeface="Corbel"/>
              <a:cs typeface="Corbel"/>
              <a:sym typeface="Corbe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○"/>
            </a:pPr>
            <a:r>
              <a:rPr lang="es-AR" sz="1700">
                <a:latin typeface="Corbel"/>
                <a:ea typeface="Corbel"/>
                <a:cs typeface="Corbel"/>
                <a:sym typeface="Corbel"/>
              </a:rPr>
              <a:t>Si la lista de sensitividad es por flanco, flip-flops son generados.</a:t>
            </a:r>
            <a:endParaRPr sz="1700">
              <a:latin typeface="Corbel"/>
              <a:ea typeface="Corbel"/>
              <a:cs typeface="Corbel"/>
              <a:sym typeface="Corbe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○"/>
            </a:pPr>
            <a:r>
              <a:rPr lang="es-AR" sz="1700">
                <a:latin typeface="Corbel"/>
                <a:ea typeface="Corbel"/>
                <a:cs typeface="Corbel"/>
                <a:sym typeface="Corbel"/>
              </a:rPr>
              <a:t>Si la lista de sensibilidad es por nivel, y hay ejecuciones del bloque en las que el valor de una variable no es explícitamente asignado, se genera un latch para dicha variable.</a:t>
            </a:r>
            <a:endParaRPr sz="1700">
              <a:highlight>
                <a:srgbClr val="FF0000"/>
              </a:highlight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e82cd76869_0_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Consolas"/>
              <a:buNone/>
            </a:pPr>
            <a:r>
              <a:rPr lang="es-AR" sz="2890"/>
              <a:t>Descripción Algorítmica: </a:t>
            </a:r>
            <a:br>
              <a:rPr lang="es-AR" sz="2890"/>
            </a:br>
            <a:r>
              <a:rPr lang="es-AR" sz="2890"/>
              <a:t>Bloque Always, asignaciones bloqueantes</a:t>
            </a:r>
            <a:endParaRPr sz="3300"/>
          </a:p>
        </p:txBody>
      </p:sp>
      <p:sp>
        <p:nvSpPr>
          <p:cNvPr id="475" name="Google Shape;475;ge82cd76869_0_43"/>
          <p:cNvSpPr txBox="1"/>
          <p:nvPr/>
        </p:nvSpPr>
        <p:spPr>
          <a:xfrm>
            <a:off x="796500" y="1795500"/>
            <a:ext cx="7978500" cy="3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➢"/>
            </a:pPr>
            <a:r>
              <a:rPr lang="es-AR" sz="1700">
                <a:latin typeface="Corbel"/>
                <a:ea typeface="Corbel"/>
                <a:cs typeface="Corbel"/>
                <a:sym typeface="Corbel"/>
              </a:rPr>
              <a:t>La asignación se realiza con “=”. </a:t>
            </a:r>
            <a:endParaRPr sz="1700"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➢"/>
            </a:pPr>
            <a:r>
              <a:rPr lang="es-AR" sz="1700">
                <a:latin typeface="Corbel"/>
                <a:ea typeface="Corbel"/>
                <a:cs typeface="Corbel"/>
                <a:sym typeface="Corbel"/>
              </a:rPr>
              <a:t>Las asignaciones se realizan secuencialmente en el orden en el que aparecen. Una asignación no se realiza hasta que se completa la anterior.</a:t>
            </a:r>
            <a:endParaRPr sz="1700"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➢"/>
            </a:pPr>
            <a:r>
              <a:rPr lang="es-AR" sz="1700">
                <a:latin typeface="Corbel"/>
                <a:ea typeface="Corbel"/>
                <a:cs typeface="Corbel"/>
                <a:sym typeface="Corbel"/>
              </a:rPr>
              <a:t>Usar este tipo de asignaciones para bloques combinacionales.</a:t>
            </a:r>
            <a:endParaRPr sz="17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76" name="Google Shape;476;ge82cd76869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950" y="3808950"/>
            <a:ext cx="72771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e82cd76869_0_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Consolas"/>
              <a:buNone/>
            </a:pPr>
            <a:r>
              <a:rPr lang="es-AR" sz="2690"/>
              <a:t>Descripción Algorítmica: </a:t>
            </a:r>
            <a:br>
              <a:rPr lang="es-AR" sz="2690"/>
            </a:br>
            <a:r>
              <a:rPr lang="es-AR" sz="2690"/>
              <a:t>Bloque Always, asignaciones no bloqueantes</a:t>
            </a:r>
            <a:endParaRPr sz="3100"/>
          </a:p>
        </p:txBody>
      </p:sp>
      <p:sp>
        <p:nvSpPr>
          <p:cNvPr id="482" name="Google Shape;482;ge82cd76869_0_50"/>
          <p:cNvSpPr txBox="1"/>
          <p:nvPr/>
        </p:nvSpPr>
        <p:spPr>
          <a:xfrm>
            <a:off x="796500" y="1795500"/>
            <a:ext cx="7978500" cy="3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➢"/>
            </a:pPr>
            <a:r>
              <a:rPr lang="es-AR" sz="1700">
                <a:latin typeface="Corbel"/>
                <a:ea typeface="Corbel"/>
                <a:cs typeface="Corbel"/>
                <a:sym typeface="Corbel"/>
              </a:rPr>
              <a:t>La asignación se realiza con “&lt;=”.</a:t>
            </a:r>
            <a:endParaRPr sz="1700"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➢"/>
            </a:pPr>
            <a:r>
              <a:rPr lang="es-AR" sz="1700">
                <a:latin typeface="Corbel"/>
                <a:ea typeface="Corbel"/>
                <a:cs typeface="Corbel"/>
                <a:sym typeface="Corbel"/>
              </a:rPr>
              <a:t>Todas las asignaciones dentro de un bloque suceden en paralelo. </a:t>
            </a:r>
            <a:endParaRPr sz="1700"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➢"/>
            </a:pPr>
            <a:r>
              <a:rPr lang="es-AR" sz="1700">
                <a:latin typeface="Corbel"/>
                <a:ea typeface="Corbel"/>
                <a:cs typeface="Corbel"/>
                <a:sym typeface="Corbel"/>
              </a:rPr>
              <a:t>Se utiliza para modelar lógica secuencial (Flip-Flops). </a:t>
            </a:r>
            <a:endParaRPr sz="1700"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➢"/>
            </a:pPr>
            <a:r>
              <a:rPr lang="es-AR" sz="1700">
                <a:latin typeface="Corbel"/>
                <a:ea typeface="Corbel"/>
                <a:cs typeface="Corbel"/>
                <a:sym typeface="Corbel"/>
              </a:rPr>
              <a:t>Utilizar siempre en bloques always @(posedge clock)</a:t>
            </a:r>
            <a:endParaRPr sz="17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83" name="Google Shape;483;ge82cd76869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00" y="3429000"/>
            <a:ext cx="8115281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Consolas"/>
              <a:buNone/>
            </a:pPr>
            <a:r>
              <a:rPr lang="es-AR" sz="3690"/>
              <a:t>Descripción Algorítmica: </a:t>
            </a:r>
            <a:br>
              <a:rPr lang="es-AR" sz="3690"/>
            </a:br>
            <a:r>
              <a:rPr lang="es-AR" sz="3690"/>
              <a:t>If… else</a:t>
            </a:r>
            <a:endParaRPr sz="3690"/>
          </a:p>
        </p:txBody>
      </p:sp>
      <p:pic>
        <p:nvPicPr>
          <p:cNvPr id="489" name="Google Shape;48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1495425"/>
            <a:ext cx="741524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Consolas"/>
              <a:buNone/>
            </a:pPr>
            <a:r>
              <a:rPr lang="es-AR" sz="3690"/>
              <a:t>Descripción Algorítmica: </a:t>
            </a:r>
            <a:br>
              <a:rPr lang="es-AR" sz="3690"/>
            </a:br>
            <a:r>
              <a:rPr lang="es-AR" sz="3690"/>
              <a:t>Case 1/2</a:t>
            </a:r>
            <a:endParaRPr sz="3690"/>
          </a:p>
        </p:txBody>
      </p:sp>
      <p:pic>
        <p:nvPicPr>
          <p:cNvPr id="495" name="Google Shape;495;p50"/>
          <p:cNvPicPr preferRelativeResize="0"/>
          <p:nvPr/>
        </p:nvPicPr>
        <p:blipFill rotWithShape="1">
          <a:blip r:embed="rId3">
            <a:alphaModFix/>
          </a:blip>
          <a:srcRect b="0" l="0" r="0" t="3016"/>
          <a:stretch/>
        </p:blipFill>
        <p:spPr>
          <a:xfrm>
            <a:off x="1924375" y="1417650"/>
            <a:ext cx="5095900" cy="47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e82cd76869_0_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Consolas"/>
              <a:buNone/>
            </a:pPr>
            <a:r>
              <a:rPr lang="es-AR" sz="3690"/>
              <a:t>Descripción Algorítmica: </a:t>
            </a:r>
            <a:br>
              <a:rPr lang="es-AR" sz="3690"/>
            </a:br>
            <a:r>
              <a:rPr lang="es-AR" sz="3690"/>
              <a:t>Case 2/2</a:t>
            </a:r>
            <a:endParaRPr sz="3690"/>
          </a:p>
        </p:txBody>
      </p:sp>
      <p:pic>
        <p:nvPicPr>
          <p:cNvPr id="501" name="Google Shape;501;ge82cd76869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00" y="2347350"/>
            <a:ext cx="7961026" cy="247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Consolas"/>
              <a:buNone/>
            </a:pPr>
            <a:r>
              <a:rPr lang="es-AR" sz="3690"/>
              <a:t>Descripción Algorítmica: </a:t>
            </a:r>
            <a:br>
              <a:rPr lang="es-AR" sz="3690"/>
            </a:br>
            <a:r>
              <a:rPr lang="es-AR" sz="3690"/>
              <a:t>Bucle for</a:t>
            </a:r>
            <a:endParaRPr sz="3690"/>
          </a:p>
        </p:txBody>
      </p:sp>
      <p:pic>
        <p:nvPicPr>
          <p:cNvPr id="507" name="Google Shape;50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4" y="1730650"/>
            <a:ext cx="6110314" cy="34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e82cd76869_0_8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Consolas"/>
              <a:buNone/>
            </a:pPr>
            <a:r>
              <a:rPr lang="es-AR" sz="3690"/>
              <a:t>Descripción Algorítmica: </a:t>
            </a:r>
            <a:br>
              <a:rPr lang="es-AR" sz="3690"/>
            </a:br>
            <a:r>
              <a:rPr lang="es-AR" sz="3690"/>
              <a:t>Bloques Procedurales</a:t>
            </a:r>
            <a:endParaRPr sz="3690"/>
          </a:p>
        </p:txBody>
      </p:sp>
      <p:sp>
        <p:nvSpPr>
          <p:cNvPr id="513" name="Google Shape;513;ge82cd76869_0_80"/>
          <p:cNvSpPr txBox="1"/>
          <p:nvPr/>
        </p:nvSpPr>
        <p:spPr>
          <a:xfrm>
            <a:off x="580500" y="1620000"/>
            <a:ext cx="7897500" cy="4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rbel"/>
              <a:buChar char="●"/>
            </a:pPr>
            <a:r>
              <a:rPr lang="es-AR">
                <a:latin typeface="Corbel"/>
                <a:ea typeface="Corbel"/>
                <a:cs typeface="Corbel"/>
                <a:sym typeface="Corbel"/>
              </a:rPr>
              <a:t>Dos tipos de bloques: initial y always. 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rbel"/>
              <a:buChar char="●"/>
            </a:pPr>
            <a:r>
              <a:rPr lang="es-AR">
                <a:latin typeface="Corbel"/>
                <a:ea typeface="Corbel"/>
                <a:cs typeface="Corbel"/>
                <a:sym typeface="Corbel"/>
              </a:rPr>
              <a:t>Solo puedo asignar variables del tipo reg en estos bloques. NO WIRE. 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rbel"/>
              <a:buChar char="●"/>
            </a:pPr>
            <a:r>
              <a:rPr lang="es-AR">
                <a:latin typeface="Corbel"/>
                <a:ea typeface="Corbel"/>
                <a:cs typeface="Corbel"/>
                <a:sym typeface="Corbel"/>
              </a:rPr>
              <a:t>Initial: Se ejecuta una sola vez al inicio de la simulación. En general este bloque </a:t>
            </a:r>
            <a:r>
              <a:rPr lang="es-AR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NO ES SINTETIZABLE</a:t>
            </a:r>
            <a:r>
              <a:rPr lang="es-AR">
                <a:latin typeface="Corbel"/>
                <a:ea typeface="Corbel"/>
                <a:cs typeface="Corbel"/>
                <a:sym typeface="Corbel"/>
              </a:rPr>
              <a:t>. Solo se utiliza en testbenches. 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rbel"/>
              <a:buChar char="●"/>
            </a:pPr>
            <a:r>
              <a:rPr lang="es-AR">
                <a:latin typeface="Corbel"/>
                <a:ea typeface="Corbel"/>
                <a:cs typeface="Corbel"/>
                <a:sym typeface="Corbel"/>
              </a:rPr>
              <a:t>Always: Bloque concurrente que se ejecuta continuamente. Todos los always dentro de un módulo se ejecutan simultáneamente.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14" name="Google Shape;514;ge82cd76869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500" y="3252850"/>
            <a:ext cx="6558951" cy="255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onsolas"/>
              <a:buNone/>
            </a:pPr>
            <a:r>
              <a:rPr lang="es-AR"/>
              <a:t>Ejemplo </a:t>
            </a:r>
            <a:r>
              <a:rPr lang="es-AR"/>
              <a:t>Módulo</a:t>
            </a:r>
            <a:r>
              <a:rPr lang="es-AR"/>
              <a:t> Simple</a:t>
            </a:r>
            <a:endParaRPr/>
          </a:p>
        </p:txBody>
      </p:sp>
      <p:pic>
        <p:nvPicPr>
          <p:cNvPr descr="C:\jobs\Marries\ch03\tiff\AACFLOI0.tif" id="155" name="Google Shape;155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5122" l="0" r="0" t="0"/>
          <a:stretch/>
        </p:blipFill>
        <p:spPr>
          <a:xfrm>
            <a:off x="457200" y="2271719"/>
            <a:ext cx="8229600" cy="2499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onsolas"/>
              <a:buNone/>
            </a:pPr>
            <a:r>
              <a:rPr lang="es-AR"/>
              <a:t>Ejemplo: Comparación</a:t>
            </a:r>
            <a:endParaRPr/>
          </a:p>
        </p:txBody>
      </p:sp>
      <p:pic>
        <p:nvPicPr>
          <p:cNvPr id="520" name="Google Shape;520;p52"/>
          <p:cNvPicPr preferRelativeResize="0"/>
          <p:nvPr/>
        </p:nvPicPr>
        <p:blipFill rotWithShape="1">
          <a:blip r:embed="rId3">
            <a:alphaModFix/>
          </a:blip>
          <a:srcRect b="3627" l="0" r="0" t="0"/>
          <a:stretch/>
        </p:blipFill>
        <p:spPr>
          <a:xfrm>
            <a:off x="1183679" y="1284659"/>
            <a:ext cx="7810500" cy="4736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3"/>
          <p:cNvSpPr txBox="1"/>
          <p:nvPr>
            <p:ph type="title"/>
          </p:nvPr>
        </p:nvSpPr>
        <p:spPr>
          <a:xfrm>
            <a:off x="457200" y="274638"/>
            <a:ext cx="822960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onsolas"/>
              <a:buNone/>
            </a:pPr>
            <a:r>
              <a:rPr lang="es-AR"/>
              <a:t>Ejemplos</a:t>
            </a:r>
            <a:endParaRPr/>
          </a:p>
        </p:txBody>
      </p:sp>
      <p:pic>
        <p:nvPicPr>
          <p:cNvPr id="526" name="Google Shape;52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500" y="1071550"/>
            <a:ext cx="5364375" cy="526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e82cd76869_0_90"/>
          <p:cNvSpPr txBox="1"/>
          <p:nvPr>
            <p:ph type="title"/>
          </p:nvPr>
        </p:nvSpPr>
        <p:spPr>
          <a:xfrm>
            <a:off x="457200" y="274638"/>
            <a:ext cx="82296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onsolas"/>
              <a:buNone/>
            </a:pPr>
            <a:r>
              <a:rPr lang="es-AR"/>
              <a:t>Ejemplos: Generate</a:t>
            </a:r>
            <a:endParaRPr/>
          </a:p>
        </p:txBody>
      </p:sp>
      <p:pic>
        <p:nvPicPr>
          <p:cNvPr id="532" name="Google Shape;532;ge82cd76869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00" y="1658800"/>
            <a:ext cx="8079299" cy="3982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onsolas"/>
              <a:buNone/>
            </a:pPr>
            <a:r>
              <a:rPr lang="es-AR"/>
              <a:t>Instanciación de Módulos</a:t>
            </a:r>
            <a:endParaRPr/>
          </a:p>
        </p:txBody>
      </p:sp>
      <p:sp>
        <p:nvSpPr>
          <p:cNvPr id="538" name="Google Shape;538;p55"/>
          <p:cNvSpPr txBox="1"/>
          <p:nvPr>
            <p:ph idx="1" type="body"/>
          </p:nvPr>
        </p:nvSpPr>
        <p:spPr>
          <a:xfrm>
            <a:off x="457200" y="1481329"/>
            <a:ext cx="8229600" cy="4323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rPr lang="es-AR" sz="2400">
                <a:latin typeface="Courier New"/>
                <a:ea typeface="Courier New"/>
                <a:cs typeface="Courier New"/>
                <a:sym typeface="Courier New"/>
              </a:rPr>
              <a:t>nombre_modulo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rPr lang="es-AR" sz="2400">
                <a:latin typeface="Courier New"/>
                <a:ea typeface="Courier New"/>
                <a:cs typeface="Courier New"/>
                <a:sym typeface="Courier New"/>
              </a:rPr>
              <a:t>#(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rPr lang="es-AR" sz="2400">
                <a:latin typeface="Courier New"/>
                <a:ea typeface="Courier New"/>
                <a:cs typeface="Courier New"/>
                <a:sym typeface="Courier New"/>
              </a:rPr>
              <a:t>	.parametro_modulo	(valor_parametro)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rPr lang="es-AR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rPr lang="es-AR" sz="2400">
                <a:latin typeface="Courier New"/>
                <a:ea typeface="Courier New"/>
                <a:cs typeface="Courier New"/>
                <a:sym typeface="Courier New"/>
              </a:rPr>
              <a:t>nombre_instancia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rPr lang="es-AR" sz="24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rPr lang="es-AR" sz="2400">
                <a:latin typeface="Courier New"/>
                <a:ea typeface="Courier New"/>
                <a:cs typeface="Courier New"/>
                <a:sym typeface="Courier New"/>
              </a:rPr>
              <a:t>	.nombre_puerto_1	(conexion_1),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rPr lang="es-AR" sz="2400">
                <a:latin typeface="Courier New"/>
                <a:ea typeface="Courier New"/>
                <a:cs typeface="Courier New"/>
                <a:sym typeface="Courier New"/>
              </a:rPr>
              <a:t>	.nombre_puerto_2	(conexion_2)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rPr lang="es-AR" sz="2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rPr lang="es-AR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6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onsolas"/>
              <a:buNone/>
            </a:pPr>
            <a:r>
              <a:rPr lang="es-AR"/>
              <a:t>Test Benches</a:t>
            </a:r>
            <a:endParaRPr/>
          </a:p>
        </p:txBody>
      </p:sp>
      <p:sp>
        <p:nvSpPr>
          <p:cNvPr id="544" name="Google Shape;544;p56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onsolas"/>
              <a:buNone/>
            </a:pPr>
            <a:r>
              <a:rPr lang="es-AR"/>
              <a:t>Test Benches</a:t>
            </a:r>
            <a:endParaRPr/>
          </a:p>
        </p:txBody>
      </p:sp>
      <p:sp>
        <p:nvSpPr>
          <p:cNvPr id="550" name="Google Shape;550;p57"/>
          <p:cNvSpPr txBox="1"/>
          <p:nvPr>
            <p:ph idx="1" type="body"/>
          </p:nvPr>
        </p:nvSpPr>
        <p:spPr>
          <a:xfrm>
            <a:off x="457200" y="1481329"/>
            <a:ext cx="8229600" cy="2759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➢"/>
            </a:pPr>
            <a:r>
              <a:rPr lang="es-AR"/>
              <a:t>Es un programa especial escrito en Verilog para verificar el diseño (DUT, Design Under Test)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➢"/>
            </a:pPr>
            <a:r>
              <a:rPr lang="es-AR"/>
              <a:t>Imita un laboratorio físico para probar el circuito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➢"/>
            </a:pPr>
            <a:r>
              <a:rPr lang="es-AR"/>
              <a:t>Se generan las señales de estímulo de entrada del diseño (test vector)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➢"/>
            </a:pPr>
            <a:r>
              <a:rPr lang="es-AR"/>
              <a:t>Se evalúan las salidas del circuito (análisis)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551" name="Google Shape;551;p57"/>
          <p:cNvSpPr/>
          <p:nvPr/>
        </p:nvSpPr>
        <p:spPr>
          <a:xfrm>
            <a:off x="467544" y="4221088"/>
            <a:ext cx="8424936" cy="2520280"/>
          </a:xfrm>
          <a:prstGeom prst="rect">
            <a:avLst/>
          </a:prstGeom>
          <a:solidFill>
            <a:schemeClr val="lt1"/>
          </a:solidFill>
          <a:ln cap="flat" cmpd="thickThin" w="55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Test Bench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52" name="Google Shape;552;p57"/>
          <p:cNvSpPr/>
          <p:nvPr/>
        </p:nvSpPr>
        <p:spPr>
          <a:xfrm>
            <a:off x="827584" y="4869160"/>
            <a:ext cx="1872208" cy="1368152"/>
          </a:xfrm>
          <a:prstGeom prst="rect">
            <a:avLst/>
          </a:prstGeom>
          <a:solidFill>
            <a:schemeClr val="lt1"/>
          </a:solidFill>
          <a:ln cap="flat" cmpd="thickThin" w="550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Test Vector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53" name="Google Shape;553;p57"/>
          <p:cNvSpPr/>
          <p:nvPr/>
        </p:nvSpPr>
        <p:spPr>
          <a:xfrm>
            <a:off x="3707904" y="5013176"/>
            <a:ext cx="1728192" cy="1152128"/>
          </a:xfrm>
          <a:prstGeom prst="rect">
            <a:avLst/>
          </a:prstGeom>
          <a:solidFill>
            <a:schemeClr val="accent4"/>
          </a:solidFill>
          <a:ln cap="flat" cmpd="thickThin" w="55000">
            <a:solidFill>
              <a:srgbClr val="2948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DUT</a:t>
            </a:r>
            <a:endParaRPr b="1"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54" name="Google Shape;554;p57"/>
          <p:cNvSpPr/>
          <p:nvPr/>
        </p:nvSpPr>
        <p:spPr>
          <a:xfrm>
            <a:off x="6444208" y="4869160"/>
            <a:ext cx="2016224" cy="1368152"/>
          </a:xfrm>
          <a:prstGeom prst="rect">
            <a:avLst/>
          </a:prstGeom>
          <a:solidFill>
            <a:schemeClr val="lt1"/>
          </a:solidFill>
          <a:ln cap="flat" cmpd="thickThin" w="550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Results analysis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555" name="Google Shape;555;p57"/>
          <p:cNvCxnSpPr/>
          <p:nvPr/>
        </p:nvCxnSpPr>
        <p:spPr>
          <a:xfrm>
            <a:off x="2699792" y="5301208"/>
            <a:ext cx="1008112" cy="0"/>
          </a:xfrm>
          <a:prstGeom prst="straightConnector1">
            <a:avLst/>
          </a:prstGeom>
          <a:noFill/>
          <a:ln cap="flat" cmpd="thickThin" w="550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cxnSp>
        <p:nvCxnSpPr>
          <p:cNvPr id="556" name="Google Shape;556;p57"/>
          <p:cNvCxnSpPr/>
          <p:nvPr/>
        </p:nvCxnSpPr>
        <p:spPr>
          <a:xfrm>
            <a:off x="2699792" y="5553236"/>
            <a:ext cx="1008112" cy="0"/>
          </a:xfrm>
          <a:prstGeom prst="straightConnector1">
            <a:avLst/>
          </a:prstGeom>
          <a:noFill/>
          <a:ln cap="flat" cmpd="thickThin" w="550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cxnSp>
        <p:nvCxnSpPr>
          <p:cNvPr id="557" name="Google Shape;557;p57"/>
          <p:cNvCxnSpPr/>
          <p:nvPr/>
        </p:nvCxnSpPr>
        <p:spPr>
          <a:xfrm>
            <a:off x="2699792" y="5805264"/>
            <a:ext cx="1008112" cy="0"/>
          </a:xfrm>
          <a:prstGeom prst="straightConnector1">
            <a:avLst/>
          </a:prstGeom>
          <a:noFill/>
          <a:ln cap="flat" cmpd="thickThin" w="550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cxnSp>
        <p:nvCxnSpPr>
          <p:cNvPr id="558" name="Google Shape;558;p57"/>
          <p:cNvCxnSpPr/>
          <p:nvPr/>
        </p:nvCxnSpPr>
        <p:spPr>
          <a:xfrm>
            <a:off x="5436096" y="5455279"/>
            <a:ext cx="1008112" cy="0"/>
          </a:xfrm>
          <a:prstGeom prst="straightConnector1">
            <a:avLst/>
          </a:prstGeom>
          <a:noFill/>
          <a:ln cap="flat" cmpd="thickThin" w="550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cxnSp>
        <p:nvCxnSpPr>
          <p:cNvPr id="559" name="Google Shape;559;p57"/>
          <p:cNvCxnSpPr/>
          <p:nvPr/>
        </p:nvCxnSpPr>
        <p:spPr>
          <a:xfrm>
            <a:off x="5436096" y="5750641"/>
            <a:ext cx="1008112" cy="0"/>
          </a:xfrm>
          <a:prstGeom prst="straightConnector1">
            <a:avLst/>
          </a:prstGeom>
          <a:noFill/>
          <a:ln cap="flat" cmpd="thickThin" w="550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onsolas"/>
              <a:buNone/>
            </a:pPr>
            <a:r>
              <a:rPr lang="es-AR"/>
              <a:t>Test Benches</a:t>
            </a:r>
            <a:endParaRPr/>
          </a:p>
        </p:txBody>
      </p:sp>
      <p:sp>
        <p:nvSpPr>
          <p:cNvPr id="565" name="Google Shape;565;p58"/>
          <p:cNvSpPr txBox="1"/>
          <p:nvPr/>
        </p:nvSpPr>
        <p:spPr>
          <a:xfrm>
            <a:off x="457200" y="1481329"/>
            <a:ext cx="8229600" cy="4251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20040" lvl="0" marL="43891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◼"/>
            </a:pPr>
            <a:r>
              <a:rPr lang="es-AR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Es un módulo que no tiene puertos de I/O</a:t>
            </a:r>
            <a:endParaRPr/>
          </a:p>
          <a:p>
            <a:pPr indent="-320040" lvl="0" marL="43891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◼"/>
            </a:pPr>
            <a:r>
              <a:rPr lang="es-AR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Instancia el módulo a probar (DUT)</a:t>
            </a:r>
            <a:endParaRPr/>
          </a:p>
          <a:p>
            <a:pPr indent="-320040" lvl="0" marL="43891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◼"/>
            </a:pPr>
            <a:r>
              <a:rPr lang="es-AR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Utiliza variables (regs) para crear el test vector (stimulus)</a:t>
            </a:r>
            <a:endParaRPr/>
          </a:p>
          <a:p>
            <a:pPr indent="-320040" lvl="0" marL="43891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◼"/>
            </a:pPr>
            <a:r>
              <a:rPr lang="es-AR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Conecta el test vector a las entradas del DUT</a:t>
            </a:r>
            <a:endParaRPr/>
          </a:p>
          <a:p>
            <a:pPr indent="-320040" lvl="0" marL="43891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◼"/>
            </a:pPr>
            <a:r>
              <a:rPr lang="es-AR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Utiliza wires para conectar las salidas del DUT</a:t>
            </a:r>
            <a:endParaRPr/>
          </a:p>
          <a:p>
            <a:pPr indent="-320040" lvl="0" marL="43891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◼"/>
            </a:pPr>
            <a:r>
              <a:rPr lang="es-AR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Utiliza bloques </a:t>
            </a:r>
            <a:r>
              <a:rPr lang="es-A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</a:t>
            </a:r>
            <a:r>
              <a:rPr lang="es-AR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para generar el stimulus y evaluar las salidas</a:t>
            </a:r>
            <a:endParaRPr/>
          </a:p>
          <a:p>
            <a:pPr indent="-218440" lvl="0" marL="43891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onsolas"/>
              <a:buNone/>
            </a:pPr>
            <a:r>
              <a:rPr lang="es-AR"/>
              <a:t>Test Benches</a:t>
            </a:r>
            <a:endParaRPr/>
          </a:p>
        </p:txBody>
      </p:sp>
      <p:sp>
        <p:nvSpPr>
          <p:cNvPr id="571" name="Google Shape;571;p59"/>
          <p:cNvSpPr txBox="1"/>
          <p:nvPr>
            <p:ph idx="1" type="body"/>
          </p:nvPr>
        </p:nvSpPr>
        <p:spPr>
          <a:xfrm>
            <a:off x="457200" y="141277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224"/>
              <a:buNone/>
            </a:pPr>
            <a:r>
              <a:rPr b="1" lang="es-AR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es-AR" sz="1800">
                <a:latin typeface="Courier New"/>
                <a:ea typeface="Courier New"/>
                <a:cs typeface="Courier New"/>
                <a:sym typeface="Courier New"/>
              </a:rPr>
              <a:t> test_DUT; </a:t>
            </a:r>
            <a:r>
              <a:rPr i="1" lang="es-AR" sz="1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No tiene puertos</a:t>
            </a:r>
            <a:endParaRPr i="1" sz="180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i="1" lang="es-AR" sz="1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		//DUT I/Os</a:t>
            </a:r>
            <a:endParaRPr i="1" sz="180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lang="es-AR" sz="18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s-AR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reg</a:t>
            </a:r>
            <a:r>
              <a:rPr lang="es-AR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1800">
                <a:latin typeface="Courier New"/>
                <a:ea typeface="Courier New"/>
                <a:cs typeface="Courier New"/>
                <a:sym typeface="Courier New"/>
              </a:rPr>
              <a:t>A, B, SEL;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lang="es-AR" sz="18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s-AR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wire</a:t>
            </a:r>
            <a:r>
              <a:rPr lang="es-AR" sz="1800">
                <a:latin typeface="Courier New"/>
                <a:ea typeface="Courier New"/>
                <a:cs typeface="Courier New"/>
                <a:sym typeface="Courier New"/>
              </a:rPr>
              <a:t> F;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i="1" lang="es-AR" sz="1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		// DUT instantiation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lang="es-AR" sz="1800">
                <a:latin typeface="Courier New"/>
                <a:ea typeface="Courier New"/>
                <a:cs typeface="Courier New"/>
                <a:sym typeface="Courier New"/>
              </a:rPr>
              <a:t>		 DUT my_dut(.A(A), .B(B), .SEL(SEL), .F(F));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i="1" lang="es-AR" sz="1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		//Stimulus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b="1" lang="es-AR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		initial begin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lang="es-AR" sz="1800">
                <a:latin typeface="Courier New"/>
                <a:ea typeface="Courier New"/>
                <a:cs typeface="Courier New"/>
                <a:sym typeface="Courier New"/>
              </a:rPr>
              <a:t>			A = 0; B = 1; SEL = 0;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lang="es-AR" sz="1800">
                <a:latin typeface="Courier New"/>
                <a:ea typeface="Courier New"/>
                <a:cs typeface="Courier New"/>
                <a:sym typeface="Courier New"/>
              </a:rPr>
              <a:t>			#20 SEL = 1;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b="1" lang="es-AR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		end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i="1" lang="es-AR" sz="1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		//Analysis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lang="es-AR" sz="18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s-AR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initial</a:t>
            </a:r>
            <a:r>
              <a:rPr lang="es-AR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AR" sz="1800">
                <a:solidFill>
                  <a:srgbClr val="21798F"/>
                </a:solidFill>
                <a:latin typeface="Courier New"/>
                <a:ea typeface="Courier New"/>
                <a:cs typeface="Courier New"/>
                <a:sym typeface="Courier New"/>
              </a:rPr>
              <a:t>$monitor</a:t>
            </a:r>
            <a:r>
              <a:rPr lang="es-AR" sz="1800">
                <a:latin typeface="Courier New"/>
                <a:ea typeface="Courier New"/>
                <a:cs typeface="Courier New"/>
                <a:sym typeface="Courier New"/>
              </a:rPr>
              <a:t>($time, A, B, SEL, F);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b="1" lang="es-AR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endmodule</a:t>
            </a:r>
            <a:endParaRPr b="1" sz="18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onsolas"/>
              <a:buNone/>
            </a:pPr>
            <a:r>
              <a:rPr lang="es-AR"/>
              <a:t>Test Benches: Stimulus</a:t>
            </a:r>
            <a:endParaRPr/>
          </a:p>
        </p:txBody>
      </p:sp>
      <p:sp>
        <p:nvSpPr>
          <p:cNvPr id="577" name="Google Shape;577;p60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632"/>
              <a:buChar char="🞂"/>
            </a:pPr>
            <a:r>
              <a:rPr lang="es-AR" sz="2400"/>
              <a:t>En un bloque initial creamos el </a:t>
            </a:r>
            <a:r>
              <a:rPr lang="es-AR" sz="2400"/>
              <a:t>estímulo</a:t>
            </a:r>
            <a:r>
              <a:rPr lang="es-AR" sz="2400"/>
              <a:t> del componente a testear.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b="1" lang="es-AR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initial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lang="es-AR" sz="1800">
                <a:latin typeface="Courier New"/>
                <a:ea typeface="Courier New"/>
                <a:cs typeface="Courier New"/>
                <a:sym typeface="Courier New"/>
              </a:rPr>
              <a:t>// Stimulus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b="1" lang="es-AR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begin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lang="es-AR" sz="1800">
                <a:latin typeface="Courier New"/>
                <a:ea typeface="Courier New"/>
                <a:cs typeface="Courier New"/>
                <a:sym typeface="Courier New"/>
              </a:rPr>
              <a:t>	SEL = 0;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lang="es-AR" sz="1800">
                <a:latin typeface="Courier New"/>
                <a:ea typeface="Courier New"/>
                <a:cs typeface="Courier New"/>
                <a:sym typeface="Courier New"/>
              </a:rPr>
              <a:t>	A = 0;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lang="es-AR" sz="1800">
                <a:latin typeface="Courier New"/>
                <a:ea typeface="Courier New"/>
                <a:cs typeface="Courier New"/>
                <a:sym typeface="Courier New"/>
              </a:rPr>
              <a:t>	B = 0;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lang="es-AR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#10 </a:t>
            </a:r>
            <a:r>
              <a:rPr lang="es-AR" sz="1800">
                <a:latin typeface="Courier New"/>
                <a:ea typeface="Courier New"/>
                <a:cs typeface="Courier New"/>
                <a:sym typeface="Courier New"/>
              </a:rPr>
              <a:t>A = 1;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lang="es-AR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#10 </a:t>
            </a:r>
            <a:r>
              <a:rPr lang="es-AR" sz="1800">
                <a:latin typeface="Courier New"/>
                <a:ea typeface="Courier New"/>
                <a:cs typeface="Courier New"/>
                <a:sym typeface="Courier New"/>
              </a:rPr>
              <a:t>SEL = 1;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lang="es-AR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#10 </a:t>
            </a:r>
            <a:r>
              <a:rPr lang="es-AR" sz="1800">
                <a:latin typeface="Courier New"/>
                <a:ea typeface="Courier New"/>
                <a:cs typeface="Courier New"/>
                <a:sym typeface="Courier New"/>
              </a:rPr>
              <a:t>B = 1;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b="1" lang="es-AR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1" sz="18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http://www.doulos.com/knowhow/verilog_designers_guide/test_benches/wave_seq.gif" id="578" name="Google Shape;57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1960" y="3305504"/>
            <a:ext cx="4624520" cy="2211728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60"/>
          <p:cNvSpPr/>
          <p:nvPr/>
        </p:nvSpPr>
        <p:spPr>
          <a:xfrm>
            <a:off x="3131344" y="4005064"/>
            <a:ext cx="1080120" cy="8640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Consolas"/>
              <a:buNone/>
            </a:pPr>
            <a:r>
              <a:rPr lang="es-AR" sz="3690"/>
              <a:t>Test Benches:</a:t>
            </a:r>
            <a:br>
              <a:rPr lang="es-AR" sz="3690"/>
            </a:br>
            <a:r>
              <a:rPr lang="es-AR" sz="3690"/>
              <a:t>Captura de las respuestas</a:t>
            </a:r>
            <a:endParaRPr sz="3690"/>
          </a:p>
        </p:txBody>
      </p:sp>
      <p:sp>
        <p:nvSpPr>
          <p:cNvPr id="585" name="Google Shape;585;p6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b="1" lang="es-AR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>
                <a:latin typeface="Courier New"/>
                <a:ea typeface="Courier New"/>
                <a:cs typeface="Courier New"/>
                <a:sym typeface="Courier New"/>
              </a:rPr>
              <a:t>// Analysis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1" lang="es-AR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initial </a:t>
            </a:r>
            <a:r>
              <a:rPr lang="es-AR">
                <a:solidFill>
                  <a:srgbClr val="21798F"/>
                </a:solidFill>
                <a:latin typeface="Courier New"/>
                <a:ea typeface="Courier New"/>
                <a:cs typeface="Courier New"/>
                <a:sym typeface="Courier New"/>
              </a:rPr>
              <a:t>$monitor</a:t>
            </a:r>
            <a:r>
              <a:rPr lang="es-AR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>
                <a:solidFill>
                  <a:srgbClr val="21798F"/>
                </a:solidFill>
                <a:latin typeface="Courier New"/>
                <a:ea typeface="Courier New"/>
                <a:cs typeface="Courier New"/>
                <a:sym typeface="Courier New"/>
              </a:rPr>
              <a:t>$time</a:t>
            </a:r>
            <a:r>
              <a:rPr lang="es-AR">
                <a:latin typeface="Courier New"/>
                <a:ea typeface="Courier New"/>
                <a:cs typeface="Courier New"/>
                <a:sym typeface="Courier New"/>
              </a:rPr>
              <a:t>, SEL, A, B, F);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http://www.doulos.com/knowhow/verilog_designers_guide/response_capture/response.gif" id="586" name="Google Shape;58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3068960"/>
            <a:ext cx="6281400" cy="2071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onsolas"/>
              <a:buNone/>
            </a:pPr>
            <a:r>
              <a:rPr lang="es-AR"/>
              <a:t>Verilog</a:t>
            </a:r>
            <a:endParaRPr/>
          </a:p>
        </p:txBody>
      </p:sp>
      <p:sp>
        <p:nvSpPr>
          <p:cNvPr id="161" name="Google Shape;161;p7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Consolas"/>
              <a:buNone/>
            </a:pPr>
            <a:r>
              <a:rPr lang="es-AR" sz="3690"/>
              <a:t>Test Benches: </a:t>
            </a:r>
            <a:br>
              <a:rPr lang="es-AR" sz="3690"/>
            </a:br>
            <a:r>
              <a:rPr lang="es-AR" sz="3690"/>
              <a:t>Funciones y Tareas del Sistema</a:t>
            </a:r>
            <a:endParaRPr sz="3690"/>
          </a:p>
        </p:txBody>
      </p:sp>
      <p:sp>
        <p:nvSpPr>
          <p:cNvPr id="592" name="Google Shape;592;p6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904"/>
              <a:buChar char="➢"/>
            </a:pPr>
            <a:r>
              <a:rPr lang="es-AR" sz="2800"/>
              <a:t>Existen tareas y funciones predefinidas en Verilog.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904"/>
              <a:buChar char="➢"/>
            </a:pPr>
            <a:r>
              <a:rPr lang="es-AR" sz="2800"/>
              <a:t>Sintácticamente todas las tareas y funciones del sistema comienzan con </a:t>
            </a:r>
            <a:r>
              <a:rPr lang="es-AR" sz="2800">
                <a:solidFill>
                  <a:srgbClr val="21798F"/>
                </a:solidFill>
              </a:rPr>
              <a:t>$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904"/>
              <a:buChar char="➢"/>
            </a:pPr>
            <a:r>
              <a:rPr lang="es-AR" sz="2800"/>
              <a:t>Proveen funcionalidad para: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400"/>
              <a:buChar char="◦"/>
            </a:pPr>
            <a:r>
              <a:rPr lang="es-AR" sz="2400"/>
              <a:t>Input-output desde archivos, la pantalla y el teclado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400"/>
              <a:buChar char="◦"/>
            </a:pPr>
            <a:r>
              <a:rPr lang="es-AR" sz="2400"/>
              <a:t>Control de simulación y debugging</a:t>
            </a:r>
            <a:endParaRPr sz="2400"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400"/>
              <a:buChar char="◦"/>
            </a:pPr>
            <a:r>
              <a:rPr lang="es-AR" sz="2400"/>
              <a:t>Chequeos de tiempo, y </a:t>
            </a:r>
            <a:r>
              <a:rPr lang="es-AR" sz="2400"/>
              <a:t>análisis</a:t>
            </a:r>
            <a:r>
              <a:rPr lang="es-AR" sz="2400"/>
              <a:t> de probabilidades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400"/>
              <a:buChar char="◦"/>
            </a:pPr>
            <a:r>
              <a:rPr lang="es-AR" sz="2400"/>
              <a:t>Funciones de conversión entre los diferentes tipos</a:t>
            </a:r>
            <a:endParaRPr sz="24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➢"/>
            </a:pPr>
            <a:r>
              <a:rPr b="1" lang="es-AR">
                <a:latin typeface="Courier New"/>
                <a:ea typeface="Courier New"/>
                <a:cs typeface="Courier New"/>
                <a:sym typeface="Courier New"/>
              </a:rPr>
              <a:t>$display</a:t>
            </a:r>
            <a:r>
              <a:rPr b="1" lang="es-AR"/>
              <a:t> 				</a:t>
            </a:r>
            <a:r>
              <a:rPr lang="es-AR"/>
              <a:t>display values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➢"/>
            </a:pPr>
            <a:r>
              <a:rPr b="1" lang="es-AR">
                <a:latin typeface="Courier New"/>
                <a:ea typeface="Courier New"/>
                <a:cs typeface="Courier New"/>
                <a:sym typeface="Courier New"/>
              </a:rPr>
              <a:t>$monitor</a:t>
            </a:r>
            <a:r>
              <a:rPr b="1" lang="es-AR"/>
              <a:t> 				</a:t>
            </a:r>
            <a:r>
              <a:rPr lang="es-AR"/>
              <a:t>trace value-changes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➢"/>
            </a:pPr>
            <a:r>
              <a:rPr b="1" lang="es-AR">
                <a:latin typeface="Courier New"/>
                <a:ea typeface="Courier New"/>
                <a:cs typeface="Courier New"/>
                <a:sym typeface="Courier New"/>
              </a:rPr>
              <a:t>$fopen, $fclose</a:t>
            </a:r>
            <a:r>
              <a:rPr b="1" lang="es-AR"/>
              <a:t> 	</a:t>
            </a:r>
            <a:r>
              <a:rPr lang="es-AR"/>
              <a:t>open, close a file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➢"/>
            </a:pPr>
            <a:r>
              <a:rPr b="1" lang="es-AR">
                <a:latin typeface="Courier New"/>
                <a:ea typeface="Courier New"/>
                <a:cs typeface="Courier New"/>
                <a:sym typeface="Courier New"/>
              </a:rPr>
              <a:t>$readmem</a:t>
            </a:r>
            <a:r>
              <a:rPr b="1" lang="es-AR"/>
              <a:t> 				</a:t>
            </a:r>
            <a:r>
              <a:rPr lang="es-AR"/>
              <a:t>memory read tasks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➢"/>
            </a:pPr>
            <a:r>
              <a:rPr b="1" lang="es-AR">
                <a:latin typeface="Courier New"/>
                <a:ea typeface="Courier New"/>
                <a:cs typeface="Courier New"/>
                <a:sym typeface="Courier New"/>
              </a:rPr>
              <a:t>$time</a:t>
            </a:r>
            <a:r>
              <a:rPr b="1" lang="es-AR"/>
              <a:t> 			         	</a:t>
            </a:r>
            <a:r>
              <a:rPr lang="es-AR"/>
              <a:t>simulation time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➢"/>
            </a:pPr>
            <a:r>
              <a:rPr b="1" lang="es-AR">
                <a:latin typeface="Courier New"/>
                <a:ea typeface="Courier New"/>
                <a:cs typeface="Courier New"/>
                <a:sym typeface="Courier New"/>
              </a:rPr>
              <a:t>$finish, $stop $end</a:t>
            </a:r>
            <a:r>
              <a:rPr b="1" lang="es-AR"/>
              <a:t> 	</a:t>
            </a:r>
            <a:r>
              <a:rPr lang="es-AR"/>
              <a:t>stop simulation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➢"/>
            </a:pPr>
            <a:r>
              <a:rPr b="1" lang="es-AR">
                <a:latin typeface="Courier New"/>
                <a:ea typeface="Courier New"/>
                <a:cs typeface="Courier New"/>
                <a:sym typeface="Courier New"/>
              </a:rPr>
              <a:t>$dumpvars</a:t>
            </a:r>
            <a:r>
              <a:rPr b="1" lang="es-AR"/>
              <a:t> 				</a:t>
            </a:r>
            <a:r>
              <a:rPr lang="es-AR" sz="2100"/>
              <a:t>dump data to file for waveform display</a:t>
            </a:r>
            <a:endParaRPr sz="21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➢"/>
            </a:pPr>
            <a:r>
              <a:rPr b="1" lang="es-AR">
                <a:latin typeface="Courier New"/>
                <a:ea typeface="Courier New"/>
                <a:cs typeface="Courier New"/>
                <a:sym typeface="Courier New"/>
              </a:rPr>
              <a:t>$setup, $hold</a:t>
            </a:r>
            <a:r>
              <a:rPr b="1" lang="es-AR"/>
              <a:t> 		</a:t>
            </a:r>
            <a:r>
              <a:rPr lang="es-AR"/>
              <a:t>setup and hold timing checks</a:t>
            </a:r>
            <a:endParaRPr/>
          </a:p>
        </p:txBody>
      </p:sp>
      <p:sp>
        <p:nvSpPr>
          <p:cNvPr id="598" name="Google Shape;598;p63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Consolas"/>
              <a:buNone/>
            </a:pPr>
            <a:r>
              <a:rPr lang="es-AR" sz="3690"/>
              <a:t>Test Benches: </a:t>
            </a:r>
            <a:br>
              <a:rPr lang="es-AR" sz="3690"/>
            </a:br>
            <a:r>
              <a:rPr lang="es-AR" sz="3690"/>
              <a:t>Funciones y Tareas del Sistema</a:t>
            </a:r>
            <a:endParaRPr sz="369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Consolas"/>
              <a:buNone/>
            </a:pPr>
            <a:r>
              <a:rPr lang="es-AR" sz="3690"/>
              <a:t>Test Benches: </a:t>
            </a:r>
            <a:br>
              <a:rPr lang="es-AR" sz="3690"/>
            </a:br>
            <a:r>
              <a:rPr lang="es-AR" sz="3690"/>
              <a:t>Mostrar por Consola: $display</a:t>
            </a:r>
            <a:endParaRPr sz="3690"/>
          </a:p>
        </p:txBody>
      </p:sp>
      <p:sp>
        <p:nvSpPr>
          <p:cNvPr id="604" name="Google Shape;604;p6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➢"/>
            </a:pPr>
            <a:r>
              <a:rPr lang="es-AR"/>
              <a:t>Muestra los valores en el formato elegido por el usuario (parecido a un printf de C):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s-AR"/>
              <a:t>	</a:t>
            </a:r>
            <a:r>
              <a:rPr b="1" lang="es-AR"/>
              <a:t>$display $displayb $displayh $displayo</a:t>
            </a:r>
            <a:endParaRPr b="1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 b="1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s-AR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reg</a:t>
            </a:r>
            <a:r>
              <a:rPr lang="es-AR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2000">
                <a:latin typeface="Courier New"/>
                <a:ea typeface="Courier New"/>
                <a:cs typeface="Courier New"/>
                <a:sym typeface="Courier New"/>
              </a:rPr>
              <a:t>[7:0] A;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s-AR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initial</a:t>
            </a:r>
            <a:r>
              <a:rPr lang="es-AR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AR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sz="20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lang="es-AR" sz="2000">
                <a:latin typeface="Courier New"/>
                <a:ea typeface="Courier New"/>
                <a:cs typeface="Courier New"/>
                <a:sym typeface="Courier New"/>
              </a:rPr>
              <a:t>	A = 8b0000_1111 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lang="es-AR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sz="2000">
                <a:solidFill>
                  <a:srgbClr val="21798F"/>
                </a:solidFill>
                <a:latin typeface="Courier New"/>
                <a:ea typeface="Courier New"/>
                <a:cs typeface="Courier New"/>
                <a:sym typeface="Courier New"/>
              </a:rPr>
              <a:t>$display </a:t>
            </a:r>
            <a:r>
              <a:rPr lang="es-AR" sz="2000">
                <a:latin typeface="Courier New"/>
                <a:ea typeface="Courier New"/>
                <a:cs typeface="Courier New"/>
                <a:sym typeface="Courier New"/>
              </a:rPr>
              <a:t>(”%d %b %0b %h %0h”, A, A, A, A, A);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s-AR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1" sz="20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Consolas"/>
              <a:buNone/>
            </a:pPr>
            <a:r>
              <a:rPr lang="es-AR" sz="3690"/>
              <a:t>Test Benches: </a:t>
            </a:r>
            <a:br>
              <a:rPr lang="es-AR" sz="3690"/>
            </a:br>
            <a:r>
              <a:rPr lang="es-AR" sz="3690"/>
              <a:t>FILE  I/O</a:t>
            </a:r>
            <a:endParaRPr sz="3690"/>
          </a:p>
        </p:txBody>
      </p:sp>
      <p:sp>
        <p:nvSpPr>
          <p:cNvPr id="610" name="Google Shape;610;p6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904"/>
              <a:buChar char="➢"/>
            </a:pPr>
            <a:r>
              <a:rPr lang="es-AR" sz="2800"/>
              <a:t>La </a:t>
            </a:r>
            <a:r>
              <a:rPr lang="es-AR" sz="2800"/>
              <a:t>función</a:t>
            </a:r>
            <a:r>
              <a:rPr lang="es-AR" sz="2800"/>
              <a:t> </a:t>
            </a:r>
            <a:r>
              <a:rPr b="1" lang="es-AR" sz="2800">
                <a:solidFill>
                  <a:srgbClr val="21798F"/>
                </a:solidFill>
                <a:latin typeface="Courier New"/>
                <a:ea typeface="Courier New"/>
                <a:cs typeface="Courier New"/>
                <a:sym typeface="Courier New"/>
              </a:rPr>
              <a:t>$fopen </a:t>
            </a:r>
            <a:r>
              <a:rPr lang="es-AR" sz="2800"/>
              <a:t>abre un archivo y le asigna el file descriptor. </a:t>
            </a:r>
            <a:r>
              <a:rPr b="1" lang="es-AR" sz="2800">
                <a:solidFill>
                  <a:srgbClr val="21798F"/>
                </a:solidFill>
                <a:latin typeface="Courier New"/>
                <a:ea typeface="Courier New"/>
                <a:cs typeface="Courier New"/>
                <a:sym typeface="Courier New"/>
              </a:rPr>
              <a:t>$swrite </a:t>
            </a:r>
            <a:r>
              <a:rPr lang="es-AR" sz="2800"/>
              <a:t>escribe las salidas formateadas a un string.</a:t>
            </a:r>
            <a:endParaRPr/>
          </a:p>
          <a:p>
            <a:pPr indent="-135128" lvl="0" marL="365760" rtl="0" algn="l">
              <a:spcBef>
                <a:spcPts val="400"/>
              </a:spcBef>
              <a:spcAft>
                <a:spcPts val="0"/>
              </a:spcAft>
              <a:buSzPts val="1904"/>
              <a:buNone/>
            </a:pPr>
            <a:r>
              <a:t/>
            </a:r>
            <a:endParaRPr sz="28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904"/>
              <a:buChar char="➢"/>
            </a:pPr>
            <a:r>
              <a:rPr lang="es-AR" sz="2800"/>
              <a:t>Verilog también provee tareas para la entrada de datos desde archivos o strings. </a:t>
            </a:r>
            <a:r>
              <a:rPr b="1" lang="es-AR" sz="2800">
                <a:solidFill>
                  <a:srgbClr val="21798F"/>
                </a:solidFill>
                <a:latin typeface="Courier New"/>
                <a:ea typeface="Courier New"/>
                <a:cs typeface="Courier New"/>
                <a:sym typeface="Courier New"/>
              </a:rPr>
              <a:t>$fgetc</a:t>
            </a:r>
            <a:r>
              <a:rPr lang="es-AR" sz="2800"/>
              <a:t>, </a:t>
            </a:r>
            <a:r>
              <a:rPr b="1" lang="es-AR" sz="2800">
                <a:solidFill>
                  <a:srgbClr val="21798F"/>
                </a:solidFill>
                <a:latin typeface="Courier New"/>
                <a:ea typeface="Courier New"/>
                <a:cs typeface="Courier New"/>
                <a:sym typeface="Courier New"/>
              </a:rPr>
              <a:t>$fscanf</a:t>
            </a:r>
            <a:r>
              <a:rPr lang="es-AR" sz="2800"/>
              <a:t>, </a:t>
            </a:r>
            <a:r>
              <a:rPr b="1" lang="es-AR" sz="2800">
                <a:solidFill>
                  <a:srgbClr val="21798F"/>
                </a:solidFill>
                <a:latin typeface="Courier New"/>
                <a:ea typeface="Courier New"/>
                <a:cs typeface="Courier New"/>
                <a:sym typeface="Courier New"/>
              </a:rPr>
              <a:t>$sscanf </a:t>
            </a:r>
            <a:r>
              <a:rPr lang="es-AR" sz="2800"/>
              <a:t>son para obtener caracteres desde un archivo, otras input tasks sirven para leer datos de memoria directamente. </a:t>
            </a:r>
            <a:r>
              <a:rPr b="1" lang="es-AR" sz="2800">
                <a:solidFill>
                  <a:srgbClr val="21798F"/>
                </a:solidFill>
                <a:latin typeface="Courier New"/>
                <a:ea typeface="Courier New"/>
                <a:cs typeface="Courier New"/>
                <a:sym typeface="Courier New"/>
              </a:rPr>
              <a:t>$fread</a:t>
            </a:r>
            <a:r>
              <a:rPr lang="es-AR" sz="2800"/>
              <a:t>, </a:t>
            </a:r>
            <a:r>
              <a:rPr b="1" lang="es-AR" sz="2800">
                <a:solidFill>
                  <a:srgbClr val="21798F"/>
                </a:solidFill>
                <a:latin typeface="Courier New"/>
                <a:ea typeface="Courier New"/>
                <a:cs typeface="Courier New"/>
                <a:sym typeface="Courier New"/>
              </a:rPr>
              <a:t>$readmemh</a:t>
            </a:r>
            <a:r>
              <a:rPr lang="es-AR" sz="2800"/>
              <a:t>.</a:t>
            </a:r>
            <a:endParaRPr sz="28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1" marL="365760" rtl="0" algn="l">
              <a:spcBef>
                <a:spcPts val="0"/>
              </a:spcBef>
              <a:spcAft>
                <a:spcPts val="0"/>
              </a:spcAft>
              <a:buSzPts val="1360"/>
              <a:buFont typeface="Noto Sans Symbols"/>
              <a:buChar char="🞂"/>
            </a:pPr>
            <a:r>
              <a:rPr b="1" lang="es-AR" sz="2000"/>
              <a:t>FPGA Prototyping By Verilog Examples: </a:t>
            </a:r>
            <a:endParaRPr b="1" sz="2000"/>
          </a:p>
          <a:p>
            <a:pPr indent="0" lvl="2" marL="347472" rtl="0" algn="l"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b="1" lang="es-AR" sz="1800"/>
              <a:t>Xilinx Spartan-3 Version, Pong P. Chu</a:t>
            </a:r>
            <a:endParaRPr b="1" sz="1800"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616" name="Google Shape;616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onsolas"/>
              <a:buNone/>
            </a:pPr>
            <a:r>
              <a:rPr lang="es-AR"/>
              <a:t>Referencia</a:t>
            </a:r>
            <a:endParaRPr/>
          </a:p>
        </p:txBody>
      </p:sp>
      <p:pic>
        <p:nvPicPr>
          <p:cNvPr descr="FPGA Prototyping By Verilog Examples: Xilinx Spartan-3 Version" id="617" name="Google Shape;617;p66"/>
          <p:cNvPicPr preferRelativeResize="0"/>
          <p:nvPr/>
        </p:nvPicPr>
        <p:blipFill rotWithShape="1">
          <a:blip r:embed="rId3">
            <a:alphaModFix/>
          </a:blip>
          <a:srcRect b="0" l="0" r="22999" t="13102"/>
          <a:stretch/>
        </p:blipFill>
        <p:spPr>
          <a:xfrm>
            <a:off x="2915816" y="2686050"/>
            <a:ext cx="2827759" cy="3191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onsolas"/>
              <a:buNone/>
            </a:pPr>
            <a:r>
              <a:rPr lang="es-AR"/>
              <a:t>Ejemplo </a:t>
            </a:r>
            <a:r>
              <a:rPr lang="es-AR"/>
              <a:t>Módulo</a:t>
            </a:r>
            <a:r>
              <a:rPr lang="es-AR"/>
              <a:t> Simple</a:t>
            </a:r>
            <a:endParaRPr/>
          </a:p>
        </p:txBody>
      </p:sp>
      <p:sp>
        <p:nvSpPr>
          <p:cNvPr id="167" name="Google Shape;167;p8"/>
          <p:cNvSpPr txBox="1"/>
          <p:nvPr>
            <p:ph idx="1" type="body"/>
          </p:nvPr>
        </p:nvSpPr>
        <p:spPr>
          <a:xfrm>
            <a:off x="204350" y="1417650"/>
            <a:ext cx="4474500" cy="48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lang="es-AR" sz="2000"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es-AR" sz="2000">
                <a:latin typeface="Courier New"/>
                <a:ea typeface="Courier New"/>
                <a:cs typeface="Courier New"/>
                <a:sym typeface="Courier New"/>
              </a:rPr>
              <a:t> modulo_simple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s-AR"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347472" lvl="0" marL="109728" rtl="0" algn="l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s-AR" sz="2000">
                <a:latin typeface="Courier New"/>
                <a:ea typeface="Courier New"/>
                <a:cs typeface="Courier New"/>
                <a:sym typeface="Courier New"/>
              </a:rPr>
              <a:t>input wire A,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347472" lvl="0" marL="109728" rtl="0" algn="l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s-AR" sz="2000">
                <a:latin typeface="Courier New"/>
                <a:ea typeface="Courier New"/>
                <a:cs typeface="Courier New"/>
                <a:sym typeface="Courier New"/>
              </a:rPr>
              <a:t>input wire </a:t>
            </a:r>
            <a:r>
              <a:rPr lang="es-AR" sz="2000">
                <a:latin typeface="Courier New"/>
                <a:ea typeface="Courier New"/>
                <a:cs typeface="Courier New"/>
                <a:sym typeface="Courier New"/>
              </a:rPr>
              <a:t>B,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347472" lvl="0" marL="109728" rtl="0" algn="l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s-AR" sz="2000">
                <a:latin typeface="Courier New"/>
                <a:ea typeface="Courier New"/>
                <a:cs typeface="Courier New"/>
                <a:sym typeface="Courier New"/>
              </a:rPr>
              <a:t>input wire </a:t>
            </a:r>
            <a:r>
              <a:rPr lang="es-AR" sz="2000">
                <a:latin typeface="Courier New"/>
                <a:ea typeface="Courier New"/>
                <a:cs typeface="Courier New"/>
                <a:sym typeface="Courier New"/>
              </a:rPr>
              <a:t>C,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347472" lvl="0" marL="109728" rtl="0" algn="l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s-AR" sz="2000"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s-AR" sz="2000">
                <a:latin typeface="Courier New"/>
                <a:ea typeface="Courier New"/>
                <a:cs typeface="Courier New"/>
                <a:sym typeface="Courier New"/>
              </a:rPr>
              <a:t>put wire </a:t>
            </a:r>
            <a:r>
              <a:rPr lang="es-AR" sz="2000">
                <a:latin typeface="Courier New"/>
                <a:ea typeface="Courier New"/>
                <a:cs typeface="Courier New"/>
                <a:sym typeface="Courier New"/>
              </a:rPr>
              <a:t>x,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347472" lvl="0" marL="109728" rtl="0" algn="l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s-AR" sz="2000"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s-AR" sz="2000">
                <a:latin typeface="Courier New"/>
                <a:ea typeface="Courier New"/>
                <a:cs typeface="Courier New"/>
                <a:sym typeface="Courier New"/>
              </a:rPr>
              <a:t>put wire </a:t>
            </a:r>
            <a:r>
              <a:rPr lang="es-AR" sz="20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s-AR" sz="2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109728" rtl="0" algn="l">
              <a:spcBef>
                <a:spcPts val="1000"/>
              </a:spcBef>
              <a:spcAft>
                <a:spcPts val="0"/>
              </a:spcAft>
              <a:buSzPts val="1360"/>
              <a:buNone/>
            </a:pPr>
            <a:r>
              <a:rPr lang="es-AR" sz="20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AR" sz="2000">
                <a:latin typeface="Courier New"/>
                <a:ea typeface="Courier New"/>
                <a:cs typeface="Courier New"/>
                <a:sym typeface="Courier New"/>
              </a:rPr>
              <a:t>wire</a:t>
            </a:r>
            <a:r>
              <a:rPr lang="es-AR" sz="2000">
                <a:latin typeface="Courier New"/>
                <a:ea typeface="Courier New"/>
                <a:cs typeface="Courier New"/>
                <a:sym typeface="Courier New"/>
              </a:rPr>
              <a:t> e;</a:t>
            </a:r>
            <a:endParaRPr/>
          </a:p>
          <a:p>
            <a:pPr indent="0" lvl="0" marL="109728" rtl="0" algn="l">
              <a:spcBef>
                <a:spcPts val="1000"/>
              </a:spcBef>
              <a:spcAft>
                <a:spcPts val="0"/>
              </a:spcAft>
              <a:buSzPts val="1360"/>
              <a:buNone/>
            </a:pPr>
            <a:r>
              <a:rPr lang="es-AR" sz="20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AR" sz="2000"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es-AR" sz="2000">
                <a:latin typeface="Courier New"/>
                <a:ea typeface="Courier New"/>
                <a:cs typeface="Courier New"/>
                <a:sym typeface="Courier New"/>
              </a:rPr>
              <a:t> e = A </a:t>
            </a:r>
            <a:r>
              <a:rPr b="1" lang="es-AR" sz="2000"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s-AR" sz="2000">
                <a:latin typeface="Courier New"/>
                <a:ea typeface="Courier New"/>
                <a:cs typeface="Courier New"/>
                <a:sym typeface="Courier New"/>
              </a:rPr>
              <a:t> B;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9728" rtl="0" algn="l">
              <a:spcBef>
                <a:spcPts val="1000"/>
              </a:spcBef>
              <a:spcAft>
                <a:spcPts val="0"/>
              </a:spcAft>
              <a:buSzPts val="1360"/>
              <a:buNone/>
            </a:pPr>
            <a:r>
              <a:rPr lang="es-AR" sz="20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AR" sz="2000"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es-AR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20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-AR" sz="200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s-AR" sz="2000">
                <a:latin typeface="Courier New"/>
                <a:ea typeface="Courier New"/>
                <a:cs typeface="Courier New"/>
                <a:sym typeface="Courier New"/>
              </a:rPr>
              <a:t>~ </a:t>
            </a:r>
            <a:r>
              <a:rPr lang="es-AR" sz="2000">
                <a:latin typeface="Courier New"/>
                <a:ea typeface="Courier New"/>
                <a:cs typeface="Courier New"/>
                <a:sym typeface="Courier New"/>
              </a:rPr>
              <a:t>C;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9728" rtl="0" algn="l">
              <a:spcBef>
                <a:spcPts val="1000"/>
              </a:spcBef>
              <a:spcAft>
                <a:spcPts val="0"/>
              </a:spcAft>
              <a:buSzPts val="1360"/>
              <a:buNone/>
            </a:pPr>
            <a:r>
              <a:rPr lang="es-AR" sz="20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AR" sz="2000"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es-AR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20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AR" sz="2000">
                <a:latin typeface="Courier New"/>
                <a:ea typeface="Courier New"/>
                <a:cs typeface="Courier New"/>
                <a:sym typeface="Courier New"/>
              </a:rPr>
              <a:t> = e </a:t>
            </a:r>
            <a:r>
              <a:rPr b="1" lang="es-AR" sz="2000"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s-AR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20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-AR" sz="20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9728" rtl="0" algn="l">
              <a:spcBef>
                <a:spcPts val="1000"/>
              </a:spcBef>
              <a:spcAft>
                <a:spcPts val="0"/>
              </a:spcAft>
              <a:buSzPts val="1360"/>
              <a:buNone/>
            </a:pPr>
            <a:r>
              <a:rPr b="1" lang="es-AR" sz="2000">
                <a:latin typeface="Courier New"/>
                <a:ea typeface="Courier New"/>
                <a:cs typeface="Courier New"/>
                <a:sym typeface="Courier New"/>
              </a:rPr>
              <a:t>endmodule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139446" lvl="0" marL="365760" rtl="0" algn="l">
              <a:spcBef>
                <a:spcPts val="135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C:\jobs\Marries\ch03\tiff\AACFLOI0.tif" id="168" name="Google Shape;168;p8"/>
          <p:cNvPicPr preferRelativeResize="0"/>
          <p:nvPr/>
        </p:nvPicPr>
        <p:blipFill rotWithShape="1">
          <a:blip r:embed="rId3">
            <a:alphaModFix/>
          </a:blip>
          <a:srcRect b="23190" l="0" r="0" t="-1"/>
          <a:stretch/>
        </p:blipFill>
        <p:spPr>
          <a:xfrm>
            <a:off x="4839250" y="2896025"/>
            <a:ext cx="3847549" cy="15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➢"/>
            </a:pPr>
            <a:r>
              <a:rPr lang="es-AR"/>
              <a:t>Según el flujo de diseño, todo hardware se especifica como una «caja negra» que define sus entradas y salidas. En verilog esta caja negra se denomina </a:t>
            </a:r>
            <a:r>
              <a:rPr b="1" lang="es-AR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es-AR"/>
              <a:t> (módulo).</a:t>
            </a:r>
            <a:endParaRPr/>
          </a:p>
        </p:txBody>
      </p:sp>
      <p:sp>
        <p:nvSpPr>
          <p:cNvPr id="174" name="Google Shape;17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Consolas"/>
              <a:buNone/>
            </a:pPr>
            <a:r>
              <a:rPr lang="es-AR"/>
              <a:t>Diseño de caja negra</a:t>
            </a:r>
            <a:endParaRPr/>
          </a:p>
        </p:txBody>
      </p:sp>
      <p:sp>
        <p:nvSpPr>
          <p:cNvPr id="175" name="Google Shape;175;p9"/>
          <p:cNvSpPr/>
          <p:nvPr/>
        </p:nvSpPr>
        <p:spPr>
          <a:xfrm>
            <a:off x="3491880" y="3645024"/>
            <a:ext cx="2088232" cy="1584176"/>
          </a:xfrm>
          <a:prstGeom prst="rect">
            <a:avLst/>
          </a:prstGeom>
          <a:solidFill>
            <a:schemeClr val="dk1"/>
          </a:solidFill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CAJA NEGRA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(module)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76" name="Google Shape;176;p9"/>
          <p:cNvCxnSpPr/>
          <p:nvPr/>
        </p:nvCxnSpPr>
        <p:spPr>
          <a:xfrm>
            <a:off x="5580112" y="4005064"/>
            <a:ext cx="1224136" cy="0"/>
          </a:xfrm>
          <a:prstGeom prst="straightConnector1">
            <a:avLst/>
          </a:prstGeom>
          <a:noFill/>
          <a:ln cap="flat" cmpd="thickThin" w="550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cxnSp>
        <p:nvCxnSpPr>
          <p:cNvPr id="177" name="Google Shape;177;p9"/>
          <p:cNvCxnSpPr/>
          <p:nvPr/>
        </p:nvCxnSpPr>
        <p:spPr>
          <a:xfrm>
            <a:off x="5580112" y="4437112"/>
            <a:ext cx="1224136" cy="0"/>
          </a:xfrm>
          <a:prstGeom prst="straightConnector1">
            <a:avLst/>
          </a:prstGeom>
          <a:noFill/>
          <a:ln cap="flat" cmpd="thickThin" w="550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cxnSp>
        <p:nvCxnSpPr>
          <p:cNvPr id="178" name="Google Shape;178;p9"/>
          <p:cNvCxnSpPr/>
          <p:nvPr/>
        </p:nvCxnSpPr>
        <p:spPr>
          <a:xfrm>
            <a:off x="2267744" y="3994867"/>
            <a:ext cx="1224136" cy="0"/>
          </a:xfrm>
          <a:prstGeom prst="straightConnector1">
            <a:avLst/>
          </a:prstGeom>
          <a:noFill/>
          <a:ln cap="flat" cmpd="thickThin" w="550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cxnSp>
        <p:nvCxnSpPr>
          <p:cNvPr id="179" name="Google Shape;179;p9"/>
          <p:cNvCxnSpPr/>
          <p:nvPr/>
        </p:nvCxnSpPr>
        <p:spPr>
          <a:xfrm>
            <a:off x="2267744" y="4426915"/>
            <a:ext cx="1224136" cy="0"/>
          </a:xfrm>
          <a:prstGeom prst="straightConnector1">
            <a:avLst/>
          </a:prstGeom>
          <a:noFill/>
          <a:ln cap="flat" cmpd="thickThin" w="550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180" name="Google Shape;180;p9"/>
          <p:cNvSpPr/>
          <p:nvPr/>
        </p:nvSpPr>
        <p:spPr>
          <a:xfrm>
            <a:off x="5606752" y="4725144"/>
            <a:ext cx="1197496" cy="36004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2252553" y="4725799"/>
            <a:ext cx="1197496" cy="36004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thickThin" w="55000">
            <a:solidFill>
              <a:srgbClr val="AB48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2" name="Google Shape;182;p9"/>
          <p:cNvSpPr txBox="1"/>
          <p:nvPr/>
        </p:nvSpPr>
        <p:spPr>
          <a:xfrm>
            <a:off x="1043608" y="4252446"/>
            <a:ext cx="10342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Entradas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3" name="Google Shape;183;p9"/>
          <p:cNvSpPr txBox="1"/>
          <p:nvPr/>
        </p:nvSpPr>
        <p:spPr>
          <a:xfrm>
            <a:off x="6824999" y="4306965"/>
            <a:ext cx="8611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Salidas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2011-08-11T00:37:32Z</dcterms:created>
  <dc:creator>dana</dc:creator>
</cp:coreProperties>
</file>