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0C453-80DD-4427-9819-952E52456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ACF7CB-C69C-4EAF-8FB8-1BC92DE0C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3FB731-F8F0-4610-9CBD-5C4B3BE2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88FD02-36F1-440D-BC33-202D807E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083212-F92E-4350-A17E-817437FD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6ED6B-93B7-4B0F-8DE1-295800A1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19951E-BA7E-406C-BB91-F832BCC1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D89D1E-B256-41B7-95FF-80B4B614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F45326-24CB-4DE8-878F-099DD4AA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1C7405-8C0C-4A21-A6C8-6E5BE88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7306D7E-9B41-40A9-B73B-35EEE3B65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3A45A5-EE2C-48FD-BD94-E009C7C6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6666FE-D87A-4D25-BC89-A233CF80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77F918-8C0A-4B4E-93A2-715C6302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83AA2-624D-45E5-867B-7E85A6F2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5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3C938-F865-443A-8A4E-660876E3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D62A1B-DE2B-4022-AB50-FAAABCD4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4E704-BB78-462C-B2F7-87183524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28F3B3-2B27-430F-A1BE-E8742E55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5E132-D811-4141-AD69-B5ECD44D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7B28D-AAC8-4BEB-9007-6986BEE7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7DFC76-F379-4CBF-BD68-9CBD24EF5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DF3FCA-38F5-4B70-B203-68024029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963D3D-D44B-4F6D-86B4-6451599D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83317B-6D92-4CA4-B613-BDDA0D46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3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D52D2C-695F-44DA-BE4D-E5CA95E5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6A3B2-1F7F-44B0-90A8-474231D44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1D1001-4F86-4015-9FA8-11F7B606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B2AD04-EB83-4609-A544-9357BEBB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F1F1B8-92C6-4C9F-90E5-3694FCE5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C1F83F-240D-4025-93B3-2F80705E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50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688A4-9A04-42B2-A4EE-E944FB5B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6EB601-5CCA-41F8-B77A-4774E43C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3F759B-A100-4FD9-8288-356727F1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CA79A1-2955-4558-A240-7779FE5A1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43AB9A7-C7C0-4AAB-9283-6E6AE6127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6C9DBC-DF2A-4A14-B7C8-4D8FCC3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8EDD89-B382-4B5B-94CC-12691B97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90A1F7-0B31-4A07-86E9-69C11A7F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0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A91E2-E1C6-4382-97E1-21823855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19B36B-3243-4C42-8684-378134DE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EEB7C5-3B15-4197-8CAD-9D544D57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4B4367-F775-4243-BDB0-955C71E4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6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7BB589-7801-4D30-8B74-1F28B096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C2A79C-F1FA-4397-BD13-AF6D4020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105526-B2A3-4A2D-85A7-CEC8B41E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10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B8A9A-0D19-4AE0-8B8A-5498FE69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E8E4A-27E2-48F5-9C79-EB5C04F4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97CED8-C59E-4F65-9FBA-6038B281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568082-51F5-48EE-ABE7-D2D1A400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DF2027-E590-4C2B-83A8-DB175F4C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B1872C-130B-4A90-B1FC-3789C81C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3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FA3B7F-911B-4F78-9984-9E0DE06E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46A4E4-B121-40A1-BECA-BB40710FC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AD6817-F3A6-4723-8B87-3F5161DE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2265B2-7451-44B2-ABF5-AAC4C2DB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98C8FC-33E6-4CE8-BDB1-FD9BE7A6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23B2EF-87AC-4F97-9964-0FBD23DD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98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4C5129-6CDE-4294-827A-07357A41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28D1BC-4378-45FE-AC9D-572720E2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6995F1-EF89-484A-9358-B6C3A908F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E547-742B-453E-B356-42BBD211D92D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1D24B-912C-4CA0-A7DB-7823B9D6D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68CB59-5D21-4378-8CD0-DA2549E3D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49D1-639F-4132-B087-A6FBB366F2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9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5" Type="http://schemas.openxmlformats.org/officeDocument/2006/relationships/image" Target="../media/image9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7">
            <a:extLst>
              <a:ext uri="{FF2B5EF4-FFF2-40B4-BE49-F238E27FC236}">
                <a16:creationId xmlns:a16="http://schemas.microsoft.com/office/drawing/2014/main" xmlns="" id="{42A5316D-ED2F-4F89-B4B4-8D9240B1A3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9B53786-FBB7-414B-BF40-778A7191C6B2}"/>
              </a:ext>
            </a:extLst>
          </p:cNvPr>
          <p:cNvSpPr txBox="1"/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StorieBoard </a:t>
            </a:r>
          </a:p>
        </p:txBody>
      </p:sp>
      <p:pic>
        <p:nvPicPr>
          <p:cNvPr id="35" name="Picture 3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23C37704-6CF3-45CF-B29F-8C69ACCC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0" y="1996411"/>
            <a:ext cx="4557251" cy="12304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2A5E20C-7E7C-4827-AAB9-2E31BC3EAA85}"/>
              </a:ext>
            </a:extLst>
          </p:cNvPr>
          <p:cNvSpPr txBox="1"/>
          <p:nvPr/>
        </p:nvSpPr>
        <p:spPr>
          <a:xfrm>
            <a:off x="3538087" y="4764505"/>
            <a:ext cx="7188199" cy="185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Anthony Bueno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Enzo Silvestre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Gabriel Damas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Leo Jonas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Samuel Adriano</a:t>
            </a:r>
          </a:p>
        </p:txBody>
      </p:sp>
      <p:pic>
        <p:nvPicPr>
          <p:cNvPr id="38" name="Picture 37" descr="A person holding a clipboard&#10;&#10;Description automatically generated with low confidence">
            <a:extLst>
              <a:ext uri="{FF2B5EF4-FFF2-40B4-BE49-F238E27FC236}">
                <a16:creationId xmlns:a16="http://schemas.microsoft.com/office/drawing/2014/main" xmlns="" id="{A594674D-6478-4B7D-92F2-AB7764E1C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12" y="2343549"/>
            <a:ext cx="2374901" cy="45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5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port&#10;&#10;Description automatically generated">
            <a:extLst>
              <a:ext uri="{FF2B5EF4-FFF2-40B4-BE49-F238E27FC236}">
                <a16:creationId xmlns:a16="http://schemas.microsoft.com/office/drawing/2014/main" xmlns="" id="{26BB2329-E710-4DE7-9CA6-86659104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0" y="1584230"/>
            <a:ext cx="11094020" cy="3689540"/>
          </a:xfrm>
          <a:prstGeom prst="rect">
            <a:avLst/>
          </a:prstGeom>
        </p:spPr>
      </p:pic>
      <p:pic>
        <p:nvPicPr>
          <p:cNvPr id="7" name="Picture 6" descr="A picture containing indoor, dark&#10;&#10;Description automatically generated">
            <a:extLst>
              <a:ext uri="{FF2B5EF4-FFF2-40B4-BE49-F238E27FC236}">
                <a16:creationId xmlns:a16="http://schemas.microsoft.com/office/drawing/2014/main" xmlns="" id="{A3848564-DE05-4165-9ACF-2B4D55641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52" y="3142364"/>
            <a:ext cx="2690813" cy="2405063"/>
          </a:xfrm>
          <a:prstGeom prst="rect">
            <a:avLst/>
          </a:prstGeom>
        </p:spPr>
      </p:pic>
      <p:pic>
        <p:nvPicPr>
          <p:cNvPr id="13" name="Picture 12" descr="A picture containing indoor, dark&#10;&#10;Description automatically generated">
            <a:extLst>
              <a:ext uri="{FF2B5EF4-FFF2-40B4-BE49-F238E27FC236}">
                <a16:creationId xmlns:a16="http://schemas.microsoft.com/office/drawing/2014/main" xmlns="" id="{9B6368D3-CE2B-43C2-ACF1-F81538928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53" y="3099769"/>
            <a:ext cx="2690813" cy="2405063"/>
          </a:xfrm>
          <a:prstGeom prst="rect">
            <a:avLst/>
          </a:prstGeom>
        </p:spPr>
      </p:pic>
      <p:pic>
        <p:nvPicPr>
          <p:cNvPr id="15" name="Picture 14" descr="A picture containing indoor, dark&#10;&#10;Description automatically generated">
            <a:extLst>
              <a:ext uri="{FF2B5EF4-FFF2-40B4-BE49-F238E27FC236}">
                <a16:creationId xmlns:a16="http://schemas.microsoft.com/office/drawing/2014/main" xmlns="" id="{410FEC7E-9157-41B5-81BB-51824388A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20" y="3099770"/>
            <a:ext cx="2690813" cy="2405063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xmlns="" id="{F3041A4B-8495-4ABB-A822-D57F260032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3" y="112666"/>
            <a:ext cx="1880738" cy="6205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EDF96C-EEDC-464C-86F7-7BDB63C10264}"/>
              </a:ext>
            </a:extLst>
          </p:cNvPr>
          <p:cNvSpPr txBox="1"/>
          <p:nvPr/>
        </p:nvSpPr>
        <p:spPr>
          <a:xfrm>
            <a:off x="4619626" y="112666"/>
            <a:ext cx="29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StoryBoard</a:t>
            </a:r>
            <a:r>
              <a:rPr lang="pt-BR" sz="2400" b="1" dirty="0" smtClean="0"/>
              <a:t> </a:t>
            </a:r>
            <a:r>
              <a:rPr lang="pt-BR" sz="2400" b="1" dirty="0"/>
              <a:t>– Parte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96EFF3B-C72A-48E2-8F92-7F7D43771F7B}"/>
              </a:ext>
            </a:extLst>
          </p:cNvPr>
          <p:cNvSpPr/>
          <p:nvPr/>
        </p:nvSpPr>
        <p:spPr>
          <a:xfrm>
            <a:off x="548990" y="5391150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8972AFB-EFB2-461C-9040-6463044D04D8}"/>
              </a:ext>
            </a:extLst>
          </p:cNvPr>
          <p:cNvSpPr/>
          <p:nvPr/>
        </p:nvSpPr>
        <p:spPr>
          <a:xfrm>
            <a:off x="4265470" y="5381007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76C7DC-0D35-43BE-BBBC-6B1FD8DBB02C}"/>
              </a:ext>
            </a:extLst>
          </p:cNvPr>
          <p:cNvSpPr/>
          <p:nvPr/>
        </p:nvSpPr>
        <p:spPr>
          <a:xfrm>
            <a:off x="7981951" y="5381007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B3CADCC-090C-4A3E-95EE-70EE7EDDA59C}"/>
              </a:ext>
            </a:extLst>
          </p:cNvPr>
          <p:cNvSpPr/>
          <p:nvPr/>
        </p:nvSpPr>
        <p:spPr>
          <a:xfrm>
            <a:off x="548990" y="856464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273C2A-72B8-4688-9A40-4A03A6FF65FE}"/>
              </a:ext>
            </a:extLst>
          </p:cNvPr>
          <p:cNvSpPr/>
          <p:nvPr/>
        </p:nvSpPr>
        <p:spPr>
          <a:xfrm>
            <a:off x="4265470" y="846321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FBAEB9B-C978-4EE6-9447-6C34630CA9EB}"/>
              </a:ext>
            </a:extLst>
          </p:cNvPr>
          <p:cNvSpPr/>
          <p:nvPr/>
        </p:nvSpPr>
        <p:spPr>
          <a:xfrm>
            <a:off x="7981951" y="846153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8E7B0E-B657-47AD-A084-74E66AF5521A}"/>
              </a:ext>
            </a:extLst>
          </p:cNvPr>
          <p:cNvSpPr txBox="1"/>
          <p:nvPr/>
        </p:nvSpPr>
        <p:spPr>
          <a:xfrm>
            <a:off x="1278512" y="981685"/>
            <a:ext cx="222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Começo do problema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F2459E1-A797-44BC-8B80-AE70662083C7}"/>
              </a:ext>
            </a:extLst>
          </p:cNvPr>
          <p:cNvSpPr txBox="1"/>
          <p:nvPr/>
        </p:nvSpPr>
        <p:spPr>
          <a:xfrm>
            <a:off x="4733287" y="964938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Acúmulo de pessoas na fila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819429-5DFC-4652-9AFE-2FEDEE161E4E}"/>
              </a:ext>
            </a:extLst>
          </p:cNvPr>
          <p:cNvSpPr txBox="1"/>
          <p:nvPr/>
        </p:nvSpPr>
        <p:spPr>
          <a:xfrm>
            <a:off x="8766777" y="971374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Clientes insatisfeitos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52A7C5B-DE8C-463C-86A1-9C1A1CB541FC}"/>
              </a:ext>
            </a:extLst>
          </p:cNvPr>
          <p:cNvSpPr txBox="1"/>
          <p:nvPr/>
        </p:nvSpPr>
        <p:spPr>
          <a:xfrm>
            <a:off x="845963" y="5664807"/>
            <a:ext cx="3067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badi" panose="020B0604020104020204" pitchFamily="34" charset="0"/>
              </a:rPr>
              <a:t>Aqui é o momento em que o primeiro usúario nota um problema na máquina.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0071081-51A3-4CF9-B02C-0FC37D5C3A03}"/>
              </a:ext>
            </a:extLst>
          </p:cNvPr>
          <p:cNvSpPr txBox="1"/>
          <p:nvPr/>
        </p:nvSpPr>
        <p:spPr>
          <a:xfrm>
            <a:off x="4619626" y="5612069"/>
            <a:ext cx="306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badi" panose="020B0604020104020204" pitchFamily="34" charset="0"/>
              </a:rPr>
              <a:t>Como a máquina está travada</a:t>
            </a:r>
          </a:p>
          <a:p>
            <a:pPr algn="just"/>
            <a:r>
              <a:rPr lang="pt-BR" sz="1400" b="1" dirty="0">
                <a:latin typeface="Abadi" panose="020B0604020104020204" pitchFamily="34" charset="0"/>
              </a:rPr>
              <a:t>uma grande fila se forma.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FC4C510-AD9D-47D3-B315-10BECD63CF4C}"/>
              </a:ext>
            </a:extLst>
          </p:cNvPr>
          <p:cNvSpPr txBox="1"/>
          <p:nvPr/>
        </p:nvSpPr>
        <p:spPr>
          <a:xfrm>
            <a:off x="8278927" y="5466732"/>
            <a:ext cx="3067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badi" panose="020B0604020104020204" pitchFamily="34" charset="0"/>
              </a:rPr>
              <a:t>Com a demora causada pela lentidão do totem, os usuarios param de usar o equipamento e buscam outras alternativas.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xmlns="" id="{45DE73F6-E1D0-405D-8311-5687AA2FA9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41" y="2846083"/>
            <a:ext cx="1163585" cy="35780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xmlns="" id="{1E7CC15D-19D1-473F-AF4D-0A1EE88240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32" y="2846083"/>
            <a:ext cx="1163585" cy="357802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xmlns="" id="{4C38B250-090A-49BE-93FD-F40C89444D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567" y="2846083"/>
            <a:ext cx="1163585" cy="357802"/>
          </a:xfrm>
          <a:prstGeom prst="rect">
            <a:avLst/>
          </a:prstGeom>
        </p:spPr>
      </p:pic>
      <p:pic>
        <p:nvPicPr>
          <p:cNvPr id="1028" name="Picture 4" descr="technical warning sign; hazard! ">
            <a:extLst>
              <a:ext uri="{FF2B5EF4-FFF2-40B4-BE49-F238E27FC236}">
                <a16:creationId xmlns:a16="http://schemas.microsoft.com/office/drawing/2014/main" xmlns="" id="{2F1BD733-5931-400F-845B-602FEE98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70" y="3556747"/>
            <a:ext cx="281964" cy="2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technical warning sign; hazard! ">
            <a:extLst>
              <a:ext uri="{FF2B5EF4-FFF2-40B4-BE49-F238E27FC236}">
                <a16:creationId xmlns:a16="http://schemas.microsoft.com/office/drawing/2014/main" xmlns="" id="{DD8D67E5-5E9F-466B-8772-D9981BED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02" y="3506729"/>
            <a:ext cx="281964" cy="2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technical warning sign; hazard! ">
            <a:extLst>
              <a:ext uri="{FF2B5EF4-FFF2-40B4-BE49-F238E27FC236}">
                <a16:creationId xmlns:a16="http://schemas.microsoft.com/office/drawing/2014/main" xmlns="" id="{85DC1B86-067B-4DE0-8D95-637033A6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294" y="3506728"/>
            <a:ext cx="281964" cy="2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3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&#10;&#10;Description automatically generated">
            <a:extLst>
              <a:ext uri="{FF2B5EF4-FFF2-40B4-BE49-F238E27FC236}">
                <a16:creationId xmlns:a16="http://schemas.microsoft.com/office/drawing/2014/main" xmlns="" id="{60D9ABD0-C1C4-47EF-9CCD-3F5010BEB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80" y="3120069"/>
            <a:ext cx="2690813" cy="2405063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796BA65B-C9F8-4E69-B6D5-563C46ACC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373" y="2031938"/>
            <a:ext cx="1624978" cy="536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C9A18ED-28DD-4FDC-94B9-00E283814233}"/>
              </a:ext>
            </a:extLst>
          </p:cNvPr>
          <p:cNvSpPr/>
          <p:nvPr/>
        </p:nvSpPr>
        <p:spPr>
          <a:xfrm>
            <a:off x="548990" y="5391150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A5A9DC3-BB65-4C63-83FF-91B1B69C8A97}"/>
              </a:ext>
            </a:extLst>
          </p:cNvPr>
          <p:cNvSpPr/>
          <p:nvPr/>
        </p:nvSpPr>
        <p:spPr>
          <a:xfrm>
            <a:off x="4265470" y="5381007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26A999-21DF-4AA7-857F-E05F97D1855D}"/>
              </a:ext>
            </a:extLst>
          </p:cNvPr>
          <p:cNvSpPr/>
          <p:nvPr/>
        </p:nvSpPr>
        <p:spPr>
          <a:xfrm>
            <a:off x="7981951" y="5381007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BA010C2-6759-4800-946B-16AD27F1DE07}"/>
              </a:ext>
            </a:extLst>
          </p:cNvPr>
          <p:cNvSpPr/>
          <p:nvPr/>
        </p:nvSpPr>
        <p:spPr>
          <a:xfrm>
            <a:off x="548990" y="856464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ED222BF-E9D4-46CE-83B8-46ADE361DCC4}"/>
              </a:ext>
            </a:extLst>
          </p:cNvPr>
          <p:cNvSpPr/>
          <p:nvPr/>
        </p:nvSpPr>
        <p:spPr>
          <a:xfrm>
            <a:off x="4265470" y="846321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F48C4B-BB4B-429F-AB05-01978820B4FC}"/>
              </a:ext>
            </a:extLst>
          </p:cNvPr>
          <p:cNvSpPr/>
          <p:nvPr/>
        </p:nvSpPr>
        <p:spPr>
          <a:xfrm>
            <a:off x="7981951" y="846153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CED408F-4C0A-41FD-A7EB-BD2D78B22E1B}"/>
              </a:ext>
            </a:extLst>
          </p:cNvPr>
          <p:cNvSpPr txBox="1"/>
          <p:nvPr/>
        </p:nvSpPr>
        <p:spPr>
          <a:xfrm>
            <a:off x="4619626" y="112666"/>
            <a:ext cx="29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StoryBoard</a:t>
            </a:r>
            <a:r>
              <a:rPr lang="pt-BR" sz="2400" b="1" dirty="0" smtClean="0"/>
              <a:t> </a:t>
            </a:r>
            <a:r>
              <a:rPr lang="pt-BR" sz="2400" b="1" dirty="0"/>
              <a:t>– Parte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55DCD5-AC37-45A5-9DF1-BD0BA997522A}"/>
              </a:ext>
            </a:extLst>
          </p:cNvPr>
          <p:cNvSpPr txBox="1"/>
          <p:nvPr/>
        </p:nvSpPr>
        <p:spPr>
          <a:xfrm>
            <a:off x="1305356" y="971751"/>
            <a:ext cx="208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Nota-se o problema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D54B03-B88F-4DA4-8F02-4B4DBB13CA2B}"/>
              </a:ext>
            </a:extLst>
          </p:cNvPr>
          <p:cNvSpPr txBox="1"/>
          <p:nvPr/>
        </p:nvSpPr>
        <p:spPr>
          <a:xfrm>
            <a:off x="5121534" y="982964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Busca pela solução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1EFB2-3170-44BA-8372-28169201389D}"/>
              </a:ext>
            </a:extLst>
          </p:cNvPr>
          <p:cNvSpPr txBox="1"/>
          <p:nvPr/>
        </p:nvSpPr>
        <p:spPr>
          <a:xfrm>
            <a:off x="7965829" y="983165"/>
            <a:ext cx="377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Recebemos a proposta para a solução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01C5E7-EEF9-4754-8FEE-255CDF1AAF93}"/>
              </a:ext>
            </a:extLst>
          </p:cNvPr>
          <p:cNvSpPr txBox="1"/>
          <p:nvPr/>
        </p:nvSpPr>
        <p:spPr>
          <a:xfrm>
            <a:off x="793608" y="5605377"/>
            <a:ext cx="3171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badi" panose="020B0604020202020204" pitchFamily="34" charset="0"/>
              </a:rPr>
              <a:t>A gerente  nota a ausencia de pessoas usando o totem e questiona o motivo.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61C407-2B52-4A0A-B00D-6F0DE7EE5B2B}"/>
              </a:ext>
            </a:extLst>
          </p:cNvPr>
          <p:cNvSpPr txBox="1"/>
          <p:nvPr/>
        </p:nvSpPr>
        <p:spPr>
          <a:xfrm>
            <a:off x="4504878" y="5579226"/>
            <a:ext cx="3171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badi" panose="020B0604020104020204" pitchFamily="34" charset="0"/>
              </a:rPr>
              <a:t>Com o problema abordado, um funcionario dá a sugestão de que uma empresa de monitormento de hardware é a solução (Monitotem).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C30A4B2-4FAF-48A8-86E4-1072C938AF3F}"/>
              </a:ext>
            </a:extLst>
          </p:cNvPr>
          <p:cNvSpPr txBox="1"/>
          <p:nvPr/>
        </p:nvSpPr>
        <p:spPr>
          <a:xfrm>
            <a:off x="8226567" y="5579226"/>
            <a:ext cx="3171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badi" panose="020B0604020104020204" pitchFamily="34" charset="0"/>
              </a:rPr>
              <a:t>Por fim, a gerente entra em contato com nossa empresa e contrata nosso software de monitoramento.</a:t>
            </a:r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xmlns="" id="{B2786B31-D2C5-4851-A61C-0FA55A0656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3" y="112666"/>
            <a:ext cx="1880738" cy="620529"/>
          </a:xfrm>
          <a:prstGeom prst="rect">
            <a:avLst/>
          </a:prstGeom>
        </p:spPr>
      </p:pic>
      <p:pic>
        <p:nvPicPr>
          <p:cNvPr id="8" name="Picture 7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xmlns="" id="{E7D8245B-1EFE-4B40-B22A-EC12869E1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3" y="1566322"/>
            <a:ext cx="7391126" cy="366413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xmlns="" id="{30D01197-5008-4E7E-95C9-BB0259E757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41" y="3012053"/>
            <a:ext cx="1163585" cy="35780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xmlns="" id="{FAC422C2-036C-47BC-AFAA-17E34351AF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41" y="3014210"/>
            <a:ext cx="1163585" cy="35780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25" name="Picture 24" descr="A picture containing indoor, dark&#10;&#10;Description automatically generated">
            <a:extLst>
              <a:ext uri="{FF2B5EF4-FFF2-40B4-BE49-F238E27FC236}">
                <a16:creationId xmlns:a16="http://schemas.microsoft.com/office/drawing/2014/main" xmlns="" id="{2FED1E17-515D-4909-8BF1-FF00E4CFD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77" y="3251700"/>
            <a:ext cx="2441610" cy="2182324"/>
          </a:xfrm>
          <a:prstGeom prst="rect">
            <a:avLst/>
          </a:prstGeom>
        </p:spPr>
      </p:pic>
      <p:pic>
        <p:nvPicPr>
          <p:cNvPr id="26" name="Picture 25" descr="A picture containing indoor, dark&#10;&#10;Description automatically generated">
            <a:extLst>
              <a:ext uri="{FF2B5EF4-FFF2-40B4-BE49-F238E27FC236}">
                <a16:creationId xmlns:a16="http://schemas.microsoft.com/office/drawing/2014/main" xmlns="" id="{E4B312F9-E7E6-4298-AF25-C66EAE66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74" y="3262162"/>
            <a:ext cx="2441610" cy="2182324"/>
          </a:xfrm>
          <a:prstGeom prst="rect">
            <a:avLst/>
          </a:prstGeom>
        </p:spPr>
      </p:pic>
      <p:pic>
        <p:nvPicPr>
          <p:cNvPr id="29" name="Picture 4" descr="technical warning sign; hazard! ">
            <a:extLst>
              <a:ext uri="{FF2B5EF4-FFF2-40B4-BE49-F238E27FC236}">
                <a16:creationId xmlns:a16="http://schemas.microsoft.com/office/drawing/2014/main" xmlns="" id="{BAF1D46D-D763-4040-BCB3-CB4A946F9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2" y="3613897"/>
            <a:ext cx="281964" cy="2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technical warning sign; hazard! ">
            <a:extLst>
              <a:ext uri="{FF2B5EF4-FFF2-40B4-BE49-F238E27FC236}">
                <a16:creationId xmlns:a16="http://schemas.microsoft.com/office/drawing/2014/main" xmlns="" id="{F09E02B0-9A54-40FA-8B05-FD385F65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97" y="3628184"/>
            <a:ext cx="281964" cy="2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8E089D1-C8B8-4049-9A5A-3BEF10AC7F7D}"/>
              </a:ext>
            </a:extLst>
          </p:cNvPr>
          <p:cNvSpPr txBox="1"/>
          <p:nvPr/>
        </p:nvSpPr>
        <p:spPr>
          <a:xfrm>
            <a:off x="6969579" y="2299977"/>
            <a:ext cx="15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,</a:t>
            </a:r>
          </a:p>
        </p:txBody>
      </p:sp>
      <p:pic>
        <p:nvPicPr>
          <p:cNvPr id="45" name="Picture 4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ED3642C2-F933-4691-9455-11FE84124F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829" y="1541016"/>
            <a:ext cx="3670300" cy="371475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xmlns="" id="{D4DA2E51-543B-420D-9E19-F5D9379068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69" b="93925" l="8257" r="88991">
                        <a14:foregroundMark x1="8257" y1="16822" x2="8257" y2="16822"/>
                        <a14:foregroundMark x1="55046" y1="37383" x2="55046" y2="37383"/>
                        <a14:foregroundMark x1="37615" y1="2336" x2="37615" y2="2336"/>
                        <a14:foregroundMark x1="42202" y1="14019" x2="42202" y2="14019"/>
                        <a14:foregroundMark x1="45872" y1="7944" x2="45872" y2="7944"/>
                        <a14:foregroundMark x1="33028" y1="32710" x2="33028" y2="32710"/>
                        <a14:foregroundMark x1="61468" y1="93925" x2="61468" y2="93925"/>
                        <a14:foregroundMark x1="9174" y1="16822" x2="9174" y2="16822"/>
                        <a14:foregroundMark x1="8257" y1="15421" x2="8257" y2="15421"/>
                        <a14:foregroundMark x1="9174" y1="18692" x2="9174" y2="18692"/>
                        <a14:foregroundMark x1="9174" y1="23832" x2="9174" y2="23832"/>
                        <a14:foregroundMark x1="9174" y1="21963" x2="9174" y2="21963"/>
                        <a14:foregroundMark x1="43119" y1="14019" x2="43119" y2="14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12" y="2254634"/>
            <a:ext cx="408699" cy="8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0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8F73374B-D0C3-4E3E-80C4-A44E32F5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41" y="1595384"/>
            <a:ext cx="11074969" cy="3670489"/>
          </a:xfrm>
          <a:prstGeom prst="rect">
            <a:avLst/>
          </a:prstGeom>
        </p:spPr>
      </p:pic>
      <p:pic>
        <p:nvPicPr>
          <p:cNvPr id="4" name="Picture 3" descr="A picture containing indoor, dark&#10;&#10;Description automatically generated">
            <a:extLst>
              <a:ext uri="{FF2B5EF4-FFF2-40B4-BE49-F238E27FC236}">
                <a16:creationId xmlns:a16="http://schemas.microsoft.com/office/drawing/2014/main" xmlns="" id="{41582C75-A38B-48E1-BB6A-E3305526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479" y="3102768"/>
            <a:ext cx="2690813" cy="2405063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C76711ED-2743-4B50-8AB4-FDA9C1E784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58" y="2581451"/>
            <a:ext cx="832909" cy="27480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C1A2C267-1FA3-4DDE-965D-45EA3044A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900" y="2606082"/>
            <a:ext cx="832909" cy="2748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60FE9F-8208-4350-BF38-34A1732341A0}"/>
              </a:ext>
            </a:extLst>
          </p:cNvPr>
          <p:cNvSpPr/>
          <p:nvPr/>
        </p:nvSpPr>
        <p:spPr>
          <a:xfrm>
            <a:off x="548990" y="5391150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1A394-8557-49EC-922F-507F1E89B805}"/>
              </a:ext>
            </a:extLst>
          </p:cNvPr>
          <p:cNvSpPr/>
          <p:nvPr/>
        </p:nvSpPr>
        <p:spPr>
          <a:xfrm>
            <a:off x="4265470" y="5381007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9C46F3-90E7-4E23-B214-197827561E36}"/>
              </a:ext>
            </a:extLst>
          </p:cNvPr>
          <p:cNvSpPr/>
          <p:nvPr/>
        </p:nvSpPr>
        <p:spPr>
          <a:xfrm>
            <a:off x="7981951" y="5381007"/>
            <a:ext cx="3661059" cy="1276350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6BB7A74-2EB3-4A72-AF07-0C72FB205972}"/>
              </a:ext>
            </a:extLst>
          </p:cNvPr>
          <p:cNvSpPr/>
          <p:nvPr/>
        </p:nvSpPr>
        <p:spPr>
          <a:xfrm>
            <a:off x="548990" y="856464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3C216E6-EE31-4531-A67E-D8F8A717D959}"/>
              </a:ext>
            </a:extLst>
          </p:cNvPr>
          <p:cNvSpPr/>
          <p:nvPr/>
        </p:nvSpPr>
        <p:spPr>
          <a:xfrm>
            <a:off x="4265470" y="846321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608BBB9-9F6D-4DBE-9A43-44FBA2D2901F}"/>
              </a:ext>
            </a:extLst>
          </p:cNvPr>
          <p:cNvSpPr/>
          <p:nvPr/>
        </p:nvSpPr>
        <p:spPr>
          <a:xfrm>
            <a:off x="7981951" y="846153"/>
            <a:ext cx="3661059" cy="620529"/>
          </a:xfrm>
          <a:prstGeom prst="rect">
            <a:avLst/>
          </a:prstGeom>
          <a:noFill/>
          <a:ln w="28575">
            <a:solidFill>
              <a:srgbClr val="23608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7E74A51-FC9D-4FCF-BB9F-016E1B946D2E}"/>
              </a:ext>
            </a:extLst>
          </p:cNvPr>
          <p:cNvSpPr txBox="1"/>
          <p:nvPr/>
        </p:nvSpPr>
        <p:spPr>
          <a:xfrm>
            <a:off x="4619626" y="112666"/>
            <a:ext cx="295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StoryBoard</a:t>
            </a:r>
            <a:r>
              <a:rPr lang="pt-BR" sz="2400" b="1" dirty="0" smtClean="0"/>
              <a:t> </a:t>
            </a:r>
            <a:r>
              <a:rPr lang="pt-BR" sz="2400" b="1" dirty="0"/>
              <a:t>– Parte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FC0160C-ECC6-434B-A85A-EDD87A168492}"/>
              </a:ext>
            </a:extLst>
          </p:cNvPr>
          <p:cNvSpPr txBox="1"/>
          <p:nvPr/>
        </p:nvSpPr>
        <p:spPr>
          <a:xfrm>
            <a:off x="1541052" y="996583"/>
            <a:ext cx="170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Monitoramento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3425ED-3830-4278-A2C1-284E397B0F92}"/>
              </a:ext>
            </a:extLst>
          </p:cNvPr>
          <p:cNvSpPr txBox="1"/>
          <p:nvPr/>
        </p:nvSpPr>
        <p:spPr>
          <a:xfrm>
            <a:off x="5596467" y="971234"/>
            <a:ext cx="10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Execução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22E0C-4871-42D1-A20D-0A72E492FDDA}"/>
              </a:ext>
            </a:extLst>
          </p:cNvPr>
          <p:cNvSpPr txBox="1"/>
          <p:nvPr/>
        </p:nvSpPr>
        <p:spPr>
          <a:xfrm>
            <a:off x="9257526" y="996583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Resolução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804DF8-FE0F-43B1-8F54-F294C3E56C6A}"/>
              </a:ext>
            </a:extLst>
          </p:cNvPr>
          <p:cNvSpPr txBox="1"/>
          <p:nvPr/>
        </p:nvSpPr>
        <p:spPr>
          <a:xfrm>
            <a:off x="558515" y="5336827"/>
            <a:ext cx="3630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Abadi" panose="020B0604020104020204" pitchFamily="34" charset="0"/>
              </a:rPr>
              <a:t>Com nosso software em ação, o monitoramento começa a ser feito. Os dados do totem são coletados e enviados para o nosso banco de dados(azure) e no final o cliente consegue visualizar tudo através de uma Dashboard no site.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39180D-4AAA-418B-AD6C-C22B662D2F4F}"/>
              </a:ext>
            </a:extLst>
          </p:cNvPr>
          <p:cNvSpPr txBox="1"/>
          <p:nvPr/>
        </p:nvSpPr>
        <p:spPr>
          <a:xfrm>
            <a:off x="4284095" y="5336827"/>
            <a:ext cx="3511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latin typeface="Abadi" panose="020B0604020104020204" pitchFamily="34" charset="0"/>
              </a:rPr>
              <a:t>Após isso, por meios dos dados coletados em tempo real, nosso sistema detecta que a memoria ram do totem está em quase 100%      de uso; isso pode causar lentidão/travamento da máquina. Então como modo de prevenção a gerente é notificada através do </a:t>
            </a:r>
            <a:r>
              <a:rPr lang="pt-BR" sz="1200" b="1" dirty="0">
                <a:solidFill>
                  <a:srgbClr val="FF0000"/>
                </a:solidFill>
                <a:latin typeface="Abadi" panose="020B0604020104020204" pitchFamily="34" charset="0"/>
              </a:rPr>
              <a:t>SLACK </a:t>
            </a:r>
            <a:r>
              <a:rPr lang="pt-BR" sz="1200" b="1" dirty="0">
                <a:latin typeface="Abadi" panose="020B0604020104020204" pitchFamily="34" charset="0"/>
              </a:rPr>
              <a:t>sobre as medidas que devem ser tomadas.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9B989A-3696-49DC-91A0-9AA826927951}"/>
              </a:ext>
            </a:extLst>
          </p:cNvPr>
          <p:cNvSpPr txBox="1"/>
          <p:nvPr/>
        </p:nvSpPr>
        <p:spPr>
          <a:xfrm>
            <a:off x="8040050" y="5507831"/>
            <a:ext cx="35448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badi" panose="020B0604020104020204" pitchFamily="34" charset="0"/>
              </a:rPr>
              <a:t>O problema foi resolvido! Com o auxilio do nosso sistema, a gerente soube com antecedência as medidas que devem ser tomadas para que o totem tenha um bom desempenho.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0851D910-ABAF-4B8C-B209-5632D6E89AEE}"/>
              </a:ext>
            </a:extLst>
          </p:cNvPr>
          <p:cNvSpPr/>
          <p:nvPr/>
        </p:nvSpPr>
        <p:spPr>
          <a:xfrm>
            <a:off x="4714203" y="2880891"/>
            <a:ext cx="1534196" cy="3779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CPU: 60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DAFB9F93-6849-4786-82FE-99A57F6CDD21}"/>
              </a:ext>
            </a:extLst>
          </p:cNvPr>
          <p:cNvSpPr/>
          <p:nvPr/>
        </p:nvSpPr>
        <p:spPr>
          <a:xfrm>
            <a:off x="4714202" y="3370665"/>
            <a:ext cx="1506982" cy="348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Disco: 40%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3FB0A0BE-BD22-457D-8589-2ADE83B205A7}"/>
              </a:ext>
            </a:extLst>
          </p:cNvPr>
          <p:cNvSpPr/>
          <p:nvPr/>
        </p:nvSpPr>
        <p:spPr>
          <a:xfrm>
            <a:off x="4732914" y="3891965"/>
            <a:ext cx="1506983" cy="348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Memoria: 94%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xmlns="" id="{CCF2FE52-45B7-44A9-A3E5-538DC3B320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17" y="3556456"/>
            <a:ext cx="647700" cy="647700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xmlns="" id="{0FE1CE3F-DFFC-4896-B9CA-CCFE1C1E89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763104"/>
            <a:ext cx="647700" cy="64770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xmlns="" id="{108168A8-7429-425E-9330-CA798FF224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26" y="3682611"/>
            <a:ext cx="647700" cy="647700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xmlns="" id="{12BA3C37-21DC-46B4-8EBE-39C991DBE9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21273" y="3252901"/>
            <a:ext cx="591278" cy="429128"/>
          </a:xfrm>
          <a:prstGeom prst="curvedConnector3">
            <a:avLst>
              <a:gd name="adj1" fmla="val 4826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&#10;&#10;Description automatically generated with medium confidence">
            <a:extLst>
              <a:ext uri="{FF2B5EF4-FFF2-40B4-BE49-F238E27FC236}">
                <a16:creationId xmlns:a16="http://schemas.microsoft.com/office/drawing/2014/main" xmlns="" id="{8AFA7379-4ED5-4358-BBE1-398AF5029F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90" y="2833679"/>
            <a:ext cx="1096784" cy="279766"/>
          </a:xfrm>
          <a:prstGeom prst="rect">
            <a:avLst/>
          </a:prstGeom>
        </p:spPr>
      </p:pic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xmlns="" id="{D0462237-98B6-4BDF-8404-2BBF4013E4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3" y="112666"/>
            <a:ext cx="1880738" cy="620529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8193CB79-BB4F-4AAE-8683-2CD7AE1951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2" y="1617883"/>
            <a:ext cx="7381107" cy="3662189"/>
          </a:xfrm>
          <a:prstGeom prst="rect">
            <a:avLst/>
          </a:prstGeom>
        </p:spPr>
      </p:pic>
      <p:sp>
        <p:nvSpPr>
          <p:cNvPr id="39" name="Flowchart: Data 38">
            <a:extLst>
              <a:ext uri="{FF2B5EF4-FFF2-40B4-BE49-F238E27FC236}">
                <a16:creationId xmlns:a16="http://schemas.microsoft.com/office/drawing/2014/main" xmlns="" id="{90364551-1E17-49F7-86D5-3DAC0B3C353C}"/>
              </a:ext>
            </a:extLst>
          </p:cNvPr>
          <p:cNvSpPr/>
          <p:nvPr/>
        </p:nvSpPr>
        <p:spPr>
          <a:xfrm>
            <a:off x="10991850" y="3508375"/>
            <a:ext cx="382587" cy="266700"/>
          </a:xfrm>
          <a:prstGeom prst="flowChartInputOutp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EA7A0929-9FF1-4960-85D3-41F96E3919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988" y="3602625"/>
            <a:ext cx="254310" cy="782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xmlns="" id="{1566351B-E383-4580-A9A5-304A0458F8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24" y="2946169"/>
            <a:ext cx="1163585" cy="35780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xmlns="" id="{16168FAC-8B2E-4F9A-A979-2A3F97D512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69" b="93925" l="8257" r="88991">
                        <a14:foregroundMark x1="8257" y1="16822" x2="8257" y2="16822"/>
                        <a14:foregroundMark x1="55046" y1="37383" x2="55046" y2="37383"/>
                        <a14:foregroundMark x1="37615" y1="2336" x2="37615" y2="2336"/>
                        <a14:foregroundMark x1="42202" y1="14019" x2="42202" y2="14019"/>
                        <a14:foregroundMark x1="45872" y1="7944" x2="45872" y2="7944"/>
                        <a14:foregroundMark x1="33028" y1="32710" x2="33028" y2="32710"/>
                        <a14:foregroundMark x1="61468" y1="93925" x2="61468" y2="93925"/>
                        <a14:foregroundMark x1="9174" y1="16822" x2="9174" y2="16822"/>
                        <a14:foregroundMark x1="8257" y1="15421" x2="8257" y2="15421"/>
                        <a14:foregroundMark x1="9174" y1="18692" x2="9174" y2="18692"/>
                        <a14:foregroundMark x1="9174" y1="23832" x2="9174" y2="23832"/>
                        <a14:foregroundMark x1="9174" y1="21963" x2="9174" y2="21963"/>
                        <a14:foregroundMark x1="43119" y1="14019" x2="43119" y2="14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0" y="1727201"/>
            <a:ext cx="367042" cy="72061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xmlns="" id="{59A0B7C5-C04C-48F8-BB09-3E44BDEF76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869" b="93925" l="8257" r="88991">
                        <a14:foregroundMark x1="8257" y1="16822" x2="8257" y2="16822"/>
                        <a14:foregroundMark x1="55046" y1="37383" x2="55046" y2="37383"/>
                        <a14:foregroundMark x1="37615" y1="2336" x2="37615" y2="2336"/>
                        <a14:foregroundMark x1="42202" y1="14019" x2="42202" y2="14019"/>
                        <a14:foregroundMark x1="45872" y1="7944" x2="45872" y2="7944"/>
                        <a14:foregroundMark x1="33028" y1="32710" x2="33028" y2="32710"/>
                        <a14:foregroundMark x1="61468" y1="93925" x2="61468" y2="93925"/>
                        <a14:foregroundMark x1="9174" y1="16822" x2="9174" y2="16822"/>
                        <a14:foregroundMark x1="8257" y1="15421" x2="8257" y2="15421"/>
                        <a14:foregroundMark x1="9174" y1="18692" x2="9174" y2="18692"/>
                        <a14:foregroundMark x1="9174" y1="23832" x2="9174" y2="23832"/>
                        <a14:foregroundMark x1="9174" y1="21963" x2="9174" y2="21963"/>
                        <a14:foregroundMark x1="43119" y1="14019" x2="43119" y2="14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6" y="1699381"/>
            <a:ext cx="408699" cy="8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295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Serafim, Leo Jonas Taborda</dc:creator>
  <cp:lastModifiedBy>cliente</cp:lastModifiedBy>
  <cp:revision>35</cp:revision>
  <dcterms:created xsi:type="dcterms:W3CDTF">2022-02-28T12:46:54Z</dcterms:created>
  <dcterms:modified xsi:type="dcterms:W3CDTF">2022-03-15T00:05:44Z</dcterms:modified>
</cp:coreProperties>
</file>