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87" r:id="rId5"/>
    <p:sldId id="264" r:id="rId6"/>
    <p:sldId id="276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2" r:id="rId15"/>
    <p:sldId id="271" r:id="rId16"/>
    <p:sldId id="274" r:id="rId17"/>
    <p:sldId id="273" r:id="rId18"/>
    <p:sldId id="277" r:id="rId19"/>
    <p:sldId id="275" r:id="rId20"/>
    <p:sldId id="279" r:id="rId21"/>
    <p:sldId id="281" r:id="rId22"/>
    <p:sldId id="282" r:id="rId23"/>
    <p:sldId id="284" r:id="rId24"/>
    <p:sldId id="283" r:id="rId25"/>
    <p:sldId id="285" r:id="rId26"/>
    <p:sldId id="278" r:id="rId27"/>
    <p:sldId id="288" r:id="rId28"/>
    <p:sldId id="286" r:id="rId29"/>
    <p:sldId id="289" r:id="rId30"/>
    <p:sldId id="292" r:id="rId31"/>
    <p:sldId id="290" r:id="rId32"/>
    <p:sldId id="291" r:id="rId33"/>
    <p:sldId id="294" r:id="rId34"/>
    <p:sldId id="293" r:id="rId35"/>
    <p:sldId id="298" r:id="rId36"/>
    <p:sldId id="299" r:id="rId37"/>
    <p:sldId id="295" r:id="rId38"/>
    <p:sldId id="297" r:id="rId39"/>
    <p:sldId id="300" r:id="rId40"/>
    <p:sldId id="301" r:id="rId41"/>
    <p:sldId id="296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94666" autoAdjust="0"/>
  </p:normalViewPr>
  <p:slideViewPr>
    <p:cSldViewPr snapToGrid="0">
      <p:cViewPr>
        <p:scale>
          <a:sx n="87" d="100"/>
          <a:sy n="87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569E1-D1AF-4276-8801-E52FAE71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8B3A50-DF55-44BE-A84B-5A47746E2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91EF9-ED88-473B-B323-D59C9E6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8759B-C4FE-42AD-B104-6A462F5B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36E50-7FF2-4E68-B662-0A0373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CF87-9321-4C9D-8ECD-CA0424BB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987D1-E0F4-4FB4-AF1C-8BF2CB92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8081-C35D-4751-A5C5-E4DBCF0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F5505-CAC9-40AB-B7C1-F4DBE71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CF798-0BB2-4671-89CF-88517326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6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0D41E3-16AE-4EBA-9A7F-2C19C4DC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96AC70-EA94-432E-98F5-BFA849EC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7EB19-F575-4EBF-A6E9-01E935C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8BB03F-5640-4361-92D4-86616E7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03231-A40C-4152-B32F-B2BF7F9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C963F-1D94-469D-9033-88AADD53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6650B-A871-4A6F-BC96-C9F25795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BDB43-3AB0-429D-A7FA-C426D57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F87F3-614F-4DE7-9A82-20C7CFDD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E31C8-D597-4806-8BED-05A736C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2F8DD-C1CF-4136-AB72-AF4BE573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C298E-2418-459B-ACE2-7E67E5C3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1FB9-5364-42C4-B02E-78A286C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47806-B554-4821-80D1-08E4A98D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CBA2E-7B02-4E05-9D7B-69ECCEA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A30F0-A908-44EE-A947-68545CAD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AF96F-467E-4BDC-A2D5-3BA5AA347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0B9EAC-DA21-4A6B-B25E-B6B93757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6ABED-1024-4046-9E32-B2CE85D9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30ACFE-3D06-4BC1-87A4-F49F03C1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2827D-DFEC-45FC-B5C5-A975B15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BAA40-5879-4781-B9B3-7B01F3F1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F3540-E879-4A21-8917-A7532977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4AC528-896D-4B08-B26F-2EAADD93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01A372-A414-4BDE-A741-5850990D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593A31-0A12-45C4-8AE5-DA7137D53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274B46-D68B-4518-822B-C3EFDB50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0D87E9-8407-4AEE-8B1E-50F38920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B3C97-EC0F-4A48-B0EB-45A239E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33871-4181-4015-994D-BDD8A6D2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527F0C-77E4-4849-B835-D0710EB2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5C886A-4DB6-49FD-A1CE-606108B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94A14-330A-4D10-8ED9-03B8AC25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CB74CB-39AC-4DFE-B1EC-B836FC84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DB383A-93D9-4233-82A2-BE9715B2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706D43-1A2E-440A-8AEE-B30B8CE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6521B-F7BC-4AA3-963F-DA39FB2F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1BD00-EBD3-400C-B6D3-5EDCB828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F4DB8-0549-475A-8C1C-99DC109D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C0DBF-A4A4-466A-9DED-D2A3688C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5FD36B-4D30-4EE9-8E1D-2941E417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8954D-EE74-4A48-B3D0-48CA892E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76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66D58-0582-49A6-98FB-BF28F17D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94311C-DBDA-45F6-B892-74FF0BC8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388362-51E4-4505-95A8-6EF93260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01022-574F-4C6A-998E-5D1F6F1C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6DE147-2DCB-4E29-AAC5-9C4C5622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B639FA-B7A2-4847-8683-7EF838EA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42F3D4-3752-4611-951E-195C960D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29E761-72A9-4A76-B99F-63EA8652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D3714-5392-4306-9399-E6B44B42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2D11-9C5C-46F4-9E20-DD1E208138BC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F59A9-8F0D-42B6-B733-0C8342E2A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1EAB4-0373-48E7-B0A2-7033A4D3F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3367-07E0-4920-97EB-BECCAE8FF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python/python-class-attributes-an-overly-thorough-gu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okemon.fandom.com/wiki/List_of_Pok%C3%A9m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utorialsteacher.com/python/magic-methods-in-pyth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sup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B1AB-3F9B-4BF8-886E-FADA9B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3352800"/>
            <a:ext cx="3393930" cy="827270"/>
          </a:xfrm>
        </p:spPr>
        <p:txBody>
          <a:bodyPr lIns="91440" tIns="45720" rIns="91440" bIns="45720" anchor="b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2024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資訊之芽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班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Cascadia Code ExtraLight" panose="020B0609020000020004" pitchFamily="49" charset="0"/>
              </a:rPr>
              <a:t>黃千睿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005183" y="2782669"/>
            <a:ext cx="4187724" cy="646331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effectLst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36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&amp; OOP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264" y="-328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13F177-5BDE-4B8F-A00D-A7FF0BAAA9A0}"/>
              </a:ext>
            </a:extLst>
          </p:cNvPr>
          <p:cNvSpPr txBox="1"/>
          <p:nvPr/>
        </p:nvSpPr>
        <p:spPr>
          <a:xfrm>
            <a:off x="1193629" y="1000177"/>
            <a:ext cx="980474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__(s):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來看看第一個傳入的東西到底是啥       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print(s)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print(type(s))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print(id(s))       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print(id(bread))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1A2A76-B89E-4183-8AD8-8ED52AFAC0D9}"/>
              </a:ext>
            </a:extLst>
          </p:cNvPr>
          <p:cNvSpPr txBox="1"/>
          <p:nvPr/>
        </p:nvSpPr>
        <p:spPr>
          <a:xfrm>
            <a:off x="1193629" y="4408714"/>
            <a:ext cx="1020862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同前面，參數的名字不一定要叫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可以隨便你取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Food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id()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，我們可以確認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和我們創造出來的物件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bread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是同一個東西</a:t>
            </a:r>
          </a:p>
        </p:txBody>
      </p:sp>
    </p:spTree>
    <p:extLst>
      <p:ext uri="{BB962C8B-B14F-4D97-AF65-F5344CB8AC3E}">
        <p14:creationId xmlns:p14="http://schemas.microsoft.com/office/powerpoint/2010/main" val="118403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08E875-AB93-4E4B-A383-E0EEF8212C59}"/>
              </a:ext>
            </a:extLst>
          </p:cNvPr>
          <p:cNvSpPr txBox="1"/>
          <p:nvPr/>
        </p:nvSpPr>
        <p:spPr>
          <a:xfrm>
            <a:off x="1187097" y="2274838"/>
            <a:ext cx="98047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self,price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  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透過初始化函式設定屬性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取值方法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1B581E-7034-4A22-9B64-4308BFB8C386}"/>
              </a:ext>
            </a:extLst>
          </p:cNvPr>
          <p:cNvSpPr/>
          <p:nvPr/>
        </p:nvSpPr>
        <p:spPr>
          <a:xfrm>
            <a:off x="1187097" y="913836"/>
            <a:ext cx="388304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More on attribute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5F93C6-A488-4502-9B9D-EBBCF0016029}"/>
              </a:ext>
            </a:extLst>
          </p:cNvPr>
          <p:cNvSpPr txBox="1"/>
          <p:nvPr/>
        </p:nvSpPr>
        <p:spPr>
          <a:xfrm>
            <a:off x="1476103" y="5094514"/>
            <a:ext cx="860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第二個位置的參數才會是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Food()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中的第一個參數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第三，四個以此類推</a:t>
            </a:r>
          </a:p>
        </p:txBody>
      </p:sp>
    </p:spTree>
    <p:extLst>
      <p:ext uri="{BB962C8B-B14F-4D97-AF65-F5344CB8AC3E}">
        <p14:creationId xmlns:p14="http://schemas.microsoft.com/office/powerpoint/2010/main" val="265268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7ADBDD-4F64-4BFD-99FA-D5713DDCCD10}"/>
              </a:ext>
            </a:extLst>
          </p:cNvPr>
          <p:cNvSpPr txBox="1"/>
          <p:nvPr/>
        </p:nvSpPr>
        <p:spPr>
          <a:xfrm>
            <a:off x="1193629" y="2470272"/>
            <a:ext cx="984487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size, rating):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size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rating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,"M",100)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cupcake.size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cupcake.price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85CE0F4-A7CA-4272-ABD1-60A60BA25D0F}"/>
              </a:ext>
            </a:extLst>
          </p:cNvPr>
          <p:cNvSpPr/>
          <p:nvPr/>
        </p:nvSpPr>
        <p:spPr>
          <a:xfrm>
            <a:off x="1187097" y="913836"/>
            <a:ext cx="280450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舉個例子</a:t>
            </a:r>
          </a:p>
        </p:txBody>
      </p:sp>
    </p:spTree>
    <p:extLst>
      <p:ext uri="{BB962C8B-B14F-4D97-AF65-F5344CB8AC3E}">
        <p14:creationId xmlns:p14="http://schemas.microsoft.com/office/powerpoint/2010/main" val="92358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249251-8C33-49AD-949C-25A4F1A7ACC8}"/>
              </a:ext>
            </a:extLst>
          </p:cNvPr>
          <p:cNvSpPr txBox="1"/>
          <p:nvPr/>
        </p:nvSpPr>
        <p:spPr>
          <a:xfrm>
            <a:off x="1187097" y="2141745"/>
            <a:ext cx="9844876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size, rating):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size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rating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 = Food(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,"M",100)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cupcake.rating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upcake.rating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50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cupcake.rating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ED94890-54B6-40B5-82E7-8C8C073AD4D7}"/>
              </a:ext>
            </a:extLst>
          </p:cNvPr>
          <p:cNvSpPr/>
          <p:nvPr/>
        </p:nvSpPr>
        <p:spPr>
          <a:xfrm>
            <a:off x="1187097" y="913836"/>
            <a:ext cx="280450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改變屬性的值</a:t>
            </a:r>
          </a:p>
        </p:txBody>
      </p:sp>
    </p:spTree>
    <p:extLst>
      <p:ext uri="{BB962C8B-B14F-4D97-AF65-F5344CB8AC3E}">
        <p14:creationId xmlns:p14="http://schemas.microsoft.com/office/powerpoint/2010/main" val="203465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40D7E5-F1C0-4E6C-9304-335AFA5CD64D}"/>
              </a:ext>
            </a:extLst>
          </p:cNvPr>
          <p:cNvSpPr/>
          <p:nvPr/>
        </p:nvSpPr>
        <p:spPr>
          <a:xfrm>
            <a:off x="1142630" y="927955"/>
            <a:ext cx="198385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EB0258-F731-4CFC-8121-9DB2C987CC1F}"/>
              </a:ext>
            </a:extLst>
          </p:cNvPr>
          <p:cNvSpPr txBox="1"/>
          <p:nvPr/>
        </p:nvSpPr>
        <p:spPr>
          <a:xfrm>
            <a:off x="1193629" y="2349812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self,price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   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加入屬性的方法        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</a:t>
            </a:r>
          </a:p>
          <a:p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Food(40)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 = Food(50)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del cupcake		# 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刪除物件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del 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 	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會壞掉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07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1ED9A39-FB8E-40BF-B78E-9977D368E6C7}"/>
              </a:ext>
            </a:extLst>
          </p:cNvPr>
          <p:cNvSpPr/>
          <p:nvPr/>
        </p:nvSpPr>
        <p:spPr>
          <a:xfrm>
            <a:off x="870577" y="440280"/>
            <a:ext cx="3230534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attribute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7D6A7E-3D9D-4E31-90F0-73952D3CF5F7}"/>
              </a:ext>
            </a:extLst>
          </p:cNvPr>
          <p:cNvSpPr txBox="1"/>
          <p:nvPr/>
        </p:nvSpPr>
        <p:spPr>
          <a:xfrm>
            <a:off x="870577" y="1670630"/>
            <a:ext cx="97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剛剛使用的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self.size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, …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叫做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attribute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，是屬於物件本身的屬性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EE1F61-3113-4A53-8ED8-60AADF0BB9CD}"/>
              </a:ext>
            </a:extLst>
          </p:cNvPr>
          <p:cNvSpPr txBox="1"/>
          <p:nvPr/>
        </p:nvSpPr>
        <p:spPr>
          <a:xfrm>
            <a:off x="870577" y="2605955"/>
            <a:ext cx="84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是屬於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142434-E527-42A7-8A22-BA2DBF5525A0}"/>
              </a:ext>
            </a:extLst>
          </p:cNvPr>
          <p:cNvSpPr txBox="1"/>
          <p:nvPr/>
        </p:nvSpPr>
        <p:spPr>
          <a:xfrm>
            <a:off x="1012939" y="3171948"/>
            <a:ext cx="8443162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 		# class attribute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 = Food(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 1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cupcake = Food(50)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# 2</a:t>
            </a:r>
          </a:p>
        </p:txBody>
      </p:sp>
    </p:spTree>
    <p:extLst>
      <p:ext uri="{BB962C8B-B14F-4D97-AF65-F5344CB8AC3E}">
        <p14:creationId xmlns:p14="http://schemas.microsoft.com/office/powerpoint/2010/main" val="227828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9D2786-E62B-4223-9628-3A3C1B9E5E53}"/>
              </a:ext>
            </a:extLst>
          </p:cNvPr>
          <p:cNvSpPr/>
          <p:nvPr/>
        </p:nvSpPr>
        <p:spPr>
          <a:xfrm>
            <a:off x="870577" y="440280"/>
            <a:ext cx="4144934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Class attribute (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補充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0BD9A9-73B5-4D9B-B0DE-BF93F6BC4687}"/>
              </a:ext>
            </a:extLst>
          </p:cNvPr>
          <p:cNvSpPr txBox="1"/>
          <p:nvPr/>
        </p:nvSpPr>
        <p:spPr>
          <a:xfrm>
            <a:off x="870577" y="1590106"/>
            <a:ext cx="973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我們也可以透過物件存取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1684E9-0FBF-4C1F-9691-3BF2AA961CD5}"/>
              </a:ext>
            </a:extLst>
          </p:cNvPr>
          <p:cNvSpPr txBox="1"/>
          <p:nvPr/>
        </p:nvSpPr>
        <p:spPr>
          <a:xfrm>
            <a:off x="996513" y="3107107"/>
            <a:ext cx="7528762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bread.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		#2</a:t>
            </a: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4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   	#6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 	#2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#2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onut = Food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(30)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#6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cupcake.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		#3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		#3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B2C5B0-F780-47A5-871C-25C86238FD3D}"/>
              </a:ext>
            </a:extLst>
          </p:cNvPr>
          <p:cNvSpPr txBox="1"/>
          <p:nvPr/>
        </p:nvSpPr>
        <p:spPr>
          <a:xfrm>
            <a:off x="799416" y="2168278"/>
            <a:ext cx="10593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但如果透過物件改變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的值，他就會變成屬於該物件的獨立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61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97E0161-6700-4F98-A1A1-9E1C3940EABF}"/>
              </a:ext>
            </a:extLst>
          </p:cNvPr>
          <p:cNvSpPr/>
          <p:nvPr/>
        </p:nvSpPr>
        <p:spPr>
          <a:xfrm>
            <a:off x="1142630" y="927955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F4BA9-022A-4445-BFE3-9DBED08B7DA6}"/>
              </a:ext>
            </a:extLst>
          </p:cNvPr>
          <p:cNvSpPr txBox="1"/>
          <p:nvPr/>
        </p:nvSpPr>
        <p:spPr>
          <a:xfrm>
            <a:off x="1057701" y="2026693"/>
            <a:ext cx="1017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神奇寶貝圖鑑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，紀錄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三個以上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神奇寶貝的編號、體重和屬性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B51B46-3A2A-4F5C-A839-4916A43F7843}"/>
              </a:ext>
            </a:extLst>
          </p:cNvPr>
          <p:cNvSpPr txBox="1"/>
          <p:nvPr/>
        </p:nvSpPr>
        <p:spPr>
          <a:xfrm>
            <a:off x="1057701" y="2741311"/>
            <a:ext cx="1017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attribute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紀錄所有神奇寶貝的平均體重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5DBC32-83E0-488A-9DAA-3FA96101EA4A}"/>
              </a:ext>
            </a:extLst>
          </p:cNvPr>
          <p:cNvSpPr txBox="1"/>
          <p:nvPr/>
        </p:nvSpPr>
        <p:spPr>
          <a:xfrm>
            <a:off x="5318844" y="3429000"/>
            <a:ext cx="770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完成之後先把程式留著，下一次練習繼續使用</a:t>
            </a:r>
          </a:p>
        </p:txBody>
      </p:sp>
      <p:pic>
        <p:nvPicPr>
          <p:cNvPr id="1026" name="Picture 2" descr="Was the 'Surprised Pikachu' Meme a Stealth Marketing Campaign? | WIRED">
            <a:extLst>
              <a:ext uri="{FF2B5EF4-FFF2-40B4-BE49-F238E27FC236}">
                <a16:creationId xmlns:a16="http://schemas.microsoft.com/office/drawing/2014/main" id="{454539FF-FD02-468B-92E3-087228E6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01" y="4056697"/>
            <a:ext cx="2424483" cy="23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9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C791D56-CB57-42FB-9B2F-61BB4AD8355D}"/>
              </a:ext>
            </a:extLst>
          </p:cNvPr>
          <p:cNvSpPr/>
          <p:nvPr/>
        </p:nvSpPr>
        <p:spPr>
          <a:xfrm>
            <a:off x="1076924" y="457067"/>
            <a:ext cx="3365422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55739A-00F0-4D66-B97E-1CE5CF196B6F}"/>
              </a:ext>
            </a:extLst>
          </p:cNvPr>
          <p:cNvSpPr txBox="1"/>
          <p:nvPr/>
        </p:nvSpPr>
        <p:spPr>
          <a:xfrm>
            <a:off x="1115252" y="1466795"/>
            <a:ext cx="657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：物件裡面能放資料，那能不能放函式？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8865AE-180A-4FF3-9400-7AB28A6C9081}"/>
              </a:ext>
            </a:extLst>
          </p:cNvPr>
          <p:cNvSpPr txBox="1"/>
          <p:nvPr/>
        </p:nvSpPr>
        <p:spPr>
          <a:xfrm>
            <a:off x="1115252" y="2850879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check_price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if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50: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	print("expensive")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roissant.check_price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pic>
        <p:nvPicPr>
          <p:cNvPr id="2050" name="Picture 2" descr="croissant cat 🥐 | Cat memes, Silly cats pictures, Cute cats">
            <a:extLst>
              <a:ext uri="{FF2B5EF4-FFF2-40B4-BE49-F238E27FC236}">
                <a16:creationId xmlns:a16="http://schemas.microsoft.com/office/drawing/2014/main" id="{AAEE42F6-BD75-499D-8943-051B4536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30" y="466761"/>
            <a:ext cx="2203419" cy="22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946478" y="3075057"/>
            <a:ext cx="2716961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3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597074F-5525-458A-BC72-1998BC8CB0E1}"/>
              </a:ext>
            </a:extLst>
          </p:cNvPr>
          <p:cNvSpPr/>
          <p:nvPr/>
        </p:nvSpPr>
        <p:spPr>
          <a:xfrm>
            <a:off x="879808" y="867725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388514-2CDC-4B97-9F8C-6A138309F439}"/>
              </a:ext>
            </a:extLst>
          </p:cNvPr>
          <p:cNvSpPr txBox="1"/>
          <p:nvPr/>
        </p:nvSpPr>
        <p:spPr>
          <a:xfrm>
            <a:off x="879808" y="3352344"/>
            <a:ext cx="9804741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modify_price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(self, factor):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factor *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fr-FR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croissant.modify_price(4)</a:t>
            </a:r>
          </a:p>
          <a:p>
            <a:r>
              <a:rPr lang="fr-FR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print(croissant.price)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150C7C-2734-4DE8-A3C8-7E10470A2F13}"/>
              </a:ext>
            </a:extLst>
          </p:cNvPr>
          <p:cNvSpPr txBox="1"/>
          <p:nvPr/>
        </p:nvSpPr>
        <p:spPr>
          <a:xfrm>
            <a:off x="830529" y="2518412"/>
            <a:ext cx="1009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會把呼叫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的物件傳入第一個參數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C29605-B57D-43F7-B7FB-22A20ED15A61}"/>
              </a:ext>
            </a:extLst>
          </p:cNvPr>
          <p:cNvSpPr txBox="1"/>
          <p:nvPr/>
        </p:nvSpPr>
        <p:spPr>
          <a:xfrm>
            <a:off x="830529" y="1906546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是針對個別物件的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78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731EA6-0254-4B23-BB97-1048129ED18F}"/>
              </a:ext>
            </a:extLst>
          </p:cNvPr>
          <p:cNvSpPr/>
          <p:nvPr/>
        </p:nvSpPr>
        <p:spPr>
          <a:xfrm>
            <a:off x="956463" y="47349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F003BC-52EE-431C-8241-EBB19703B84E}"/>
              </a:ext>
            </a:extLst>
          </p:cNvPr>
          <p:cNvSpPr txBox="1"/>
          <p:nvPr/>
        </p:nvSpPr>
        <p:spPr>
          <a:xfrm>
            <a:off x="956464" y="1631143"/>
            <a:ext cx="100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就是一個把即將出爐的物件當作參數的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A20B6F-FE8B-44EE-B272-ACF0A24EB865}"/>
              </a:ext>
            </a:extLst>
          </p:cNvPr>
          <p:cNvSpPr txBox="1"/>
          <p:nvPr/>
        </p:nvSpPr>
        <p:spPr>
          <a:xfrm>
            <a:off x="956463" y="2281809"/>
            <a:ext cx="1004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可以傳入其他參數或物件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319256-CFE6-421D-B6D3-28A8986443F7}"/>
              </a:ext>
            </a:extLst>
          </p:cNvPr>
          <p:cNvSpPr txBox="1"/>
          <p:nvPr/>
        </p:nvSpPr>
        <p:spPr>
          <a:xfrm>
            <a:off x="956463" y="3020396"/>
            <a:ext cx="9804741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price, rating):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self.rating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rating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compare(self, other):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self.rating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other.rating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 = Food(100, 80)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 = Food(40, 70)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roissant.compare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(bread))</a:t>
            </a:r>
          </a:p>
        </p:txBody>
      </p:sp>
    </p:spTree>
    <p:extLst>
      <p:ext uri="{BB962C8B-B14F-4D97-AF65-F5344CB8AC3E}">
        <p14:creationId xmlns:p14="http://schemas.microsoft.com/office/powerpoint/2010/main" val="253938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497816-EFF2-4928-A773-F57F70770124}"/>
              </a:ext>
            </a:extLst>
          </p:cNvPr>
          <p:cNvSpPr/>
          <p:nvPr/>
        </p:nvSpPr>
        <p:spPr>
          <a:xfrm>
            <a:off x="1049546" y="29280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644169-524F-49E2-9FF8-9CA6DCC8DAFD}"/>
              </a:ext>
            </a:extLst>
          </p:cNvPr>
          <p:cNvSpPr txBox="1"/>
          <p:nvPr/>
        </p:nvSpPr>
        <p:spPr>
          <a:xfrm>
            <a:off x="1043988" y="1281957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是針對一個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AC614B-A508-4C0A-ADC5-84CAFAE1A287}"/>
              </a:ext>
            </a:extLst>
          </p:cNvPr>
          <p:cNvSpPr txBox="1"/>
          <p:nvPr/>
        </p:nvSpPr>
        <p:spPr>
          <a:xfrm>
            <a:off x="1049546" y="1762800"/>
            <a:ext cx="1009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會把呼叫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4FC334-5791-499A-8B92-D52740378F63}"/>
              </a:ext>
            </a:extLst>
          </p:cNvPr>
          <p:cNvSpPr txBox="1"/>
          <p:nvPr/>
        </p:nvSpPr>
        <p:spPr>
          <a:xfrm>
            <a:off x="1049546" y="2270631"/>
            <a:ext cx="855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可以影響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本人和用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生出來的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A0B0F8-DB82-492E-8E9C-0863A3A461FE}"/>
              </a:ext>
            </a:extLst>
          </p:cNvPr>
          <p:cNvSpPr txBox="1"/>
          <p:nvPr/>
        </p:nvSpPr>
        <p:spPr>
          <a:xfrm>
            <a:off x="1043988" y="2861607"/>
            <a:ext cx="980474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sold = 0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+= 1  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@classmethod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 print(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f"Number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of food sold : {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}")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	#0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croissant = Food(100)</a:t>
            </a:r>
          </a:p>
          <a:p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Food.foodSold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()	#1</a:t>
            </a:r>
          </a:p>
        </p:txBody>
      </p:sp>
    </p:spTree>
    <p:extLst>
      <p:ext uri="{BB962C8B-B14F-4D97-AF65-F5344CB8AC3E}">
        <p14:creationId xmlns:p14="http://schemas.microsoft.com/office/powerpoint/2010/main" val="281304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DA7B61-A71D-49AB-8CDB-BC05B9B00DC4}"/>
              </a:ext>
            </a:extLst>
          </p:cNvPr>
          <p:cNvSpPr txBox="1"/>
          <p:nvPr/>
        </p:nvSpPr>
        <p:spPr>
          <a:xfrm>
            <a:off x="1049546" y="1522175"/>
            <a:ext cx="102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@classmethod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decorator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，簡單來說就是給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buff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的神奇語法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F808D9B-0E8F-4F2D-8C88-100D046E0097}"/>
              </a:ext>
            </a:extLst>
          </p:cNvPr>
          <p:cNvSpPr/>
          <p:nvPr/>
        </p:nvSpPr>
        <p:spPr>
          <a:xfrm>
            <a:off x="1049546" y="495394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E283D-8245-417D-8345-5F07F8EBBCB7}"/>
              </a:ext>
            </a:extLst>
          </p:cNvPr>
          <p:cNvSpPr txBox="1"/>
          <p:nvPr/>
        </p:nvSpPr>
        <p:spPr>
          <a:xfrm>
            <a:off x="1049546" y="2578936"/>
            <a:ext cx="10257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在這個例子裏面，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decorator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會自動幫我們把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餵給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當中的 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F69222-3D12-482A-B6EE-37636F162278}"/>
              </a:ext>
            </a:extLst>
          </p:cNvPr>
          <p:cNvSpPr txBox="1"/>
          <p:nvPr/>
        </p:nvSpPr>
        <p:spPr>
          <a:xfrm>
            <a:off x="1109693" y="3912696"/>
            <a:ext cx="9804741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@classmethod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foodSold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print(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f"Number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of food sold : {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cls.sold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}") </a:t>
            </a:r>
          </a:p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276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637D876-A7E7-4435-B6C0-A4D98ADC9FDA}"/>
              </a:ext>
            </a:extLst>
          </p:cNvPr>
          <p:cNvSpPr/>
          <p:nvPr/>
        </p:nvSpPr>
        <p:spPr>
          <a:xfrm>
            <a:off x="956463" y="473493"/>
            <a:ext cx="3752421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method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154C7E-A50A-4F84-AF10-2F44D7DF3219}"/>
              </a:ext>
            </a:extLst>
          </p:cNvPr>
          <p:cNvSpPr txBox="1"/>
          <p:nvPr/>
        </p:nvSpPr>
        <p:spPr>
          <a:xfrm>
            <a:off x="956463" y="1692616"/>
            <a:ext cx="6953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static 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不傳入物件或類別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136EF4-1114-4DAC-B3D2-C6BB08C0C46B}"/>
              </a:ext>
            </a:extLst>
          </p:cNvPr>
          <p:cNvSpPr txBox="1"/>
          <p:nvPr/>
        </p:nvSpPr>
        <p:spPr>
          <a:xfrm>
            <a:off x="956463" y="2598855"/>
            <a:ext cx="9804741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Food():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sold = 0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__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__(self, price):        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self.price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price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Food.sold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</a:t>
            </a:r>
          </a:p>
          <a:p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@staticmethod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def promote():</a:t>
            </a: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print("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三年三班手工薯條超級好吃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") </a:t>
            </a:r>
          </a:p>
          <a:p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fries = Food(40)</a:t>
            </a: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fries.promote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# 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透過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object </a:t>
            </a: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呼叫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Food.promote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#</a:t>
            </a:r>
            <a:r>
              <a:rPr lang="zh-TW" altLang="en-US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透過 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呼叫</a:t>
            </a:r>
            <a:endParaRPr lang="en-US" altLang="zh-TW" sz="20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CA06B10-7AD2-432A-AF2D-CD1A8114D589}"/>
              </a:ext>
            </a:extLst>
          </p:cNvPr>
          <p:cNvSpPr/>
          <p:nvPr/>
        </p:nvSpPr>
        <p:spPr>
          <a:xfrm>
            <a:off x="1087875" y="796545"/>
            <a:ext cx="3067992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F9024FC-2D0D-4A72-B2D7-18DAF86D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4766"/>
              </p:ext>
            </p:extLst>
          </p:nvPr>
        </p:nvGraphicFramePr>
        <p:xfrm>
          <a:off x="1087875" y="2263047"/>
          <a:ext cx="10192000" cy="2794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000">
                  <a:extLst>
                    <a:ext uri="{9D8B030D-6E8A-4147-A177-3AD203B41FA5}">
                      <a16:colId xmlns:a16="http://schemas.microsoft.com/office/drawing/2014/main" val="3810938281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3098778171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2564111908"/>
                    </a:ext>
                  </a:extLst>
                </a:gridCol>
                <a:gridCol w="2548000">
                  <a:extLst>
                    <a:ext uri="{9D8B030D-6E8A-4147-A177-3AD203B41FA5}">
                      <a16:colId xmlns:a16="http://schemas.microsoft.com/office/drawing/2014/main" val="2898962017"/>
                    </a:ext>
                  </a:extLst>
                </a:gridCol>
              </a:tblGrid>
              <a:tr h="57432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Instance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Class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Static method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73340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None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94846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(self)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	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7481"/>
                  </a:ext>
                </a:extLst>
              </a:tr>
              <a:tr h="574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obj.func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cls.func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TW" sz="2400" dirty="0" err="1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obj.func</a:t>
                      </a:r>
                      <a:r>
                        <a:rPr lang="en-US" altLang="zh-TW" sz="2400" dirty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4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5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97E0161-6700-4F98-A1A1-9E1C3940EABF}"/>
              </a:ext>
            </a:extLst>
          </p:cNvPr>
          <p:cNvSpPr/>
          <p:nvPr/>
        </p:nvSpPr>
        <p:spPr>
          <a:xfrm>
            <a:off x="1142631" y="780118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練習時間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E42C73-80D4-4C92-AD7F-D0B7E625A287}"/>
              </a:ext>
            </a:extLst>
          </p:cNvPr>
          <p:cNvSpPr txBox="1"/>
          <p:nvPr/>
        </p:nvSpPr>
        <p:spPr>
          <a:xfrm>
            <a:off x="1142630" y="1934397"/>
            <a:ext cx="1090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延續前一次的練習，請寫出下列的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 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239A65-7F66-4189-A76D-6879C56F9651}"/>
              </a:ext>
            </a:extLst>
          </p:cNvPr>
          <p:cNvSpPr txBox="1"/>
          <p:nvPr/>
        </p:nvSpPr>
        <p:spPr>
          <a:xfrm>
            <a:off x="1142631" y="2622659"/>
            <a:ext cx="941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isType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(self, type: str) -&gt; bool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，讓使用者可以檢查神奇寶貝是否為該屬性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07AF44-01AF-44B6-AA75-029286DD8657}"/>
              </a:ext>
            </a:extLst>
          </p:cNvPr>
          <p:cNvSpPr txBox="1"/>
          <p:nvPr/>
        </p:nvSpPr>
        <p:spPr>
          <a:xfrm>
            <a:off x="1142631" y="3730236"/>
            <a:ext cx="941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modifyWeight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(self, num: int) -&gt; None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，讓使用者可以更改一個神奇寶貝的體重，同時更新平均體重</a:t>
            </a:r>
          </a:p>
        </p:txBody>
      </p:sp>
    </p:spTree>
    <p:extLst>
      <p:ext uri="{BB962C8B-B14F-4D97-AF65-F5344CB8AC3E}">
        <p14:creationId xmlns:p14="http://schemas.microsoft.com/office/powerpoint/2010/main" val="538349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973DCC-294B-4D6A-BAD6-CA8BE9D0EE0E}"/>
              </a:ext>
            </a:extLst>
          </p:cNvPr>
          <p:cNvSpPr/>
          <p:nvPr/>
        </p:nvSpPr>
        <p:spPr>
          <a:xfrm>
            <a:off x="1142630" y="927955"/>
            <a:ext cx="2613528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57BB39-F8A3-4D0F-A95F-E5C426B6C782}"/>
              </a:ext>
            </a:extLst>
          </p:cNvPr>
          <p:cNvSpPr txBox="1"/>
          <p:nvPr/>
        </p:nvSpPr>
        <p:spPr>
          <a:xfrm>
            <a:off x="1142630" y="2571995"/>
            <a:ext cx="98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Magic method :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hlinkClick r:id="rId2"/>
              </a:rPr>
              <a:t>https://www.tutorialsteacher.com/python/magic-methods-in-python</a:t>
            </a:r>
            <a:endParaRPr lang="zh-TW" altLang="en-US" sz="2400" dirty="0"/>
          </a:p>
        </p:txBody>
      </p:sp>
      <p:pic>
        <p:nvPicPr>
          <p:cNvPr id="5124" name="Picture 4" descr="小智退休了！《寶可夢》開播26年經典迷因盤點「比雕被渣、皮卡丘表情包」超爆笑！ | 寶可夢、神奇寶貝、比雕、比比鳥、小智|">
            <a:extLst>
              <a:ext uri="{FF2B5EF4-FFF2-40B4-BE49-F238E27FC236}">
                <a16:creationId xmlns:a16="http://schemas.microsoft.com/office/drawing/2014/main" id="{180B6C38-2DDA-4F43-BC2D-BEBE7E3A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25" y="3695471"/>
            <a:ext cx="2844952" cy="28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34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D4B210D-52BC-4C34-ACF2-501CE02455FC}"/>
              </a:ext>
            </a:extLst>
          </p:cNvPr>
          <p:cNvSpPr/>
          <p:nvPr/>
        </p:nvSpPr>
        <p:spPr>
          <a:xfrm>
            <a:off x="1244989" y="927955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OOP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8BF782-0BA3-40B4-A0BA-A457683ACB7C}"/>
              </a:ext>
            </a:extLst>
          </p:cNvPr>
          <p:cNvSpPr txBox="1"/>
          <p:nvPr/>
        </p:nvSpPr>
        <p:spPr>
          <a:xfrm>
            <a:off x="1978926" y="2142698"/>
            <a:ext cx="7629098" cy="391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Object Oriented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把東西包成物件方便重複使用、管理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可以使用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中的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/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三大特色：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封裝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Encapsulation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Inheritance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多型 </a:t>
            </a:r>
            <a:r>
              <a:rPr lang="en-US" altLang="zh-TW" sz="2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Polymorphism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96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F03618A-921C-4AF3-998E-8D1BA1497AD8}"/>
              </a:ext>
            </a:extLst>
          </p:cNvPr>
          <p:cNvSpPr/>
          <p:nvPr/>
        </p:nvSpPr>
        <p:spPr>
          <a:xfrm>
            <a:off x="1376855" y="788276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C706E9-909C-4E76-A51C-3D56395F5E03}"/>
              </a:ext>
            </a:extLst>
          </p:cNvPr>
          <p:cNvSpPr txBox="1"/>
          <p:nvPr/>
        </p:nvSpPr>
        <p:spPr>
          <a:xfrm>
            <a:off x="1376855" y="2129050"/>
            <a:ext cx="78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如果要存入各種食物的各種資料，可以怎麼做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FFE07-3B5D-46EA-BE59-1AABA33999C8}"/>
              </a:ext>
            </a:extLst>
          </p:cNvPr>
          <p:cNvSpPr txBox="1"/>
          <p:nvPr/>
        </p:nvSpPr>
        <p:spPr>
          <a:xfrm>
            <a:off x="1376855" y="2943717"/>
            <a:ext cx="8839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 [name, price, weight]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ood = [["bread", 40, 100],["croissant", 100, 150]]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69B468-3036-48EF-B4C2-F42854F3C673}"/>
              </a:ext>
            </a:extLst>
          </p:cNvPr>
          <p:cNvSpPr txBox="1"/>
          <p:nvPr/>
        </p:nvSpPr>
        <p:spPr>
          <a:xfrm>
            <a:off x="1376855" y="4515485"/>
            <a:ext cx="88392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 {name : [price, weight]}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ood = {"bread": [40, 100],"croissant" : [100, 150]}</a:t>
            </a:r>
          </a:p>
        </p:txBody>
      </p:sp>
    </p:spTree>
    <p:extLst>
      <p:ext uri="{BB962C8B-B14F-4D97-AF65-F5344CB8AC3E}">
        <p14:creationId xmlns:p14="http://schemas.microsoft.com/office/powerpoint/2010/main" val="161012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9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B8C76D6-5AE9-4FBB-8A75-187DD5537AC2}"/>
              </a:ext>
            </a:extLst>
          </p:cNvPr>
          <p:cNvSpPr/>
          <p:nvPr/>
        </p:nvSpPr>
        <p:spPr>
          <a:xfrm>
            <a:off x="1244989" y="791477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360CC4-D613-4EDD-BA53-7A99968D7276}"/>
              </a:ext>
            </a:extLst>
          </p:cNvPr>
          <p:cNvSpPr txBox="1"/>
          <p:nvPr/>
        </p:nvSpPr>
        <p:spPr>
          <a:xfrm>
            <a:off x="1244989" y="1867297"/>
            <a:ext cx="10144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分為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前面有雙底線，且只能透過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取值和更改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940828-F26D-468A-BAAC-C008A8A10540}"/>
              </a:ext>
            </a:extLst>
          </p:cNvPr>
          <p:cNvSpPr txBox="1"/>
          <p:nvPr/>
        </p:nvSpPr>
        <p:spPr>
          <a:xfrm>
            <a:off x="1283273" y="3105416"/>
            <a:ext cx="9625453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Profile():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assets):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self.name = name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assets 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你的財產</a:t>
            </a: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getAssets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 = Profile(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"Enzo", 10000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		# 10000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rint(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member.__assets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		# </a:t>
            </a:r>
            <a:r>
              <a:rPr lang="en-US" altLang="zh-TW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AttributeError</a:t>
            </a:r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39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7F65F1C-4B56-4956-AF56-23AF54331FC3}"/>
              </a:ext>
            </a:extLst>
          </p:cNvPr>
          <p:cNvSpPr txBox="1"/>
          <p:nvPr/>
        </p:nvSpPr>
        <p:spPr>
          <a:xfrm>
            <a:off x="1283273" y="2444451"/>
            <a:ext cx="9625453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class Profile():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assets):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self.name = name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assets 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你的財產</a:t>
            </a:r>
          </a:p>
          <a:p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deposit(self, num):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num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 = Profile("Enzo", 10000)</a:t>
            </a:r>
          </a:p>
          <a:p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member.deposit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(3000)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member.getAssets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		# 13000</a:t>
            </a:r>
          </a:p>
          <a:p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member.__assets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+= 1000000		#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AttributeError</a:t>
            </a:r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004807-2E28-4BF1-A2F5-1F085A9084E8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68DCE8-4641-48FB-9DD6-53A727BC4548}"/>
              </a:ext>
            </a:extLst>
          </p:cNvPr>
          <p:cNvSpPr txBox="1"/>
          <p:nvPr/>
        </p:nvSpPr>
        <p:spPr>
          <a:xfrm>
            <a:off x="1214651" y="1733265"/>
            <a:ext cx="990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前面有雙底線，且只能透過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取值和更改</a:t>
            </a:r>
          </a:p>
        </p:txBody>
      </p:sp>
    </p:spTree>
    <p:extLst>
      <p:ext uri="{BB962C8B-B14F-4D97-AF65-F5344CB8AC3E}">
        <p14:creationId xmlns:p14="http://schemas.microsoft.com/office/powerpoint/2010/main" val="109741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702B10F-1648-4ABC-8DF3-60618BD0D082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26E903-2B93-4FE4-A183-E8F30A4DE29B}"/>
              </a:ext>
            </a:extLst>
          </p:cNvPr>
          <p:cNvSpPr txBox="1"/>
          <p:nvPr/>
        </p:nvSpPr>
        <p:spPr>
          <a:xfrm>
            <a:off x="1328000" y="2430270"/>
            <a:ext cx="9535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name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也改成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private attribute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吧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需要存取用的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Mark Zuckerberg Memes (@ZuckerbergMemes) / X">
            <a:extLst>
              <a:ext uri="{FF2B5EF4-FFF2-40B4-BE49-F238E27FC236}">
                <a16:creationId xmlns:a16="http://schemas.microsoft.com/office/drawing/2014/main" id="{62E97F30-5AF4-4836-971E-41B76215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59" y="3575013"/>
            <a:ext cx="2546540" cy="25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50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103B2B0-E379-4BA2-9BAF-8232B1EAD3FE}"/>
              </a:ext>
            </a:extLst>
          </p:cNvPr>
          <p:cNvSpPr txBox="1"/>
          <p:nvPr/>
        </p:nvSpPr>
        <p:spPr>
          <a:xfrm>
            <a:off x="1283272" y="2288662"/>
            <a:ext cx="9625453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Person():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age):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self.name = n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ame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self.age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age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printInfo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print(self.name,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self.age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CDA756-1131-4C9E-ABC8-32E0AD6D75C2}"/>
              </a:ext>
            </a:extLst>
          </p:cNvPr>
          <p:cNvSpPr/>
          <p:nvPr/>
        </p:nvSpPr>
        <p:spPr>
          <a:xfrm>
            <a:off x="1283273" y="573113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72DEA4-893F-4473-82F7-7AE90B2B2005}"/>
              </a:ext>
            </a:extLst>
          </p:cNvPr>
          <p:cNvSpPr txBox="1"/>
          <p:nvPr/>
        </p:nvSpPr>
        <p:spPr>
          <a:xfrm>
            <a:off x="1283272" y="1653586"/>
            <a:ext cx="836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我們有一個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-&gt;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9EE76D-FE47-4823-B89A-907DD75B51EF}"/>
              </a:ext>
            </a:extLst>
          </p:cNvPr>
          <p:cNvSpPr txBox="1"/>
          <p:nvPr/>
        </p:nvSpPr>
        <p:spPr>
          <a:xfrm>
            <a:off x="1283272" y="4488956"/>
            <a:ext cx="958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我們還需要另一個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-&gt; Student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，除了有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原本的屬性和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，還需要再加上額外的屬性及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CCD35-0FDD-46B1-A242-80528C0CE5CD}"/>
              </a:ext>
            </a:extLst>
          </p:cNvPr>
          <p:cNvSpPr txBox="1"/>
          <p:nvPr/>
        </p:nvSpPr>
        <p:spPr>
          <a:xfrm>
            <a:off x="1283272" y="5581255"/>
            <a:ext cx="364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可以怎麼做呢？</a:t>
            </a:r>
          </a:p>
        </p:txBody>
      </p:sp>
    </p:spTree>
    <p:extLst>
      <p:ext uri="{BB962C8B-B14F-4D97-AF65-F5344CB8AC3E}">
        <p14:creationId xmlns:p14="http://schemas.microsoft.com/office/powerpoint/2010/main" val="345753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2D297E3-9ABD-4E57-9DEA-06241EE0B52E}"/>
              </a:ext>
            </a:extLst>
          </p:cNvPr>
          <p:cNvSpPr txBox="1"/>
          <p:nvPr/>
        </p:nvSpPr>
        <p:spPr>
          <a:xfrm>
            <a:off x="1091631" y="1838320"/>
            <a:ext cx="745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可以利用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super()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存取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96A437-17F7-4687-ABF6-B3FE15B7476F}"/>
              </a:ext>
            </a:extLst>
          </p:cNvPr>
          <p:cNvSpPr txBox="1"/>
          <p:nvPr/>
        </p:nvSpPr>
        <p:spPr>
          <a:xfrm>
            <a:off x="845234" y="2475886"/>
            <a:ext cx="10308255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lass Student(Person):	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__(self, name, age, score):</a:t>
            </a:r>
          </a:p>
          <a:p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super().__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__(name, age) 	#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存取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self.score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score</a:t>
            </a:r>
          </a:p>
          <a:p>
            <a:endParaRPr lang="en-US" altLang="zh-TW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isQualified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(self):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self.score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&gt; 60</a:t>
            </a:r>
          </a:p>
          <a:p>
            <a:endParaRPr lang="en-US" altLang="zh-TW" sz="2000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student1 = Student(</a:t>
            </a:r>
            <a:r>
              <a:rPr lang="en-US" altLang="zh-TW" sz="20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"Alice", 18, 70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student1.printInfo()</a:t>
            </a:r>
          </a:p>
          <a:p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print(s</a:t>
            </a:r>
            <a:r>
              <a:rPr lang="en-US" altLang="zh-TW" sz="20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tudent1.isQualified())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6D14DA-0A48-4493-B707-097816844C36}"/>
              </a:ext>
            </a:extLst>
          </p:cNvPr>
          <p:cNvSpPr txBox="1"/>
          <p:nvPr/>
        </p:nvSpPr>
        <p:spPr>
          <a:xfrm>
            <a:off x="1091631" y="649744"/>
            <a:ext cx="958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利用繼承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(inheritance)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可以輕鬆的完成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A286ED-346F-41A6-9363-F8FE14C69241}"/>
              </a:ext>
            </a:extLst>
          </p:cNvPr>
          <p:cNvSpPr txBox="1"/>
          <p:nvPr/>
        </p:nvSpPr>
        <p:spPr>
          <a:xfrm>
            <a:off x="6369964" y="6129662"/>
            <a:ext cx="745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* Student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也可以被其他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A15C6-543A-4083-B337-0EB19CA22F7D}"/>
              </a:ext>
            </a:extLst>
          </p:cNvPr>
          <p:cNvSpPr txBox="1"/>
          <p:nvPr/>
        </p:nvSpPr>
        <p:spPr>
          <a:xfrm>
            <a:off x="1091630" y="1244032"/>
            <a:ext cx="958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在這個情況下，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Person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Student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為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13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4A4F5A3A-48C8-4E53-8E9C-7AED3CDDF351}"/>
              </a:ext>
            </a:extLst>
          </p:cNvPr>
          <p:cNvSpPr/>
          <p:nvPr/>
        </p:nvSpPr>
        <p:spPr>
          <a:xfrm>
            <a:off x="1206616" y="1071722"/>
            <a:ext cx="2613528" cy="672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CB31D6-6F99-4782-AF30-84B30C7B371D}"/>
              </a:ext>
            </a:extLst>
          </p:cNvPr>
          <p:cNvSpPr txBox="1"/>
          <p:nvPr/>
        </p:nvSpPr>
        <p:spPr>
          <a:xfrm>
            <a:off x="1206615" y="2171468"/>
            <a:ext cx="10330155" cy="22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當我們使用繼承時，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可以自己重新定義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提供的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parent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可以被很多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child 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繼承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可以透過這個方式讓這些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的物件執行相同名稱，但不同效果的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-&gt;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多型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47888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0587FA9-4005-4658-BA1F-CA620FAB7FE6}"/>
              </a:ext>
            </a:extLst>
          </p:cNvPr>
          <p:cNvSpPr txBox="1"/>
          <p:nvPr/>
        </p:nvSpPr>
        <p:spPr>
          <a:xfrm>
            <a:off x="2182063" y="896933"/>
            <a:ext cx="7827874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Animal():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pass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Ahhhh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Cow(Animal):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MooMoo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Bird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sound(self):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return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ChuChu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</a:p>
          <a:p>
            <a:endParaRPr lang="en-US" altLang="zh-TW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ef </a:t>
            </a:r>
            <a:r>
              <a:rPr lang="en-US" altLang="zh-TW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make_sound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(obj):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print(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obj.sound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())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4A6087F-2F6F-4608-B461-787F9DDB4F42}"/>
              </a:ext>
            </a:extLst>
          </p:cNvPr>
          <p:cNvSpPr/>
          <p:nvPr/>
        </p:nvSpPr>
        <p:spPr>
          <a:xfrm>
            <a:off x="1015473" y="755423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CDCE1D-E63C-4B8F-830F-83918D052985}"/>
              </a:ext>
            </a:extLst>
          </p:cNvPr>
          <p:cNvSpPr txBox="1"/>
          <p:nvPr/>
        </p:nvSpPr>
        <p:spPr>
          <a:xfrm>
            <a:off x="1015474" y="2289962"/>
            <a:ext cx="1047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我們可以用一個定義好的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，來產生具有相似構造的物件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(object)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1270BB-00C3-43BA-9B31-29F690072F89}"/>
              </a:ext>
            </a:extLst>
          </p:cNvPr>
          <p:cNvSpPr txBox="1"/>
          <p:nvPr/>
        </p:nvSpPr>
        <p:spPr>
          <a:xfrm>
            <a:off x="1015474" y="2923531"/>
            <a:ext cx="9198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像是物件的說明書，告訴你產生的物件具有哪些構造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膝上型電腦 Pusheen 貓">
            <a:extLst>
              <a:ext uri="{FF2B5EF4-FFF2-40B4-BE49-F238E27FC236}">
                <a16:creationId xmlns:a16="http://schemas.microsoft.com/office/drawing/2014/main" id="{7D8B0863-41C1-4B2B-806A-8E12655B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91" y="3516607"/>
            <a:ext cx="3810000" cy="381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CECD187-4C3F-4A33-952F-A213E69A46A0}"/>
              </a:ext>
            </a:extLst>
          </p:cNvPr>
          <p:cNvSpPr txBox="1"/>
          <p:nvPr/>
        </p:nvSpPr>
        <p:spPr>
          <a:xfrm>
            <a:off x="1015473" y="3557100"/>
            <a:ext cx="10422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對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而言，每個用它產生的物件就稱作這個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2708547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51C8129-48E4-4294-A3A7-FABE97F32AE7}"/>
              </a:ext>
            </a:extLst>
          </p:cNvPr>
          <p:cNvSpPr txBox="1"/>
          <p:nvPr/>
        </p:nvSpPr>
        <p:spPr>
          <a:xfrm>
            <a:off x="1341485" y="1762054"/>
            <a:ext cx="78278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newCow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Cow()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newBird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Bird()</a:t>
            </a:r>
          </a:p>
          <a:p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make_sound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newCow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make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_sound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newBird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89B13C-AD66-4E68-8D46-D5D68E6BB1FF}"/>
              </a:ext>
            </a:extLst>
          </p:cNvPr>
          <p:cNvSpPr txBox="1"/>
          <p:nvPr/>
        </p:nvSpPr>
        <p:spPr>
          <a:xfrm>
            <a:off x="1341485" y="977821"/>
            <a:ext cx="9688087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Cow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Bird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裡的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sound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輸出不同聲音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F82BE2-E8B9-4AD8-B8B1-4291E904A29C}"/>
              </a:ext>
            </a:extLst>
          </p:cNvPr>
          <p:cNvSpPr txBox="1"/>
          <p:nvPr/>
        </p:nvSpPr>
        <p:spPr>
          <a:xfrm>
            <a:off x="1393599" y="4302663"/>
            <a:ext cx="78278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Cat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(Animal):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def __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__(self):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		super().__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newCat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Cat()</a:t>
            </a:r>
          </a:p>
          <a:p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ake_sound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newCat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8A8E1F-3C3F-4F15-BC92-19D0D903BA32}"/>
              </a:ext>
            </a:extLst>
          </p:cNvPr>
          <p:cNvSpPr txBox="1"/>
          <p:nvPr/>
        </p:nvSpPr>
        <p:spPr>
          <a:xfrm>
            <a:off x="1251956" y="3478410"/>
            <a:ext cx="9688087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如果繼承的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沒定義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sound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B297CE-ABF3-4460-BD33-51D3C2A994FF}"/>
              </a:ext>
            </a:extLst>
          </p:cNvPr>
          <p:cNvSpPr txBox="1"/>
          <p:nvPr/>
        </p:nvSpPr>
        <p:spPr>
          <a:xfrm>
            <a:off x="3959566" y="6111323"/>
            <a:ext cx="65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 method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輸出 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Ahhhh</a:t>
            </a:r>
            <a:r>
              <a:rPr lang="en-US" altLang="zh-TW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14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5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DF5740-72BA-49D3-9F7F-962CEA9512AC}"/>
              </a:ext>
            </a:extLst>
          </p:cNvPr>
          <p:cNvSpPr/>
          <p:nvPr/>
        </p:nvSpPr>
        <p:spPr>
          <a:xfrm>
            <a:off x="1376855" y="788276"/>
            <a:ext cx="3195145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67A92F-AD98-48FC-A2BB-FA7E675F69D2}"/>
              </a:ext>
            </a:extLst>
          </p:cNvPr>
          <p:cNvSpPr txBox="1"/>
          <p:nvPr/>
        </p:nvSpPr>
        <p:spPr>
          <a:xfrm>
            <a:off x="1481568" y="4076480"/>
            <a:ext cx="8839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 要加括號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pass 	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的內部細節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 		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716D2B-BC01-4D01-82CC-84594ADB2794}"/>
              </a:ext>
            </a:extLst>
          </p:cNvPr>
          <p:cNvSpPr txBox="1"/>
          <p:nvPr/>
        </p:nvSpPr>
        <p:spPr>
          <a:xfrm>
            <a:off x="1481568" y="2474893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利用自己定義的 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建立一個物件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的名稱大家會習慣大寫</a:t>
            </a:r>
          </a:p>
        </p:txBody>
      </p:sp>
    </p:spTree>
    <p:extLst>
      <p:ext uri="{BB962C8B-B14F-4D97-AF65-F5344CB8AC3E}">
        <p14:creationId xmlns:p14="http://schemas.microsoft.com/office/powerpoint/2010/main" val="15673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A4329C-68A9-473C-A3E0-FA8E575CB5FC}"/>
              </a:ext>
            </a:extLst>
          </p:cNvPr>
          <p:cNvSpPr txBox="1"/>
          <p:nvPr/>
        </p:nvSpPr>
        <p:spPr>
          <a:xfrm>
            <a:off x="1560504" y="3075057"/>
            <a:ext cx="3102936" cy="707886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形 8" descr="配有手機和計算機的筆記型電腦">
            <a:extLst>
              <a:ext uri="{FF2B5EF4-FFF2-40B4-BE49-F238E27FC236}">
                <a16:creationId xmlns:a16="http://schemas.microsoft.com/office/drawing/2014/main" id="{F1CD3F33-4F0D-407E-A9B5-4800BDDD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18" y="-7118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E9A1C55-4205-4294-8D9B-BDD22B69F128}"/>
              </a:ext>
            </a:extLst>
          </p:cNvPr>
          <p:cNvSpPr/>
          <p:nvPr/>
        </p:nvSpPr>
        <p:spPr>
          <a:xfrm>
            <a:off x="1376855" y="788276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AEB8EA-3001-48E0-8475-326BF838E9C8}"/>
              </a:ext>
            </a:extLst>
          </p:cNvPr>
          <p:cNvSpPr txBox="1"/>
          <p:nvPr/>
        </p:nvSpPr>
        <p:spPr>
          <a:xfrm>
            <a:off x="1481568" y="4083012"/>
            <a:ext cx="88392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 要加括號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pass 		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class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的內部細節</a:t>
            </a:r>
          </a:p>
          <a:p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 		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40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ea typeface="微軟正黑體" panose="020B0604030504040204" pitchFamily="34" charset="-12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	#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新增屬性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697884-369F-41CF-B2D1-B784FE7BA8FA}"/>
              </a:ext>
            </a:extLst>
          </p:cNvPr>
          <p:cNvSpPr txBox="1"/>
          <p:nvPr/>
        </p:nvSpPr>
        <p:spPr>
          <a:xfrm>
            <a:off x="1481568" y="24748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D0D92E-7C90-47C9-9A00-2557766020AD}"/>
              </a:ext>
            </a:extLst>
          </p:cNvPr>
          <p:cNvSpPr txBox="1"/>
          <p:nvPr/>
        </p:nvSpPr>
        <p:spPr>
          <a:xfrm>
            <a:off x="1481568" y="2167116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一個物件可以存放資料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食物的價錢、重量、成分等等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B770C3-05A0-444E-86DB-21AFB34CE5FA}"/>
              </a:ext>
            </a:extLst>
          </p:cNvPr>
          <p:cNvSpPr txBox="1"/>
          <p:nvPr/>
        </p:nvSpPr>
        <p:spPr>
          <a:xfrm>
            <a:off x="1580606" y="3278777"/>
            <a:ext cx="61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可以在創造物件後加入屬性</a:t>
            </a:r>
          </a:p>
        </p:txBody>
      </p:sp>
    </p:spTree>
    <p:extLst>
      <p:ext uri="{BB962C8B-B14F-4D97-AF65-F5344CB8AC3E}">
        <p14:creationId xmlns:p14="http://schemas.microsoft.com/office/powerpoint/2010/main" val="12855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0313BFA-B6F6-409A-B8B3-4286151C7279}"/>
              </a:ext>
            </a:extLst>
          </p:cNvPr>
          <p:cNvSpPr/>
          <p:nvPr/>
        </p:nvSpPr>
        <p:spPr>
          <a:xfrm>
            <a:off x="540487" y="817346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B86EE-D9D7-40A4-A12C-4ADDF695F1F3}"/>
              </a:ext>
            </a:extLst>
          </p:cNvPr>
          <p:cNvSpPr txBox="1"/>
          <p:nvPr/>
        </p:nvSpPr>
        <p:spPr>
          <a:xfrm>
            <a:off x="540487" y="3429000"/>
            <a:ext cx="1122914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 Food():    </a:t>
            </a: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def 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__(self):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要加一個位置參數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(self)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，代表新建立的物件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self.price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40  # 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透過初始化函式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設定屬性 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 = Food()</a:t>
            </a:r>
          </a:p>
          <a:p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sz="2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bread.price</a:t>
            </a:r>
            <a:r>
              <a:rPr lang="en-US" altLang="zh-TW" sz="2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TW" altLang="en-US" sz="2400" b="0" dirty="0">
                <a:solidFill>
                  <a:schemeClr val="accent6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取值方法</a:t>
            </a:r>
            <a:endParaRPr lang="en-US" altLang="zh-TW" sz="2400" b="0" dirty="0">
              <a:solidFill>
                <a:schemeClr val="accent6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97BCBA-AB55-45E4-9A4F-74F1571F9FDE}"/>
              </a:ext>
            </a:extLst>
          </p:cNvPr>
          <p:cNvSpPr txBox="1"/>
          <p:nvPr/>
        </p:nvSpPr>
        <p:spPr>
          <a:xfrm>
            <a:off x="1481568" y="24748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059D83-23FF-4201-BEED-6724FDC08ABA}"/>
              </a:ext>
            </a:extLst>
          </p:cNvPr>
          <p:cNvSpPr txBox="1"/>
          <p:nvPr/>
        </p:nvSpPr>
        <p:spPr>
          <a:xfrm>
            <a:off x="540487" y="212864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如果這個屬性是這個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產生的所有物件都要有的呢？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B57A5A-2E71-4D9A-A16A-7EA690445BD1}"/>
              </a:ext>
            </a:extLst>
          </p:cNvPr>
          <p:cNvSpPr txBox="1"/>
          <p:nvPr/>
        </p:nvSpPr>
        <p:spPr>
          <a:xfrm>
            <a:off x="540487" y="2736503"/>
            <a:ext cx="610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也可以在創造物件時就加入屬性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C8893F-62DE-44F3-86C4-A506A26AA95C}"/>
              </a:ext>
            </a:extLst>
          </p:cNvPr>
          <p:cNvSpPr txBox="1"/>
          <p:nvPr/>
        </p:nvSpPr>
        <p:spPr>
          <a:xfrm>
            <a:off x="540487" y="596815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？？ 初始化函式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7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872AA3-3E1B-4AD8-B32D-74CC5C832218}"/>
              </a:ext>
            </a:extLst>
          </p:cNvPr>
          <p:cNvSpPr txBox="1"/>
          <p:nvPr/>
        </p:nvSpPr>
        <p:spPr>
          <a:xfrm>
            <a:off x="939250" y="2357846"/>
            <a:ext cx="1033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是創造物件時會自動被呼叫的函式，因為是特殊的函式，所以要寫成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__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的形式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301394-9BC4-42A5-B852-3AF530A22BDE}"/>
              </a:ext>
            </a:extLst>
          </p:cNvPr>
          <p:cNvSpPr/>
          <p:nvPr/>
        </p:nvSpPr>
        <p:spPr>
          <a:xfrm>
            <a:off x="939250" y="873185"/>
            <a:ext cx="3338836" cy="672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?? self ??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84AB8-014F-44B9-B3AC-AF2B7148D717}"/>
              </a:ext>
            </a:extLst>
          </p:cNvPr>
          <p:cNvSpPr txBox="1"/>
          <p:nvPr/>
        </p:nvSpPr>
        <p:spPr>
          <a:xfrm>
            <a:off x="939250" y="3425875"/>
            <a:ext cx="10000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會給你即將出爐的物件 當作函式的第一個參數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60F8E9-95AB-4B99-B9A9-C1AC85225F14}"/>
              </a:ext>
            </a:extLst>
          </p:cNvPr>
          <p:cNvSpPr txBox="1"/>
          <p:nvPr/>
        </p:nvSpPr>
        <p:spPr>
          <a:xfrm>
            <a:off x="939250" y="4210986"/>
            <a:ext cx="7356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參數的名字不一定要叫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self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可以隨便你取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7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2345</Words>
  <Application>Microsoft Office PowerPoint</Application>
  <PresentationFormat>寬螢幕</PresentationFormat>
  <Paragraphs>340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2024 資訊之芽 py 班 黃千睿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資訊之芽 py 班 黃千睿</dc:title>
  <dc:creator>ENZO HUANG</dc:creator>
  <cp:lastModifiedBy>ENZO HUANG</cp:lastModifiedBy>
  <cp:revision>43</cp:revision>
  <dcterms:created xsi:type="dcterms:W3CDTF">2024-03-23T22:38:24Z</dcterms:created>
  <dcterms:modified xsi:type="dcterms:W3CDTF">2024-03-24T17:04:46Z</dcterms:modified>
</cp:coreProperties>
</file>