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Fjalla One"/>
      <p:regular r:id="rId22"/>
    </p:embeddedFont>
    <p:embeddedFont>
      <p:font typeface="Barlow Semi Condensed Medium"/>
      <p:regular r:id="rId23"/>
      <p:bold r:id="rId24"/>
      <p:italic r:id="rId25"/>
      <p:boldItalic r:id="rId26"/>
    </p:embeddedFont>
    <p:embeddedFont>
      <p:font typeface="Barlow Semi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jallaOne-regular.fntdata"/><Relationship Id="rId21" Type="http://schemas.openxmlformats.org/officeDocument/2006/relationships/slide" Target="slides/slide17.xml"/><Relationship Id="rId24" Type="http://schemas.openxmlformats.org/officeDocument/2006/relationships/font" Target="fonts/BarlowSemiCondensedMedium-bold.fntdata"/><Relationship Id="rId23" Type="http://schemas.openxmlformats.org/officeDocument/2006/relationships/font" Target="fonts/BarlowSemi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Italic.fntdata"/><Relationship Id="rId25" Type="http://schemas.openxmlformats.org/officeDocument/2006/relationships/font" Target="fonts/BarlowSemiCondensedMedium-italic.fntdata"/><Relationship Id="rId28" Type="http://schemas.openxmlformats.org/officeDocument/2006/relationships/font" Target="fonts/BarlowSemiCondensed-bold.fntdata"/><Relationship Id="rId27" Type="http://schemas.openxmlformats.org/officeDocument/2006/relationships/font" Target="fonts/BarlowSemi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rlowSemiCondense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5" name="Google Shape;16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31f2a9a1d8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31f2a9a1d8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5" name="Google Shape;26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1" name="Google Shape;26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8" name="Google Shape;26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6" name="Google Shape;26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7" name="Google Shape;27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1" name="Google Shape;30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0" name="Google Shape;30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6" name="Google Shape;18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4" name="Google Shape;21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5" name="Google Shape;2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2" name="Google Shape;2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7" name="Google Shape;25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0" name="Google Shape;26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318d8fb66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318d8fb66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31f29be7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2" name="Google Shape;2642;g31f29be7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34" name="Google Shape;434;p1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1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37" name="Google Shape;437;p1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38" name="Google Shape;438;p1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2" name="Google Shape;442;p1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43" name="Google Shape;443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9" name="Google Shape;449;p1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50" name="Google Shape;450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4" name="Google Shape;454;p1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55" name="Google Shape;455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9" name="Google Shape;459;p1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60" name="Google Shape;460;p1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0" name="Google Shape;470;p1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1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3" name="Google Shape;473;p1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74" name="Google Shape;474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0" name="Google Shape;480;p1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81" name="Google Shape;481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5" name="Google Shape;485;p1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86" name="Google Shape;486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0" name="Google Shape;490;p1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6" name="Google Shape;496;p1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97" name="Google Shape;497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6" name="Google Shape;506;p1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7" name="Google Shape;507;p1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8" name="Google Shape;508;p1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9" name="Google Shape;509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1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14" name="Google Shape;514;p1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0" name="Google Shape;520;p1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1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2" name="Google Shape;522;p1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3" name="Google Shape;523;p1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1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30" name="Google Shape;530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1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5" name="Google Shape;535;p1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1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40" name="Google Shape;540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1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4" name="Google Shape;544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3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9" name="Google Shape;549;p13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0" name="Google Shape;550;p13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1" name="Google Shape;551;p13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2" name="Google Shape;552;p13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3" name="Google Shape;553;p13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4" name="Google Shape;554;p1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1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1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7" name="Google Shape;557;p1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8" name="Google Shape;558;p1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9" name="Google Shape;559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1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6" name="Google Shape;566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Google Shape;570;p1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1" name="Google Shape;571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1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6" name="Google Shape;576;p1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3" name="Google Shape;583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6" name="Google Shape;586;p1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1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1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9" name="Google Shape;589;p1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90" name="Google Shape;590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1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7" name="Google Shape;597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1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2" name="Google Shape;602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1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1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3" name="Google Shape;613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6" name="Google Shape;616;p1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7" name="Google Shape;617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1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1" name="Google Shape;621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6" name="Google Shape;626;p1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1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1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9" name="Google Shape;629;p1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30" name="Google Shape;630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1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35" name="Google Shape;635;p1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1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42" name="Google Shape;642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5" name="Google Shape;645;p1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6" name="Google Shape;646;p1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47" name="Google Shape;647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p1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54" name="Google Shape;654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1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9" name="Google Shape;659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15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64" name="Google Shape;664;p15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6" name="Google Shape;666;p15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67" name="Google Shape;667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68" name="Google Shape;668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1" name="Google Shape;671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72" name="Google Shape;672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73" name="Google Shape;67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9" name="Google Shape;679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80" name="Google Shape;68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85" name="Google Shape;68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9" name="Google Shape;689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90" name="Google Shape;690;p1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6" name="Google Shape;696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97" name="Google Shape;69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0" name="Google Shape;700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2" name="Google Shape;702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3" name="Google Shape;703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04" name="Google Shape;704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0" name="Google Shape;710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11" name="Google Shape;711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0" name="Google Shape;720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6" name="Google Shape;726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7" name="Google Shape;72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0" name="Google Shape;730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31" name="Google Shape;731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4" name="Google Shape;734;p15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6" name="Google Shape;736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7" name="Google Shape;737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38" name="Google Shape;738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9" name="Google Shape;739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40" name="Google Shape;740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45" name="Google Shape;745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1" name="Google Shape;751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3" name="Google Shape;753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54" name="Google Shape;754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61" name="Google Shape;761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6" name="Google Shape;766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71" name="Google Shape;77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75" name="Google Shape;775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1" name="Google Shape;781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2" name="Google Shape;782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3" name="Google Shape;783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6" name="Google Shape;786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7" name="Google Shape;787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8" name="Google Shape;788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9" name="Google Shape;789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0" name="Google Shape;790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1" name="Google Shape;791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2" name="Google Shape;792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3" name="Google Shape;793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4" name="Google Shape;794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5" name="Google Shape;795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6" name="Google Shape;796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7" name="Google Shape;797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8" name="Google Shape;798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1" name="Google Shape;801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2" name="Google Shape;802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03" name="Google Shape;803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10" name="Google Shape;810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15" name="Google Shape;815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20" name="Google Shape;820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6" name="Google Shape;826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7" name="Google Shape;82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30" name="Google Shape;830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3" name="Google Shape;833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34" name="Google Shape;834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41" name="Google Shape;841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46" name="Google Shape;846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7" name="Google Shape;85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61" name="Google Shape;861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8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6" name="Google Shape;866;p18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867" name="Google Shape;867;p1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8" name="Google Shape;868;p1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9" name="Google Shape;869;p1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870" name="Google Shape;870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4" name="Google Shape;874;p1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75" name="Google Shape;875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9" name="Google Shape;879;p1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80" name="Google Shape;880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6" name="Google Shape;886;p18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7" name="Google Shape;887;p18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8" name="Google Shape;888;p18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9" name="Google Shape;889;p18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90" name="Google Shape;890;p18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91" name="Google Shape;891;p18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3" name="Google Shape;893;p19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4" name="Google Shape;894;p19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95" name="Google Shape;895;p19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6" name="Google Shape;896;p19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7" name="Google Shape;89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1" name="Google Shape;901;p19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02" name="Google Shape;902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8" name="Google Shape;908;p1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9" name="Google Shape;909;p1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0" name="Google Shape;910;p1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11" name="Google Shape;91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7" name="Google Shape;917;p1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8" name="Google Shape;91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1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23" name="Google Shape;92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1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8" name="Google Shape;92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32" name="Google Shape;93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5" name="Google Shape;935;p19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6" name="Google Shape;936;p19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7" name="Google Shape;937;p19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8" name="Google Shape;938;p19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9" name="Google Shape;939;p19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40" name="Google Shape;940;p19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oogle Shape;942;p20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43" name="Google Shape;943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20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47" name="Google Shape;947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0" name="Google Shape;950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1" name="Google Shape;951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52" name="Google Shape;952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8" name="Google Shape;958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9" name="Google Shape;959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64" name="Google Shape;964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9" name="Google Shape;969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76" name="Google Shape;976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9" name="Google Shape;979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1" name="Google Shape;981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2" name="Google Shape;982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83" name="Google Shape;983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90" name="Google Shape;990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95" name="Google Shape;995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9" name="Google Shape;999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06" name="Google Shape;1006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9" name="Google Shape;1009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10" name="Google Shape;101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14" name="Google Shape;1014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7" name="Google Shape;1017;p20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7" name="Google Shape;47;p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" name="Google Shape;49;p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50" name="Google Shape;50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5" name="Google Shape;55;p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" name="Google Shape;63;p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4" name="Google Shape;64;p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1" name="Google Shape;71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" name="Google Shape;76;p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1" name="Google Shape;81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5" name="Google Shape;85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0" name="Google Shape;1020;p21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21" name="Google Shape;1021;p21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21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p21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4" name="Google Shape;1024;p21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25" name="Google Shape;1025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30" name="Google Shape;1030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Google Shape;1036;p21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37" name="Google Shape;1037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0" name="Google Shape;1040;p21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1" name="Google Shape;1041;p21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42" name="Google Shape;1042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21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49" name="Google Shape;1049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Google Shape;1053;p21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54" name="Google Shape;1054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7" name="Google Shape;1057;p21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21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21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0" name="Google Shape;1060;p21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1" name="Google Shape;1061;p21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62" name="Google Shape;1062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p21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69" name="Google Shape;1069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21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74" name="Google Shape;1074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8" name="Google Shape;1078;p21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79" name="Google Shape;1079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5" name="Google Shape;1085;p21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86" name="Google Shape;1086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2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091" name="Google Shape;1091;p2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22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3" name="Google Shape;1093;p2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95" name="Google Shape;1095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2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02" name="Google Shape;1102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6" name="Google Shape;1106;p22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2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2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2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2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22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Google Shape;1112;p2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13" name="Google Shape;111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6" name="Google Shape;1116;p2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17" name="Google Shape;111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21" name="Google Shape;1121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4" name="Google Shape;1124;p2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5" name="Google Shape;1125;p22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6" name="Google Shape;1126;p2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27" name="Google Shape;1127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Google Shape;1133;p2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34" name="Google Shape;1134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8" name="Google Shape;1138;p2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39" name="Google Shape;1139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3" name="Google Shape;1143;p2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44" name="Google Shape;1144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7" name="Google Shape;1147;p2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48" name="Google Shape;1148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3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3" name="Google Shape;1153;p23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4" name="Google Shape;1154;p23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5" name="Google Shape;1155;p23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6" name="Google Shape;1156;p23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7" name="Google Shape;1157;p23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8" name="Google Shape;1158;p23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59" name="Google Shape;1159;p2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60" name="Google Shape;1160;p2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1" name="Google Shape;1161;p2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62" name="Google Shape;1162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8" name="Google Shape;1168;p2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69" name="Google Shape;1169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3" name="Google Shape;1173;p2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74" name="Google Shape;1174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8" name="Google Shape;1178;p2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9" name="Google Shape;1179;p2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80" name="Google Shape;1180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6" name="Google Shape;1186;p2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187" name="Google Shape;1187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1" name="Google Shape;1191;p2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192" name="Google Shape;1192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6" name="Google Shape;1196;p2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97" name="Google Shape;1197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0" name="Google Shape;1200;p2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01" name="Google Shape;1201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4" name="Google Shape;1204;p2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05" name="Google Shape;1205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8" name="Google Shape;1208;p2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09" name="Google Shape;1209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2" name="Google Shape;1212;p2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3" name="Google Shape;1213;p2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4" name="Google Shape;1214;p2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4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20" name="Google Shape;1220;p24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21" name="Google Shape;1221;p24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2" name="Google Shape;1222;p24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3" name="Google Shape;1223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24" name="Google Shape;1224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24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29" name="Google Shape;1229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5" name="Google Shape;1235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6" name="Google Shape;1236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7" name="Google Shape;1237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38" name="Google Shape;1238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4" name="Google Shape;1244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45" name="Google Shape;1245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50" name="Google Shape;1250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4" name="Google Shape;1254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55" name="Google Shape;1255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8" name="Google Shape;1258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59" name="Google Shape;125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2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64" name="Google Shape;1264;p2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5" name="Google Shape;1265;p25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6" name="Google Shape;1266;p2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2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2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9" name="Google Shape;1269;p2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70" name="Google Shape;1270;p2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71" name="Google Shape;127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2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78" name="Google Shape;127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2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83" name="Google Shape;1283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7" name="Google Shape;1287;p2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88" name="Google Shape;1288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4" name="Google Shape;1294;p2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95" name="Google Shape;129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8" name="Google Shape;1298;p2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2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0" name="Google Shape;1300;p2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1" name="Google Shape;1301;p2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02" name="Google Shape;130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2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09" name="Google Shape;130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3" name="Google Shape;1313;p2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14" name="Google Shape;1314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8" name="Google Shape;1318;p2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2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2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4" name="Google Shape;1324;p2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25" name="Google Shape;132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8" name="Google Shape;1328;p2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29" name="Google Shape;132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2" name="Google Shape;1332;p2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33" name="Google Shape;133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26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8" name="Google Shape;1338;p26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9" name="Google Shape;1339;p2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40" name="Google Shape;1340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1" name="Google Shape;1341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2" name="Google Shape;1342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3" name="Google Shape;1343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9" name="Google Shape;1349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50" name="Google Shape;1350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4" name="Google Shape;1354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5" name="Google Shape;1355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9" name="Google Shape;1359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60" name="Google Shape;1360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1" name="Google Shape;1361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7" name="Google Shape;1367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8" name="Google Shape;1368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2" name="Google Shape;1372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3" name="Google Shape;1373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7" name="Google Shape;1377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8" name="Google Shape;1378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1" name="Google Shape;1381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2" name="Google Shape;1382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5" name="Google Shape;1385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6" name="Google Shape;1386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9" name="Google Shape;1389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90" name="Google Shape;1390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3" name="Google Shape;1393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4" name="Google Shape;1394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5" name="Google Shape;1395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1" name="Google Shape;1401;p2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02" name="Google Shape;1402;p2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2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5" name="Google Shape;1405;p2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6" name="Google Shape;1406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2" name="Google Shape;1412;p2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3" name="Google Shape;1413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7" name="Google Shape;1417;p2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2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2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2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2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2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3" name="Google Shape;1423;p2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4" name="Google Shape;142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7" name="Google Shape;1427;p2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8" name="Google Shape;142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1" name="Google Shape;1431;p2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2" name="Google Shape;143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5" name="Google Shape;1435;p2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6" name="Google Shape;1436;p2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7" name="Google Shape;1437;p2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8" name="Google Shape;1438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4" name="Google Shape;1444;p2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5" name="Google Shape;1445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9" name="Google Shape;1449;p2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50" name="Google Shape;1450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4" name="Google Shape;1454;p2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5" name="Google Shape;1455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8" name="Google Shape;1458;p2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9" name="Google Shape;1459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4" name="Google Shape;1464;p2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2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2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7" name="Google Shape;1467;p2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8" name="Google Shape;1468;p2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9" name="Google Shape;1469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5" name="Google Shape;1475;p2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6" name="Google Shape;1476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0" name="Google Shape;1480;p2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1" name="Google Shape;1481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5" name="Google Shape;1485;p2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6" name="Google Shape;1486;p2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2" name="Google Shape;1492;p2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3" name="Google Shape;1493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6" name="Google Shape;1496;p2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7" name="Google Shape;1497;p2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8" name="Google Shape;1498;p2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9" name="Google Shape;1499;p2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500" name="Google Shape;1500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p2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7" name="Google Shape;1507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1" name="Google Shape;1511;p2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2" name="Google Shape;1512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6" name="Google Shape;1516;p2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2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2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2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2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2" name="Google Shape;1522;p2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3" name="Google Shape;1523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6" name="Google Shape;1526;p2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7" name="Google Shape;1527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0" name="Google Shape;1530;p2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1" name="Google Shape;1531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30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536" name="Google Shape;1536;p3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7" name="Google Shape;1537;p3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8" name="Google Shape;1538;p3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3" name="Google Shape;1543;p3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4" name="Google Shape;1544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8" name="Google Shape;1548;p3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49" name="Google Shape;1549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1" name="Google Shape;91;p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2" name="Google Shape;92;p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" name="Google Shape;93;p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4" name="Google Shape;94;p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5" name="Google Shape;95;p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6" name="Google Shape;96;p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" name="Google Shape;1556;p3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7" name="Google Shape;1557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8" name="Google Shape;1558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9" name="Google Shape;1559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5" name="Google Shape;1565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6" name="Google Shape;1566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0" name="Google Shape;1570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1" name="Google Shape;1571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5" name="Google Shape;1575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6" name="Google Shape;1576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7" name="Google Shape;157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3" name="Google Shape;1583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4" name="Google Shape;158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8" name="Google Shape;1588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9" name="Google Shape;158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3" name="Google Shape;1593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4" name="Google Shape;1594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7" name="Google Shape;1597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8" name="Google Shape;1598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1" name="Google Shape;1601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2" name="Google Shape;1602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5" name="Google Shape;1605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6" name="Google Shape;1606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9" name="Google Shape;1609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0" name="Google Shape;1610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1" name="Google Shape;1611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3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7" name="Google Shape;1617;p3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3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3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0" name="Google Shape;1620;p3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1" name="Google Shape;1621;p3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2" name="Google Shape;1622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8" name="Google Shape;1628;p3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9" name="Google Shape;1629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3" name="Google Shape;1633;p3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4" name="Google Shape;1634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8" name="Google Shape;1638;p3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9" name="Google Shape;1639;p3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3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5" name="Google Shape;1645;p3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6" name="Google Shape;1646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9" name="Google Shape;1649;p3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3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1" name="Google Shape;1651;p3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2" name="Google Shape;1652;p3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3" name="Google Shape;1653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9" name="Google Shape;1659;p3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60" name="Google Shape;1660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9" name="Google Shape;1669;p3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5" name="Google Shape;1675;p3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6" name="Google Shape;1676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9" name="Google Shape;1679;p3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80" name="Google Shape;1680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4" name="Google Shape;104;p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8" name="Google Shape;108;p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9" name="Google Shape;109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0" name="Google Shape;110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1" name="Google Shape;111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9" name="Google Shape;119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8" name="Google Shape;128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9" name="Google Shape;129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0" name="Google Shape;130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5" name="Google Shape;15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9" name="Google Shape;15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2" name="Google Shape;162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0" name="Google Shape;170;p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1" name="Google Shape;171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5" name="Google Shape;175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6" name="Google Shape;176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7" name="Google Shape;177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8" name="Google Shape;178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5" name="Google Shape;185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0" name="Google Shape;190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4" name="Google Shape;194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5" name="Google Shape;195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6" name="Google Shape;196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3" name="Google Shape;213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8" name="Google Shape;228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7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7" name="Google Shape;237;p7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7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9" name="Google Shape;239;p7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0" name="Google Shape;240;p7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1" name="Google Shape;241;p7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2" name="Google Shape;242;p7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243" name="Google Shape;243;p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5" name="Google Shape;245;p7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46" name="Google Shape;246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7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5" name="Google Shape;265;p8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6" name="Google Shape;266;p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7" name="Google Shape;267;p8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8" name="Google Shape;268;p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9" name="Google Shape;269;p8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0" name="Google Shape;270;p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1" name="Google Shape;271;p8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2" name="Google Shape;272;p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5" name="Google Shape;275;p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76" name="Google Shape;276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1" name="Google Shape;281;p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8" name="Google Shape;288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1" name="Google Shape;291;p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2" name="Google Shape;292;p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3" name="Google Shape;293;p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300" name="Google Shape;300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5" name="Google Shape;305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0" name="Google Shape;310;p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1" name="Google Shape;311;p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2" name="Google Shape;312;p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3" name="Google Shape;313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p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20" name="Google Shape;320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" name="Google Shape;324;p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9" name="Google Shape;329;p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30" name="Google Shape;330;p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1" name="Google Shape;331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3" name="Google Shape;343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6" name="Google Shape;356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9" name="Google Shape;359;p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3" name="Google Shape;363;p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" name="Google Shape;365;p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1" name="Google Shape;371;p10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72" name="Google Shape;372;p1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1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5" name="Google Shape;375;p1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6" name="Google Shape;376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83" name="Google Shape;383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1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1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4" name="Google Shape;394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1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8" name="Google Shape;39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1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02" name="Google Shape;40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5" name="Google Shape;405;p1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1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7" name="Google Shape;407;p1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8" name="Google Shape;408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1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5" name="Google Shape;415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1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20" name="Google Shape;420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1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5" name="Google Shape;425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9" name="Google Shape;429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/>
        </p:nvSpPr>
        <p:spPr>
          <a:xfrm>
            <a:off x="30250" y="-10075"/>
            <a:ext cx="278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Proyecto “OncoLungNet”</a:t>
            </a:r>
            <a:endParaRPr sz="13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13.png"/><Relationship Id="rId11" Type="http://schemas.openxmlformats.org/officeDocument/2006/relationships/image" Target="../media/image5.png"/><Relationship Id="rId10" Type="http://schemas.openxmlformats.org/officeDocument/2006/relationships/image" Target="../media/image21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0Ym7r4fHTJ8aROb6h-I-XQix99dsg8G_/view?usp=drive_link" TargetMode="External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ancer.org/es/cancer/tipos/cancer-de-pulmon/acerca/estadisticas-clav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lNy92agmzP6NvgpgZEX4Xzgxi_6Thozg/view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7" name="Google Shape;1687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8" name="Google Shape;1688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1" name="Google Shape;1881;p33"/>
          <p:cNvSpPr txBox="1"/>
          <p:nvPr>
            <p:ph type="ctrTitle"/>
          </p:nvPr>
        </p:nvSpPr>
        <p:spPr>
          <a:xfrm>
            <a:off x="5455199" y="959725"/>
            <a:ext cx="36888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900"/>
              <a:t>Proyecto “OncoLungNet”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882" name="Google Shape;1882;p33"/>
          <p:cNvSpPr txBox="1"/>
          <p:nvPr>
            <p:ph idx="1" type="subTitle"/>
          </p:nvPr>
        </p:nvSpPr>
        <p:spPr>
          <a:xfrm>
            <a:off x="5455200" y="4648400"/>
            <a:ext cx="3688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/>
              <a:t>Presentación Final Capstone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883" name="Google Shape;18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111" y="2861538"/>
            <a:ext cx="2844974" cy="16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42"/>
          <p:cNvSpPr txBox="1"/>
          <p:nvPr/>
        </p:nvSpPr>
        <p:spPr>
          <a:xfrm>
            <a:off x="4635425" y="520625"/>
            <a:ext cx="45087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Puntos de Mejora</a:t>
            </a:r>
            <a:endParaRPr b="1" sz="13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Gestión de Bloqueos: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highlight>
                  <a:schemeClr val="lt1"/>
                </a:highlight>
              </a:rPr>
              <a:t>Períodos sin avance reflejan problemas no resueltos a tiempo; se requiere una mayor atención en su identificación y resolución.</a:t>
            </a:r>
            <a:endParaRPr sz="10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Estimaciones: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Las diferencias entre lo esperado y lo real sugieren ajustes en la planificación inicial con base en datos históricos.</a:t>
            </a:r>
            <a:endParaRPr sz="1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Ritmo de Trabajo: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Progresión irregular y acumulación de tareas al final del sprint indican posibilidad de mejorar la distribución del esfuerzo.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51" name="Google Shape;2651;p42"/>
          <p:cNvSpPr txBox="1"/>
          <p:nvPr>
            <p:ph type="ctrTitle"/>
          </p:nvPr>
        </p:nvSpPr>
        <p:spPr>
          <a:xfrm>
            <a:off x="1609750" y="245950"/>
            <a:ext cx="59676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Conclusiones del Burndown Chart</a:t>
            </a:r>
            <a:endParaRPr sz="3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lt1"/>
              </a:highlight>
            </a:endParaRPr>
          </a:p>
        </p:txBody>
      </p:sp>
      <p:sp>
        <p:nvSpPr>
          <p:cNvPr id="2652" name="Google Shape;2652;p42"/>
          <p:cNvSpPr txBox="1"/>
          <p:nvPr/>
        </p:nvSpPr>
        <p:spPr>
          <a:xfrm>
            <a:off x="0" y="520625"/>
            <a:ext cx="4269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/>
              <a:t>Insights Positivos</a:t>
            </a:r>
            <a:endParaRPr b="1" sz="12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Cumplimiento de Objetivos: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El equipo logró completar las tareas de cada sprint dentro del plazo establecido.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Adaptabilidad: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El equipo mostró capacidad para recuperarse de desviaciones y alcanzar los objetivos planificados.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Compromiso: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Avances consistentes reflejan un alto nivel de responsabilidad con las entregas.</a:t>
            </a:r>
            <a:endParaRPr sz="1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Uso de Scrum: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Los gráficos Burndown evidencian un adecuado entendimiento de la metodología para organizar el trabajo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43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Arquitectura de software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658" name="Google Shape;26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13" y="1236625"/>
            <a:ext cx="7490575" cy="31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44"/>
          <p:cNvSpPr txBox="1"/>
          <p:nvPr>
            <p:ph type="title"/>
          </p:nvPr>
        </p:nvSpPr>
        <p:spPr>
          <a:xfrm>
            <a:off x="723750" y="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Modelo de datos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664" name="Google Shape;26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75" y="501475"/>
            <a:ext cx="7636400" cy="45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5" name="Google Shape;2665;p44"/>
          <p:cNvSpPr txBox="1"/>
          <p:nvPr/>
        </p:nvSpPr>
        <p:spPr>
          <a:xfrm>
            <a:off x="8153700" y="4480425"/>
            <a:ext cx="9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>
                <a:solidFill>
                  <a:srgbClr val="20124D"/>
                </a:solidFill>
                <a:highlight>
                  <a:schemeClr val="accent3"/>
                </a:highlight>
              </a:rPr>
              <a:t>3FN</a:t>
            </a:r>
            <a:endParaRPr b="1" sz="3200" u="sng">
              <a:solidFill>
                <a:srgbClr val="20124D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45"/>
          <p:cNvSpPr txBox="1"/>
          <p:nvPr>
            <p:ph type="title"/>
          </p:nvPr>
        </p:nvSpPr>
        <p:spPr>
          <a:xfrm>
            <a:off x="2619750" y="65225"/>
            <a:ext cx="3904500" cy="72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 sz="2800"/>
              <a:t>Tecnologías utilizadas</a:t>
            </a:r>
            <a:endParaRPr b="1" sz="2800"/>
          </a:p>
        </p:txBody>
      </p:sp>
      <p:pic>
        <p:nvPicPr>
          <p:cNvPr id="2671" name="Google Shape;26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75" y="883925"/>
            <a:ext cx="1293749" cy="130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116" y="933338"/>
            <a:ext cx="1293752" cy="9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1912" y="1393525"/>
            <a:ext cx="1105825" cy="11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1725" y="933350"/>
            <a:ext cx="1573499" cy="926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5" name="Google Shape;2675;p45"/>
          <p:cNvGrpSpPr/>
          <p:nvPr/>
        </p:nvGrpSpPr>
        <p:grpSpPr>
          <a:xfrm>
            <a:off x="5700950" y="1561288"/>
            <a:ext cx="1340150" cy="1302925"/>
            <a:chOff x="5255550" y="1932550"/>
            <a:chExt cx="1340150" cy="1302925"/>
          </a:xfrm>
        </p:grpSpPr>
        <p:pic>
          <p:nvPicPr>
            <p:cNvPr id="2676" name="Google Shape;2676;p4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55550" y="1932550"/>
              <a:ext cx="1105825" cy="10947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7" name="Google Shape;2677;p4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25950" y="2565725"/>
              <a:ext cx="669750" cy="669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8" name="Google Shape;2678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24250" y="3562873"/>
            <a:ext cx="1340150" cy="134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9" name="Google Shape;2679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413" y="3319900"/>
            <a:ext cx="1197875" cy="11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67150" y="3634000"/>
            <a:ext cx="2609665" cy="11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4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43053" y="2310175"/>
            <a:ext cx="2257885" cy="11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Google Shape;2682;p4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6801" y="2310175"/>
            <a:ext cx="1885100" cy="7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3" name="Google Shape;2683;p4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35925" y="2186850"/>
            <a:ext cx="1197875" cy="1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ve.google.com/file/d/10Ym7r4fHTJ8aROb6h-I-XQix99dsg8G_/view?usp=drive_link" id="2688" name="Google Shape;2688;p4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484" r="1494" t="0"/>
          <a:stretch/>
        </p:blipFill>
        <p:spPr>
          <a:xfrm>
            <a:off x="3388666" y="1807537"/>
            <a:ext cx="2741302" cy="1589316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46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Demostración del resultado </a:t>
            </a:r>
            <a:endParaRPr b="1"/>
          </a:p>
        </p:txBody>
      </p:sp>
      <p:grpSp>
        <p:nvGrpSpPr>
          <p:cNvPr id="2690" name="Google Shape;2690;p46"/>
          <p:cNvGrpSpPr/>
          <p:nvPr/>
        </p:nvGrpSpPr>
        <p:grpSpPr>
          <a:xfrm>
            <a:off x="2523177" y="1034225"/>
            <a:ext cx="4097650" cy="3780909"/>
            <a:chOff x="1230400" y="410075"/>
            <a:chExt cx="5124625" cy="4728500"/>
          </a:xfrm>
        </p:grpSpPr>
        <p:sp>
          <p:nvSpPr>
            <p:cNvPr id="2691" name="Google Shape;2691;p46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46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46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46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46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8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p4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Resultados obtenidos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grpSp>
        <p:nvGrpSpPr>
          <p:cNvPr id="2780" name="Google Shape;2780;p47"/>
          <p:cNvGrpSpPr/>
          <p:nvPr/>
        </p:nvGrpSpPr>
        <p:grpSpPr>
          <a:xfrm>
            <a:off x="76" y="3877033"/>
            <a:ext cx="1957882" cy="1266419"/>
            <a:chOff x="845850" y="467825"/>
            <a:chExt cx="5996575" cy="4908600"/>
          </a:xfrm>
        </p:grpSpPr>
        <p:sp>
          <p:nvSpPr>
            <p:cNvPr id="2781" name="Google Shape;2781;p47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47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47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47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47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47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47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47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47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47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47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47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47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47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47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47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47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47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47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47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47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47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47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47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47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47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47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47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47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47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47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47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47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47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47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47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47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47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47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47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47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47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47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47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47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47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47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47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47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47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47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47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47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47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47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47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47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47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47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47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47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47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47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47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47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47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47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47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47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47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47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47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47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47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47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47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47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47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47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47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47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47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47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47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47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47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47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47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47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47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47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47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47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47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47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47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47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47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47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47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47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47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47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47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47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47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47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47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47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47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47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47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47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47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47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47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47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47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47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47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47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47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47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47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47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47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47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47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47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47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47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47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47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47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47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47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47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47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47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47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47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47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47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47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47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47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47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47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47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47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47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47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47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47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47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47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47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47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47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47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47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47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47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47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47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47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47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47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47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47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47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47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47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47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47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47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47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47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47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47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47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47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47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47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47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47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47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47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47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47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47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47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47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47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47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47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47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47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47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47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47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47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47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47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47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47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47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47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47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47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47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47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47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47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18" name="Google Shape;30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700" y="887025"/>
            <a:ext cx="6378874" cy="40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2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48"/>
          <p:cNvSpPr txBox="1"/>
          <p:nvPr>
            <p:ph idx="4294967295" type="title"/>
          </p:nvPr>
        </p:nvSpPr>
        <p:spPr>
          <a:xfrm>
            <a:off x="1266463" y="45675"/>
            <a:ext cx="66111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Obstáculos</a:t>
            </a:r>
            <a:r>
              <a:rPr b="1" lang="en"/>
              <a:t> presentados durante el desarrollo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grpSp>
        <p:nvGrpSpPr>
          <p:cNvPr id="3024" name="Google Shape;3024;p48"/>
          <p:cNvGrpSpPr/>
          <p:nvPr/>
        </p:nvGrpSpPr>
        <p:grpSpPr>
          <a:xfrm>
            <a:off x="57593" y="1067457"/>
            <a:ext cx="2857326" cy="4000521"/>
            <a:chOff x="2771600" y="526920"/>
            <a:chExt cx="3480300" cy="1145100"/>
          </a:xfrm>
        </p:grpSpPr>
        <p:sp>
          <p:nvSpPr>
            <p:cNvPr id="3025" name="Google Shape;3025;p4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48"/>
            <p:cNvSpPr/>
            <p:nvPr/>
          </p:nvSpPr>
          <p:spPr>
            <a:xfrm>
              <a:off x="2849654" y="606779"/>
              <a:ext cx="3324000" cy="1031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7" name="Google Shape;3027;p48"/>
          <p:cNvSpPr txBox="1"/>
          <p:nvPr>
            <p:ph idx="4294967295" type="title"/>
          </p:nvPr>
        </p:nvSpPr>
        <p:spPr>
          <a:xfrm>
            <a:off x="187475" y="1817325"/>
            <a:ext cx="2612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/>
              <a:t>Complejidad en la integración de nuevas tecnologías.</a:t>
            </a:r>
            <a:endParaRPr b="1" sz="1800"/>
          </a:p>
        </p:txBody>
      </p:sp>
      <p:grpSp>
        <p:nvGrpSpPr>
          <p:cNvPr id="3028" name="Google Shape;3028;p48"/>
          <p:cNvGrpSpPr/>
          <p:nvPr/>
        </p:nvGrpSpPr>
        <p:grpSpPr>
          <a:xfrm>
            <a:off x="3143343" y="1067444"/>
            <a:ext cx="2857326" cy="4000521"/>
            <a:chOff x="2771600" y="526920"/>
            <a:chExt cx="3480300" cy="1145100"/>
          </a:xfrm>
        </p:grpSpPr>
        <p:sp>
          <p:nvSpPr>
            <p:cNvPr id="3029" name="Google Shape;3029;p4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48"/>
            <p:cNvSpPr/>
            <p:nvPr/>
          </p:nvSpPr>
          <p:spPr>
            <a:xfrm>
              <a:off x="2849654" y="606775"/>
              <a:ext cx="3324000" cy="1031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1" name="Google Shape;3031;p48"/>
          <p:cNvSpPr txBox="1"/>
          <p:nvPr>
            <p:ph idx="4294967295" type="title"/>
          </p:nvPr>
        </p:nvSpPr>
        <p:spPr>
          <a:xfrm>
            <a:off x="3155763" y="1676925"/>
            <a:ext cx="2754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/>
              <a:t>Precisión en plazos de entrega en metodología ágil.</a:t>
            </a:r>
            <a:endParaRPr b="1" sz="1800"/>
          </a:p>
        </p:txBody>
      </p:sp>
      <p:grpSp>
        <p:nvGrpSpPr>
          <p:cNvPr id="3032" name="Google Shape;3032;p48"/>
          <p:cNvGrpSpPr/>
          <p:nvPr/>
        </p:nvGrpSpPr>
        <p:grpSpPr>
          <a:xfrm>
            <a:off x="6150630" y="1022069"/>
            <a:ext cx="2857326" cy="4000521"/>
            <a:chOff x="2771600" y="526920"/>
            <a:chExt cx="3480300" cy="1145100"/>
          </a:xfrm>
        </p:grpSpPr>
        <p:sp>
          <p:nvSpPr>
            <p:cNvPr id="3033" name="Google Shape;3033;p4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48"/>
            <p:cNvSpPr/>
            <p:nvPr/>
          </p:nvSpPr>
          <p:spPr>
            <a:xfrm>
              <a:off x="2849639" y="606775"/>
              <a:ext cx="3324000" cy="1029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5" name="Google Shape;3035;p48"/>
          <p:cNvSpPr txBox="1"/>
          <p:nvPr>
            <p:ph idx="4294967295" type="title"/>
          </p:nvPr>
        </p:nvSpPr>
        <p:spPr>
          <a:xfrm>
            <a:off x="6514475" y="1676925"/>
            <a:ext cx="2286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/>
              <a:t>Cambios en los requisitos del proyecto durante el desarrollo.</a:t>
            </a:r>
            <a:endParaRPr b="1" sz="1800"/>
          </a:p>
        </p:txBody>
      </p:sp>
      <p:sp>
        <p:nvSpPr>
          <p:cNvPr id="3036" name="Google Shape;3036;p48"/>
          <p:cNvSpPr/>
          <p:nvPr/>
        </p:nvSpPr>
        <p:spPr>
          <a:xfrm>
            <a:off x="1062938" y="705038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7" name="Google Shape;3037;p48"/>
          <p:cNvGrpSpPr/>
          <p:nvPr/>
        </p:nvGrpSpPr>
        <p:grpSpPr>
          <a:xfrm>
            <a:off x="1225928" y="825325"/>
            <a:ext cx="609507" cy="639354"/>
            <a:chOff x="-48199756" y="2342651"/>
            <a:chExt cx="179067" cy="232104"/>
          </a:xfrm>
        </p:grpSpPr>
        <p:sp>
          <p:nvSpPr>
            <p:cNvPr id="3038" name="Google Shape;3038;p48"/>
            <p:cNvSpPr/>
            <p:nvPr/>
          </p:nvSpPr>
          <p:spPr>
            <a:xfrm>
              <a:off x="-48199756" y="2342651"/>
              <a:ext cx="179067" cy="232104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adFill>
              <a:gsLst>
                <a:gs pos="0">
                  <a:srgbClr val="6A6A6A"/>
                </a:gs>
                <a:gs pos="100000">
                  <a:srgbClr val="292929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48"/>
            <p:cNvSpPr/>
            <p:nvPr/>
          </p:nvSpPr>
          <p:spPr>
            <a:xfrm>
              <a:off x="-48170645" y="2369535"/>
              <a:ext cx="100516" cy="108408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adFill>
              <a:gsLst>
                <a:gs pos="0">
                  <a:srgbClr val="6A6A6A"/>
                </a:gs>
                <a:gs pos="100000">
                  <a:srgbClr val="292929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48"/>
            <p:cNvSpPr/>
            <p:nvPr/>
          </p:nvSpPr>
          <p:spPr>
            <a:xfrm>
              <a:off x="-48139337" y="2404246"/>
              <a:ext cx="36800" cy="4082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0">
                  <a:srgbClr val="6A6A6A"/>
                </a:gs>
                <a:gs pos="100000">
                  <a:srgbClr val="292929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1" name="Google Shape;3041;p48"/>
          <p:cNvSpPr/>
          <p:nvPr/>
        </p:nvSpPr>
        <p:spPr>
          <a:xfrm>
            <a:off x="4148713" y="633050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2" name="Google Shape;3042;p48"/>
          <p:cNvGrpSpPr/>
          <p:nvPr/>
        </p:nvGrpSpPr>
        <p:grpSpPr>
          <a:xfrm>
            <a:off x="4226096" y="753323"/>
            <a:ext cx="691839" cy="639363"/>
            <a:chOff x="1777925" y="1953700"/>
            <a:chExt cx="294600" cy="296950"/>
          </a:xfrm>
        </p:grpSpPr>
        <p:sp>
          <p:nvSpPr>
            <p:cNvPr id="3043" name="Google Shape;3043;p48"/>
            <p:cNvSpPr/>
            <p:nvPr/>
          </p:nvSpPr>
          <p:spPr>
            <a:xfrm>
              <a:off x="1794450" y="2052125"/>
              <a:ext cx="278075" cy="198525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48"/>
            <p:cNvSpPr/>
            <p:nvPr/>
          </p:nvSpPr>
          <p:spPr>
            <a:xfrm>
              <a:off x="1777925" y="1953700"/>
              <a:ext cx="278050" cy="198675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48"/>
            <p:cNvSpPr/>
            <p:nvPr/>
          </p:nvSpPr>
          <p:spPr>
            <a:xfrm>
              <a:off x="1829125" y="2006475"/>
              <a:ext cx="191400" cy="191400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48"/>
            <p:cNvSpPr/>
            <p:nvPr/>
          </p:nvSpPr>
          <p:spPr>
            <a:xfrm>
              <a:off x="1915750" y="2058450"/>
              <a:ext cx="35475" cy="52800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7" name="Google Shape;3047;p48"/>
          <p:cNvSpPr/>
          <p:nvPr/>
        </p:nvSpPr>
        <p:spPr>
          <a:xfrm>
            <a:off x="7234463" y="633038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8" name="Google Shape;3048;p48"/>
          <p:cNvGrpSpPr/>
          <p:nvPr/>
        </p:nvGrpSpPr>
        <p:grpSpPr>
          <a:xfrm>
            <a:off x="7332702" y="792347"/>
            <a:ext cx="650146" cy="561315"/>
            <a:chOff x="-60988625" y="2310475"/>
            <a:chExt cx="316650" cy="311150"/>
          </a:xfrm>
        </p:grpSpPr>
        <p:sp>
          <p:nvSpPr>
            <p:cNvPr id="3049" name="Google Shape;3049;p48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48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48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48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48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48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5" name="Google Shape;3055;p48"/>
          <p:cNvSpPr txBox="1"/>
          <p:nvPr>
            <p:ph idx="4294967295" type="title"/>
          </p:nvPr>
        </p:nvSpPr>
        <p:spPr>
          <a:xfrm>
            <a:off x="279125" y="2682125"/>
            <a:ext cx="24294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r>
              <a:rPr b="1"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Render</a:t>
            </a:r>
            <a:endParaRPr b="1"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r>
              <a:rPr b="1"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PostgreSQL</a:t>
            </a:r>
            <a:endParaRPr b="1"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GeminiAI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JobLib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56" name="Google Shape;3056;p48"/>
          <p:cNvSpPr txBox="1"/>
          <p:nvPr>
            <p:ph idx="4294967295" type="title"/>
          </p:nvPr>
        </p:nvSpPr>
        <p:spPr>
          <a:xfrm>
            <a:off x="3249913" y="2460075"/>
            <a:ext cx="2644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 utilización de una metodología ágil con entregas incrementales en sprint fijos </a:t>
            </a:r>
            <a:r>
              <a:rPr b="1"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significó un reto</a:t>
            </a: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para el equipo a medida que avanzaba el proyecto, especialmente en los </a:t>
            </a:r>
            <a:r>
              <a:rPr b="1"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Sprints 3, 4 y 5. </a:t>
            </a:r>
            <a:endParaRPr b="1"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57" name="Google Shape;3057;p48"/>
          <p:cNvSpPr txBox="1"/>
          <p:nvPr>
            <p:ph idx="4294967295" type="title"/>
          </p:nvPr>
        </p:nvSpPr>
        <p:spPr>
          <a:xfrm>
            <a:off x="6229100" y="2639500"/>
            <a:ext cx="26127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Tuvimos que</a:t>
            </a:r>
            <a:r>
              <a:rPr b="1"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reajustar prioridades y planificar funcionalidades según los requisitos del desarrollo</a:t>
            </a: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lo cual fue posible gracias a la flexibilidad que ofrece la metodología Scrum.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49"/>
          <p:cNvSpPr txBox="1"/>
          <p:nvPr>
            <p:ph type="title"/>
          </p:nvPr>
        </p:nvSpPr>
        <p:spPr>
          <a:xfrm>
            <a:off x="833775" y="163365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000"/>
              <a:t>Preguntas de la comisión</a:t>
            </a:r>
            <a:r>
              <a:rPr b="1" lang="en"/>
              <a:t> </a:t>
            </a:r>
            <a:endParaRPr b="1"/>
          </a:p>
        </p:txBody>
      </p:sp>
      <p:grpSp>
        <p:nvGrpSpPr>
          <p:cNvPr id="3063" name="Google Shape;3063;p49"/>
          <p:cNvGrpSpPr/>
          <p:nvPr/>
        </p:nvGrpSpPr>
        <p:grpSpPr>
          <a:xfrm>
            <a:off x="2428225" y="2719110"/>
            <a:ext cx="4507591" cy="2435159"/>
            <a:chOff x="267720" y="1203804"/>
            <a:chExt cx="6852525" cy="4609425"/>
          </a:xfrm>
        </p:grpSpPr>
        <p:sp>
          <p:nvSpPr>
            <p:cNvPr id="3064" name="Google Shape;3064;p49"/>
            <p:cNvSpPr/>
            <p:nvPr/>
          </p:nvSpPr>
          <p:spPr>
            <a:xfrm>
              <a:off x="267720" y="1203804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49"/>
            <p:cNvSpPr/>
            <p:nvPr/>
          </p:nvSpPr>
          <p:spPr>
            <a:xfrm>
              <a:off x="481681" y="1203813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49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49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49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49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49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49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49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49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49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49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49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49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49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49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49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49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49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49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49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49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49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49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49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49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49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49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49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49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49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49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49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49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49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49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49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49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49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49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49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49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49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49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49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49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49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49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49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49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49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49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49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49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49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49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49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49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49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49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49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49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49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49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49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49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49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49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49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49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49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49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49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49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49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49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49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49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49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49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49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49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49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49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49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49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49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49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49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49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49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49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49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49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49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49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49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49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49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49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49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49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49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49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49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49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49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49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49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49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49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49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49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49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49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49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49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49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49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49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49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49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49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49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49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49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49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49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49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49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49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49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49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49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49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49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49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49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49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49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49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49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49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49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49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49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49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49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49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49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49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49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49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49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49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49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49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49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49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49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49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49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49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49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49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49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49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49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49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49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49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49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49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49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49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49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49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49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49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49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49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49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49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49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49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49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49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49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49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49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49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34"/>
          <p:cNvSpPr txBox="1"/>
          <p:nvPr>
            <p:ph type="title"/>
          </p:nvPr>
        </p:nvSpPr>
        <p:spPr>
          <a:xfrm>
            <a:off x="2208150" y="173150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Integrantes del proyecto </a:t>
            </a:r>
            <a:endParaRPr b="1"/>
          </a:p>
        </p:txBody>
      </p:sp>
      <p:grpSp>
        <p:nvGrpSpPr>
          <p:cNvPr id="1889" name="Google Shape;1889;p34"/>
          <p:cNvGrpSpPr/>
          <p:nvPr/>
        </p:nvGrpSpPr>
        <p:grpSpPr>
          <a:xfrm>
            <a:off x="2721476" y="3286357"/>
            <a:ext cx="3701049" cy="1857137"/>
            <a:chOff x="267720" y="1203804"/>
            <a:chExt cx="6852525" cy="4609425"/>
          </a:xfrm>
        </p:grpSpPr>
        <p:sp>
          <p:nvSpPr>
            <p:cNvPr id="1890" name="Google Shape;1890;p34"/>
            <p:cNvSpPr/>
            <p:nvPr/>
          </p:nvSpPr>
          <p:spPr>
            <a:xfrm>
              <a:off x="267720" y="1203804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81681" y="1203813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1" name="Google Shape;2081;p34"/>
          <p:cNvSpPr txBox="1"/>
          <p:nvPr>
            <p:ph idx="2" type="subTitle"/>
          </p:nvPr>
        </p:nvSpPr>
        <p:spPr>
          <a:xfrm>
            <a:off x="3590526" y="1993888"/>
            <a:ext cx="1751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Sebastián Palma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2" name="Google Shape;2082;p34"/>
          <p:cNvSpPr txBox="1"/>
          <p:nvPr>
            <p:ph idx="1" type="subTitle"/>
          </p:nvPr>
        </p:nvSpPr>
        <p:spPr>
          <a:xfrm>
            <a:off x="6059770" y="1993894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Enzo Mayo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3" name="Google Shape;2083;p34"/>
          <p:cNvSpPr txBox="1"/>
          <p:nvPr>
            <p:ph idx="4" type="subTitle"/>
          </p:nvPr>
        </p:nvSpPr>
        <p:spPr>
          <a:xfrm>
            <a:off x="6059770" y="2408534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Team Developer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4" name="Google Shape;2084;p34"/>
          <p:cNvSpPr txBox="1"/>
          <p:nvPr>
            <p:ph idx="3" type="subTitle"/>
          </p:nvPr>
        </p:nvSpPr>
        <p:spPr>
          <a:xfrm>
            <a:off x="884979" y="1993894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David Merino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5" name="Google Shape;2085;p34"/>
          <p:cNvSpPr txBox="1"/>
          <p:nvPr>
            <p:ph idx="6" type="subTitle"/>
          </p:nvPr>
        </p:nvSpPr>
        <p:spPr>
          <a:xfrm>
            <a:off x="884979" y="240854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Product Owner -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Developer</a:t>
            </a:r>
            <a:endParaRPr/>
          </a:p>
        </p:txBody>
      </p:sp>
      <p:sp>
        <p:nvSpPr>
          <p:cNvPr id="2086" name="Google Shape;2086;p34"/>
          <p:cNvSpPr txBox="1"/>
          <p:nvPr>
            <p:ph idx="5" type="subTitle"/>
          </p:nvPr>
        </p:nvSpPr>
        <p:spPr>
          <a:xfrm>
            <a:off x="3705090" y="2305175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Scrum Master -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Developer</a:t>
            </a:r>
            <a:endParaRPr/>
          </a:p>
        </p:txBody>
      </p:sp>
      <p:sp>
        <p:nvSpPr>
          <p:cNvPr id="2087" name="Google Shape;2087;p34"/>
          <p:cNvSpPr/>
          <p:nvPr/>
        </p:nvSpPr>
        <p:spPr>
          <a:xfrm>
            <a:off x="1280063" y="1048913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34"/>
          <p:cNvSpPr/>
          <p:nvPr/>
        </p:nvSpPr>
        <p:spPr>
          <a:xfrm>
            <a:off x="6475838" y="983838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34"/>
          <p:cNvSpPr/>
          <p:nvPr/>
        </p:nvSpPr>
        <p:spPr>
          <a:xfrm>
            <a:off x="4100188" y="1048913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0" name="Google Shape;2090;p34"/>
          <p:cNvGrpSpPr/>
          <p:nvPr/>
        </p:nvGrpSpPr>
        <p:grpSpPr>
          <a:xfrm>
            <a:off x="1443582" y="1254446"/>
            <a:ext cx="519587" cy="468837"/>
            <a:chOff x="-64401400" y="1914475"/>
            <a:chExt cx="319000" cy="317275"/>
          </a:xfrm>
        </p:grpSpPr>
        <p:sp>
          <p:nvSpPr>
            <p:cNvPr id="2091" name="Google Shape;2091;p34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4" name="Google Shape;2094;p34"/>
          <p:cNvGrpSpPr/>
          <p:nvPr/>
        </p:nvGrpSpPr>
        <p:grpSpPr>
          <a:xfrm>
            <a:off x="4263707" y="1254446"/>
            <a:ext cx="519587" cy="468837"/>
            <a:chOff x="-64401400" y="1914475"/>
            <a:chExt cx="319000" cy="317275"/>
          </a:xfrm>
        </p:grpSpPr>
        <p:sp>
          <p:nvSpPr>
            <p:cNvPr id="2095" name="Google Shape;2095;p34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8" name="Google Shape;2098;p34"/>
          <p:cNvGrpSpPr/>
          <p:nvPr/>
        </p:nvGrpSpPr>
        <p:grpSpPr>
          <a:xfrm>
            <a:off x="6639357" y="1189383"/>
            <a:ext cx="519587" cy="468837"/>
            <a:chOff x="-64401400" y="1914475"/>
            <a:chExt cx="319000" cy="317275"/>
          </a:xfrm>
        </p:grpSpPr>
        <p:sp>
          <p:nvSpPr>
            <p:cNvPr id="2099" name="Google Shape;2099;p34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35"/>
          <p:cNvSpPr txBox="1"/>
          <p:nvPr>
            <p:ph type="title"/>
          </p:nvPr>
        </p:nvSpPr>
        <p:spPr>
          <a:xfrm>
            <a:off x="1807646" y="262750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Descripción del proyecto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2107" name="Google Shape;2107;p35"/>
          <p:cNvSpPr/>
          <p:nvPr/>
        </p:nvSpPr>
        <p:spPr>
          <a:xfrm>
            <a:off x="407550" y="1048525"/>
            <a:ext cx="3688500" cy="407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35"/>
          <p:cNvSpPr/>
          <p:nvPr/>
        </p:nvSpPr>
        <p:spPr>
          <a:xfrm>
            <a:off x="491850" y="1110850"/>
            <a:ext cx="3502200" cy="392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35"/>
          <p:cNvSpPr txBox="1"/>
          <p:nvPr>
            <p:ph idx="2" type="subTitle"/>
          </p:nvPr>
        </p:nvSpPr>
        <p:spPr>
          <a:xfrm>
            <a:off x="620100" y="1840100"/>
            <a:ext cx="32634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El cáncer de pulmón es una de las principales causas de muerte a nivel mundial. </a:t>
            </a:r>
            <a:r>
              <a:rPr lang="en" sz="1300"/>
              <a:t>La detección temprana es crucial para mejorar las tasas de supervivencia, pero</a:t>
            </a:r>
            <a:r>
              <a:rPr b="1" lang="en" sz="1300"/>
              <a:t> muchos pacientes y profesionales de la salud carecen de herramientas efectivas para prever y visualizar la progresión de la enfermedad.</a:t>
            </a:r>
            <a:endParaRPr b="1"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r>
              <a:rPr b="1" lang="en" sz="900"/>
              <a:t>(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Sociedad Americana Contra el Cáncer. (n.d.).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Estadísticas clave sobre el cáncer de pulmón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Estadísticas importantes sobre el cáncer de pulmón</a:t>
            </a:r>
            <a:r>
              <a:rPr b="1" lang="en" sz="900"/>
              <a:t>)</a:t>
            </a:r>
            <a:endParaRPr b="1" sz="900"/>
          </a:p>
        </p:txBody>
      </p:sp>
      <p:sp>
        <p:nvSpPr>
          <p:cNvPr id="2110" name="Google Shape;2110;p35"/>
          <p:cNvSpPr txBox="1"/>
          <p:nvPr>
            <p:ph idx="5" type="title"/>
          </p:nvPr>
        </p:nvSpPr>
        <p:spPr>
          <a:xfrm>
            <a:off x="950250" y="1382888"/>
            <a:ext cx="260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800"/>
              <a:t>Problema</a:t>
            </a:r>
            <a:endParaRPr b="1" sz="1800"/>
          </a:p>
        </p:txBody>
      </p:sp>
      <p:sp>
        <p:nvSpPr>
          <p:cNvPr id="2111" name="Google Shape;2111;p35"/>
          <p:cNvSpPr txBox="1"/>
          <p:nvPr>
            <p:ph idx="5" type="title"/>
          </p:nvPr>
        </p:nvSpPr>
        <p:spPr>
          <a:xfrm>
            <a:off x="5879550" y="1314138"/>
            <a:ext cx="219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Solución</a:t>
            </a:r>
            <a:endParaRPr sz="1800"/>
          </a:p>
        </p:txBody>
      </p:sp>
      <p:sp>
        <p:nvSpPr>
          <p:cNvPr id="2112" name="Google Shape;2112;p35"/>
          <p:cNvSpPr/>
          <p:nvPr/>
        </p:nvSpPr>
        <p:spPr>
          <a:xfrm>
            <a:off x="5384250" y="1048525"/>
            <a:ext cx="3608100" cy="407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35"/>
          <p:cNvSpPr/>
          <p:nvPr/>
        </p:nvSpPr>
        <p:spPr>
          <a:xfrm>
            <a:off x="5486250" y="1136500"/>
            <a:ext cx="3404100" cy="392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35"/>
          <p:cNvSpPr txBox="1"/>
          <p:nvPr>
            <p:ph idx="2" type="subTitle"/>
          </p:nvPr>
        </p:nvSpPr>
        <p:spPr>
          <a:xfrm>
            <a:off x="5664075" y="1822900"/>
            <a:ext cx="31233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OncoLungNet propone el </a:t>
            </a:r>
            <a:r>
              <a:rPr b="1" lang="en" sz="1300"/>
              <a:t>desarrollo de un sistema de predicción de cáncer de pulmón basado en Machine-Learning y una aplicación web diseñada para facilitar el diagnóstico, monitoreo y visualización del análisis de los pacientes.</a:t>
            </a:r>
            <a:r>
              <a:rPr lang="en" sz="1300"/>
              <a:t> El sistema permitirá a los profesionales de la salud acceder a herramientas avanzadas para la detección temprana de cáncer de pulmón, personalizando los tratamientos en función de la evolución de la enfermedad y mejorando la calidad de la atención.</a:t>
            </a:r>
            <a:endParaRPr sz="13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sp>
        <p:nvSpPr>
          <p:cNvPr id="2115" name="Google Shape;2115;p35"/>
          <p:cNvSpPr txBox="1"/>
          <p:nvPr>
            <p:ph idx="5" type="title"/>
          </p:nvPr>
        </p:nvSpPr>
        <p:spPr>
          <a:xfrm>
            <a:off x="6088800" y="1314150"/>
            <a:ext cx="219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800"/>
              <a:t>Solución</a:t>
            </a:r>
            <a:endParaRPr b="1" sz="1800"/>
          </a:p>
        </p:txBody>
      </p:sp>
      <p:sp>
        <p:nvSpPr>
          <p:cNvPr id="2116" name="Google Shape;2116;p35"/>
          <p:cNvSpPr/>
          <p:nvPr/>
        </p:nvSpPr>
        <p:spPr>
          <a:xfrm>
            <a:off x="6764988" y="503000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7" name="Google Shape;2117;p35"/>
          <p:cNvGrpSpPr/>
          <p:nvPr/>
        </p:nvGrpSpPr>
        <p:grpSpPr>
          <a:xfrm>
            <a:off x="6925282" y="692034"/>
            <a:ext cx="526034" cy="501837"/>
            <a:chOff x="-1333975" y="2365850"/>
            <a:chExt cx="292225" cy="293575"/>
          </a:xfrm>
        </p:grpSpPr>
        <p:sp>
          <p:nvSpPr>
            <p:cNvPr id="2118" name="Google Shape;2118;p35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6" name="Google Shape;2126;p35"/>
          <p:cNvSpPr/>
          <p:nvPr/>
        </p:nvSpPr>
        <p:spPr>
          <a:xfrm>
            <a:off x="1828638" y="546675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7" name="Google Shape;2127;p35"/>
          <p:cNvGrpSpPr/>
          <p:nvPr/>
        </p:nvGrpSpPr>
        <p:grpSpPr>
          <a:xfrm>
            <a:off x="1945706" y="714274"/>
            <a:ext cx="594789" cy="544715"/>
            <a:chOff x="683125" y="1955275"/>
            <a:chExt cx="299325" cy="294600"/>
          </a:xfrm>
        </p:grpSpPr>
        <p:sp>
          <p:nvSpPr>
            <p:cNvPr id="2128" name="Google Shape;2128;p35"/>
            <p:cNvSpPr/>
            <p:nvPr/>
          </p:nvSpPr>
          <p:spPr>
            <a:xfrm>
              <a:off x="876875" y="1989925"/>
              <a:ext cx="52800" cy="63825"/>
            </a:xfrm>
            <a:custGeom>
              <a:rect b="b" l="l" r="r" t="t"/>
              <a:pathLst>
                <a:path extrusionOk="0" h="2553" w="2112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683125" y="2058450"/>
              <a:ext cx="159900" cy="191425"/>
            </a:xfrm>
            <a:custGeom>
              <a:rect b="b" l="l" r="r" t="t"/>
              <a:pathLst>
                <a:path extrusionOk="0" h="7657" w="6396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824900" y="195527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895000" y="20584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2" name="Google Shape;2132;p35"/>
          <p:cNvSpPr/>
          <p:nvPr/>
        </p:nvSpPr>
        <p:spPr>
          <a:xfrm>
            <a:off x="4273950" y="2599900"/>
            <a:ext cx="932400" cy="5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7" name="Google Shape;2137;p36"/>
          <p:cNvGrpSpPr/>
          <p:nvPr/>
        </p:nvGrpSpPr>
        <p:grpSpPr>
          <a:xfrm>
            <a:off x="985502" y="915721"/>
            <a:ext cx="7198653" cy="1505348"/>
            <a:chOff x="2771600" y="526920"/>
            <a:chExt cx="3480300" cy="1145100"/>
          </a:xfrm>
        </p:grpSpPr>
        <p:sp>
          <p:nvSpPr>
            <p:cNvPr id="2138" name="Google Shape;2138;p36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Predecir el cáncer de pulmón en diferentes pacientes</a:t>
              </a:r>
              <a:r>
                <a:rPr lang="en" sz="22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de acuerdo a sus condiciones físicas y conductuales actuales.</a:t>
              </a:r>
              <a:endParaRPr i="0" sz="27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grpSp>
        <p:nvGrpSpPr>
          <p:cNvPr id="2140" name="Google Shape;2140;p36"/>
          <p:cNvGrpSpPr/>
          <p:nvPr/>
        </p:nvGrpSpPr>
        <p:grpSpPr>
          <a:xfrm>
            <a:off x="974227" y="3154027"/>
            <a:ext cx="7198653" cy="1863879"/>
            <a:chOff x="2771600" y="526920"/>
            <a:chExt cx="3480300" cy="1145100"/>
          </a:xfrm>
        </p:grpSpPr>
        <p:sp>
          <p:nvSpPr>
            <p:cNvPr id="2141" name="Google Shape;2141;p36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4325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50"/>
                <a:buFont typeface="Barlow Semi Condensed"/>
                <a:buAutoNum type="arabicPeriod"/>
              </a:pPr>
              <a:r>
                <a:rPr lang="en" sz="135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Diseñar e implementar modelos de aprendizaje automático a través inteligencia artificial.</a:t>
              </a:r>
              <a:endParaRPr sz="135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4325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50"/>
                <a:buFont typeface="Barlow Semi Condensed"/>
                <a:buAutoNum type="arabicPeriod"/>
              </a:pPr>
              <a:r>
                <a:rPr lang="en" sz="135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Procesar y analizar datos clínicos relevantes.</a:t>
              </a:r>
              <a:endParaRPr sz="135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4325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50"/>
                <a:buFont typeface="Barlow Semi Condensed"/>
                <a:buAutoNum type="arabicPeriod"/>
              </a:pPr>
              <a:r>
                <a:rPr lang="en" sz="135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Comparar el rendimiento de los modelos predictivos.</a:t>
              </a:r>
              <a:endParaRPr sz="135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4325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50"/>
                <a:buFont typeface="Barlow Semi Condensed"/>
                <a:buAutoNum type="arabicPeriod"/>
              </a:pPr>
              <a:r>
                <a:rPr lang="en" sz="135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Validar el sistema predictivo con casos clínicos</a:t>
              </a:r>
              <a:endParaRPr sz="135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4325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50"/>
                <a:buFont typeface="Barlow Semi Condensed"/>
                <a:buAutoNum type="arabicPeriod"/>
              </a:pPr>
              <a:r>
                <a:rPr lang="en" sz="135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Implementar gráficos dinámicos y efectivos.</a:t>
              </a:r>
              <a:endParaRPr sz="135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4325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50"/>
                <a:buFont typeface="Barlow Semi Condensed"/>
                <a:buAutoNum type="arabicPeriod"/>
              </a:pPr>
              <a:r>
                <a:rPr lang="en" sz="135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Promover la accesibilidad y uso del sistema.</a:t>
              </a:r>
              <a:endParaRPr sz="135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2143" name="Google Shape;2143;p36"/>
          <p:cNvSpPr txBox="1"/>
          <p:nvPr>
            <p:ph type="title"/>
          </p:nvPr>
        </p:nvSpPr>
        <p:spPr>
          <a:xfrm>
            <a:off x="972663" y="290202"/>
            <a:ext cx="7206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Objetivo General</a:t>
            </a:r>
            <a:endParaRPr b="1"/>
          </a:p>
        </p:txBody>
      </p:sp>
      <p:sp>
        <p:nvSpPr>
          <p:cNvPr id="2144" name="Google Shape;2144;p36"/>
          <p:cNvSpPr txBox="1"/>
          <p:nvPr>
            <p:ph idx="4294967295" type="title"/>
          </p:nvPr>
        </p:nvSpPr>
        <p:spPr>
          <a:xfrm>
            <a:off x="961388" y="2528514"/>
            <a:ext cx="7206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Objetivos Específicos</a:t>
            </a:r>
            <a:endParaRPr b="1"/>
          </a:p>
        </p:txBody>
      </p:sp>
      <p:sp>
        <p:nvSpPr>
          <p:cNvPr id="2145" name="Google Shape;2145;p36"/>
          <p:cNvSpPr/>
          <p:nvPr/>
        </p:nvSpPr>
        <p:spPr>
          <a:xfrm>
            <a:off x="7705850" y="466213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36"/>
          <p:cNvSpPr/>
          <p:nvPr/>
        </p:nvSpPr>
        <p:spPr>
          <a:xfrm>
            <a:off x="7798409" y="593407"/>
            <a:ext cx="661524" cy="625512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36"/>
          <p:cNvSpPr/>
          <p:nvPr/>
        </p:nvSpPr>
        <p:spPr>
          <a:xfrm>
            <a:off x="7705863" y="2786663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8" name="Google Shape;2148;p36"/>
          <p:cNvGrpSpPr/>
          <p:nvPr/>
        </p:nvGrpSpPr>
        <p:grpSpPr>
          <a:xfrm>
            <a:off x="7854682" y="2981859"/>
            <a:ext cx="548936" cy="489536"/>
            <a:chOff x="-31166825" y="1939525"/>
            <a:chExt cx="293800" cy="291425"/>
          </a:xfrm>
        </p:grpSpPr>
        <p:sp>
          <p:nvSpPr>
            <p:cNvPr id="2149" name="Google Shape;2149;p36"/>
            <p:cNvSpPr/>
            <p:nvPr/>
          </p:nvSpPr>
          <p:spPr>
            <a:xfrm>
              <a:off x="-31166825" y="1939525"/>
              <a:ext cx="224500" cy="291425"/>
            </a:xfrm>
            <a:custGeom>
              <a:rect b="b" l="l" r="r" t="t"/>
              <a:pathLst>
                <a:path extrusionOk="0" h="11657" w="898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-31131375" y="214507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-31131375" y="207655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-31131375" y="20072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-31062075" y="2007250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-31062075" y="2041900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-31062075" y="2076550"/>
              <a:ext cx="85875" cy="17375"/>
            </a:xfrm>
            <a:custGeom>
              <a:rect b="b" l="l" r="r" t="t"/>
              <a:pathLst>
                <a:path extrusionOk="0" h="695" w="3435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-31062075" y="21104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-31062075" y="2145075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-31062075" y="2179750"/>
              <a:ext cx="52025" cy="18125"/>
            </a:xfrm>
            <a:custGeom>
              <a:rect b="b" l="l" r="r" t="t"/>
              <a:pathLst>
                <a:path extrusionOk="0" h="725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-30924225" y="1974175"/>
              <a:ext cx="51200" cy="240250"/>
            </a:xfrm>
            <a:custGeom>
              <a:rect b="b" l="l" r="r" t="t"/>
              <a:pathLst>
                <a:path extrusionOk="0" h="9610" w="2048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4" name="Google Shape;2164;p37"/>
          <p:cNvGrpSpPr/>
          <p:nvPr/>
        </p:nvGrpSpPr>
        <p:grpSpPr>
          <a:xfrm>
            <a:off x="6760341" y="3565396"/>
            <a:ext cx="2023336" cy="1578106"/>
            <a:chOff x="1171725" y="542675"/>
            <a:chExt cx="5016950" cy="4578200"/>
          </a:xfrm>
        </p:grpSpPr>
        <p:sp>
          <p:nvSpPr>
            <p:cNvPr id="2165" name="Google Shape;2165;p37"/>
            <p:cNvSpPr/>
            <p:nvPr/>
          </p:nvSpPr>
          <p:spPr>
            <a:xfrm>
              <a:off x="1171725" y="542775"/>
              <a:ext cx="5016950" cy="4577925"/>
            </a:xfrm>
            <a:custGeom>
              <a:rect b="b" l="l" r="r" t="t"/>
              <a:pathLst>
                <a:path extrusionOk="0" h="183117" w="200678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1388700" y="542675"/>
              <a:ext cx="4672200" cy="4578200"/>
            </a:xfrm>
            <a:custGeom>
              <a:rect b="b" l="l" r="r" t="t"/>
              <a:pathLst>
                <a:path extrusionOk="0" h="183128" w="186888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1698100" y="4799425"/>
              <a:ext cx="3900725" cy="255575"/>
            </a:xfrm>
            <a:custGeom>
              <a:rect b="b" l="l" r="r" t="t"/>
              <a:pathLst>
                <a:path extrusionOk="0" h="10223" w="156029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2634300" y="1148600"/>
              <a:ext cx="3007925" cy="1915850"/>
            </a:xfrm>
            <a:custGeom>
              <a:rect b="b" l="l" r="r" t="t"/>
              <a:pathLst>
                <a:path extrusionOk="0" h="76634" w="120317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4008475" y="962975"/>
              <a:ext cx="286100" cy="383350"/>
            </a:xfrm>
            <a:custGeom>
              <a:rect b="b" l="l" r="r" t="t"/>
              <a:pathLst>
                <a:path extrusionOk="0" h="15334" w="11444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4002850" y="957350"/>
              <a:ext cx="297350" cy="394000"/>
            </a:xfrm>
            <a:custGeom>
              <a:rect b="b" l="l" r="r" t="t"/>
              <a:pathLst>
                <a:path extrusionOk="0" h="15760" w="11894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4039000" y="977425"/>
              <a:ext cx="182450" cy="368900"/>
            </a:xfrm>
            <a:custGeom>
              <a:rect b="b" l="l" r="r" t="t"/>
              <a:pathLst>
                <a:path extrusionOk="0" h="14756" w="7298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4033375" y="971800"/>
              <a:ext cx="192900" cy="379550"/>
            </a:xfrm>
            <a:custGeom>
              <a:rect b="b" l="l" r="r" t="t"/>
              <a:pathLst>
                <a:path extrusionOk="0" h="15182" w="7716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3998825" y="948500"/>
              <a:ext cx="201725" cy="397825"/>
            </a:xfrm>
            <a:custGeom>
              <a:rect b="b" l="l" r="r" t="t"/>
              <a:pathLst>
                <a:path extrusionOk="0" h="15913" w="8069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3993200" y="943675"/>
              <a:ext cx="212175" cy="407675"/>
            </a:xfrm>
            <a:custGeom>
              <a:rect b="b" l="l" r="r" t="t"/>
              <a:pathLst>
                <a:path extrusionOk="0" h="16307" w="8487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3567275" y="876975"/>
              <a:ext cx="633275" cy="469350"/>
            </a:xfrm>
            <a:custGeom>
              <a:rect b="b" l="l" r="r" t="t"/>
              <a:pathLst>
                <a:path extrusionOk="0" h="18774" w="25331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3561650" y="872175"/>
              <a:ext cx="643725" cy="478975"/>
            </a:xfrm>
            <a:custGeom>
              <a:rect b="b" l="l" r="r" t="t"/>
              <a:pathLst>
                <a:path extrusionOk="0" h="19159" w="25749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4486625" y="1409775"/>
              <a:ext cx="694325" cy="411475"/>
            </a:xfrm>
            <a:custGeom>
              <a:rect b="b" l="l" r="r" t="t"/>
              <a:pathLst>
                <a:path extrusionOk="0" h="16459" w="27773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4481000" y="1404950"/>
              <a:ext cx="704775" cy="421125"/>
            </a:xfrm>
            <a:custGeom>
              <a:rect b="b" l="l" r="r" t="t"/>
              <a:pathLst>
                <a:path extrusionOk="0" h="16845" w="28191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4486625" y="1487725"/>
              <a:ext cx="694325" cy="149500"/>
            </a:xfrm>
            <a:custGeom>
              <a:rect b="b" l="l" r="r" t="t"/>
              <a:pathLst>
                <a:path extrusionOk="0" h="5980" w="27773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4481000" y="1482900"/>
              <a:ext cx="704775" cy="159150"/>
            </a:xfrm>
            <a:custGeom>
              <a:rect b="b" l="l" r="r" t="t"/>
              <a:pathLst>
                <a:path extrusionOk="0" h="6366" w="28191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4976025" y="1726400"/>
              <a:ext cx="57875" cy="57900"/>
            </a:xfrm>
            <a:custGeom>
              <a:rect b="b" l="l" r="r" t="t"/>
              <a:pathLst>
                <a:path extrusionOk="0" h="2316" w="2315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4970375" y="1720775"/>
              <a:ext cx="69150" cy="69150"/>
            </a:xfrm>
            <a:custGeom>
              <a:rect b="b" l="l" r="r" t="t"/>
              <a:pathLst>
                <a:path extrusionOk="0" h="2766" w="2766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5056375" y="1726400"/>
              <a:ext cx="58675" cy="57900"/>
            </a:xfrm>
            <a:custGeom>
              <a:rect b="b" l="l" r="r" t="t"/>
              <a:pathLst>
                <a:path extrusionOk="0" h="2316" w="2347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5051550" y="1720775"/>
              <a:ext cx="68325" cy="69150"/>
            </a:xfrm>
            <a:custGeom>
              <a:rect b="b" l="l" r="r" t="t"/>
              <a:pathLst>
                <a:path extrusionOk="0" h="2766" w="2733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203550" y="1434700"/>
              <a:ext cx="830975" cy="432350"/>
            </a:xfrm>
            <a:custGeom>
              <a:rect b="b" l="l" r="r" t="t"/>
              <a:pathLst>
                <a:path extrusionOk="0" h="17294" w="33239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198750" y="1429075"/>
              <a:ext cx="841400" cy="443600"/>
            </a:xfrm>
            <a:custGeom>
              <a:rect b="b" l="l" r="r" t="t"/>
              <a:pathLst>
                <a:path extrusionOk="0" h="17744" w="33656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203550" y="1434700"/>
              <a:ext cx="830975" cy="76350"/>
            </a:xfrm>
            <a:custGeom>
              <a:rect b="b" l="l" r="r" t="t"/>
              <a:pathLst>
                <a:path extrusionOk="0" h="3054" w="33239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198750" y="1429075"/>
              <a:ext cx="841400" cy="87600"/>
            </a:xfrm>
            <a:custGeom>
              <a:rect b="b" l="l" r="r" t="t"/>
              <a:pathLst>
                <a:path extrusionOk="0" h="3504" w="33656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328925" y="1603450"/>
              <a:ext cx="580225" cy="123775"/>
            </a:xfrm>
            <a:custGeom>
              <a:rect b="b" l="l" r="r" t="t"/>
              <a:pathLst>
                <a:path extrusionOk="0" h="4951" w="23209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323300" y="1597825"/>
              <a:ext cx="591475" cy="135025"/>
            </a:xfrm>
            <a:custGeom>
              <a:rect b="b" l="l" r="r" t="t"/>
              <a:pathLst>
                <a:path extrusionOk="0" h="5401" w="23659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357050" y="1644425"/>
              <a:ext cx="45825" cy="46650"/>
            </a:xfrm>
            <a:custGeom>
              <a:rect b="b" l="l" r="r" t="t"/>
              <a:pathLst>
                <a:path extrusionOk="0" h="1866" w="1833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241732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476775" y="1644425"/>
              <a:ext cx="45050" cy="46650"/>
            </a:xfrm>
            <a:custGeom>
              <a:rect b="b" l="l" r="r" t="t"/>
              <a:pathLst>
                <a:path extrusionOk="0" h="1866" w="1802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537050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259652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656000" y="1644425"/>
              <a:ext cx="45825" cy="46650"/>
            </a:xfrm>
            <a:custGeom>
              <a:rect b="b" l="l" r="r" t="t"/>
              <a:pathLst>
                <a:path extrusionOk="0" h="1866" w="1833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71627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77572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836000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3166275" y="1069850"/>
              <a:ext cx="190500" cy="167175"/>
            </a:xfrm>
            <a:custGeom>
              <a:rect b="b" l="l" r="r" t="t"/>
              <a:pathLst>
                <a:path extrusionOk="0" h="6687" w="762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5470225" y="2407075"/>
              <a:ext cx="341575" cy="341550"/>
            </a:xfrm>
            <a:custGeom>
              <a:rect b="b" l="l" r="r" t="t"/>
              <a:pathLst>
                <a:path extrusionOk="0" h="13662" w="13663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5464600" y="2401425"/>
              <a:ext cx="352025" cy="352025"/>
            </a:xfrm>
            <a:custGeom>
              <a:rect b="b" l="l" r="r" t="t"/>
              <a:pathLst>
                <a:path extrusionOk="0" h="14081" w="14081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5514425" y="2451250"/>
              <a:ext cx="253175" cy="253175"/>
            </a:xfrm>
            <a:custGeom>
              <a:rect b="b" l="l" r="r" t="t"/>
              <a:pathLst>
                <a:path extrusionOk="0" h="10127" w="10127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5508800" y="2445625"/>
              <a:ext cx="264425" cy="264425"/>
            </a:xfrm>
            <a:custGeom>
              <a:rect b="b" l="l" r="r" t="t"/>
              <a:pathLst>
                <a:path extrusionOk="0" h="10577" w="10577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5589175" y="2480200"/>
              <a:ext cx="103675" cy="189475"/>
            </a:xfrm>
            <a:custGeom>
              <a:rect b="b" l="l" r="r" t="t"/>
              <a:pathLst>
                <a:path extrusionOk="0" h="7579" w="4147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5470225" y="2280900"/>
              <a:ext cx="341575" cy="340750"/>
            </a:xfrm>
            <a:custGeom>
              <a:rect b="b" l="l" r="r" t="t"/>
              <a:pathLst>
                <a:path extrusionOk="0" h="13630" w="13663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5464600" y="2275275"/>
              <a:ext cx="352025" cy="352000"/>
            </a:xfrm>
            <a:custGeom>
              <a:rect b="b" l="l" r="r" t="t"/>
              <a:pathLst>
                <a:path extrusionOk="0" h="14080" w="14081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5514425" y="2324300"/>
              <a:ext cx="253175" cy="253950"/>
            </a:xfrm>
            <a:custGeom>
              <a:rect b="b" l="l" r="r" t="t"/>
              <a:pathLst>
                <a:path extrusionOk="0" h="10158" w="10127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5508800" y="2319475"/>
              <a:ext cx="264425" cy="263600"/>
            </a:xfrm>
            <a:custGeom>
              <a:rect b="b" l="l" r="r" t="t"/>
              <a:pathLst>
                <a:path extrusionOk="0" h="10544" w="10577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5589175" y="2354025"/>
              <a:ext cx="103675" cy="189275"/>
            </a:xfrm>
            <a:custGeom>
              <a:rect b="b" l="l" r="r" t="t"/>
              <a:pathLst>
                <a:path extrusionOk="0" h="7571" w="4147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5470225" y="2054275"/>
              <a:ext cx="341575" cy="341550"/>
            </a:xfrm>
            <a:custGeom>
              <a:rect b="b" l="l" r="r" t="t"/>
              <a:pathLst>
                <a:path extrusionOk="0" h="13662" w="13663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5464600" y="2049450"/>
              <a:ext cx="352025" cy="351200"/>
            </a:xfrm>
            <a:custGeom>
              <a:rect b="b" l="l" r="r" t="t"/>
              <a:pathLst>
                <a:path extrusionOk="0" h="14048" w="14081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5514425" y="2098475"/>
              <a:ext cx="253175" cy="253175"/>
            </a:xfrm>
            <a:custGeom>
              <a:rect b="b" l="l" r="r" t="t"/>
              <a:pathLst>
                <a:path extrusionOk="0" h="10127" w="10127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5508800" y="2092850"/>
              <a:ext cx="264425" cy="264425"/>
            </a:xfrm>
            <a:custGeom>
              <a:rect b="b" l="l" r="r" t="t"/>
              <a:pathLst>
                <a:path extrusionOk="0" h="10577" w="10577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5589175" y="2127400"/>
              <a:ext cx="103675" cy="189475"/>
            </a:xfrm>
            <a:custGeom>
              <a:rect b="b" l="l" r="r" t="t"/>
              <a:pathLst>
                <a:path extrusionOk="0" h="7579" w="4147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5070850" y="2818525"/>
              <a:ext cx="197700" cy="144500"/>
            </a:xfrm>
            <a:custGeom>
              <a:rect b="b" l="l" r="r" t="t"/>
              <a:pathLst>
                <a:path extrusionOk="0" h="5780" w="7908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5063600" y="2813700"/>
              <a:ext cx="210575" cy="154300"/>
            </a:xfrm>
            <a:custGeom>
              <a:rect b="b" l="l" r="r" t="t"/>
              <a:pathLst>
                <a:path extrusionOk="0" h="6172" w="8423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5134325" y="3466225"/>
              <a:ext cx="366475" cy="166375"/>
            </a:xfrm>
            <a:custGeom>
              <a:rect b="b" l="l" r="r" t="t"/>
              <a:pathLst>
                <a:path extrusionOk="0" h="6655" w="14659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5128700" y="3457375"/>
              <a:ext cx="387375" cy="180850"/>
            </a:xfrm>
            <a:custGeom>
              <a:rect b="b" l="l" r="r" t="t"/>
              <a:pathLst>
                <a:path extrusionOk="0" h="7234" w="15495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5301475" y="3568275"/>
              <a:ext cx="199325" cy="64325"/>
            </a:xfrm>
            <a:custGeom>
              <a:rect b="b" l="l" r="r" t="t"/>
              <a:pathLst>
                <a:path extrusionOk="0" h="2573" w="7973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5298250" y="3562650"/>
              <a:ext cx="217825" cy="75575"/>
            </a:xfrm>
            <a:custGeom>
              <a:rect b="b" l="l" r="r" t="t"/>
              <a:pathLst>
                <a:path extrusionOk="0" h="3023" w="8713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4830550" y="3803825"/>
              <a:ext cx="219425" cy="1071950"/>
            </a:xfrm>
            <a:custGeom>
              <a:rect b="b" l="l" r="r" t="t"/>
              <a:pathLst>
                <a:path extrusionOk="0" h="42878" w="8777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4832175" y="3798125"/>
              <a:ext cx="204125" cy="1083275"/>
            </a:xfrm>
            <a:custGeom>
              <a:rect b="b" l="l" r="r" t="t"/>
              <a:pathLst>
                <a:path extrusionOk="0" h="43331" w="8165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4814475" y="3655075"/>
              <a:ext cx="331925" cy="1231150"/>
            </a:xfrm>
            <a:custGeom>
              <a:rect b="b" l="l" r="r" t="t"/>
              <a:pathLst>
                <a:path extrusionOk="0" h="49246" w="13277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4821725" y="3649450"/>
              <a:ext cx="327900" cy="1242400"/>
            </a:xfrm>
            <a:custGeom>
              <a:rect b="b" l="l" r="r" t="t"/>
              <a:pathLst>
                <a:path extrusionOk="0" h="49696" w="13116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4835375" y="4872550"/>
              <a:ext cx="217000" cy="65925"/>
            </a:xfrm>
            <a:custGeom>
              <a:rect b="b" l="l" r="r" t="t"/>
              <a:pathLst>
                <a:path extrusionOk="0" h="2637" w="868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4835375" y="4867725"/>
              <a:ext cx="222625" cy="76375"/>
            </a:xfrm>
            <a:custGeom>
              <a:rect b="b" l="l" r="r" t="t"/>
              <a:pathLst>
                <a:path extrusionOk="0" h="3055" w="8905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4841000" y="4927200"/>
              <a:ext cx="211375" cy="11275"/>
            </a:xfrm>
            <a:custGeom>
              <a:rect b="b" l="l" r="r" t="t"/>
              <a:pathLst>
                <a:path extrusionOk="0" h="451" w="8455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4835375" y="4921575"/>
              <a:ext cx="222625" cy="22525"/>
            </a:xfrm>
            <a:custGeom>
              <a:rect b="b" l="l" r="r" t="t"/>
              <a:pathLst>
                <a:path extrusionOk="0" h="901" w="8905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983250" y="4884600"/>
              <a:ext cx="230400" cy="70475"/>
            </a:xfrm>
            <a:custGeom>
              <a:rect b="b" l="l" r="r" t="t"/>
              <a:pathLst>
                <a:path extrusionOk="0" h="2819" w="9216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4977625" y="4879775"/>
              <a:ext cx="241100" cy="80400"/>
            </a:xfrm>
            <a:custGeom>
              <a:rect b="b" l="l" r="r" t="t"/>
              <a:pathLst>
                <a:path extrusionOk="0" h="3216" w="9644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984050" y="4940850"/>
              <a:ext cx="229600" cy="14225"/>
            </a:xfrm>
            <a:custGeom>
              <a:rect b="b" l="l" r="r" t="t"/>
              <a:pathLst>
                <a:path extrusionOk="0" h="569" w="9184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977625" y="4935225"/>
              <a:ext cx="241100" cy="24950"/>
            </a:xfrm>
            <a:custGeom>
              <a:rect b="b" l="l" r="r" t="t"/>
              <a:pathLst>
                <a:path extrusionOk="0" h="998" w="9644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779925" y="2559250"/>
              <a:ext cx="598725" cy="1158975"/>
            </a:xfrm>
            <a:custGeom>
              <a:rect b="b" l="l" r="r" t="t"/>
              <a:pathLst>
                <a:path extrusionOk="0" h="46359" w="23949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4779925" y="2554125"/>
              <a:ext cx="587475" cy="1169275"/>
            </a:xfrm>
            <a:custGeom>
              <a:rect b="b" l="l" r="r" t="t"/>
              <a:pathLst>
                <a:path extrusionOk="0" h="46771" w="23499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852250" y="3131925"/>
              <a:ext cx="629250" cy="449325"/>
            </a:xfrm>
            <a:custGeom>
              <a:rect b="b" l="l" r="r" t="t"/>
              <a:pathLst>
                <a:path extrusionOk="0" h="17973" w="2517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4848250" y="3127100"/>
              <a:ext cx="637275" cy="459700"/>
            </a:xfrm>
            <a:custGeom>
              <a:rect b="b" l="l" r="r" t="t"/>
              <a:pathLst>
                <a:path extrusionOk="0" h="18388" w="25491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4853050" y="3111825"/>
              <a:ext cx="245950" cy="480600"/>
            </a:xfrm>
            <a:custGeom>
              <a:rect b="b" l="l" r="r" t="t"/>
              <a:pathLst>
                <a:path extrusionOk="0" h="19224" w="9838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5006550" y="3155225"/>
              <a:ext cx="124575" cy="303800"/>
            </a:xfrm>
            <a:custGeom>
              <a:rect b="b" l="l" r="r" t="t"/>
              <a:pathLst>
                <a:path extrusionOk="0" h="12152" w="4983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5276575" y="3402800"/>
              <a:ext cx="204925" cy="104425"/>
            </a:xfrm>
            <a:custGeom>
              <a:rect b="b" l="l" r="r" t="t"/>
              <a:pathLst>
                <a:path extrusionOk="0" h="4177" w="8197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5270125" y="3397925"/>
              <a:ext cx="215400" cy="114925"/>
            </a:xfrm>
            <a:custGeom>
              <a:rect b="b" l="l" r="r" t="t"/>
              <a:pathLst>
                <a:path extrusionOk="0" h="4597" w="8616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5526475" y="3239600"/>
              <a:ext cx="90850" cy="322275"/>
            </a:xfrm>
            <a:custGeom>
              <a:rect b="b" l="l" r="r" t="t"/>
              <a:pathLst>
                <a:path extrusionOk="0" h="12891" w="3634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5520050" y="3233175"/>
              <a:ext cx="103700" cy="335125"/>
            </a:xfrm>
            <a:custGeom>
              <a:rect b="b" l="l" r="r" t="t"/>
              <a:pathLst>
                <a:path extrusionOk="0" h="13405" w="4148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5156825" y="3548200"/>
              <a:ext cx="391375" cy="27350"/>
            </a:xfrm>
            <a:custGeom>
              <a:rect b="b" l="l" r="r" t="t"/>
              <a:pathLst>
                <a:path extrusionOk="0" h="1094" w="15655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5152000" y="3542575"/>
              <a:ext cx="401025" cy="38600"/>
            </a:xfrm>
            <a:custGeom>
              <a:rect b="b" l="l" r="r" t="t"/>
              <a:pathLst>
                <a:path extrusionOk="0" h="1544" w="16041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5553000" y="2925400"/>
              <a:ext cx="167175" cy="190475"/>
            </a:xfrm>
            <a:custGeom>
              <a:rect b="b" l="l" r="r" t="t"/>
              <a:pathLst>
                <a:path extrusionOk="0" h="7619" w="6687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2940475" y="4391175"/>
              <a:ext cx="989275" cy="520775"/>
            </a:xfrm>
            <a:custGeom>
              <a:rect b="b" l="l" r="r" t="t"/>
              <a:pathLst>
                <a:path extrusionOk="0" h="20831" w="39571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3007975" y="4124375"/>
              <a:ext cx="854250" cy="429975"/>
            </a:xfrm>
            <a:custGeom>
              <a:rect b="b" l="l" r="r" t="t"/>
              <a:pathLst>
                <a:path extrusionOk="0" h="17199" w="3417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2934850" y="4385550"/>
              <a:ext cx="1000525" cy="532025"/>
            </a:xfrm>
            <a:custGeom>
              <a:rect b="b" l="l" r="r" t="t"/>
              <a:pathLst>
                <a:path extrusionOk="0" h="21281" w="40021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1906225" y="2226250"/>
              <a:ext cx="3057750" cy="2244525"/>
            </a:xfrm>
            <a:custGeom>
              <a:rect b="b" l="l" r="r" t="t"/>
              <a:pathLst>
                <a:path extrusionOk="0" h="89781" w="12231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1901400" y="2220625"/>
              <a:ext cx="3067400" cy="2254950"/>
            </a:xfrm>
            <a:custGeom>
              <a:rect b="b" l="l" r="r" t="t"/>
              <a:pathLst>
                <a:path extrusionOk="0" h="90198" w="122696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1906225" y="4121975"/>
              <a:ext cx="3057750" cy="348800"/>
            </a:xfrm>
            <a:custGeom>
              <a:rect b="b" l="l" r="r" t="t"/>
              <a:pathLst>
                <a:path extrusionOk="0" h="13952" w="12231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1901400" y="4116350"/>
              <a:ext cx="3067400" cy="359225"/>
            </a:xfrm>
            <a:custGeom>
              <a:rect b="b" l="l" r="r" t="t"/>
              <a:pathLst>
                <a:path extrusionOk="0" h="14369" w="122696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2060525" y="2365275"/>
              <a:ext cx="2749175" cy="1586350"/>
            </a:xfrm>
            <a:custGeom>
              <a:rect b="b" l="l" r="r" t="t"/>
              <a:pathLst>
                <a:path extrusionOk="0" h="63454" w="109967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2054900" y="2360450"/>
              <a:ext cx="2760425" cy="1596000"/>
            </a:xfrm>
            <a:custGeom>
              <a:rect b="b" l="l" r="r" t="t"/>
              <a:pathLst>
                <a:path extrusionOk="0" h="63840" w="110417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2940475" y="4911925"/>
              <a:ext cx="989275" cy="45025"/>
            </a:xfrm>
            <a:custGeom>
              <a:rect b="b" l="l" r="r" t="t"/>
              <a:pathLst>
                <a:path extrusionOk="0" h="1801" w="39571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2935650" y="4907100"/>
              <a:ext cx="999725" cy="55475"/>
            </a:xfrm>
            <a:custGeom>
              <a:rect b="b" l="l" r="r" t="t"/>
              <a:pathLst>
                <a:path extrusionOk="0" h="2219" w="39989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2383575" y="2497075"/>
              <a:ext cx="147875" cy="199325"/>
            </a:xfrm>
            <a:custGeom>
              <a:rect b="b" l="l" r="r" t="t"/>
              <a:pathLst>
                <a:path extrusionOk="0" h="7973" w="5915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2377950" y="2491450"/>
              <a:ext cx="159125" cy="209975"/>
            </a:xfrm>
            <a:custGeom>
              <a:rect b="b" l="l" r="r" t="t"/>
              <a:pathLst>
                <a:path extrusionOk="0" h="8399" w="6365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2398825" y="2504300"/>
              <a:ext cx="94875" cy="192100"/>
            </a:xfrm>
            <a:custGeom>
              <a:rect b="b" l="l" r="r" t="t"/>
              <a:pathLst>
                <a:path extrusionOk="0" h="7684" w="3795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2393200" y="2499475"/>
              <a:ext cx="106125" cy="201950"/>
            </a:xfrm>
            <a:custGeom>
              <a:rect b="b" l="l" r="r" t="t"/>
              <a:pathLst>
                <a:path extrusionOk="0" h="8078" w="4245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2377950" y="2489825"/>
              <a:ext cx="104475" cy="206575"/>
            </a:xfrm>
            <a:custGeom>
              <a:rect b="b" l="l" r="r" t="t"/>
              <a:pathLst>
                <a:path extrusionOk="0" h="8263" w="4179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2372325" y="2484200"/>
              <a:ext cx="115725" cy="217225"/>
            </a:xfrm>
            <a:custGeom>
              <a:rect b="b" l="l" r="r" t="t"/>
              <a:pathLst>
                <a:path extrusionOk="0" h="8689" w="4629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2153725" y="2452075"/>
              <a:ext cx="328700" cy="244325"/>
            </a:xfrm>
            <a:custGeom>
              <a:rect b="b" l="l" r="r" t="t"/>
              <a:pathLst>
                <a:path extrusionOk="0" h="9773" w="13148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2148100" y="2447250"/>
              <a:ext cx="339950" cy="253950"/>
            </a:xfrm>
            <a:custGeom>
              <a:rect b="b" l="l" r="r" t="t"/>
              <a:pathLst>
                <a:path extrusionOk="0" h="10158" w="13598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2383575" y="2857075"/>
              <a:ext cx="147875" cy="199325"/>
            </a:xfrm>
            <a:custGeom>
              <a:rect b="b" l="l" r="r" t="t"/>
              <a:pathLst>
                <a:path extrusionOk="0" h="7973" w="5915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2377950" y="2852275"/>
              <a:ext cx="159125" cy="209750"/>
            </a:xfrm>
            <a:custGeom>
              <a:rect b="b" l="l" r="r" t="t"/>
              <a:pathLst>
                <a:path extrusionOk="0" h="8390" w="6365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2398825" y="2865125"/>
              <a:ext cx="94875" cy="191275"/>
            </a:xfrm>
            <a:custGeom>
              <a:rect b="b" l="l" r="r" t="t"/>
              <a:pathLst>
                <a:path extrusionOk="0" h="7651" w="3795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393200" y="2859500"/>
              <a:ext cx="106125" cy="202525"/>
            </a:xfrm>
            <a:custGeom>
              <a:rect b="b" l="l" r="r" t="t"/>
              <a:pathLst>
                <a:path extrusionOk="0" h="8101" w="4245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377950" y="2849850"/>
              <a:ext cx="104475" cy="206550"/>
            </a:xfrm>
            <a:custGeom>
              <a:rect b="b" l="l" r="r" t="t"/>
              <a:pathLst>
                <a:path extrusionOk="0" h="8262" w="4179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2372325" y="2844225"/>
              <a:ext cx="115725" cy="217300"/>
            </a:xfrm>
            <a:custGeom>
              <a:rect b="b" l="l" r="r" t="t"/>
              <a:pathLst>
                <a:path extrusionOk="0" h="8692" w="4629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2153725" y="2812875"/>
              <a:ext cx="328700" cy="243525"/>
            </a:xfrm>
            <a:custGeom>
              <a:rect b="b" l="l" r="r" t="t"/>
              <a:pathLst>
                <a:path extrusionOk="0" h="9741" w="13148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2148100" y="2807250"/>
              <a:ext cx="339950" cy="254775"/>
            </a:xfrm>
            <a:custGeom>
              <a:rect b="b" l="l" r="r" t="t"/>
              <a:pathLst>
                <a:path extrusionOk="0" h="10191" w="13598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2383575" y="3217900"/>
              <a:ext cx="147875" cy="199325"/>
            </a:xfrm>
            <a:custGeom>
              <a:rect b="b" l="l" r="r" t="t"/>
              <a:pathLst>
                <a:path extrusionOk="0" h="7973" w="5915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2377950" y="3212275"/>
              <a:ext cx="159125" cy="209775"/>
            </a:xfrm>
            <a:custGeom>
              <a:rect b="b" l="l" r="r" t="t"/>
              <a:pathLst>
                <a:path extrusionOk="0" h="8391" w="6365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2398825" y="3225150"/>
              <a:ext cx="94875" cy="192075"/>
            </a:xfrm>
            <a:custGeom>
              <a:rect b="b" l="l" r="r" t="t"/>
              <a:pathLst>
                <a:path extrusionOk="0" h="7683" w="3795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2393200" y="3219525"/>
              <a:ext cx="106125" cy="202725"/>
            </a:xfrm>
            <a:custGeom>
              <a:rect b="b" l="l" r="r" t="t"/>
              <a:pathLst>
                <a:path extrusionOk="0" h="8109" w="4245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2377950" y="3209875"/>
              <a:ext cx="104475" cy="207350"/>
            </a:xfrm>
            <a:custGeom>
              <a:rect b="b" l="l" r="r" t="t"/>
              <a:pathLst>
                <a:path extrusionOk="0" h="8294" w="4179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2372325" y="3205050"/>
              <a:ext cx="115725" cy="217225"/>
            </a:xfrm>
            <a:custGeom>
              <a:rect b="b" l="l" r="r" t="t"/>
              <a:pathLst>
                <a:path extrusionOk="0" h="8689" w="4629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2153725" y="3172900"/>
              <a:ext cx="328700" cy="244325"/>
            </a:xfrm>
            <a:custGeom>
              <a:rect b="b" l="l" r="r" t="t"/>
              <a:pathLst>
                <a:path extrusionOk="0" h="9773" w="13148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2148100" y="3168075"/>
              <a:ext cx="339950" cy="253975"/>
            </a:xfrm>
            <a:custGeom>
              <a:rect b="b" l="l" r="r" t="t"/>
              <a:pathLst>
                <a:path extrusionOk="0" h="10159" w="13598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591075" y="3348900"/>
              <a:ext cx="148700" cy="199325"/>
            </a:xfrm>
            <a:custGeom>
              <a:rect b="b" l="l" r="r" t="t"/>
              <a:pathLst>
                <a:path extrusionOk="0" h="7973" w="5948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4585450" y="3344075"/>
              <a:ext cx="159950" cy="209775"/>
            </a:xfrm>
            <a:custGeom>
              <a:rect b="b" l="l" r="r" t="t"/>
              <a:pathLst>
                <a:path extrusionOk="0" h="8391" w="6398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607150" y="3356925"/>
              <a:ext cx="94050" cy="191300"/>
            </a:xfrm>
            <a:custGeom>
              <a:rect b="b" l="l" r="r" t="t"/>
              <a:pathLst>
                <a:path extrusionOk="0" h="7652" w="3762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4601525" y="3351300"/>
              <a:ext cx="105300" cy="202550"/>
            </a:xfrm>
            <a:custGeom>
              <a:rect b="b" l="l" r="r" t="t"/>
              <a:pathLst>
                <a:path extrusionOk="0" h="8102" w="4212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4586250" y="3341675"/>
              <a:ext cx="104500" cy="206550"/>
            </a:xfrm>
            <a:custGeom>
              <a:rect b="b" l="l" r="r" t="t"/>
              <a:pathLst>
                <a:path extrusionOk="0" h="8262" w="418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4580625" y="3336050"/>
              <a:ext cx="115750" cy="217800"/>
            </a:xfrm>
            <a:custGeom>
              <a:rect b="b" l="l" r="r" t="t"/>
              <a:pathLst>
                <a:path extrusionOk="0" h="8712" w="463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4361250" y="3304700"/>
              <a:ext cx="329500" cy="243525"/>
            </a:xfrm>
            <a:custGeom>
              <a:rect b="b" l="l" r="r" t="t"/>
              <a:pathLst>
                <a:path extrusionOk="0" h="9741" w="1318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4355625" y="3299075"/>
              <a:ext cx="340750" cy="254775"/>
            </a:xfrm>
            <a:custGeom>
              <a:rect b="b" l="l" r="r" t="t"/>
              <a:pathLst>
                <a:path extrusionOk="0" h="10191" w="1363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4591075" y="2493850"/>
              <a:ext cx="148700" cy="199325"/>
            </a:xfrm>
            <a:custGeom>
              <a:rect b="b" l="l" r="r" t="t"/>
              <a:pathLst>
                <a:path extrusionOk="0" h="7973" w="5948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4585450" y="2489025"/>
              <a:ext cx="159950" cy="209775"/>
            </a:xfrm>
            <a:custGeom>
              <a:rect b="b" l="l" r="r" t="t"/>
              <a:pathLst>
                <a:path extrusionOk="0" h="8391" w="6398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4607150" y="2501900"/>
              <a:ext cx="94050" cy="191275"/>
            </a:xfrm>
            <a:custGeom>
              <a:rect b="b" l="l" r="r" t="t"/>
              <a:pathLst>
                <a:path extrusionOk="0" h="7651" w="3762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4601525" y="2496275"/>
              <a:ext cx="105300" cy="202525"/>
            </a:xfrm>
            <a:custGeom>
              <a:rect b="b" l="l" r="r" t="t"/>
              <a:pathLst>
                <a:path extrusionOk="0" h="8101" w="4212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4586250" y="2486625"/>
              <a:ext cx="104500" cy="206550"/>
            </a:xfrm>
            <a:custGeom>
              <a:rect b="b" l="l" r="r" t="t"/>
              <a:pathLst>
                <a:path extrusionOk="0" h="8262" w="418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4580625" y="2481800"/>
              <a:ext cx="115750" cy="217200"/>
            </a:xfrm>
            <a:custGeom>
              <a:rect b="b" l="l" r="r" t="t"/>
              <a:pathLst>
                <a:path extrusionOk="0" h="8688" w="463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4361250" y="2449650"/>
              <a:ext cx="329500" cy="243525"/>
            </a:xfrm>
            <a:custGeom>
              <a:rect b="b" l="l" r="r" t="t"/>
              <a:pathLst>
                <a:path extrusionOk="0" h="9741" w="1318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4355625" y="2444025"/>
              <a:ext cx="340750" cy="254775"/>
            </a:xfrm>
            <a:custGeom>
              <a:rect b="b" l="l" r="r" t="t"/>
              <a:pathLst>
                <a:path extrusionOk="0" h="10191" w="1363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4591075" y="3692850"/>
              <a:ext cx="148700" cy="199325"/>
            </a:xfrm>
            <a:custGeom>
              <a:rect b="b" l="l" r="r" t="t"/>
              <a:pathLst>
                <a:path extrusionOk="0" h="7973" w="5948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4585450" y="3687225"/>
              <a:ext cx="159950" cy="209975"/>
            </a:xfrm>
            <a:custGeom>
              <a:rect b="b" l="l" r="r" t="t"/>
              <a:pathLst>
                <a:path extrusionOk="0" h="8399" w="6398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4607150" y="3700075"/>
              <a:ext cx="94050" cy="192100"/>
            </a:xfrm>
            <a:custGeom>
              <a:rect b="b" l="l" r="r" t="t"/>
              <a:pathLst>
                <a:path extrusionOk="0" h="7684" w="3762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4601525" y="3695250"/>
              <a:ext cx="105300" cy="201950"/>
            </a:xfrm>
            <a:custGeom>
              <a:rect b="b" l="l" r="r" t="t"/>
              <a:pathLst>
                <a:path extrusionOk="0" h="8078" w="4212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4586250" y="3685600"/>
              <a:ext cx="104500" cy="206575"/>
            </a:xfrm>
            <a:custGeom>
              <a:rect b="b" l="l" r="r" t="t"/>
              <a:pathLst>
                <a:path extrusionOk="0" h="8263" w="418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4580625" y="3679975"/>
              <a:ext cx="115750" cy="217300"/>
            </a:xfrm>
            <a:custGeom>
              <a:rect b="b" l="l" r="r" t="t"/>
              <a:pathLst>
                <a:path extrusionOk="0" h="8692" w="463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4361250" y="3647850"/>
              <a:ext cx="329500" cy="244325"/>
            </a:xfrm>
            <a:custGeom>
              <a:rect b="b" l="l" r="r" t="t"/>
              <a:pathLst>
                <a:path extrusionOk="0" h="9773" w="1318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4355625" y="3643025"/>
              <a:ext cx="340750" cy="253950"/>
            </a:xfrm>
            <a:custGeom>
              <a:rect b="b" l="l" r="r" t="t"/>
              <a:pathLst>
                <a:path extrusionOk="0" h="10158" w="1363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3617100" y="2493050"/>
              <a:ext cx="253975" cy="908100"/>
            </a:xfrm>
            <a:custGeom>
              <a:rect b="b" l="l" r="r" t="t"/>
              <a:pathLst>
                <a:path extrusionOk="0" h="36324" w="10159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3711925" y="2493050"/>
              <a:ext cx="11275" cy="266025"/>
            </a:xfrm>
            <a:custGeom>
              <a:rect b="b" l="l" r="r" t="t"/>
              <a:pathLst>
                <a:path extrusionOk="0" h="10641" w="451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3850150" y="247697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3844525" y="2472150"/>
              <a:ext cx="42625" cy="41825"/>
            </a:xfrm>
            <a:custGeom>
              <a:rect b="b" l="l" r="r" t="t"/>
              <a:pathLst>
                <a:path extrusionOk="0" h="1673" w="1705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3702300" y="2476975"/>
              <a:ext cx="31350" cy="31375"/>
            </a:xfrm>
            <a:custGeom>
              <a:rect b="b" l="l" r="r" t="t"/>
              <a:pathLst>
                <a:path extrusionOk="0" h="1255" w="1254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3697475" y="2472150"/>
              <a:ext cx="41800" cy="41825"/>
            </a:xfrm>
            <a:custGeom>
              <a:rect b="b" l="l" r="r" t="t"/>
              <a:pathLst>
                <a:path extrusionOk="0" h="1673" w="1672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3163075" y="2504300"/>
              <a:ext cx="87625" cy="532825"/>
            </a:xfrm>
            <a:custGeom>
              <a:rect b="b" l="l" r="r" t="t"/>
              <a:pathLst>
                <a:path extrusionOk="0" h="21313" w="3505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3153425" y="2481000"/>
              <a:ext cx="31375" cy="31350"/>
            </a:xfrm>
            <a:custGeom>
              <a:rect b="b" l="l" r="r" t="t"/>
              <a:pathLst>
                <a:path extrusionOk="0" h="1254" w="1255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3147800" y="2475375"/>
              <a:ext cx="41825" cy="41800"/>
            </a:xfrm>
            <a:custGeom>
              <a:rect b="b" l="l" r="r" t="t"/>
              <a:pathLst>
                <a:path extrusionOk="0" h="1672" w="1673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753225" y="2987275"/>
              <a:ext cx="488625" cy="170375"/>
            </a:xfrm>
            <a:custGeom>
              <a:rect b="b" l="l" r="r" t="t"/>
              <a:pathLst>
                <a:path extrusionOk="0" h="6815" w="19545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2737150" y="297682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732325" y="2972000"/>
              <a:ext cx="41825" cy="41825"/>
            </a:xfrm>
            <a:custGeom>
              <a:rect b="b" l="l" r="r" t="t"/>
              <a:pathLst>
                <a:path extrusionOk="0" h="1673" w="1673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463125" y="3198625"/>
              <a:ext cx="1296250" cy="180825"/>
            </a:xfrm>
            <a:custGeom>
              <a:rect b="b" l="l" r="r" t="t"/>
              <a:pathLst>
                <a:path extrusionOk="0" h="7233" w="5185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2447850" y="318817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443025" y="3182550"/>
              <a:ext cx="41825" cy="41800"/>
            </a:xfrm>
            <a:custGeom>
              <a:rect b="b" l="l" r="r" t="t"/>
              <a:pathLst>
                <a:path extrusionOk="0" h="1672" w="1673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906725" y="3472650"/>
              <a:ext cx="368075" cy="307000"/>
            </a:xfrm>
            <a:custGeom>
              <a:rect b="b" l="l" r="r" t="t"/>
              <a:pathLst>
                <a:path extrusionOk="0" h="12280" w="14723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2892250" y="375552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2887425" y="3750700"/>
              <a:ext cx="41825" cy="41825"/>
            </a:xfrm>
            <a:custGeom>
              <a:rect b="b" l="l" r="r" t="t"/>
              <a:pathLst>
                <a:path extrusionOk="0" h="1673" w="1673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3579350" y="3472650"/>
              <a:ext cx="368075" cy="307000"/>
            </a:xfrm>
            <a:custGeom>
              <a:rect b="b" l="l" r="r" t="t"/>
              <a:pathLst>
                <a:path extrusionOk="0" h="12280" w="14723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930525" y="3755525"/>
              <a:ext cx="31350" cy="31375"/>
            </a:xfrm>
            <a:custGeom>
              <a:rect b="b" l="l" r="r" t="t"/>
              <a:pathLst>
                <a:path extrusionOk="0" h="1255" w="1254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924900" y="3750700"/>
              <a:ext cx="41800" cy="41825"/>
            </a:xfrm>
            <a:custGeom>
              <a:rect b="b" l="l" r="r" t="t"/>
              <a:pathLst>
                <a:path extrusionOk="0" h="1673" w="1672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17550" y="3065225"/>
              <a:ext cx="429150" cy="208150"/>
            </a:xfrm>
            <a:custGeom>
              <a:rect b="b" l="l" r="r" t="t"/>
              <a:pathLst>
                <a:path extrusionOk="0" h="8326" w="17166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4137850" y="3050750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4133025" y="3045925"/>
              <a:ext cx="41825" cy="41825"/>
            </a:xfrm>
            <a:custGeom>
              <a:rect b="b" l="l" r="r" t="t"/>
              <a:pathLst>
                <a:path extrusionOk="0" h="1673" w="1673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3828450" y="3381050"/>
              <a:ext cx="499875" cy="175200"/>
            </a:xfrm>
            <a:custGeom>
              <a:rect b="b" l="l" r="r" t="t"/>
              <a:pathLst>
                <a:path extrusionOk="0" h="7008" w="19995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4307400" y="3550600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4302600" y="3545775"/>
              <a:ext cx="41800" cy="41825"/>
            </a:xfrm>
            <a:custGeom>
              <a:rect b="b" l="l" r="r" t="t"/>
              <a:pathLst>
                <a:path extrusionOk="0" h="1673" w="1672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974225" y="2715850"/>
              <a:ext cx="920950" cy="791375"/>
            </a:xfrm>
            <a:custGeom>
              <a:rect b="b" l="l" r="r" t="t"/>
              <a:pathLst>
                <a:path extrusionOk="0" h="31655" w="36838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977425" y="2710025"/>
              <a:ext cx="914550" cy="802825"/>
            </a:xfrm>
            <a:custGeom>
              <a:rect b="b" l="l" r="r" t="t"/>
              <a:pathLst>
                <a:path extrusionOk="0" h="32113" w="36582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3012800" y="2747600"/>
              <a:ext cx="843800" cy="729900"/>
            </a:xfrm>
            <a:custGeom>
              <a:rect b="b" l="l" r="r" t="t"/>
              <a:pathLst>
                <a:path extrusionOk="0" h="29196" w="33752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3009575" y="2742175"/>
              <a:ext cx="850250" cy="740950"/>
            </a:xfrm>
            <a:custGeom>
              <a:rect b="b" l="l" r="r" t="t"/>
              <a:pathLst>
                <a:path extrusionOk="0" h="29638" w="3401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3366375" y="2914550"/>
              <a:ext cx="135850" cy="521150"/>
            </a:xfrm>
            <a:custGeom>
              <a:rect b="b" l="l" r="r" t="t"/>
              <a:pathLst>
                <a:path extrusionOk="0" h="20846" w="5434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4003650" y="3086925"/>
              <a:ext cx="423525" cy="291950"/>
            </a:xfrm>
            <a:custGeom>
              <a:rect b="b" l="l" r="r" t="t"/>
              <a:pathLst>
                <a:path extrusionOk="0" h="11678" w="16941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4112125" y="3168875"/>
              <a:ext cx="157550" cy="145500"/>
            </a:xfrm>
            <a:custGeom>
              <a:rect b="b" l="l" r="r" t="t"/>
              <a:pathLst>
                <a:path extrusionOk="0" h="5820" w="6302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4108125" y="3164875"/>
              <a:ext cx="165550" cy="153050"/>
            </a:xfrm>
            <a:custGeom>
              <a:rect b="b" l="l" r="r" t="t"/>
              <a:pathLst>
                <a:path extrusionOk="0" h="6122" w="6622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4219825" y="3191400"/>
              <a:ext cx="59475" cy="107700"/>
            </a:xfrm>
            <a:custGeom>
              <a:rect b="b" l="l" r="r" t="t"/>
              <a:pathLst>
                <a:path extrusionOk="0" h="4308" w="2379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216600" y="3187375"/>
              <a:ext cx="66725" cy="115275"/>
            </a:xfrm>
            <a:custGeom>
              <a:rect b="b" l="l" r="r" t="t"/>
              <a:pathLst>
                <a:path extrusionOk="0" h="4611" w="2669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2692150" y="2510725"/>
              <a:ext cx="427550" cy="357150"/>
            </a:xfrm>
            <a:custGeom>
              <a:rect b="b" l="l" r="r" t="t"/>
              <a:pathLst>
                <a:path extrusionOk="0" h="14286" w="17102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2836800" y="2611975"/>
              <a:ext cx="177625" cy="168000"/>
            </a:xfrm>
            <a:custGeom>
              <a:rect b="b" l="l" r="r" t="t"/>
              <a:pathLst>
                <a:path extrusionOk="0" h="6720" w="7105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2832775" y="2608175"/>
              <a:ext cx="185675" cy="175000"/>
            </a:xfrm>
            <a:custGeom>
              <a:rect b="b" l="l" r="r" t="t"/>
              <a:pathLst>
                <a:path extrusionOk="0" h="7000" w="7427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2845650" y="2627250"/>
              <a:ext cx="56275" cy="95650"/>
            </a:xfrm>
            <a:custGeom>
              <a:rect b="b" l="l" r="r" t="t"/>
              <a:pathLst>
                <a:path extrusionOk="0" h="3826" w="2251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2841625" y="2623225"/>
              <a:ext cx="64325" cy="103500"/>
            </a:xfrm>
            <a:custGeom>
              <a:rect b="b" l="l" r="r" t="t"/>
              <a:pathLst>
                <a:path extrusionOk="0" h="4140" w="2573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3290050" y="3551400"/>
              <a:ext cx="279675" cy="397425"/>
            </a:xfrm>
            <a:custGeom>
              <a:rect b="b" l="l" r="r" t="t"/>
              <a:pathLst>
                <a:path extrusionOk="0" h="15897" w="11187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3363975" y="3655875"/>
              <a:ext cx="136625" cy="134225"/>
            </a:xfrm>
            <a:custGeom>
              <a:rect b="b" l="l" r="r" t="t"/>
              <a:pathLst>
                <a:path extrusionOk="0" h="5369" w="5465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3359950" y="3651850"/>
              <a:ext cx="144675" cy="141800"/>
            </a:xfrm>
            <a:custGeom>
              <a:rect b="b" l="l" r="r" t="t"/>
              <a:pathLst>
                <a:path extrusionOk="0" h="5672" w="5787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3378425" y="3754725"/>
              <a:ext cx="110925" cy="61100"/>
            </a:xfrm>
            <a:custGeom>
              <a:rect b="b" l="l" r="r" t="t"/>
              <a:pathLst>
                <a:path extrusionOk="0" h="2444" w="4437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374425" y="3750700"/>
              <a:ext cx="118950" cy="68325"/>
            </a:xfrm>
            <a:custGeom>
              <a:rect b="b" l="l" r="r" t="t"/>
              <a:pathLst>
                <a:path extrusionOk="0" h="2733" w="4758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506200" y="2497575"/>
              <a:ext cx="375325" cy="422225"/>
            </a:xfrm>
            <a:custGeom>
              <a:rect b="b" l="l" r="r" t="t"/>
              <a:pathLst>
                <a:path extrusionOk="0" h="16889" w="15013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600225" y="2635300"/>
              <a:ext cx="171200" cy="180825"/>
            </a:xfrm>
            <a:custGeom>
              <a:rect b="b" l="l" r="r" t="t"/>
              <a:pathLst>
                <a:path extrusionOk="0" h="7233" w="6848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3596225" y="2632075"/>
              <a:ext cx="179225" cy="188075"/>
            </a:xfrm>
            <a:custGeom>
              <a:rect b="b" l="l" r="r" t="t"/>
              <a:pathLst>
                <a:path extrusionOk="0" h="7523" w="7169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3664525" y="2645725"/>
              <a:ext cx="92425" cy="61100"/>
            </a:xfrm>
            <a:custGeom>
              <a:rect b="b" l="l" r="r" t="t"/>
              <a:pathLst>
                <a:path extrusionOk="0" h="2444" w="3697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3660500" y="2641725"/>
              <a:ext cx="100475" cy="69125"/>
            </a:xfrm>
            <a:custGeom>
              <a:rect b="b" l="l" r="r" t="t"/>
              <a:pathLst>
                <a:path extrusionOk="0" h="2765" w="4019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202950" y="2493550"/>
              <a:ext cx="375300" cy="422225"/>
            </a:xfrm>
            <a:custGeom>
              <a:rect b="b" l="l" r="r" t="t"/>
              <a:pathLst>
                <a:path extrusionOk="0" h="16889" w="15012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296150" y="2631275"/>
              <a:ext cx="172000" cy="180825"/>
            </a:xfrm>
            <a:custGeom>
              <a:rect b="b" l="l" r="r" t="t"/>
              <a:pathLst>
                <a:path extrusionOk="0" h="7233" w="688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292950" y="2627250"/>
              <a:ext cx="179225" cy="188875"/>
            </a:xfrm>
            <a:custGeom>
              <a:rect b="b" l="l" r="r" t="t"/>
              <a:pathLst>
                <a:path extrusionOk="0" h="7555" w="7169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361250" y="2640925"/>
              <a:ext cx="91625" cy="61900"/>
            </a:xfrm>
            <a:custGeom>
              <a:rect b="b" l="l" r="r" t="t"/>
              <a:pathLst>
                <a:path extrusionOk="0" h="2476" w="3665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4357225" y="2636900"/>
              <a:ext cx="99675" cy="69925"/>
            </a:xfrm>
            <a:custGeom>
              <a:rect b="b" l="l" r="r" t="t"/>
              <a:pathLst>
                <a:path extrusionOk="0" h="2797" w="3987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2287950" y="3382125"/>
              <a:ext cx="340750" cy="434500"/>
            </a:xfrm>
            <a:custGeom>
              <a:rect b="b" l="l" r="r" t="t"/>
              <a:pathLst>
                <a:path extrusionOk="0" h="17380" w="1363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2381150" y="3534525"/>
              <a:ext cx="172000" cy="169600"/>
            </a:xfrm>
            <a:custGeom>
              <a:rect b="b" l="l" r="r" t="t"/>
              <a:pathLst>
                <a:path extrusionOk="0" h="6784" w="688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2377150" y="3530525"/>
              <a:ext cx="179225" cy="177600"/>
            </a:xfrm>
            <a:custGeom>
              <a:rect b="b" l="l" r="r" t="t"/>
              <a:pathLst>
                <a:path extrusionOk="0" h="7104" w="7169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393200" y="3540950"/>
              <a:ext cx="99675" cy="53875"/>
            </a:xfrm>
            <a:custGeom>
              <a:rect b="b" l="l" r="r" t="t"/>
              <a:pathLst>
                <a:path extrusionOk="0" h="2155" w="3987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2389200" y="3536950"/>
              <a:ext cx="106900" cy="61100"/>
            </a:xfrm>
            <a:custGeom>
              <a:rect b="b" l="l" r="r" t="t"/>
              <a:pathLst>
                <a:path extrusionOk="0" h="2444" w="4276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8" name="Google Shape;2368;p37"/>
          <p:cNvSpPr txBox="1"/>
          <p:nvPr>
            <p:ph type="title"/>
          </p:nvPr>
        </p:nvSpPr>
        <p:spPr>
          <a:xfrm>
            <a:off x="214688" y="636775"/>
            <a:ext cx="1476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highlight>
                  <a:schemeClr val="accent4"/>
                </a:highlight>
              </a:rPr>
              <a:t>Alcances</a:t>
            </a:r>
            <a:endParaRPr>
              <a:solidFill>
                <a:schemeClr val="dk1"/>
              </a:solidFill>
              <a:highlight>
                <a:schemeClr val="accent4"/>
              </a:highlight>
            </a:endParaRPr>
          </a:p>
        </p:txBody>
      </p:sp>
      <p:sp>
        <p:nvSpPr>
          <p:cNvPr id="2369" name="Google Shape;2369;p37"/>
          <p:cNvSpPr txBox="1"/>
          <p:nvPr>
            <p:ph type="title"/>
          </p:nvPr>
        </p:nvSpPr>
        <p:spPr>
          <a:xfrm>
            <a:off x="6560342" y="2958300"/>
            <a:ext cx="24231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highlight>
                  <a:schemeClr val="accent4"/>
                </a:highlight>
              </a:rPr>
              <a:t>Limitaciones</a:t>
            </a:r>
            <a:endParaRPr>
              <a:solidFill>
                <a:schemeClr val="dk1"/>
              </a:solidFill>
              <a:highlight>
                <a:schemeClr val="accent4"/>
              </a:highlight>
            </a:endParaRPr>
          </a:p>
        </p:txBody>
      </p:sp>
      <p:grpSp>
        <p:nvGrpSpPr>
          <p:cNvPr id="2370" name="Google Shape;2370;p37"/>
          <p:cNvGrpSpPr/>
          <p:nvPr/>
        </p:nvGrpSpPr>
        <p:grpSpPr>
          <a:xfrm>
            <a:off x="214710" y="1215604"/>
            <a:ext cx="1721025" cy="1578476"/>
            <a:chOff x="1744400" y="429725"/>
            <a:chExt cx="4623925" cy="4948200"/>
          </a:xfrm>
        </p:grpSpPr>
        <p:sp>
          <p:nvSpPr>
            <p:cNvPr id="2371" name="Google Shape;2371;p37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37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37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37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37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37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37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37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37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37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37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37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37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37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37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37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37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37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37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37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37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37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37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37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37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37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37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37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37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37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37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37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37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37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37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37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37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37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37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37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37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37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37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37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37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37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37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37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37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37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37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37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37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37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37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37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37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37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37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37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37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37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37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37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37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37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37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2" name="Google Shape;2592;p37"/>
          <p:cNvSpPr txBox="1"/>
          <p:nvPr/>
        </p:nvSpPr>
        <p:spPr>
          <a:xfrm>
            <a:off x="1935725" y="1216075"/>
            <a:ext cx="6906000" cy="157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de una plataforma intuitiva.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Desarrollo, optimización</a:t>
            </a: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 evaluación de modelos predictivos.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Estandarización de los datos.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Visualización de resultados en sistema BI.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Aplicabilidad en entornos reales.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93" name="Google Shape;2593;p37"/>
          <p:cNvSpPr txBox="1"/>
          <p:nvPr/>
        </p:nvSpPr>
        <p:spPr>
          <a:xfrm>
            <a:off x="214700" y="3293525"/>
            <a:ext cx="6391200" cy="176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Dependencia de calidad de la data.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Tecnologías nuevas.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Tiempo de implementación.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Interpretación clínica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Presupuesto </a:t>
            </a: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limitado $25.000.000</a:t>
            </a: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AutoNum type="arabicPeriod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Tiempo limitado (18 semanas)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94" name="Google Shape;2594;p37"/>
          <p:cNvSpPr txBox="1"/>
          <p:nvPr>
            <p:ph type="title"/>
          </p:nvPr>
        </p:nvSpPr>
        <p:spPr>
          <a:xfrm>
            <a:off x="968688" y="90652"/>
            <a:ext cx="7206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Alcances y limitaciones</a:t>
            </a:r>
            <a:endParaRPr b="1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9" name="Google Shape;2599;p38"/>
          <p:cNvGrpSpPr/>
          <p:nvPr/>
        </p:nvGrpSpPr>
        <p:grpSpPr>
          <a:xfrm>
            <a:off x="4469545" y="4659361"/>
            <a:ext cx="195455" cy="20982"/>
            <a:chOff x="5662375" y="212375"/>
            <a:chExt cx="175013" cy="27000"/>
          </a:xfrm>
        </p:grpSpPr>
        <p:sp>
          <p:nvSpPr>
            <p:cNvPr id="2600" name="Google Shape;2600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3" name="Google Shape;2603;p38"/>
          <p:cNvGrpSpPr/>
          <p:nvPr/>
        </p:nvGrpSpPr>
        <p:grpSpPr>
          <a:xfrm>
            <a:off x="7446388" y="4659352"/>
            <a:ext cx="195455" cy="20982"/>
            <a:chOff x="5662375" y="212375"/>
            <a:chExt cx="175013" cy="27000"/>
          </a:xfrm>
        </p:grpSpPr>
        <p:sp>
          <p:nvSpPr>
            <p:cNvPr id="2604" name="Google Shape;2604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7" name="Google Shape;2607;p38"/>
          <p:cNvSpPr txBox="1"/>
          <p:nvPr>
            <p:ph idx="1" type="subTitle"/>
          </p:nvPr>
        </p:nvSpPr>
        <p:spPr>
          <a:xfrm>
            <a:off x="3312150" y="3431851"/>
            <a:ext cx="2386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Enfoque colaborativo</a:t>
            </a:r>
            <a:endParaRPr/>
          </a:p>
        </p:txBody>
      </p:sp>
      <p:sp>
        <p:nvSpPr>
          <p:cNvPr id="2608" name="Google Shape;2608;p38"/>
          <p:cNvSpPr txBox="1"/>
          <p:nvPr>
            <p:ph idx="2" type="subTitle"/>
          </p:nvPr>
        </p:nvSpPr>
        <p:spPr>
          <a:xfrm>
            <a:off x="674542" y="3469741"/>
            <a:ext cx="1971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Flexibilidad</a:t>
            </a:r>
            <a:endParaRPr/>
          </a:p>
        </p:txBody>
      </p:sp>
      <p:sp>
        <p:nvSpPr>
          <p:cNvPr id="2609" name="Google Shape;2609;p38"/>
          <p:cNvSpPr txBox="1"/>
          <p:nvPr>
            <p:ph idx="3" type="subTitle"/>
          </p:nvPr>
        </p:nvSpPr>
        <p:spPr>
          <a:xfrm>
            <a:off x="6322773" y="3431860"/>
            <a:ext cx="2319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Retroalimentación constante</a:t>
            </a:r>
            <a:endParaRPr/>
          </a:p>
        </p:txBody>
      </p:sp>
      <p:sp>
        <p:nvSpPr>
          <p:cNvPr id="2610" name="Google Shape;2610;p38"/>
          <p:cNvSpPr txBox="1"/>
          <p:nvPr>
            <p:ph idx="4" type="subTitle"/>
          </p:nvPr>
        </p:nvSpPr>
        <p:spPr>
          <a:xfrm>
            <a:off x="3431175" y="4030900"/>
            <a:ext cx="25575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Enfoque en la colaboración y retroalimentación continua para mejoras constantes.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11" name="Google Shape;2611;p38"/>
          <p:cNvSpPr txBox="1"/>
          <p:nvPr>
            <p:ph idx="5" type="subTitle"/>
          </p:nvPr>
        </p:nvSpPr>
        <p:spPr>
          <a:xfrm>
            <a:off x="381300" y="4083100"/>
            <a:ext cx="2557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Flexibilidad y adaptabilidad para ajustes continuos.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12" name="Google Shape;2612;p38"/>
          <p:cNvSpPr txBox="1"/>
          <p:nvPr>
            <p:ph idx="6" type="subTitle"/>
          </p:nvPr>
        </p:nvSpPr>
        <p:spPr>
          <a:xfrm>
            <a:off x="6322775" y="4030900"/>
            <a:ext cx="25575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Entregas incrementales para mantener la motivación y retroalimentación constante.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13" name="Google Shape;2613;p38"/>
          <p:cNvSpPr/>
          <p:nvPr/>
        </p:nvSpPr>
        <p:spPr>
          <a:xfrm>
            <a:off x="4112375" y="2551938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38"/>
          <p:cNvSpPr/>
          <p:nvPr/>
        </p:nvSpPr>
        <p:spPr>
          <a:xfrm>
            <a:off x="4189200" y="2760988"/>
            <a:ext cx="692953" cy="461826"/>
          </a:xfrm>
          <a:custGeom>
            <a:rect b="b" l="l" r="r" t="t"/>
            <a:pathLst>
              <a:path extrusionOk="0" h="11847" w="10524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Google Shape;2615;p38"/>
          <p:cNvSpPr/>
          <p:nvPr/>
        </p:nvSpPr>
        <p:spPr>
          <a:xfrm>
            <a:off x="1164238" y="2551950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6" name="Google Shape;2616;p38"/>
          <p:cNvGrpSpPr/>
          <p:nvPr/>
        </p:nvGrpSpPr>
        <p:grpSpPr>
          <a:xfrm>
            <a:off x="1291378" y="2720348"/>
            <a:ext cx="665922" cy="543109"/>
            <a:chOff x="-47159525" y="2342000"/>
            <a:chExt cx="300900" cy="300875"/>
          </a:xfrm>
        </p:grpSpPr>
        <p:sp>
          <p:nvSpPr>
            <p:cNvPr id="2617" name="Google Shape;2617;p38"/>
            <p:cNvSpPr/>
            <p:nvPr/>
          </p:nvSpPr>
          <p:spPr>
            <a:xfrm>
              <a:off x="-47122500" y="2376650"/>
              <a:ext cx="123675" cy="125250"/>
            </a:xfrm>
            <a:custGeom>
              <a:rect b="b" l="l" r="r" t="t"/>
              <a:pathLst>
                <a:path extrusionOk="0" h="5010" w="4947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-47159525" y="2342000"/>
              <a:ext cx="300900" cy="300875"/>
            </a:xfrm>
            <a:custGeom>
              <a:rect b="b" l="l" r="r" t="t"/>
              <a:pathLst>
                <a:path extrusionOk="0" h="12035" w="12036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8"/>
            <p:cNvSpPr/>
            <p:nvPr/>
          </p:nvSpPr>
          <p:spPr>
            <a:xfrm>
              <a:off x="-46946075" y="2537325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38"/>
            <p:cNvSpPr/>
            <p:nvPr/>
          </p:nvSpPr>
          <p:spPr>
            <a:xfrm>
              <a:off x="-47122500" y="2537325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38"/>
            <p:cNvSpPr/>
            <p:nvPr/>
          </p:nvSpPr>
          <p:spPr>
            <a:xfrm>
              <a:off x="-47122500" y="2572775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2" name="Google Shape;2622;p38"/>
          <p:cNvSpPr/>
          <p:nvPr/>
        </p:nvSpPr>
        <p:spPr>
          <a:xfrm>
            <a:off x="7060500" y="2551938"/>
            <a:ext cx="846600" cy="879900"/>
          </a:xfrm>
          <a:prstGeom prst="ellipse">
            <a:avLst/>
          </a:prstGeom>
          <a:solidFill>
            <a:srgbClr val="CFEB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3" name="Google Shape;2623;p38"/>
          <p:cNvGrpSpPr/>
          <p:nvPr/>
        </p:nvGrpSpPr>
        <p:grpSpPr>
          <a:xfrm>
            <a:off x="7210559" y="2682094"/>
            <a:ext cx="543487" cy="581371"/>
            <a:chOff x="-39783425" y="2337925"/>
            <a:chExt cx="275700" cy="318350"/>
          </a:xfrm>
        </p:grpSpPr>
        <p:sp>
          <p:nvSpPr>
            <p:cNvPr id="2624" name="Google Shape;2624;p38"/>
            <p:cNvSpPr/>
            <p:nvPr/>
          </p:nvSpPr>
          <p:spPr>
            <a:xfrm>
              <a:off x="-39739325" y="2468600"/>
              <a:ext cx="194575" cy="148500"/>
            </a:xfrm>
            <a:custGeom>
              <a:rect b="b" l="l" r="r" t="t"/>
              <a:pathLst>
                <a:path extrusionOk="0" h="5940" w="7783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-39783425" y="2337925"/>
              <a:ext cx="275700" cy="318350"/>
            </a:xfrm>
            <a:custGeom>
              <a:rect b="b" l="l" r="r" t="t"/>
              <a:pathLst>
                <a:path extrusionOk="0" h="12734" w="11028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6" name="Google Shape;2626;p38"/>
          <p:cNvSpPr txBox="1"/>
          <p:nvPr>
            <p:ph type="title"/>
          </p:nvPr>
        </p:nvSpPr>
        <p:spPr>
          <a:xfrm>
            <a:off x="2140725" y="0"/>
            <a:ext cx="48531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b="1" lang="en"/>
              <a:t>Metodología de trabajo</a:t>
            </a:r>
            <a:endParaRPr b="1" sz="7800"/>
          </a:p>
        </p:txBody>
      </p:sp>
      <p:pic>
        <p:nvPicPr>
          <p:cNvPr id="2627" name="Google Shape;26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250" y="644175"/>
            <a:ext cx="2488117" cy="1907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39"/>
          <p:cNvSpPr txBox="1"/>
          <p:nvPr>
            <p:ph type="title"/>
          </p:nvPr>
        </p:nvSpPr>
        <p:spPr>
          <a:xfrm>
            <a:off x="1065575" y="419975"/>
            <a:ext cx="731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Resultado de los Sprints</a:t>
            </a:r>
            <a:endParaRPr b="1"/>
          </a:p>
        </p:txBody>
      </p:sp>
      <p:pic>
        <p:nvPicPr>
          <p:cNvPr id="2633" name="Google Shape;26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25" y="1042075"/>
            <a:ext cx="6907203" cy="384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</a:t>
            </a:r>
            <a:endParaRPr/>
          </a:p>
        </p:txBody>
      </p:sp>
      <p:pic>
        <p:nvPicPr>
          <p:cNvPr id="2639" name="Google Shape;26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50" y="1257700"/>
            <a:ext cx="7660877" cy="35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4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2645" name="Google Shape;2645;p41" title="Burn down cha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825" y="1199503"/>
            <a:ext cx="51625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