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a6d15717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a6d15717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a6d15717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a6d15717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a6d15717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a6d15717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a69cd5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a69cd5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b4d9e68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b4d9e68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a69cd50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a69cd50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b4d9e68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b4d9e68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a69cd50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9a69cd50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a6d15717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a6d15717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a69cd50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a69cd50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a6d15717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a6d15717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9b4d9e68c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b4d9e68c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b4d9e68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b4d9e68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6d15717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a6d15717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a6d15717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a6d15717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a6d15717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a6d15717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a6d15717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a6d15717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a6d15717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a6d15717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4d9e68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4d9e68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 Lives Matter</a:t>
            </a:r>
            <a:endParaRPr/>
          </a:p>
          <a:p>
            <a:pPr indent="0" lvl="0" marL="0" rtl="0" algn="l">
              <a:spcBef>
                <a:spcPts val="0"/>
              </a:spcBef>
              <a:spcAft>
                <a:spcPts val="0"/>
              </a:spcAft>
              <a:buNone/>
            </a:pPr>
            <a:r>
              <a:rPr lang="en" sz="3300"/>
              <a:t>Social Justice</a:t>
            </a:r>
            <a:endParaRPr sz="3300"/>
          </a:p>
        </p:txBody>
      </p:sp>
      <p:sp>
        <p:nvSpPr>
          <p:cNvPr id="87" name="Google Shape;87;p13"/>
          <p:cNvSpPr txBox="1"/>
          <p:nvPr>
            <p:ph idx="1" type="subTitle"/>
          </p:nvPr>
        </p:nvSpPr>
        <p:spPr>
          <a:xfrm>
            <a:off x="1233100" y="3082925"/>
            <a:ext cx="7688100" cy="88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Team:  Analytics Dream Team</a:t>
            </a:r>
            <a:endParaRPr sz="1400"/>
          </a:p>
          <a:p>
            <a:pPr indent="0" lvl="0" marL="0" rtl="0" algn="l">
              <a:spcBef>
                <a:spcPts val="0"/>
              </a:spcBef>
              <a:spcAft>
                <a:spcPts val="0"/>
              </a:spcAft>
              <a:buNone/>
            </a:pPr>
            <a:r>
              <a:t/>
            </a:r>
            <a:endParaRPr sz="1900"/>
          </a:p>
          <a:p>
            <a:pPr indent="0" lvl="0" marL="0" rtl="0" algn="r">
              <a:spcBef>
                <a:spcPts val="0"/>
              </a:spcBef>
              <a:spcAft>
                <a:spcPts val="0"/>
              </a:spcAft>
              <a:buNone/>
            </a:pPr>
            <a:r>
              <a:rPr lang="en" sz="1900"/>
              <a:t>Adriana Ortiz</a:t>
            </a:r>
            <a:endParaRPr sz="1900"/>
          </a:p>
          <a:p>
            <a:pPr indent="0" lvl="0" marL="0" rtl="0" algn="r">
              <a:spcBef>
                <a:spcPts val="0"/>
              </a:spcBef>
              <a:spcAft>
                <a:spcPts val="0"/>
              </a:spcAft>
              <a:buNone/>
            </a:pPr>
            <a:r>
              <a:rPr lang="en" sz="1900"/>
              <a:t>Enzo Migliano</a:t>
            </a:r>
            <a:endParaRPr sz="1900"/>
          </a:p>
          <a:p>
            <a:pPr indent="0" lvl="0" marL="0" rtl="0" algn="r">
              <a:spcBef>
                <a:spcPts val="0"/>
              </a:spcBef>
              <a:spcAft>
                <a:spcPts val="0"/>
              </a:spcAft>
              <a:buNone/>
            </a:pPr>
            <a:r>
              <a:rPr lang="en" sz="1900"/>
              <a:t>Juan Zambrano</a:t>
            </a:r>
            <a:endParaRPr sz="1900"/>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2964525" y="2723575"/>
            <a:ext cx="3214950" cy="2141200"/>
          </a:xfrm>
          <a:prstGeom prst="rect">
            <a:avLst/>
          </a:prstGeom>
          <a:noFill/>
          <a:ln>
            <a:noFill/>
          </a:ln>
        </p:spPr>
      </p:pic>
      <p:sp>
        <p:nvSpPr>
          <p:cNvPr id="89" name="Google Shape;89;p13"/>
          <p:cNvSpPr txBox="1"/>
          <p:nvPr/>
        </p:nvSpPr>
        <p:spPr>
          <a:xfrm>
            <a:off x="3368250" y="4864775"/>
            <a:ext cx="2410500" cy="3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Image:</a:t>
            </a:r>
            <a:r>
              <a:rPr lang="en" sz="900">
                <a:latin typeface="Lato"/>
                <a:ea typeface="Lato"/>
                <a:cs typeface="Lato"/>
                <a:sym typeface="Lato"/>
              </a:rPr>
              <a:t> Abril</a:t>
            </a:r>
            <a:endParaRPr sz="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55" name="Google Shape;155;p22"/>
          <p:cNvSpPr txBox="1"/>
          <p:nvPr>
            <p:ph idx="1" type="body"/>
          </p:nvPr>
        </p:nvSpPr>
        <p:spPr>
          <a:xfrm>
            <a:off x="657450" y="1914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Table of raw data</a:t>
            </a:r>
            <a:endParaRPr/>
          </a:p>
        </p:txBody>
      </p:sp>
      <p:pic>
        <p:nvPicPr>
          <p:cNvPr id="156" name="Google Shape;156;p22"/>
          <p:cNvPicPr preferRelativeResize="0"/>
          <p:nvPr/>
        </p:nvPicPr>
        <p:blipFill>
          <a:blip r:embed="rId3">
            <a:alphaModFix/>
          </a:blip>
          <a:stretch>
            <a:fillRect/>
          </a:stretch>
        </p:blipFill>
        <p:spPr>
          <a:xfrm>
            <a:off x="729450" y="2423632"/>
            <a:ext cx="6948076" cy="241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62" name="Google Shape;16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D3B45"/>
                </a:solidFill>
                <a:latin typeface="Arial"/>
                <a:ea typeface="Arial"/>
                <a:cs typeface="Arial"/>
                <a:sym typeface="Arial"/>
              </a:rPr>
              <a:t>Data Description</a:t>
            </a:r>
            <a:endParaRPr sz="1200">
              <a:solidFill>
                <a:srgbClr val="2D3B45"/>
              </a:solidFill>
              <a:latin typeface="Arial"/>
              <a:ea typeface="Arial"/>
              <a:cs typeface="Arial"/>
              <a:sym typeface="Arial"/>
            </a:endParaRPr>
          </a:p>
          <a:p>
            <a:pPr indent="0" lvl="0" marL="0" rtl="0" algn="l">
              <a:spcBef>
                <a:spcPts val="1000"/>
              </a:spcBef>
              <a:spcAft>
                <a:spcPts val="1000"/>
              </a:spcAft>
              <a:buNone/>
            </a:pPr>
            <a:r>
              <a:t/>
            </a:r>
            <a:endParaRPr sz="1200">
              <a:solidFill>
                <a:srgbClr val="2D3B45"/>
              </a:solidFill>
              <a:latin typeface="Arial"/>
              <a:ea typeface="Arial"/>
              <a:cs typeface="Arial"/>
              <a:sym typeface="Arial"/>
            </a:endParaRPr>
          </a:p>
        </p:txBody>
      </p:sp>
      <p:pic>
        <p:nvPicPr>
          <p:cNvPr id="163" name="Google Shape;163;p23"/>
          <p:cNvPicPr preferRelativeResize="0"/>
          <p:nvPr/>
        </p:nvPicPr>
        <p:blipFill>
          <a:blip r:embed="rId3">
            <a:alphaModFix/>
          </a:blip>
          <a:stretch>
            <a:fillRect/>
          </a:stretch>
        </p:blipFill>
        <p:spPr>
          <a:xfrm>
            <a:off x="6000429" y="591025"/>
            <a:ext cx="2217996" cy="445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169" name="Google Shape;169;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Generate a scatterplot, boxplot, and bargraph. All color coded and appropriately labelled.</a:t>
            </a:r>
            <a:endParaRPr/>
          </a:p>
        </p:txBody>
      </p:sp>
      <p:pic>
        <p:nvPicPr>
          <p:cNvPr id="170" name="Google Shape;170;p24"/>
          <p:cNvPicPr preferRelativeResize="0"/>
          <p:nvPr/>
        </p:nvPicPr>
        <p:blipFill>
          <a:blip r:embed="rId3">
            <a:alphaModFix/>
          </a:blip>
          <a:stretch>
            <a:fillRect/>
          </a:stretch>
        </p:blipFill>
        <p:spPr>
          <a:xfrm>
            <a:off x="500063" y="23800"/>
            <a:ext cx="8143875" cy="509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a:t>
            </a:r>
            <a:endParaRPr/>
          </a:p>
        </p:txBody>
      </p:sp>
      <p:pic>
        <p:nvPicPr>
          <p:cNvPr id="176" name="Google Shape;176;p25"/>
          <p:cNvPicPr preferRelativeResize="0"/>
          <p:nvPr/>
        </p:nvPicPr>
        <p:blipFill>
          <a:blip r:embed="rId3">
            <a:alphaModFix/>
          </a:blip>
          <a:stretch>
            <a:fillRect/>
          </a:stretch>
        </p:blipFill>
        <p:spPr>
          <a:xfrm>
            <a:off x="2538413" y="2308300"/>
            <a:ext cx="4067175" cy="130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6"/>
          <p:cNvPicPr preferRelativeResize="0"/>
          <p:nvPr/>
        </p:nvPicPr>
        <p:blipFill rotWithShape="1">
          <a:blip r:embed="rId3">
            <a:alphaModFix/>
          </a:blip>
          <a:srcRect b="0" l="0" r="911" t="0"/>
          <a:stretch/>
        </p:blipFill>
        <p:spPr>
          <a:xfrm>
            <a:off x="495300" y="19050"/>
            <a:ext cx="8079125" cy="510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blip>
          <a:stretch>
            <a:fillRect/>
          </a:stretch>
        </p:blipFill>
        <p:spPr>
          <a:xfrm>
            <a:off x="2646500" y="3377441"/>
            <a:ext cx="4113975" cy="1073210"/>
          </a:xfrm>
          <a:prstGeom prst="rect">
            <a:avLst/>
          </a:prstGeom>
          <a:noFill/>
          <a:ln>
            <a:noFill/>
          </a:ln>
        </p:spPr>
      </p:pic>
      <p:pic>
        <p:nvPicPr>
          <p:cNvPr id="189" name="Google Shape;189;p27"/>
          <p:cNvPicPr preferRelativeResize="0"/>
          <p:nvPr/>
        </p:nvPicPr>
        <p:blipFill>
          <a:blip r:embed="rId4">
            <a:alphaModFix/>
          </a:blip>
          <a:stretch>
            <a:fillRect/>
          </a:stretch>
        </p:blipFill>
        <p:spPr>
          <a:xfrm>
            <a:off x="2646500" y="2009937"/>
            <a:ext cx="4152900" cy="885825"/>
          </a:xfrm>
          <a:prstGeom prst="rect">
            <a:avLst/>
          </a:prstGeom>
          <a:noFill/>
          <a:ln>
            <a:noFill/>
          </a:ln>
        </p:spPr>
      </p:pic>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7" name="Google Shape;197;p28"/>
          <p:cNvPicPr preferRelativeResize="0"/>
          <p:nvPr/>
        </p:nvPicPr>
        <p:blipFill>
          <a:blip r:embed="rId3">
            <a:alphaModFix/>
          </a:blip>
          <a:stretch>
            <a:fillRect/>
          </a:stretch>
        </p:blipFill>
        <p:spPr>
          <a:xfrm>
            <a:off x="519113" y="28575"/>
            <a:ext cx="8105775" cy="508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a:t>
            </a:r>
            <a:endParaRPr/>
          </a:p>
        </p:txBody>
      </p:sp>
      <p:pic>
        <p:nvPicPr>
          <p:cNvPr id="203" name="Google Shape;203;p29"/>
          <p:cNvPicPr preferRelativeResize="0"/>
          <p:nvPr/>
        </p:nvPicPr>
        <p:blipFill>
          <a:blip r:embed="rId3">
            <a:alphaModFix/>
          </a:blip>
          <a:stretch>
            <a:fillRect/>
          </a:stretch>
        </p:blipFill>
        <p:spPr>
          <a:xfrm>
            <a:off x="2490788" y="1853850"/>
            <a:ext cx="4162425" cy="1933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our code</a:t>
            </a:r>
            <a:endParaRPr/>
          </a:p>
        </p:txBody>
      </p:sp>
      <p:sp>
        <p:nvSpPr>
          <p:cNvPr id="209" name="Google Shape;209;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0"/>
          <p:cNvPicPr preferRelativeResize="0"/>
          <p:nvPr/>
        </p:nvPicPr>
        <p:blipFill>
          <a:blip r:embed="rId3">
            <a:alphaModFix/>
          </a:blip>
          <a:stretch>
            <a:fillRect/>
          </a:stretch>
        </p:blipFill>
        <p:spPr>
          <a:xfrm>
            <a:off x="0" y="102965"/>
            <a:ext cx="9144000" cy="49375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729450" y="1318650"/>
            <a:ext cx="7688700" cy="259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THANK YOU!</a:t>
            </a:r>
            <a:endParaRPr sz="4300"/>
          </a:p>
          <a:p>
            <a:pPr indent="0" lvl="0" marL="0" rtl="0" algn="ctr">
              <a:spcBef>
                <a:spcPts val="0"/>
              </a:spcBef>
              <a:spcAft>
                <a:spcPts val="0"/>
              </a:spcAft>
              <a:buNone/>
            </a:pPr>
            <a:r>
              <a:t/>
            </a:r>
            <a:endParaRPr sz="4300"/>
          </a:p>
          <a:p>
            <a:pPr indent="0" lvl="0" marL="0" rtl="0" algn="l">
              <a:spcBef>
                <a:spcPts val="0"/>
              </a:spcBef>
              <a:spcAft>
                <a:spcPts val="0"/>
              </a:spcAft>
              <a:buNone/>
            </a:pPr>
            <a:r>
              <a:rPr lang="en" sz="4300"/>
              <a:t>“Keep calm and be significant”</a:t>
            </a:r>
            <a:endParaRPr sz="4300"/>
          </a:p>
          <a:p>
            <a:pPr indent="-501650" lvl="0" marL="457200" rtl="0" algn="l">
              <a:spcBef>
                <a:spcPts val="0"/>
              </a:spcBef>
              <a:spcAft>
                <a:spcPts val="0"/>
              </a:spcAft>
              <a:buSzPts val="4300"/>
              <a:buChar char="-"/>
            </a:pPr>
            <a:r>
              <a:rPr lang="en" sz="4300"/>
              <a:t>Analytics</a:t>
            </a:r>
            <a:r>
              <a:rPr lang="en" sz="4300"/>
              <a:t> Dream Team</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Projects Motivation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Statistics and hard facts</a:t>
            </a:r>
            <a:endParaRPr b="1"/>
          </a:p>
          <a:p>
            <a:pPr indent="-304800" lvl="1" marL="914400" rtl="0" algn="l">
              <a:lnSpc>
                <a:spcPct val="150000"/>
              </a:lnSpc>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Jurors are more likely to give the death penalty in cases in which Afrincan American Defendents are accused of killing [1].</a:t>
            </a:r>
            <a:endParaRPr sz="1200">
              <a:solidFill>
                <a:srgbClr val="2D3B45"/>
              </a:solidFill>
              <a:latin typeface="Arial"/>
              <a:ea typeface="Arial"/>
              <a:cs typeface="Arial"/>
              <a:sym typeface="Arial"/>
            </a:endParaRPr>
          </a:p>
          <a:p>
            <a:pPr indent="0" lvl="0" marL="0" rtl="0" algn="l">
              <a:lnSpc>
                <a:spcPct val="150000"/>
              </a:lnSpc>
              <a:spcBef>
                <a:spcPts val="1000"/>
              </a:spcBef>
              <a:spcAft>
                <a:spcPts val="0"/>
              </a:spcAft>
              <a:buNone/>
            </a:pPr>
            <a:r>
              <a:t/>
            </a:r>
            <a:endParaRPr sz="1200">
              <a:solidFill>
                <a:srgbClr val="2D3B45"/>
              </a:solidFill>
              <a:latin typeface="Arial"/>
              <a:ea typeface="Arial"/>
              <a:cs typeface="Arial"/>
              <a:sym typeface="Arial"/>
            </a:endParaRPr>
          </a:p>
          <a:p>
            <a:pPr indent="-304800" lvl="1" marL="914400" rtl="0" algn="l">
              <a:lnSpc>
                <a:spcPct val="150000"/>
              </a:lnSpc>
              <a:spcBef>
                <a:spcPts val="1200"/>
              </a:spcBef>
              <a:spcAft>
                <a:spcPts val="0"/>
              </a:spcAft>
              <a:buClr>
                <a:srgbClr val="2D3B45"/>
              </a:buClr>
              <a:buSzPts val="1200"/>
              <a:buFont typeface="Arial"/>
              <a:buChar char="○"/>
            </a:pPr>
            <a:r>
              <a:rPr lang="en" sz="1200">
                <a:solidFill>
                  <a:srgbClr val="2D3B45"/>
                </a:solidFill>
                <a:latin typeface="Arial"/>
                <a:ea typeface="Arial"/>
                <a:cs typeface="Arial"/>
                <a:sym typeface="Arial"/>
              </a:rPr>
              <a:t>Unarmed African Americans are 3.5 more likely to be shot by police than unarmed Caucasian [2].</a:t>
            </a:r>
            <a:endParaRPr sz="1200">
              <a:solidFill>
                <a:srgbClr val="2D3B45"/>
              </a:solidFill>
              <a:latin typeface="Arial"/>
              <a:ea typeface="Arial"/>
              <a:cs typeface="Arial"/>
              <a:sym typeface="Arial"/>
            </a:endParaRPr>
          </a:p>
          <a:p>
            <a:pPr indent="0" lvl="0" marL="914400" rtl="0" algn="l">
              <a:spcBef>
                <a:spcPts val="1200"/>
              </a:spcBef>
              <a:spcAft>
                <a:spcPts val="1000"/>
              </a:spcAft>
              <a:buNone/>
            </a:pPr>
            <a:r>
              <a:t/>
            </a:r>
            <a:endParaRPr/>
          </a:p>
        </p:txBody>
      </p:sp>
      <p:pic>
        <p:nvPicPr>
          <p:cNvPr id="96" name="Google Shape;96;p14"/>
          <p:cNvPicPr preferRelativeResize="0"/>
          <p:nvPr/>
        </p:nvPicPr>
        <p:blipFill>
          <a:blip r:embed="rId3">
            <a:alphaModFix/>
          </a:blip>
          <a:stretch>
            <a:fillRect/>
          </a:stretch>
        </p:blipFill>
        <p:spPr>
          <a:xfrm>
            <a:off x="6225450" y="746498"/>
            <a:ext cx="2192709" cy="1332375"/>
          </a:xfrm>
          <a:prstGeom prst="rect">
            <a:avLst/>
          </a:prstGeom>
          <a:noFill/>
          <a:ln>
            <a:noFill/>
          </a:ln>
        </p:spPr>
      </p:pic>
      <p:sp>
        <p:nvSpPr>
          <p:cNvPr id="97" name="Google Shape;97;p14"/>
          <p:cNvSpPr txBox="1"/>
          <p:nvPr/>
        </p:nvSpPr>
        <p:spPr>
          <a:xfrm>
            <a:off x="8418150" y="1699375"/>
            <a:ext cx="725700" cy="3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Image</a:t>
            </a:r>
            <a:r>
              <a:rPr lang="en" sz="900">
                <a:latin typeface="Lato"/>
                <a:ea typeface="Lato"/>
                <a:cs typeface="Lato"/>
                <a:sym typeface="Lato"/>
              </a:rPr>
              <a:t>:</a:t>
            </a:r>
            <a:endParaRPr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Freepik</a:t>
            </a:r>
            <a:endParaRPr sz="9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21" name="Google Shape;221;p32"/>
          <p:cNvSpPr txBox="1"/>
          <p:nvPr>
            <p:ph idx="1" type="body"/>
          </p:nvPr>
        </p:nvSpPr>
        <p:spPr>
          <a:xfrm>
            <a:off x="729450" y="2078875"/>
            <a:ext cx="7688700" cy="285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[1]	J. S. Hunt,  “Race, ethnicity, and culture in jury decision making,” Annu. Rev. of Law and Social Sci., vol. 11, pp. 269-288, Nov. 2015, doi: 10.1146/annurev-lawsocsci-120814-121723.</a:t>
            </a:r>
            <a:endParaRPr/>
          </a:p>
          <a:p>
            <a:pPr indent="0" lvl="0" marL="0" rtl="0" algn="l">
              <a:lnSpc>
                <a:spcPct val="100000"/>
              </a:lnSpc>
              <a:spcBef>
                <a:spcPts val="1600"/>
              </a:spcBef>
              <a:spcAft>
                <a:spcPts val="0"/>
              </a:spcAft>
              <a:buNone/>
            </a:pPr>
            <a:r>
              <a:rPr lang="en"/>
              <a:t>[2]	C. T. Ross, “A multi-level bayesian analysis of racial bias in police shootings ar the county-level in the United States, 2011-2014,” PLos ONE, vol. 10,  no. 11, pp. E0141854, Nov. 2015, doi: 10.1371/journal.pone.0141854.</a:t>
            </a:r>
            <a:endParaRPr/>
          </a:p>
          <a:p>
            <a:pPr indent="0" lvl="0" marL="0" rtl="0" algn="l">
              <a:lnSpc>
                <a:spcPct val="100000"/>
              </a:lnSpc>
              <a:spcBef>
                <a:spcPts val="1600"/>
              </a:spcBef>
              <a:spcAft>
                <a:spcPts val="0"/>
              </a:spcAft>
              <a:buNone/>
            </a:pPr>
            <a:r>
              <a:rPr lang="en"/>
              <a:t>[3]	National Registry of Exonerations, “Race and wrongful convictions in the United States,” 2017.  [Online]. Available: https://www.law.umich.edu/special/exoneration/Documents/Race_and_Wrongful_Convictions.pdf</a:t>
            </a:r>
            <a:endParaRPr/>
          </a:p>
          <a:p>
            <a:pPr indent="0" lvl="0" marL="0" rtl="0" algn="l">
              <a:lnSpc>
                <a:spcPct val="100000"/>
              </a:lnSpc>
              <a:spcBef>
                <a:spcPts val="1600"/>
              </a:spcBef>
              <a:spcAft>
                <a:spcPts val="1600"/>
              </a:spcAft>
              <a:buNone/>
            </a:pPr>
            <a:r>
              <a:rPr lang="en"/>
              <a:t>[4]	US Department of Justice, “Homicide trends in the United States, 1980-2008,” 2011. [Online}. Available: https://www.bjs.gov/content/pub/pdf/htus8008.pdf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Motivations</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04800" lvl="1" marL="914400" rtl="0" algn="l">
              <a:lnSpc>
                <a:spcPct val="150000"/>
              </a:lnSpc>
              <a:spcBef>
                <a:spcPts val="0"/>
              </a:spcBef>
              <a:spcAft>
                <a:spcPts val="0"/>
              </a:spcAft>
              <a:buClr>
                <a:srgbClr val="2D3B45"/>
              </a:buClr>
              <a:buSzPts val="1200"/>
              <a:buFont typeface="Arial"/>
              <a:buChar char="○"/>
            </a:pPr>
            <a:r>
              <a:rPr lang="en" sz="1200">
                <a:solidFill>
                  <a:srgbClr val="2D3B45"/>
                </a:solidFill>
                <a:latin typeface="Arial"/>
                <a:ea typeface="Arial"/>
                <a:cs typeface="Arial"/>
                <a:sym typeface="Arial"/>
              </a:rPr>
              <a:t>Up to March of 2017, 47% of all exonerations of wrongfully convicted people were African Americans while making up only 13% of the United States Population [3].</a:t>
            </a:r>
            <a:endParaRPr sz="1200">
              <a:solidFill>
                <a:srgbClr val="2D3B45"/>
              </a:solidFill>
              <a:latin typeface="Arial"/>
              <a:ea typeface="Arial"/>
              <a:cs typeface="Arial"/>
              <a:sym typeface="Arial"/>
            </a:endParaRPr>
          </a:p>
          <a:p>
            <a:pPr indent="0" lvl="0" marL="0" rtl="0" algn="l">
              <a:lnSpc>
                <a:spcPct val="150000"/>
              </a:lnSpc>
              <a:spcBef>
                <a:spcPts val="1000"/>
              </a:spcBef>
              <a:spcAft>
                <a:spcPts val="0"/>
              </a:spcAft>
              <a:buNone/>
            </a:pPr>
            <a:r>
              <a:t/>
            </a:r>
            <a:endParaRPr sz="1200">
              <a:solidFill>
                <a:srgbClr val="2D3B45"/>
              </a:solidFill>
              <a:latin typeface="Arial"/>
              <a:ea typeface="Arial"/>
              <a:cs typeface="Arial"/>
              <a:sym typeface="Arial"/>
            </a:endParaRPr>
          </a:p>
          <a:p>
            <a:pPr indent="-304800" lvl="1" marL="914400" rtl="0" algn="l">
              <a:lnSpc>
                <a:spcPct val="150000"/>
              </a:lnSpc>
              <a:spcBef>
                <a:spcPts val="1000"/>
              </a:spcBef>
              <a:spcAft>
                <a:spcPts val="0"/>
              </a:spcAft>
              <a:buClr>
                <a:srgbClr val="2D3B45"/>
              </a:buClr>
              <a:buSzPts val="1200"/>
              <a:buFont typeface="Arial"/>
              <a:buChar char="○"/>
            </a:pPr>
            <a:r>
              <a:rPr lang="en" sz="1200">
                <a:solidFill>
                  <a:srgbClr val="2D3B45"/>
                </a:solidFill>
                <a:latin typeface="Arial"/>
                <a:ea typeface="Arial"/>
                <a:cs typeface="Arial"/>
                <a:sym typeface="Arial"/>
              </a:rPr>
              <a:t>African Americans are 6 times more likely than Caucasians to victim of a homicide (African Americans 19.6 homicides per 100,000, Caucasians 3.3 homicides per 100,000) [4].</a:t>
            </a:r>
            <a:endParaRPr/>
          </a:p>
          <a:p>
            <a:pPr indent="0" lvl="0" marL="0" rtl="0" algn="l">
              <a:spcBef>
                <a:spcPts val="1000"/>
              </a:spcBef>
              <a:spcAft>
                <a:spcPts val="1600"/>
              </a:spcAft>
              <a:buNone/>
            </a:pPr>
            <a:r>
              <a:t/>
            </a:r>
            <a:endParaRPr/>
          </a:p>
        </p:txBody>
      </p:sp>
      <p:pic>
        <p:nvPicPr>
          <p:cNvPr id="104" name="Google Shape;104;p15"/>
          <p:cNvPicPr preferRelativeResize="0"/>
          <p:nvPr/>
        </p:nvPicPr>
        <p:blipFill>
          <a:blip r:embed="rId3">
            <a:alphaModFix/>
          </a:blip>
          <a:stretch>
            <a:fillRect/>
          </a:stretch>
        </p:blipFill>
        <p:spPr>
          <a:xfrm>
            <a:off x="6225450" y="746498"/>
            <a:ext cx="2192709" cy="1332375"/>
          </a:xfrm>
          <a:prstGeom prst="rect">
            <a:avLst/>
          </a:prstGeom>
          <a:noFill/>
          <a:ln>
            <a:noFill/>
          </a:ln>
        </p:spPr>
      </p:pic>
      <p:sp>
        <p:nvSpPr>
          <p:cNvPr id="105" name="Google Shape;105;p15"/>
          <p:cNvSpPr txBox="1"/>
          <p:nvPr/>
        </p:nvSpPr>
        <p:spPr>
          <a:xfrm>
            <a:off x="8418150" y="1699375"/>
            <a:ext cx="725700" cy="3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Image:</a:t>
            </a:r>
            <a:endParaRPr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Freepik</a:t>
            </a:r>
            <a:endParaRPr sz="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 at stake	</a:t>
            </a:r>
            <a:endParaRPr/>
          </a:p>
        </p:txBody>
      </p:sp>
      <p:sp>
        <p:nvSpPr>
          <p:cNvPr id="111" name="Google Shape;111;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1600">
                <a:solidFill>
                  <a:srgbClr val="2D3B45"/>
                </a:solidFill>
                <a:latin typeface="Arial"/>
                <a:ea typeface="Arial"/>
                <a:cs typeface="Arial"/>
                <a:sym typeface="Arial"/>
              </a:rPr>
              <a:t>Are African-American treated differently by law enforcement? </a:t>
            </a:r>
            <a:endParaRPr sz="1700"/>
          </a:p>
        </p:txBody>
      </p:sp>
      <p:pic>
        <p:nvPicPr>
          <p:cNvPr id="112" name="Google Shape;112;p16"/>
          <p:cNvPicPr preferRelativeResize="0"/>
          <p:nvPr/>
        </p:nvPicPr>
        <p:blipFill>
          <a:blip r:embed="rId3">
            <a:alphaModFix/>
          </a:blip>
          <a:stretch>
            <a:fillRect/>
          </a:stretch>
        </p:blipFill>
        <p:spPr>
          <a:xfrm>
            <a:off x="2690925" y="2571750"/>
            <a:ext cx="3391650" cy="2261100"/>
          </a:xfrm>
          <a:prstGeom prst="rect">
            <a:avLst/>
          </a:prstGeom>
          <a:noFill/>
          <a:ln>
            <a:noFill/>
          </a:ln>
        </p:spPr>
      </p:pic>
      <p:sp>
        <p:nvSpPr>
          <p:cNvPr id="113" name="Google Shape;113;p16"/>
          <p:cNvSpPr txBox="1"/>
          <p:nvPr/>
        </p:nvSpPr>
        <p:spPr>
          <a:xfrm>
            <a:off x="6638675" y="4640550"/>
            <a:ext cx="24105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Image: The New Social Worker</a:t>
            </a:r>
            <a:endParaRPr sz="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Analyses</a:t>
            </a:r>
            <a:endParaRPr/>
          </a:p>
        </p:txBody>
      </p:sp>
      <p:sp>
        <p:nvSpPr>
          <p:cNvPr id="119" name="Google Shape;119;p17"/>
          <p:cNvSpPr txBox="1"/>
          <p:nvPr>
            <p:ph idx="1" type="body"/>
          </p:nvPr>
        </p:nvSpPr>
        <p:spPr>
          <a:xfrm>
            <a:off x="727650" y="1914300"/>
            <a:ext cx="76887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Linear regression</a:t>
            </a:r>
            <a:endParaRPr b="1"/>
          </a:p>
          <a:p>
            <a:pPr indent="0" lvl="0" marL="0" rtl="0" algn="l">
              <a:lnSpc>
                <a:spcPct val="150000"/>
              </a:lnSpc>
              <a:spcBef>
                <a:spcPts val="1600"/>
              </a:spcBef>
              <a:spcAft>
                <a:spcPts val="0"/>
              </a:spcAft>
              <a:buNone/>
            </a:pPr>
            <a:r>
              <a:rPr lang="en" sz="1200"/>
              <a:t>Among other issues, w</a:t>
            </a:r>
            <a:r>
              <a:rPr lang="en" sz="1200"/>
              <a:t>e will identify with the linear regression if there is a significant  correlation between the number of african-americans  in a neighborhood and the numbers of people killed by  law enforcement in the same neighborhood.</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0" name="Google Shape;120;p17"/>
          <p:cNvPicPr preferRelativeResize="0"/>
          <p:nvPr/>
        </p:nvPicPr>
        <p:blipFill>
          <a:blip r:embed="rId3">
            <a:alphaModFix/>
          </a:blip>
          <a:stretch>
            <a:fillRect/>
          </a:stretch>
        </p:blipFill>
        <p:spPr>
          <a:xfrm>
            <a:off x="2606663" y="3057149"/>
            <a:ext cx="3934275" cy="1962900"/>
          </a:xfrm>
          <a:prstGeom prst="rect">
            <a:avLst/>
          </a:prstGeom>
          <a:noFill/>
          <a:ln>
            <a:noFill/>
          </a:ln>
        </p:spPr>
      </p:pic>
      <p:sp>
        <p:nvSpPr>
          <p:cNvPr id="121" name="Google Shape;121;p17"/>
          <p:cNvSpPr txBox="1"/>
          <p:nvPr/>
        </p:nvSpPr>
        <p:spPr>
          <a:xfrm>
            <a:off x="6638675" y="4640550"/>
            <a:ext cx="24105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Image</a:t>
            </a:r>
            <a:r>
              <a:rPr lang="en" sz="900">
                <a:latin typeface="Lato"/>
                <a:ea typeface="Lato"/>
                <a:cs typeface="Lato"/>
                <a:sym typeface="Lato"/>
              </a:rPr>
              <a:t>: Hacker Noon</a:t>
            </a:r>
            <a:endParaRPr sz="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Analyses</a:t>
            </a:r>
            <a:endParaRPr/>
          </a:p>
        </p:txBody>
      </p:sp>
      <p:sp>
        <p:nvSpPr>
          <p:cNvPr id="127" name="Google Shape;127;p18"/>
          <p:cNvSpPr txBox="1"/>
          <p:nvPr>
            <p:ph idx="1" type="body"/>
          </p:nvPr>
        </p:nvSpPr>
        <p:spPr>
          <a:xfrm>
            <a:off x="727650" y="1914300"/>
            <a:ext cx="76887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
            </a:r>
            <a:r>
              <a:rPr b="1" lang="en"/>
              <a:t>on-linear regression</a:t>
            </a:r>
            <a:endParaRPr b="1"/>
          </a:p>
          <a:p>
            <a:pPr indent="0" lvl="0" marL="0" rtl="0" algn="l">
              <a:lnSpc>
                <a:spcPct val="150000"/>
              </a:lnSpc>
              <a:spcBef>
                <a:spcPts val="1600"/>
              </a:spcBef>
              <a:spcAft>
                <a:spcPts val="0"/>
              </a:spcAft>
              <a:buNone/>
            </a:pPr>
            <a:r>
              <a:rPr lang="en" sz="1200"/>
              <a:t>Among other issues, w</a:t>
            </a:r>
            <a:r>
              <a:rPr lang="en" sz="1200"/>
              <a:t>e will discover with a non-linear regression if the there is a relationship between the number of deaths by the Police and the State where they take place.</a:t>
            </a:r>
            <a:endParaRPr sz="1200"/>
          </a:p>
          <a:p>
            <a:pPr indent="0" lvl="0" marL="0" rtl="0" algn="l">
              <a:spcBef>
                <a:spcPts val="1600"/>
              </a:spcBef>
              <a:spcAft>
                <a:spcPts val="0"/>
              </a:spcAft>
              <a:buNone/>
            </a:pPr>
            <a:r>
              <a:t/>
            </a:r>
            <a:endParaRPr sz="10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8" name="Google Shape;128;p18"/>
          <p:cNvSpPr txBox="1"/>
          <p:nvPr/>
        </p:nvSpPr>
        <p:spPr>
          <a:xfrm>
            <a:off x="6638675" y="4640550"/>
            <a:ext cx="24105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Image</a:t>
            </a:r>
            <a:r>
              <a:rPr lang="en" sz="900">
                <a:latin typeface="Lato"/>
                <a:ea typeface="Lato"/>
                <a:cs typeface="Lato"/>
                <a:sym typeface="Lato"/>
              </a:rPr>
              <a:t>: Hacker Noon</a:t>
            </a:r>
            <a:endParaRPr sz="900">
              <a:latin typeface="Lato"/>
              <a:ea typeface="Lato"/>
              <a:cs typeface="Lato"/>
              <a:sym typeface="Lato"/>
            </a:endParaRPr>
          </a:p>
        </p:txBody>
      </p:sp>
      <p:pic>
        <p:nvPicPr>
          <p:cNvPr id="129" name="Google Shape;129;p18"/>
          <p:cNvPicPr preferRelativeResize="0"/>
          <p:nvPr/>
        </p:nvPicPr>
        <p:blipFill>
          <a:blip r:embed="rId3">
            <a:alphaModFix/>
          </a:blip>
          <a:stretch>
            <a:fillRect/>
          </a:stretch>
        </p:blipFill>
        <p:spPr>
          <a:xfrm>
            <a:off x="2606663" y="3057149"/>
            <a:ext cx="3934275" cy="19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Analyses</a:t>
            </a:r>
            <a:endParaRPr/>
          </a:p>
        </p:txBody>
      </p:sp>
      <p:sp>
        <p:nvSpPr>
          <p:cNvPr id="135" name="Google Shape;135;p19"/>
          <p:cNvSpPr txBox="1"/>
          <p:nvPr>
            <p:ph idx="1" type="body"/>
          </p:nvPr>
        </p:nvSpPr>
        <p:spPr>
          <a:xfrm>
            <a:off x="727650" y="1924600"/>
            <a:ext cx="76887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t>
            </a:r>
            <a:r>
              <a:rPr b="1" lang="en"/>
              <a:t>ime Series Analysis </a:t>
            </a:r>
            <a:endParaRPr b="1"/>
          </a:p>
          <a:p>
            <a:pPr indent="0" lvl="0" marL="0" rtl="0" algn="l">
              <a:spcBef>
                <a:spcPts val="1600"/>
              </a:spcBef>
              <a:spcAft>
                <a:spcPts val="0"/>
              </a:spcAft>
              <a:buNone/>
            </a:pPr>
            <a:r>
              <a:rPr lang="en" sz="1200"/>
              <a:t>Among other issues, we will identify with the analysis if law enforcement  has treated differently african-americans over the years.</a:t>
            </a:r>
            <a:endParaRPr sz="12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6" name="Google Shape;136;p19"/>
          <p:cNvSpPr txBox="1"/>
          <p:nvPr/>
        </p:nvSpPr>
        <p:spPr>
          <a:xfrm>
            <a:off x="6791075" y="4792950"/>
            <a:ext cx="24105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Lato"/>
                <a:ea typeface="Lato"/>
                <a:cs typeface="Lato"/>
                <a:sym typeface="Lato"/>
              </a:rPr>
              <a:t>Image</a:t>
            </a:r>
            <a:r>
              <a:rPr lang="en" sz="900">
                <a:latin typeface="Lato"/>
                <a:ea typeface="Lato"/>
                <a:cs typeface="Lato"/>
                <a:sym typeface="Lato"/>
              </a:rPr>
              <a:t>: Anthony Xie</a:t>
            </a:r>
            <a:endParaRPr sz="900">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2578562" y="2962756"/>
            <a:ext cx="3986873" cy="20317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3" name="Google Shape;143;p20"/>
          <p:cNvSpPr txBox="1"/>
          <p:nvPr>
            <p:ph idx="1" type="body"/>
          </p:nvPr>
        </p:nvSpPr>
        <p:spPr>
          <a:xfrm>
            <a:off x="727650" y="1853850"/>
            <a:ext cx="7688700" cy="27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Sources?</a:t>
            </a:r>
            <a:endParaRPr b="1"/>
          </a:p>
          <a:p>
            <a:pPr indent="0" lvl="0" marL="0" rtl="0" algn="l">
              <a:lnSpc>
                <a:spcPct val="150000"/>
              </a:lnSpc>
              <a:spcBef>
                <a:spcPts val="1600"/>
              </a:spcBef>
              <a:spcAft>
                <a:spcPts val="0"/>
              </a:spcAft>
              <a:buNone/>
            </a:pPr>
            <a:r>
              <a:rPr lang="en" sz="1200">
                <a:solidFill>
                  <a:srgbClr val="2D3B45"/>
                </a:solidFill>
                <a:latin typeface="Arial"/>
                <a:ea typeface="Arial"/>
                <a:cs typeface="Arial"/>
                <a:sym typeface="Arial"/>
              </a:rPr>
              <a:t>Kaggle, FiveThirtyEight data on police killings and fatal encounters, New York Police Department, United States Census Bureau, Data.gov, Florida Department of Law Enforcement.</a:t>
            </a:r>
            <a:endParaRPr sz="1200">
              <a:solidFill>
                <a:srgbClr val="2D3B45"/>
              </a:solidFill>
              <a:latin typeface="Arial"/>
              <a:ea typeface="Arial"/>
              <a:cs typeface="Arial"/>
              <a:sym typeface="Arial"/>
            </a:endParaRPr>
          </a:p>
          <a:p>
            <a:pPr indent="0" lvl="0" marL="0" rtl="0" algn="l">
              <a:spcBef>
                <a:spcPts val="1000"/>
              </a:spcBef>
              <a:spcAft>
                <a:spcPts val="0"/>
              </a:spcAft>
              <a:buNone/>
            </a:pPr>
            <a:r>
              <a:t/>
            </a:r>
            <a:endParaRPr sz="1200">
              <a:solidFill>
                <a:srgbClr val="2D3B45"/>
              </a:solidFill>
              <a:latin typeface="Arial"/>
              <a:ea typeface="Arial"/>
              <a:cs typeface="Arial"/>
              <a:sym typeface="Arial"/>
            </a:endParaRPr>
          </a:p>
          <a:p>
            <a:pPr indent="0" lvl="0" marL="0" rtl="0" algn="l">
              <a:spcBef>
                <a:spcPts val="1000"/>
              </a:spcBef>
              <a:spcAft>
                <a:spcPts val="0"/>
              </a:spcAft>
              <a:buNone/>
            </a:pPr>
            <a:r>
              <a:rPr b="1" lang="en"/>
              <a:t>How will we get the minimum 2 GB worth of data?</a:t>
            </a:r>
            <a:endParaRPr b="1"/>
          </a:p>
          <a:p>
            <a:pPr indent="0" lvl="0" marL="0" rtl="0" algn="l">
              <a:spcBef>
                <a:spcPts val="1600"/>
              </a:spcBef>
              <a:spcAft>
                <a:spcPts val="1000"/>
              </a:spcAft>
              <a:buNone/>
            </a:pPr>
            <a:r>
              <a:rPr lang="en" sz="1200">
                <a:solidFill>
                  <a:srgbClr val="2D3B45"/>
                </a:solidFill>
                <a:latin typeface="Arial"/>
                <a:ea typeface="Arial"/>
                <a:cs typeface="Arial"/>
                <a:sym typeface="Arial"/>
              </a:rPr>
              <a:t>We are going to compile and contrast  different datasets from different 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49" name="Google Shape;149;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will you use at least 2 gb of data?</a:t>
            </a:r>
            <a:endParaRPr b="1"/>
          </a:p>
          <a:p>
            <a:pPr indent="0" lvl="0" marL="0" rtl="0" algn="l">
              <a:lnSpc>
                <a:spcPct val="150000"/>
              </a:lnSpc>
              <a:spcBef>
                <a:spcPts val="1600"/>
              </a:spcBef>
              <a:spcAft>
                <a:spcPts val="1000"/>
              </a:spcAft>
              <a:buNone/>
            </a:pPr>
            <a:r>
              <a:rPr lang="en" sz="1200">
                <a:solidFill>
                  <a:srgbClr val="2D3B45"/>
                </a:solidFill>
                <a:latin typeface="Arial"/>
                <a:ea typeface="Arial"/>
                <a:cs typeface="Arial"/>
                <a:sym typeface="Arial"/>
              </a:rPr>
              <a:t>We are going to make an exploratory and statistical analysis on the data we found, to determine the relevant data to conduct comparisons in terms of race, state, gender, age to provide insights and determine if there is sufficient evidence supporting that african american are being treated different from law enforcement in the 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