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4"/>
  </p:notesMasterIdLst>
  <p:sldIdLst>
    <p:sldId id="274" r:id="rId5"/>
    <p:sldId id="310" r:id="rId6"/>
    <p:sldId id="312" r:id="rId7"/>
    <p:sldId id="315" r:id="rId8"/>
    <p:sldId id="317" r:id="rId9"/>
    <p:sldId id="318" r:id="rId10"/>
    <p:sldId id="319" r:id="rId11"/>
    <p:sldId id="320" r:id="rId12"/>
    <p:sldId id="321" r:id="rId13"/>
    <p:sldId id="324" r:id="rId14"/>
    <p:sldId id="323" r:id="rId15"/>
    <p:sldId id="325" r:id="rId16"/>
    <p:sldId id="333" r:id="rId17"/>
    <p:sldId id="327" r:id="rId18"/>
    <p:sldId id="328" r:id="rId19"/>
    <p:sldId id="330" r:id="rId20"/>
    <p:sldId id="331" r:id="rId21"/>
    <p:sldId id="314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Zambrano" initials="JZ" lastIdx="1" clrIdx="0">
    <p:extLst>
      <p:ext uri="{19B8F6BF-5375-455C-9EA6-DF929625EA0E}">
        <p15:presenceInfo xmlns:p15="http://schemas.microsoft.com/office/powerpoint/2012/main" userId="e6da9a19c31e72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822"/>
    <a:srgbClr val="7B3820"/>
    <a:srgbClr val="468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D859A-635E-3686-8EC0-2DCB63BF71F8}" v="855" dt="2020-10-11T16:34:34.460"/>
    <p1510:client id="{A6C07752-6C04-6B9E-E856-74E542EFCE8A}" v="620" dt="2020-10-11T23:21:5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brano, Juan J." userId="S::jz0782171@stu.edu::940fb9ae-c11c-4398-8477-f83f0a6757d0" providerId="AD" clId="Web-{59ED859A-635E-3686-8EC0-2DCB63BF71F8}"/>
    <pc:docChg chg="modSld">
      <pc:chgData name="Zambrano, Juan J." userId="S::jz0782171@stu.edu::940fb9ae-c11c-4398-8477-f83f0a6757d0" providerId="AD" clId="Web-{59ED859A-635E-3686-8EC0-2DCB63BF71F8}" dt="2020-10-11T16:34:34.460" v="926" actId="20577"/>
      <pc:docMkLst>
        <pc:docMk/>
      </pc:docMkLst>
      <pc:sldChg chg="modSp">
        <pc:chgData name="Zambrano, Juan J." userId="S::jz0782171@stu.edu::940fb9ae-c11c-4398-8477-f83f0a6757d0" providerId="AD" clId="Web-{59ED859A-635E-3686-8EC0-2DCB63BF71F8}" dt="2020-10-11T16:30:19.079" v="749" actId="20577"/>
        <pc:sldMkLst>
          <pc:docMk/>
          <pc:sldMk cId="3972444188" sldId="315"/>
        </pc:sldMkLst>
        <pc:spChg chg="mod">
          <ac:chgData name="Zambrano, Juan J." userId="S::jz0782171@stu.edu::940fb9ae-c11c-4398-8477-f83f0a6757d0" providerId="AD" clId="Web-{59ED859A-635E-3686-8EC0-2DCB63BF71F8}" dt="2020-10-11T16:30:19.079" v="749" actId="20577"/>
          <ac:spMkLst>
            <pc:docMk/>
            <pc:sldMk cId="3972444188" sldId="315"/>
            <ac:spMk id="3" creationId="{6D7F7683-A366-4AAB-AF23-F40D27895879}"/>
          </ac:spMkLst>
        </pc:spChg>
      </pc:sldChg>
      <pc:sldChg chg="modSp">
        <pc:chgData name="Zambrano, Juan J." userId="S::jz0782171@stu.edu::940fb9ae-c11c-4398-8477-f83f0a6757d0" providerId="AD" clId="Web-{59ED859A-635E-3686-8EC0-2DCB63BF71F8}" dt="2020-10-11T16:25:50.665" v="335" actId="20577"/>
        <pc:sldMkLst>
          <pc:docMk/>
          <pc:sldMk cId="520616188" sldId="317"/>
        </pc:sldMkLst>
        <pc:spChg chg="mod">
          <ac:chgData name="Zambrano, Juan J." userId="S::jz0782171@stu.edu::940fb9ae-c11c-4398-8477-f83f0a6757d0" providerId="AD" clId="Web-{59ED859A-635E-3686-8EC0-2DCB63BF71F8}" dt="2020-10-11T16:25:50.665" v="335" actId="20577"/>
          <ac:spMkLst>
            <pc:docMk/>
            <pc:sldMk cId="520616188" sldId="317"/>
            <ac:spMk id="3" creationId="{C5F1DFBC-3BBF-40AB-9C86-4D02A6CCBC95}"/>
          </ac:spMkLst>
        </pc:spChg>
      </pc:sldChg>
      <pc:sldChg chg="modSp addAnim delAnim">
        <pc:chgData name="Zambrano, Juan J." userId="S::jz0782171@stu.edu::940fb9ae-c11c-4398-8477-f83f0a6757d0" providerId="AD" clId="Web-{59ED859A-635E-3686-8EC0-2DCB63BF71F8}" dt="2020-10-11T16:34:34.460" v="925" actId="20577"/>
        <pc:sldMkLst>
          <pc:docMk/>
          <pc:sldMk cId="2764837145" sldId="319"/>
        </pc:sldMkLst>
        <pc:spChg chg="mod">
          <ac:chgData name="Zambrano, Juan J." userId="S::jz0782171@stu.edu::940fb9ae-c11c-4398-8477-f83f0a6757d0" providerId="AD" clId="Web-{59ED859A-635E-3686-8EC0-2DCB63BF71F8}" dt="2020-10-11T16:34:34.460" v="925" actId="20577"/>
          <ac:spMkLst>
            <pc:docMk/>
            <pc:sldMk cId="2764837145" sldId="319"/>
            <ac:spMk id="3" creationId="{C5F1DFBC-3BBF-40AB-9C86-4D02A6CCBC95}"/>
          </ac:spMkLst>
        </pc:spChg>
      </pc:sldChg>
    </pc:docChg>
  </pc:docChgLst>
  <pc:docChgLst>
    <pc:chgData name="Zambrano, Juan J." userId="S::jz0782171@stu.edu::940fb9ae-c11c-4398-8477-f83f0a6757d0" providerId="AD" clId="Web-{A6C07752-6C04-6B9E-E856-74E542EFCE8A}"/>
    <pc:docChg chg="modSld">
      <pc:chgData name="Zambrano, Juan J." userId="S::jz0782171@stu.edu::940fb9ae-c11c-4398-8477-f83f0a6757d0" providerId="AD" clId="Web-{A6C07752-6C04-6B9E-E856-74E542EFCE8A}" dt="2020-10-11T23:21:57.572" v="614" actId="1076"/>
      <pc:docMkLst>
        <pc:docMk/>
      </pc:docMkLst>
      <pc:sldChg chg="modSp">
        <pc:chgData name="Zambrano, Juan J." userId="S::jz0782171@stu.edu::940fb9ae-c11c-4398-8477-f83f0a6757d0" providerId="AD" clId="Web-{A6C07752-6C04-6B9E-E856-74E542EFCE8A}" dt="2020-10-11T23:00:57.988" v="237" actId="20577"/>
        <pc:sldMkLst>
          <pc:docMk/>
          <pc:sldMk cId="576502650" sldId="310"/>
        </pc:sldMkLst>
        <pc:spChg chg="mod">
          <ac:chgData name="Zambrano, Juan J." userId="S::jz0782171@stu.edu::940fb9ae-c11c-4398-8477-f83f0a6757d0" providerId="AD" clId="Web-{A6C07752-6C04-6B9E-E856-74E542EFCE8A}" dt="2020-10-11T23:00:57.988" v="237" actId="20577"/>
          <ac:spMkLst>
            <pc:docMk/>
            <pc:sldMk cId="576502650" sldId="310"/>
            <ac:spMk id="4" creationId="{36A88052-334C-40D0-8F7F-D391985F3590}"/>
          </ac:spMkLst>
        </pc:spChg>
      </pc:sldChg>
      <pc:sldChg chg="modSp">
        <pc:chgData name="Zambrano, Juan J." userId="S::jz0782171@stu.edu::940fb9ae-c11c-4398-8477-f83f0a6757d0" providerId="AD" clId="Web-{A6C07752-6C04-6B9E-E856-74E542EFCE8A}" dt="2020-10-11T23:00:17.111" v="190" actId="20577"/>
        <pc:sldMkLst>
          <pc:docMk/>
          <pc:sldMk cId="3721909875" sldId="313"/>
        </pc:sldMkLst>
        <pc:spChg chg="mod">
          <ac:chgData name="Zambrano, Juan J." userId="S::jz0782171@stu.edu::940fb9ae-c11c-4398-8477-f83f0a6757d0" providerId="AD" clId="Web-{A6C07752-6C04-6B9E-E856-74E542EFCE8A}" dt="2020-10-11T23:00:17.111" v="190" actId="20577"/>
          <ac:spMkLst>
            <pc:docMk/>
            <pc:sldMk cId="3721909875" sldId="313"/>
            <ac:spMk id="3" creationId="{8C0903E9-A9FF-41F5-9D03-C10E75197324}"/>
          </ac:spMkLst>
        </pc:spChg>
      </pc:sldChg>
      <pc:sldChg chg="modSp">
        <pc:chgData name="Zambrano, Juan J." userId="S::jz0782171@stu.edu::940fb9ae-c11c-4398-8477-f83f0a6757d0" providerId="AD" clId="Web-{A6C07752-6C04-6B9E-E856-74E542EFCE8A}" dt="2020-10-11T23:04:39.547" v="456" actId="20577"/>
        <pc:sldMkLst>
          <pc:docMk/>
          <pc:sldMk cId="520616188" sldId="317"/>
        </pc:sldMkLst>
        <pc:spChg chg="mod">
          <ac:chgData name="Zambrano, Juan J." userId="S::jz0782171@stu.edu::940fb9ae-c11c-4398-8477-f83f0a6757d0" providerId="AD" clId="Web-{A6C07752-6C04-6B9E-E856-74E542EFCE8A}" dt="2020-10-11T23:04:39.547" v="456" actId="20577"/>
          <ac:spMkLst>
            <pc:docMk/>
            <pc:sldMk cId="520616188" sldId="317"/>
            <ac:spMk id="3" creationId="{C5F1DFBC-3BBF-40AB-9C86-4D02A6CCBC95}"/>
          </ac:spMkLst>
        </pc:spChg>
      </pc:sldChg>
      <pc:sldChg chg="modSp">
        <pc:chgData name="Zambrano, Juan J." userId="S::jz0782171@stu.edu::940fb9ae-c11c-4398-8477-f83f0a6757d0" providerId="AD" clId="Web-{A6C07752-6C04-6B9E-E856-74E542EFCE8A}" dt="2020-10-11T23:05:16.424" v="580" actId="20577"/>
        <pc:sldMkLst>
          <pc:docMk/>
          <pc:sldMk cId="2764837145" sldId="319"/>
        </pc:sldMkLst>
        <pc:spChg chg="mod">
          <ac:chgData name="Zambrano, Juan J." userId="S::jz0782171@stu.edu::940fb9ae-c11c-4398-8477-f83f0a6757d0" providerId="AD" clId="Web-{A6C07752-6C04-6B9E-E856-74E542EFCE8A}" dt="2020-10-11T23:05:16.424" v="580" actId="20577"/>
          <ac:spMkLst>
            <pc:docMk/>
            <pc:sldMk cId="2764837145" sldId="319"/>
            <ac:spMk id="3" creationId="{C5F1DFBC-3BBF-40AB-9C86-4D02A6CCBC95}"/>
          </ac:spMkLst>
        </pc:spChg>
      </pc:sldChg>
      <pc:sldChg chg="addSp delSp modSp mod setBg delAnim setClrOvrMap">
        <pc:chgData name="Zambrano, Juan J." userId="S::jz0782171@stu.edu::940fb9ae-c11c-4398-8477-f83f0a6757d0" providerId="AD" clId="Web-{A6C07752-6C04-6B9E-E856-74E542EFCE8A}" dt="2020-10-11T23:21:57.572" v="614" actId="1076"/>
        <pc:sldMkLst>
          <pc:docMk/>
          <pc:sldMk cId="3755555860" sldId="321"/>
        </pc:sldMkLst>
        <pc:spChg chg="mod">
          <ac:chgData name="Zambrano, Juan J." userId="S::jz0782171@stu.edu::940fb9ae-c11c-4398-8477-f83f0a6757d0" providerId="AD" clId="Web-{A6C07752-6C04-6B9E-E856-74E542EFCE8A}" dt="2020-10-11T23:19:51.674" v="599"/>
          <ac:spMkLst>
            <pc:docMk/>
            <pc:sldMk cId="3755555860" sldId="321"/>
            <ac:spMk id="2" creationId="{5BB67DD5-9EB7-4768-8106-0A1546718B32}"/>
          </ac:spMkLst>
        </pc:spChg>
        <pc:spChg chg="mod">
          <ac:chgData name="Zambrano, Juan J." userId="S::jz0782171@stu.edu::940fb9ae-c11c-4398-8477-f83f0a6757d0" providerId="AD" clId="Web-{A6C07752-6C04-6B9E-E856-74E542EFCE8A}" dt="2020-10-11T23:19:51.674" v="599"/>
          <ac:spMkLst>
            <pc:docMk/>
            <pc:sldMk cId="3755555860" sldId="321"/>
            <ac:spMk id="3" creationId="{C5F1DFBC-3BBF-40AB-9C86-4D02A6CCBC95}"/>
          </ac:spMkLst>
        </pc:spChg>
        <pc:spChg chg="add del">
          <ac:chgData name="Zambrano, Juan J." userId="S::jz0782171@stu.edu::940fb9ae-c11c-4398-8477-f83f0a6757d0" providerId="AD" clId="Web-{A6C07752-6C04-6B9E-E856-74E542EFCE8A}" dt="2020-10-11T23:19:51.674" v="599"/>
          <ac:spMkLst>
            <pc:docMk/>
            <pc:sldMk cId="3755555860" sldId="321"/>
            <ac:spMk id="9" creationId="{95CB840F-8E41-4CA5-B79B-25CC80AD234A}"/>
          </ac:spMkLst>
        </pc:spChg>
        <pc:picChg chg="add mod">
          <ac:chgData name="Zambrano, Juan J." userId="S::jz0782171@stu.edu::940fb9ae-c11c-4398-8477-f83f0a6757d0" providerId="AD" clId="Web-{A6C07752-6C04-6B9E-E856-74E542EFCE8A}" dt="2020-10-11T23:20:50.068" v="609" actId="14100"/>
          <ac:picMkLst>
            <pc:docMk/>
            <pc:sldMk cId="3755555860" sldId="321"/>
            <ac:picMk id="4" creationId="{E82D4579-088D-4898-8361-4CC46E54DC94}"/>
          </ac:picMkLst>
        </pc:picChg>
        <pc:picChg chg="add mod">
          <ac:chgData name="Zambrano, Juan J." userId="S::jz0782171@stu.edu::940fb9ae-c11c-4398-8477-f83f0a6757d0" providerId="AD" clId="Web-{A6C07752-6C04-6B9E-E856-74E542EFCE8A}" dt="2020-10-11T23:21:57.572" v="614" actId="1076"/>
          <ac:picMkLst>
            <pc:docMk/>
            <pc:sldMk cId="3755555860" sldId="321"/>
            <ac:picMk id="5" creationId="{C6EAE8A4-E916-4FE4-B558-45279D95A8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7B382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>
                <a:solidFill>
                  <a:srgbClr val="7B3820"/>
                </a:solidFill>
              </a:rPr>
              <a:t>Misdemeanor Criminal Mischief</a:t>
            </a:r>
            <a:br>
              <a:rPr lang="en-US" sz="2000" b="1" i="0" u="none" strike="noStrike" baseline="0">
                <a:solidFill>
                  <a:srgbClr val="7B3820"/>
                </a:solidFill>
              </a:rPr>
            </a:br>
            <a:r>
              <a:rPr lang="en-US" sz="2000" b="1" i="0" u="none" strike="noStrike" baseline="0">
                <a:solidFill>
                  <a:srgbClr val="7B3820"/>
                </a:solidFill>
              </a:rPr>
              <a:t> New York 2019 </a:t>
            </a:r>
            <a:r>
              <a:rPr lang="en-US" sz="1200" b="1" i="0" u="none" strike="noStrike" baseline="0">
                <a:solidFill>
                  <a:srgbClr val="7B3820"/>
                </a:solidFill>
              </a:rPr>
              <a:t>[5]</a:t>
            </a:r>
            <a:endParaRPr lang="en-US" sz="2000" b="1">
              <a:solidFill>
                <a:srgbClr val="7B3820"/>
              </a:solidFill>
            </a:endParaRPr>
          </a:p>
        </c:rich>
      </c:tx>
      <c:layout>
        <c:manualLayout>
          <c:xMode val="edge"/>
          <c:yMode val="edge"/>
          <c:x val="0.17317438995697218"/>
          <c:y val="2.9411764705882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7B382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Suspect | MD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Asian/Pac.Isl</c:v>
                </c:pt>
                <c:pt idx="1">
                  <c:v>Black</c:v>
                </c:pt>
                <c:pt idx="2">
                  <c:v>White</c:v>
                </c:pt>
                <c:pt idx="3">
                  <c:v>Hispanic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4.2999999999999997E-2</c:v>
                </c:pt>
                <c:pt idx="1">
                  <c:v>0.52</c:v>
                </c:pt>
                <c:pt idx="2" formatCode="0.00%">
                  <c:v>0.14199999999999999</c:v>
                </c:pt>
                <c:pt idx="3" formatCode="0.00%">
                  <c:v>0.29499999999999998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B-4440-AC73-F057D723A4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Arrestee | MD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Asian/Pac.Isl</c:v>
                </c:pt>
                <c:pt idx="1">
                  <c:v>Black</c:v>
                </c:pt>
                <c:pt idx="2">
                  <c:v>White</c:v>
                </c:pt>
                <c:pt idx="3">
                  <c:v>Hispanic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5.0999999999999997E-2</c:v>
                </c:pt>
                <c:pt idx="1">
                  <c:v>0.44900000000000001</c:v>
                </c:pt>
                <c:pt idx="2">
                  <c:v>0.16500000000000001</c:v>
                </c:pt>
                <c:pt idx="3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B-4440-AC73-F057D723A4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Suspect | RB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Asian/Pac.Isl</c:v>
                </c:pt>
                <c:pt idx="1">
                  <c:v>Black</c:v>
                </c:pt>
                <c:pt idx="2">
                  <c:v>White</c:v>
                </c:pt>
                <c:pt idx="3">
                  <c:v>Hispanic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2.3E-2</c:v>
                </c:pt>
                <c:pt idx="1">
                  <c:v>0.66200000000000003</c:v>
                </c:pt>
                <c:pt idx="2">
                  <c:v>4.2999999999999997E-2</c:v>
                </c:pt>
                <c:pt idx="3">
                  <c:v>0.27100000000000002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4B-4440-AC73-F057D723A4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Arrestee | RB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Asian/Pac.Isl</c:v>
                </c:pt>
                <c:pt idx="1">
                  <c:v>Black</c:v>
                </c:pt>
                <c:pt idx="2">
                  <c:v>White</c:v>
                </c:pt>
                <c:pt idx="3">
                  <c:v>Hispanic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3.2000000000000001E-2</c:v>
                </c:pt>
                <c:pt idx="1">
                  <c:v>0.59399999999999997</c:v>
                </c:pt>
                <c:pt idx="2">
                  <c:v>5.1999999999999998E-2</c:v>
                </c:pt>
                <c:pt idx="3">
                  <c:v>0.32100000000000001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4B-4440-AC73-F057D723A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8771232"/>
        <c:axId val="748771560"/>
      </c:barChart>
      <c:catAx>
        <c:axId val="74877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71560"/>
        <c:crosses val="autoZero"/>
        <c:auto val="1"/>
        <c:lblAlgn val="ctr"/>
        <c:lblOffset val="100"/>
        <c:noMultiLvlLbl val="0"/>
      </c:catAx>
      <c:valAx>
        <c:axId val="74877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7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Usage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3000"/>
                      <a:tint val="96000"/>
                      <a:lumMod val="104000"/>
                    </a:schemeClr>
                  </a:gs>
                  <a:gs pos="100000">
                    <a:schemeClr val="accent1">
                      <a:shade val="53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544A-487C-98CF-FAAC29225835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6000"/>
                      <a:lumMod val="104000"/>
                    </a:schemeClr>
                  </a:gs>
                  <a:gs pos="100000">
                    <a:schemeClr val="accent1">
                      <a:shade val="76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544A-487C-98CF-FAAC29225835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544A-487C-98CF-FAAC29225835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6000"/>
                      <a:lumMod val="104000"/>
                    </a:schemeClr>
                  </a:gs>
                  <a:gs pos="100000">
                    <a:schemeClr val="accent1">
                      <a:tint val="77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7-544A-487C-98CF-FAAC29225835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4000"/>
                      <a:tint val="96000"/>
                      <a:lumMod val="104000"/>
                    </a:schemeClr>
                  </a:gs>
                  <a:gs pos="100000">
                    <a:schemeClr val="accent1">
                      <a:tint val="54000"/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4-8063-4C46-9A70-4D39CA445022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Vadier_NY</c:v>
                </c:pt>
                <c:pt idx="1">
                  <c:v>Washington_ Shootings</c:v>
                </c:pt>
                <c:pt idx="2">
                  <c:v>Stop and Frisk_NY</c:v>
                </c:pt>
                <c:pt idx="3">
                  <c:v>Others |Unused</c:v>
                </c:pt>
                <c:pt idx="4">
                  <c:v>Total Available(3GB)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0.05</c:v>
                </c:pt>
                <c:pt idx="2">
                  <c:v>0.2</c:v>
                </c:pt>
                <c:pt idx="3">
                  <c:v>0.65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3-4C46-9A70-4D39CA445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6421616"/>
        <c:axId val="586420304"/>
      </c:barChart>
      <c:catAx>
        <c:axId val="586421616"/>
        <c:scaling>
          <c:orientation val="minMax"/>
        </c:scaling>
        <c:delete val="0"/>
        <c:axPos val="l"/>
        <c:numFmt formatCode="0.00%" sourceLinked="0"/>
        <c:majorTickMark val="none"/>
        <c:minorTickMark val="none"/>
        <c:tickLblPos val="nextTo"/>
        <c:spPr>
          <a:noFill/>
          <a:ln w="1270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  <a:alpha val="99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420304"/>
        <c:crosses val="autoZero"/>
        <c:auto val="1"/>
        <c:lblAlgn val="ctr"/>
        <c:lblOffset val="100"/>
        <c:tickLblSkip val="1"/>
        <c:noMultiLvlLbl val="0"/>
      </c:catAx>
      <c:valAx>
        <c:axId val="58642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42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7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49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767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07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9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75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807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3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1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js.gov/content/pub/pdf/htus800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284764" cy="6910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66" y="560136"/>
            <a:ext cx="10225530" cy="1475013"/>
          </a:xfrm>
        </p:spPr>
        <p:txBody>
          <a:bodyPr>
            <a:normAutofit/>
          </a:bodyPr>
          <a:lstStyle/>
          <a:p>
            <a:pPr algn="l"/>
            <a:r>
              <a:rPr lang="en" sz="4800"/>
              <a:t>Black Lives Matter</a:t>
            </a:r>
            <a:br>
              <a:rPr lang="en" sz="4800"/>
            </a:br>
            <a:r>
              <a:rPr lang="en" sz="2800"/>
              <a:t>Social Justice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66" y="2004964"/>
            <a:ext cx="10225530" cy="590321"/>
          </a:xfrm>
        </p:spPr>
        <p:txBody>
          <a:bodyPr>
            <a:normAutofit/>
          </a:bodyPr>
          <a:lstStyle/>
          <a:p>
            <a:pPr algn="l"/>
            <a:r>
              <a:rPr lang="en" sz="1600"/>
              <a:t>Analytics Dream Team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F5E2E-A02D-44BC-9178-EEEC176CD9F8}"/>
              </a:ext>
            </a:extLst>
          </p:cNvPr>
          <p:cNvSpPr txBox="1"/>
          <p:nvPr/>
        </p:nvSpPr>
        <p:spPr>
          <a:xfrm>
            <a:off x="5956854" y="5481372"/>
            <a:ext cx="62351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sz="2800"/>
              <a:t>Adriana Ortiz</a:t>
            </a:r>
            <a:br>
              <a:rPr lang="en" sz="2800"/>
            </a:br>
            <a:r>
              <a:rPr lang="en" sz="2800"/>
              <a:t>Enzo Migliano</a:t>
            </a:r>
            <a:br>
              <a:rPr lang="en" sz="2800"/>
            </a:br>
            <a:r>
              <a:rPr lang="en" sz="2800"/>
              <a:t>Juan Zambrano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>
                <a:solidFill>
                  <a:srgbClr val="7B3820"/>
                </a:solidFill>
                <a:effectLst/>
                <a:latin typeface="Lato Extended"/>
              </a:rPr>
              <a:t>How and Why: Regression</a:t>
            </a:r>
            <a:endParaRPr lang="en-US" sz="180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558080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Non-Linear Regression</a:t>
            </a:r>
          </a:p>
          <a:p>
            <a:pPr marL="369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Loess Model: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Independent Variable: Enrollment </a:t>
            </a:r>
          </a:p>
          <a:p>
            <a:pPr marL="36900" indent="0">
              <a:buNone/>
            </a:pPr>
            <a:r>
              <a:rPr lang="en-US" sz="1800" dirty="0"/>
              <a:t>     Dependent Variable: Incidents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668F326-2F3F-4F98-841F-BC04B6D0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90" y="2259128"/>
            <a:ext cx="7188410" cy="459887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59C81196-CFDC-4672-99D7-4CDEF119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62" y="1483851"/>
            <a:ext cx="6111095" cy="38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Explain: </a:t>
            </a:r>
            <a:r>
              <a:rPr lang="en-US" dirty="0">
                <a:solidFill>
                  <a:srgbClr val="7B3820"/>
                </a:solidFill>
                <a:effectLst/>
                <a:latin typeface="Lato Extended"/>
              </a:rPr>
              <a:t>Time Series Analysis</a:t>
            </a:r>
            <a:endParaRPr lang="en-US" sz="1800" dirty="0">
              <a:solidFill>
                <a:srgbClr val="7B3820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5B1997-35BF-4140-8614-8511AF59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306955"/>
            <a:ext cx="7734300" cy="4438650"/>
          </a:xfrm>
          <a:prstGeom prst="rect">
            <a:avLst/>
          </a:prstGeo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4BAE399-B9E9-4105-821E-C63392C8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8" y="1372381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70058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Results: Statistics</a:t>
            </a:r>
            <a:endParaRPr lang="en-US" sz="1800" dirty="0">
              <a:solidFill>
                <a:srgbClr val="7B3820"/>
              </a:solidFill>
            </a:endParaRP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90EEC21A-3456-4599-BBCD-237D5FDEF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459" y="1625600"/>
            <a:ext cx="7807061" cy="4655195"/>
          </a:xfrm>
        </p:spPr>
      </p:pic>
    </p:spTree>
    <p:extLst>
      <p:ext uri="{BB962C8B-B14F-4D97-AF65-F5344CB8AC3E}">
        <p14:creationId xmlns:p14="http://schemas.microsoft.com/office/powerpoint/2010/main" val="9518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513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Results: Visualization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61" y="2197100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Time Series Analyses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C206267-D942-493E-9AB4-9D79D4BA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91" y="2647267"/>
            <a:ext cx="6106409" cy="405875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9F72448-2451-44D4-A962-EE086F23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31" y="1399624"/>
            <a:ext cx="6276082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Results: Normality, Standard Deviation &amp; Variance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625600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Hypothesis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Hypothesis 2 </a:t>
            </a:r>
          </a:p>
        </p:txBody>
      </p:sp>
      <p:pic>
        <p:nvPicPr>
          <p:cNvPr id="4" name="Picture 3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0194803E-1A36-437C-A23F-506142926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53"/>
          <a:stretch/>
        </p:blipFill>
        <p:spPr>
          <a:xfrm>
            <a:off x="8777068" y="1625600"/>
            <a:ext cx="3300632" cy="2800350"/>
          </a:xfrm>
          <a:prstGeom prst="rect">
            <a:avLst/>
          </a:prstGeom>
        </p:spPr>
      </p:pic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6C4B17E2-AA39-45EA-852F-8F6003328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04"/>
          <a:stretch/>
        </p:blipFill>
        <p:spPr>
          <a:xfrm>
            <a:off x="3044337" y="4438650"/>
            <a:ext cx="9147663" cy="241935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DD9E53-D001-4C01-8A1F-6746C9EC7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/>
          <a:stretch/>
        </p:blipFill>
        <p:spPr>
          <a:xfrm>
            <a:off x="3048001" y="4425950"/>
            <a:ext cx="9144000" cy="2421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FFDCEB-1040-432F-BC1F-484D36BF65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800" b="23691"/>
          <a:stretch/>
        </p:blipFill>
        <p:spPr>
          <a:xfrm>
            <a:off x="3044337" y="2180214"/>
            <a:ext cx="9144000" cy="21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Results: Hypothesis Testing 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625600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Hypothesis Tests Results 1: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There were no significant differences between Bronx and Richmond  regarding total indicants.  P-vale &gt; a in the </a:t>
            </a:r>
            <a:r>
              <a:rPr lang="en-US" sz="1800" dirty="0" err="1"/>
              <a:t>WilcoxTest</a:t>
            </a: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Hypothesis Tests Results 2: </a:t>
            </a:r>
            <a:br>
              <a:rPr lang="en-US" sz="1800" dirty="0"/>
            </a:b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There were no significant differences between Bronx and Richmond  regarding total indicants.  P-vale &gt; a in the </a:t>
            </a:r>
            <a:r>
              <a:rPr lang="en-US" sz="1800" dirty="0" err="1"/>
              <a:t>WilcoxTest</a:t>
            </a: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23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 err="1">
                <a:solidFill>
                  <a:srgbClr val="7B3820"/>
                </a:solidFill>
                <a:effectLst/>
                <a:latin typeface="Lato Extended"/>
              </a:rPr>
              <a:t>Conclutions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625600"/>
            <a:ext cx="10353762" cy="4058751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Black Lives Matter movement is a complexed issue in our society as a whole. Although, our results did not show significant difference in our Hypothesis, the problem in disparity between races is much complex than the analysis available in this study.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 future studies, in order to achieve meaningful results, more complex analysis must be done.   </a:t>
            </a:r>
          </a:p>
        </p:txBody>
      </p:sp>
    </p:spTree>
    <p:extLst>
      <p:ext uri="{BB962C8B-B14F-4D97-AF65-F5344CB8AC3E}">
        <p14:creationId xmlns:p14="http://schemas.microsoft.com/office/powerpoint/2010/main" val="32330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03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sz="6600">
                <a:solidFill>
                  <a:srgbClr val="7B382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9914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0166-2D8E-41F7-AEFC-D3E292C2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1227667"/>
            <a:ext cx="9590550" cy="1828813"/>
          </a:xfrm>
        </p:spPr>
        <p:txBody>
          <a:bodyPr anchor="ctr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2FF4-EE27-43D2-A1D0-E849FECE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3196179"/>
            <a:ext cx="9590550" cy="1507054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>
                <a:solidFill>
                  <a:srgbClr val="7B3820"/>
                </a:solidFill>
                <a:effectLst/>
                <a:latin typeface="Raleway" panose="020B0503030101060003" pitchFamily="34" charset="0"/>
              </a:rPr>
              <a:t>“Keep calm and be significant”</a:t>
            </a:r>
            <a:endParaRPr lang="en-US" sz="5400" b="0">
              <a:solidFill>
                <a:srgbClr val="7B382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4800" b="1" i="0" u="none" strike="noStrike">
                <a:solidFill>
                  <a:srgbClr val="7B3820"/>
                </a:solidFill>
                <a:effectLst/>
                <a:latin typeface="Raleway" panose="020B0503030101060003" pitchFamily="34" charset="0"/>
              </a:rPr>
              <a:t>Analytics Dream Team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12C-E90D-446C-B8CD-C8198B09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7B3820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03E9-A9FF-41F5-9D03-C10E7519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305435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[1] J. S. Hunt,  “Race, ethnicity, and culture in jury decision making,” Annu. Rev. of Law and Social Sci., vol. 11, pp. 269-288, Nov. 2015,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doi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: 10.1146/annurev-lawsocsci-120814-121723.</a:t>
            </a:r>
            <a:endParaRPr lang="en-US" b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Lato"/>
            </a:endParaRPr>
          </a:p>
          <a:p>
            <a:pPr indent="-305435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[2] C. T. Ross, “A multi-level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bayesian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 analysis of racial bias in police shootings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ar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 the county-level in the United States, 2011-2014,”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PLos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 ONE, vol. 10,  no. 11, pp. E0141854, Nov. 2015,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doi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: 10.1371/journal.pone.0141854.</a:t>
            </a:r>
            <a:endParaRPr lang="en-US" b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Lato"/>
            </a:endParaRPr>
          </a:p>
          <a:p>
            <a:pPr indent="-305435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[3] National Registry of Exonerations, “Race and wrongful convictions in the United States,” 2017.  [Online]. Available: https://www.law.umich.edu/special/exoneration/Documents/Race_and_Wrongful_Convictions.pdf</a:t>
            </a:r>
            <a:endParaRPr lang="en-US" b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Lato"/>
            </a:endParaRPr>
          </a:p>
          <a:p>
            <a:pPr indent="-305435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[4] US Department of Justice, “Homicide trends in the United States, 1980-2008,” 2011. [Online}. Available: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https://www.bjs.gov/content/pub/pdf/htus8008.pdf</a:t>
            </a:r>
            <a:endParaRPr lang="en-US" b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Lato"/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Lato"/>
              </a:rPr>
              <a:t>[5] Crime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 and Enforcement Activity in New York City, 2019. [Online]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Lato"/>
              </a:rPr>
              <a:t>Available:https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Lato"/>
              </a:rPr>
              <a:t>://www1.nyc.gov/assets/nypd/downloads/pdf/analysis_and_planning/year-end-2019-enforcement-report.pdf</a:t>
            </a:r>
            <a:br>
              <a:rPr lang="en-US" b="0" dirty="0">
                <a:effectLst/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9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5490-9991-4345-824F-0FB8CA07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21" y="305123"/>
            <a:ext cx="6083353" cy="1829338"/>
          </a:xfrm>
        </p:spPr>
        <p:txBody>
          <a:bodyPr anchor="ctr"/>
          <a:lstStyle/>
          <a:p>
            <a:r>
              <a:rPr lang="en-US" sz="4000">
                <a:solidFill>
                  <a:schemeClr val="accent1"/>
                </a:solidFill>
              </a:rPr>
              <a:t>Problem Statement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D6275C5-1A29-4721-876D-CB23F376AD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7407965" y="914400"/>
            <a:ext cx="3379305" cy="471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8052-334C-40D0-8F7F-D391985F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Under the research question: Are African-American threaded harsher in the American Society?  </a:t>
            </a:r>
          </a:p>
          <a:p>
            <a:endParaRPr lang="en-US" dirty="0"/>
          </a:p>
          <a:p>
            <a:r>
              <a:rPr lang="en-US" dirty="0"/>
              <a:t>Our team developed several hypothesis on the spectrum of education, law </a:t>
            </a:r>
            <a:r>
              <a:rPr lang="en-US" dirty="0" err="1"/>
              <a:t>inforcement</a:t>
            </a:r>
            <a:r>
              <a:rPr lang="en-US" dirty="0"/>
              <a:t> and others </a:t>
            </a:r>
          </a:p>
        </p:txBody>
      </p:sp>
    </p:spTree>
    <p:extLst>
      <p:ext uri="{BB962C8B-B14F-4D97-AF65-F5344CB8AC3E}">
        <p14:creationId xmlns:p14="http://schemas.microsoft.com/office/powerpoint/2010/main" val="5765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F08-C1FD-4AB0-A62D-3F9B7A56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747" y="258417"/>
            <a:ext cx="3706889" cy="12192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Analytics Purpose &amp;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7B374-CC67-4653-904F-90FDDA1A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9353" y="1590261"/>
            <a:ext cx="5938984" cy="5009322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Statistics and hard facts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>
              <a:solidFill>
                <a:schemeClr val="accent1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Jurors are more likely to give the death penalty in cases in which African American Defendants are accused of killing [1].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Unarmed African Americans are 3.5 more likely to be shot by police than unarmed Caucasian [2].</a:t>
            </a: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b="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to March of 2017, 47% of all exonerations of wrongfully convicted people were African Americans while making up only 13% of the United States Population [3]</a:t>
            </a: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African Americans are 6 times more likely than Caucasians to be victim of a homicide (African Americans 19.6 homicides per 100,000, Caucasians 3.3 homicides per 100,000) [4].</a:t>
            </a:r>
          </a:p>
          <a:p>
            <a:br>
              <a:rPr lang="en-US" b="0">
                <a:effectLst/>
              </a:rPr>
            </a:br>
            <a:br>
              <a:rPr lang="en-US" b="0">
                <a:effectLst/>
              </a:rPr>
            </a:br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71C175E-EDD6-4428-A812-54B9B391F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89181"/>
              </p:ext>
            </p:extLst>
          </p:nvPr>
        </p:nvGraphicFramePr>
        <p:xfrm>
          <a:off x="6678337" y="868017"/>
          <a:ext cx="546576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11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2199-B0C0-4E04-B00C-0D162823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3820"/>
                </a:solidFill>
              </a:rPr>
              <a:t>Data: </a:t>
            </a:r>
            <a:r>
              <a:rPr lang="en-US" b="0" i="0">
                <a:solidFill>
                  <a:srgbClr val="7B3820"/>
                </a:solidFill>
                <a:effectLst/>
                <a:latin typeface="Lato Extended"/>
              </a:rPr>
              <a:t>What are your data sources?</a:t>
            </a:r>
            <a:endParaRPr lang="en-US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7683-A366-4AAB-AF23-F40D2789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indent="-305435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2010&amp;2011_Vadir_NY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2011&amp;2012_Vadir_NY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2012&amp;2013_Vadir_NY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All_Illnesses_Deaths_rate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Chicago_Crime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Contract_Police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Covid_Deaths_Race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Dallas_Arrests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Education_Census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Employment_FBI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Equipment_police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Housing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Juvenile_Arrests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LA_Crime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NY_StopFrisk_2015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NY_StopFrisk_2016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NY_StopFrisk_2017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NYPD_Arrests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err="1"/>
              <a:t>Police_Budget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Politics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Poverty Census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/>
              <a:t>Washington Post Shootings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4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>
                <a:solidFill>
                  <a:srgbClr val="7B3820"/>
                </a:solidFill>
                <a:effectLst/>
                <a:latin typeface="Lato Extended"/>
              </a:rPr>
              <a:t>Data: What</a:t>
            </a:r>
            <a:r>
              <a:rPr lang="en-US" sz="3200" b="0" i="0">
                <a:solidFill>
                  <a:srgbClr val="7B3820"/>
                </a:solidFill>
                <a:effectLst/>
                <a:latin typeface="Lato Extended"/>
              </a:rPr>
              <a:t> does your data look like and its structure?</a:t>
            </a:r>
            <a:br>
              <a:rPr lang="en-US" b="0" i="0">
                <a:solidFill>
                  <a:srgbClr val="7B3820"/>
                </a:solidFill>
                <a:effectLst/>
                <a:latin typeface="Lato Extended"/>
              </a:rPr>
            </a:br>
            <a:endParaRPr lang="en-US" sz="180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625600"/>
            <a:ext cx="10353762" cy="4058751"/>
          </a:xfrm>
        </p:spPr>
        <p:txBody>
          <a:bodyPr/>
          <a:lstStyle/>
          <a:p>
            <a:pPr marL="36830" indent="0">
              <a:buNone/>
            </a:pPr>
            <a:r>
              <a:rPr lang="en-US" sz="1800" dirty="0"/>
              <a:t>1.</a:t>
            </a:r>
            <a:r>
              <a:rPr lang="en-US" dirty="0"/>
              <a:t> </a:t>
            </a:r>
            <a:r>
              <a:rPr lang="en-US" sz="2400" dirty="0">
                <a:solidFill>
                  <a:srgbClr val="783822"/>
                </a:solidFill>
              </a:rPr>
              <a:t>What does your data look like and its structure?</a:t>
            </a:r>
            <a:endParaRPr lang="en-US" dirty="0"/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dirty="0"/>
              <a:t>Our data came in a structured format – CSV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dirty="0"/>
              <a:t>We had similar data sets such a year by year of </a:t>
            </a:r>
            <a:r>
              <a:rPr lang="en-US" dirty="0" err="1"/>
              <a:t>NY_StopFrisk</a:t>
            </a:r>
            <a:r>
              <a:rPr lang="en-US" dirty="0"/>
              <a:t>. Reports changed both in variables and names as years progressed from 2015 to 2017.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Tidying process was long to align data different data frames together.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Data sets were not very constant with assigning values</a:t>
            </a:r>
          </a:p>
          <a:p>
            <a:pPr indent="-305435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Dates and times columns were different in each case</a:t>
            </a:r>
          </a:p>
          <a:p>
            <a:pPr indent="-305435">
              <a:buFont typeface="Arial" panose="020B0604020202020204" pitchFamily="34" charset="0"/>
              <a:buChar char="•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06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>
                <a:solidFill>
                  <a:srgbClr val="7B3820"/>
                </a:solidFill>
                <a:effectLst/>
                <a:latin typeface="Lato Extended"/>
              </a:rPr>
              <a:t>Data: </a:t>
            </a:r>
            <a:r>
              <a:rPr lang="en-US" sz="3200" b="0" i="0">
                <a:solidFill>
                  <a:srgbClr val="7B3820"/>
                </a:solidFill>
                <a:effectLst/>
                <a:latin typeface="Lato Extended"/>
              </a:rPr>
              <a:t>What Percentage of the data you use?</a:t>
            </a:r>
            <a:br>
              <a:rPr lang="en-US" b="0" i="0">
                <a:solidFill>
                  <a:srgbClr val="7B3820"/>
                </a:solidFill>
                <a:effectLst/>
                <a:latin typeface="Lato Extended"/>
              </a:rPr>
            </a:br>
            <a:endParaRPr lang="en-US" sz="180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95" y="1625600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lang="en-US"/>
          </a:p>
          <a:p>
            <a:pPr marL="36900" indent="0">
              <a:buNone/>
            </a:pP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A64E5E-E8F6-44A8-915A-AC68D701A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059752"/>
              </p:ext>
            </p:extLst>
          </p:nvPr>
        </p:nvGraphicFramePr>
        <p:xfrm>
          <a:off x="1139739" y="1511300"/>
          <a:ext cx="10353761" cy="46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49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>
                <a:solidFill>
                  <a:srgbClr val="7B3820"/>
                </a:solidFill>
                <a:effectLst/>
                <a:latin typeface="Lato Extended"/>
              </a:rPr>
              <a:t>Data Preparation</a:t>
            </a:r>
            <a:endParaRPr lang="en-US" sz="180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6" y="1625600"/>
            <a:ext cx="12035912" cy="4648222"/>
          </a:xfrm>
        </p:spPr>
        <p:txBody>
          <a:bodyPr>
            <a:normAutofit/>
          </a:bodyPr>
          <a:lstStyle/>
          <a:p>
            <a:pPr marL="380365" indent="-342900">
              <a:buFont typeface="Arial" charset="2"/>
              <a:buChar char="•"/>
            </a:pPr>
            <a:r>
              <a:rPr lang="en-US" sz="1800" dirty="0" err="1"/>
              <a:t>NY_StopFrisk</a:t>
            </a: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80365" indent="-342900">
              <a:buAutoNum type="romanUcPeriod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Selected relevant variables  to our investigation </a:t>
            </a:r>
          </a:p>
          <a:p>
            <a:pPr marL="380365" indent="-342900">
              <a:buAutoNum type="romanUcPeriod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Renamed variable into more understandable and visual names</a:t>
            </a:r>
            <a:endParaRPr lang="en-US" sz="1800" dirty="0"/>
          </a:p>
          <a:p>
            <a:pPr marL="380365" indent="-342900">
              <a:buAutoNum type="romanUcPeriod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Merged data sets into one</a:t>
            </a:r>
            <a:r>
              <a:rPr lang="en-US" sz="18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(NY_StopFrisk2)</a:t>
            </a:r>
          </a:p>
          <a:p>
            <a:pPr marL="380365" indent="-342900">
              <a:buFont typeface="Arial" charset="2"/>
              <a:buChar char="•"/>
            </a:pPr>
            <a:r>
              <a:rPr lang="en-US" sz="18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Vadir_NY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80365" indent="-342900">
              <a:buAutoNum type="romanUcPeriod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Merged all historical data from 2010 to 2013 </a:t>
            </a:r>
          </a:p>
          <a:p>
            <a:pPr marL="380365" indent="-342900">
              <a:buAutoNum type="romanUcPeriod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Selected relevant variables to our investigation</a:t>
            </a:r>
          </a:p>
          <a:p>
            <a:pPr marL="323215" indent="-285750"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Remaining Data Sets were Tidy</a:t>
            </a:r>
          </a:p>
          <a:p>
            <a:pPr marL="36830" indent="0">
              <a:buNone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8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2600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Explain: Exploratory </a:t>
            </a:r>
            <a:r>
              <a:rPr lang="en-US" dirty="0">
                <a:solidFill>
                  <a:srgbClr val="7B3820"/>
                </a:solidFill>
                <a:effectLst/>
                <a:latin typeface="Lato Extended"/>
              </a:rPr>
              <a:t>A</a:t>
            </a:r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nalysis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95" y="1625600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 explored the data by using the function view and summaries. </a:t>
            </a:r>
          </a:p>
          <a:p>
            <a:pPr marL="369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the process of tidying we got really familiarized with the data</a:t>
            </a:r>
          </a:p>
          <a:p>
            <a:pPr marL="3690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Utilized data that made the most sense for our investigation while attempting to provide an analysis in a timely manner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DD5-9EB7-4768-8106-0A15467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811"/>
            <a:ext cx="12077700" cy="1143000"/>
          </a:xfrm>
        </p:spPr>
        <p:txBody>
          <a:bodyPr numCol="1" anchor="ctr">
            <a:normAutofit/>
          </a:bodyPr>
          <a:lstStyle/>
          <a:p>
            <a:r>
              <a:rPr lang="en-US" b="0" i="0" dirty="0">
                <a:solidFill>
                  <a:srgbClr val="7B3820"/>
                </a:solidFill>
                <a:effectLst/>
                <a:latin typeface="Lato Extended"/>
              </a:rPr>
              <a:t>Explain: Hypothesis Analyses</a:t>
            </a:r>
            <a:endParaRPr lang="en-US" sz="1800" dirty="0">
              <a:solidFill>
                <a:srgbClr val="7B382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DFBC-3BBF-40AB-9C86-4D02A6CC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48" y="1611223"/>
            <a:ext cx="4430291" cy="4705732"/>
          </a:xfrm>
        </p:spPr>
        <p:txBody>
          <a:bodyPr/>
          <a:lstStyle/>
          <a:p>
            <a:pPr marL="380365" indent="-342900" algn="ctr">
              <a:buFont typeface="+mj-lt"/>
              <a:buAutoNum type="arabicPeriod"/>
            </a:pPr>
            <a:r>
              <a:rPr lang="en-US" sz="1800" b="1" dirty="0">
                <a:ea typeface="+mn-lt"/>
                <a:cs typeface="+mn-lt"/>
              </a:rPr>
              <a:t>In New York incidents in schools happen significantly more frequent in neighborhoods were there more African Americans. </a:t>
            </a:r>
          </a:p>
          <a:p>
            <a:pPr marL="380365" indent="-342900" algn="ctr">
              <a:buAutoNum type="arabicPeriod"/>
            </a:pPr>
            <a:endParaRPr lang="en-U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37465" indent="0" algn="ctr">
              <a:buNone/>
            </a:pPr>
            <a:endParaRPr lang="en-US" sz="1800" b="1" dirty="0"/>
          </a:p>
          <a:p>
            <a:pPr marL="37465" indent="0" algn="ctr">
              <a:buNone/>
            </a:pPr>
            <a:r>
              <a:rPr lang="en-US" sz="1800" b="1" dirty="0"/>
              <a:t>2. Is there a significant difference between the injuries with weapons in Richmond and Bronx?</a:t>
            </a:r>
            <a:endParaRPr lang="en-US" sz="18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Font typeface="Arial" panose="020B0604020202020204" pitchFamily="34" charset="0"/>
              <a:buChar char="•"/>
            </a:pPr>
            <a:endParaRPr lang="en-US" sz="1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982CFC7-3A76-4B34-91FA-4B2AF28B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94" y="1481655"/>
            <a:ext cx="6675706" cy="451821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E718CE-B757-4206-9523-115918B3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54" y="1481655"/>
            <a:ext cx="6893646" cy="45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3F92-CC28-42D8-BF09-07707555106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209</TotalTime>
  <Words>931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Calisto MT</vt:lpstr>
      <vt:lpstr>Lato</vt:lpstr>
      <vt:lpstr>Lato Extended</vt:lpstr>
      <vt:lpstr>Raleway</vt:lpstr>
      <vt:lpstr>Wingdings 2</vt:lpstr>
      <vt:lpstr>Slate</vt:lpstr>
      <vt:lpstr>Black Lives Matter Social Justice</vt:lpstr>
      <vt:lpstr>Problem Statement</vt:lpstr>
      <vt:lpstr>Analytics Purpose &amp; Motivation</vt:lpstr>
      <vt:lpstr>Data: What are your data sources?</vt:lpstr>
      <vt:lpstr>Data: What does your data look like and its structure? </vt:lpstr>
      <vt:lpstr>Data: What Percentage of the data you use? </vt:lpstr>
      <vt:lpstr>Data Preparation</vt:lpstr>
      <vt:lpstr>Explain: Exploratory Analysis</vt:lpstr>
      <vt:lpstr>Explain: Hypothesis Analyses</vt:lpstr>
      <vt:lpstr>How and Why: Regression</vt:lpstr>
      <vt:lpstr>Explain: Time Series Analysis</vt:lpstr>
      <vt:lpstr>Results: Statistics</vt:lpstr>
      <vt:lpstr>Results: Visualization</vt:lpstr>
      <vt:lpstr>Results: Normality, Standard Deviation &amp; Variance</vt:lpstr>
      <vt:lpstr>Results: Hypothesis Testing </vt:lpstr>
      <vt:lpstr>Conclutions</vt:lpstr>
      <vt:lpstr>Any Questions?</vt:lpstr>
      <vt:lpstr>THANK YOU!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Lives Matter Social Justice</dc:title>
  <dc:creator>Juan Zambrano</dc:creator>
  <cp:lastModifiedBy>Zambrano, Juan J.</cp:lastModifiedBy>
  <cp:revision>94</cp:revision>
  <dcterms:created xsi:type="dcterms:W3CDTF">2020-10-11T13:47:16Z</dcterms:created>
  <dcterms:modified xsi:type="dcterms:W3CDTF">2020-10-12T03:32:12Z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