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7"/>
  </p:notesMasterIdLst>
  <p:sldIdLst>
    <p:sldId id="256" r:id="rId2"/>
    <p:sldId id="261" r:id="rId3"/>
    <p:sldId id="263" r:id="rId4"/>
    <p:sldId id="264" r:id="rId5"/>
    <p:sldId id="265" r:id="rId6"/>
    <p:sldId id="268" r:id="rId7"/>
    <p:sldId id="269" r:id="rId8"/>
    <p:sldId id="272" r:id="rId9"/>
    <p:sldId id="273" r:id="rId10"/>
    <p:sldId id="276" r:id="rId11"/>
    <p:sldId id="277" r:id="rId12"/>
    <p:sldId id="278" r:id="rId13"/>
    <p:sldId id="280" r:id="rId14"/>
    <p:sldId id="282" r:id="rId15"/>
    <p:sldId id="283" r:id="rId16"/>
  </p:sldIdLst>
  <p:sldSz cx="9144000" cy="5143500" type="screen16x9"/>
  <p:notesSz cx="6858000" cy="9144000"/>
  <p:embeddedFontLst>
    <p:embeddedFont>
      <p:font typeface="Aldrich" panose="020B0604020202020204" charset="0"/>
      <p:regular r:id="rId18"/>
    </p:embeddedFont>
    <p:embeddedFont>
      <p:font typeface="Anaheim" panose="020B0604020202020204" charset="0"/>
      <p:regular r:id="rId19"/>
    </p:embeddedFont>
    <p:embeddedFont>
      <p:font typeface="Bai Jamjuree" panose="020B0604020202020204" charset="-34"/>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395991-787C-44A6-BD69-E5831C83E517}">
  <a:tblStyle styleId="{B9395991-787C-44A6-BD69-E5831C83E5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21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3202" name="Google Shape;3202;g12948bcd1fb_0_22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3" name="Google Shape;3203;g12948bcd1fb_0_22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8"/>
        <p:cNvGrpSpPr/>
        <p:nvPr/>
      </p:nvGrpSpPr>
      <p:grpSpPr>
        <a:xfrm>
          <a:off x="0" y="0"/>
          <a:ext cx="0" cy="0"/>
          <a:chOff x="0" y="0"/>
          <a:chExt cx="0" cy="0"/>
        </a:xfrm>
      </p:grpSpPr>
      <p:sp>
        <p:nvSpPr>
          <p:cNvPr id="3229" name="Google Shape;3229;g13df85ff71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0" name="Google Shape;3230;g13df85ff71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0"/>
        <p:cNvGrpSpPr/>
        <p:nvPr/>
      </p:nvGrpSpPr>
      <p:grpSpPr>
        <a:xfrm>
          <a:off x="0" y="0"/>
          <a:ext cx="0" cy="0"/>
          <a:chOff x="0" y="0"/>
          <a:chExt cx="0" cy="0"/>
        </a:xfrm>
      </p:grpSpPr>
      <p:sp>
        <p:nvSpPr>
          <p:cNvPr id="3341" name="Google Shape;3341;g12948bcd1fb_0_2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2" name="Google Shape;3342;g12948bcd1fb_0_22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1"/>
        <p:cNvGrpSpPr/>
        <p:nvPr/>
      </p:nvGrpSpPr>
      <p:grpSpPr>
        <a:xfrm>
          <a:off x="0" y="0"/>
          <a:ext cx="0" cy="0"/>
          <a:chOff x="0" y="0"/>
          <a:chExt cx="0" cy="0"/>
        </a:xfrm>
      </p:grpSpPr>
      <p:sp>
        <p:nvSpPr>
          <p:cNvPr id="3462" name="Google Shape;3462;g13e437834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3" name="Google Shape;3463;g13e437834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7"/>
        <p:cNvGrpSpPr/>
        <p:nvPr/>
      </p:nvGrpSpPr>
      <p:grpSpPr>
        <a:xfrm>
          <a:off x="0" y="0"/>
          <a:ext cx="0" cy="0"/>
          <a:chOff x="0" y="0"/>
          <a:chExt cx="0" cy="0"/>
        </a:xfrm>
      </p:grpSpPr>
      <p:sp>
        <p:nvSpPr>
          <p:cNvPr id="3488" name="Google Shape;3488;g13e437834e8_0_1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9" name="Google Shape;3489;g13e437834e8_0_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13e9dbcaf0c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13e9dbcaf0c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3"/>
        <p:cNvGrpSpPr/>
        <p:nvPr/>
      </p:nvGrpSpPr>
      <p:grpSpPr>
        <a:xfrm>
          <a:off x="0" y="0"/>
          <a:ext cx="0" cy="0"/>
          <a:chOff x="0" y="0"/>
          <a:chExt cx="0" cy="0"/>
        </a:xfrm>
      </p:grpSpPr>
      <p:sp>
        <p:nvSpPr>
          <p:cNvPr id="3074" name="Google Shape;3074;g13e437834e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5" name="Google Shape;3075;g13e437834e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727" name="Google Shape;1727;p37"/>
          <p:cNvSpPr txBox="1">
            <a:spLocks noGrp="1"/>
          </p:cNvSpPr>
          <p:nvPr>
            <p:ph type="subTitle" idx="1"/>
          </p:nvPr>
        </p:nvSpPr>
        <p:spPr>
          <a:xfrm>
            <a:off x="4045548" y="1648529"/>
            <a:ext cx="3867600" cy="20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28" name="Google Shape;1728;p3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729" name="Google Shape;1729;p37"/>
          <p:cNvSpPr txBox="1">
            <a:spLocks noGrp="1"/>
          </p:cNvSpPr>
          <p:nvPr>
            <p:ph type="subTitle" idx="2"/>
          </p:nvPr>
        </p:nvSpPr>
        <p:spPr>
          <a:xfrm>
            <a:off x="1592525" y="2303425"/>
            <a:ext cx="24531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7"/>
          <p:cNvGrpSpPr/>
          <p:nvPr/>
        </p:nvGrpSpPr>
        <p:grpSpPr>
          <a:xfrm rot="-5400000" flipH="1">
            <a:off x="-2692775" y="2018671"/>
            <a:ext cx="4000413" cy="3175881"/>
            <a:chOff x="5207925" y="-1994879"/>
            <a:chExt cx="4000413" cy="3175881"/>
          </a:xfrm>
        </p:grpSpPr>
        <p:sp>
          <p:nvSpPr>
            <p:cNvPr id="1797" name="Google Shape;1797;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2166" name="Google Shape;2166;p4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t="9" b="9"/>
          <a:stretch/>
        </p:blipFill>
        <p:spPr>
          <a:xfrm>
            <a:off x="0" y="1"/>
            <a:ext cx="9144002" cy="5143499"/>
          </a:xfrm>
          <a:prstGeom prst="rect">
            <a:avLst/>
          </a:prstGeom>
          <a:noFill/>
          <a:ln>
            <a:noFill/>
          </a:ln>
        </p:spPr>
      </p:pic>
      <p:grpSp>
        <p:nvGrpSpPr>
          <p:cNvPr id="2380" name="Google Shape;2380;p49"/>
          <p:cNvGrpSpPr/>
          <p:nvPr/>
        </p:nvGrpSpPr>
        <p:grpSpPr>
          <a:xfrm rot="-5400000" flipH="1">
            <a:off x="-2692775" y="2018671"/>
            <a:ext cx="4000413" cy="3175881"/>
            <a:chOff x="5207925" y="-1994879"/>
            <a:chExt cx="4000413" cy="3175881"/>
          </a:xfrm>
        </p:grpSpPr>
        <p:sp>
          <p:nvSpPr>
            <p:cNvPr id="2381" name="Google Shape;2381;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49"/>
          <p:cNvSpPr/>
          <p:nvPr/>
        </p:nvSpPr>
        <p:spPr>
          <a:xfrm>
            <a:off x="8515238" y="3221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 name="Google Shape;2411;p4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184" name="Google Shape;184;p5"/>
          <p:cNvSpPr txBox="1">
            <a:spLocks noGrp="1"/>
          </p:cNvSpPr>
          <p:nvPr>
            <p:ph type="subTitle" idx="1"/>
          </p:nvPr>
        </p:nvSpPr>
        <p:spPr>
          <a:xfrm>
            <a:off x="498177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5"/>
          <p:cNvSpPr txBox="1">
            <a:spLocks noGrp="1"/>
          </p:cNvSpPr>
          <p:nvPr>
            <p:ph type="subTitle" idx="2"/>
          </p:nvPr>
        </p:nvSpPr>
        <p:spPr>
          <a:xfrm>
            <a:off x="4981771"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5"/>
          <p:cNvSpPr txBox="1">
            <a:spLocks noGrp="1"/>
          </p:cNvSpPr>
          <p:nvPr>
            <p:ph type="subTitle" idx="3"/>
          </p:nvPr>
        </p:nvSpPr>
        <p:spPr>
          <a:xfrm>
            <a:off x="188043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7" name="Google Shape;187;p5"/>
          <p:cNvSpPr txBox="1">
            <a:spLocks noGrp="1"/>
          </p:cNvSpPr>
          <p:nvPr>
            <p:ph type="subTitle" idx="4"/>
          </p:nvPr>
        </p:nvSpPr>
        <p:spPr>
          <a:xfrm>
            <a:off x="1880425"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8" name="Google Shape;188;p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rot="10800000" flipH="1">
            <a:off x="400702" y="1439175"/>
            <a:ext cx="283332" cy="284718"/>
            <a:chOff x="432750" y="3302025"/>
            <a:chExt cx="216416" cy="217475"/>
          </a:xfrm>
        </p:grpSpPr>
        <p:sp>
          <p:nvSpPr>
            <p:cNvPr id="191" name="Google Shape;191;p5"/>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5"/>
          <p:cNvGrpSpPr/>
          <p:nvPr/>
        </p:nvGrpSpPr>
        <p:grpSpPr>
          <a:xfrm rot="10800000" flipH="1">
            <a:off x="357713" y="2873685"/>
            <a:ext cx="357454" cy="956304"/>
            <a:chOff x="357713" y="600975"/>
            <a:chExt cx="357454" cy="956304"/>
          </a:xfrm>
        </p:grpSpPr>
        <p:sp>
          <p:nvSpPr>
            <p:cNvPr id="194" name="Google Shape;194;p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1">
  <p:cSld name="CUSTOM_1_1_1_1_1_2_1">
    <p:spTree>
      <p:nvGrpSpPr>
        <p:cNvPr id="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823" name="Google Shape;823;p19"/>
          <p:cNvSpPr txBox="1">
            <a:spLocks noGrp="1"/>
          </p:cNvSpPr>
          <p:nvPr>
            <p:ph type="subTitle" idx="1"/>
          </p:nvPr>
        </p:nvSpPr>
        <p:spPr>
          <a:xfrm>
            <a:off x="4874072" y="3821141"/>
            <a:ext cx="2040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4" name="Google Shape;824;p19"/>
          <p:cNvSpPr txBox="1">
            <a:spLocks noGrp="1"/>
          </p:cNvSpPr>
          <p:nvPr>
            <p:ph type="subTitle" idx="2"/>
          </p:nvPr>
        </p:nvSpPr>
        <p:spPr>
          <a:xfrm>
            <a:off x="4874053"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5" name="Google Shape;825;p19"/>
          <p:cNvSpPr txBox="1">
            <a:spLocks noGrp="1"/>
          </p:cNvSpPr>
          <p:nvPr>
            <p:ph type="subTitle" idx="3"/>
          </p:nvPr>
        </p:nvSpPr>
        <p:spPr>
          <a:xfrm>
            <a:off x="2229956" y="3821141"/>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6" name="Google Shape;826;p19"/>
          <p:cNvSpPr txBox="1">
            <a:spLocks noGrp="1"/>
          </p:cNvSpPr>
          <p:nvPr>
            <p:ph type="subTitle" idx="4"/>
          </p:nvPr>
        </p:nvSpPr>
        <p:spPr>
          <a:xfrm>
            <a:off x="2229928"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7" name="Google Shape;827;p1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8" name="Google Shape;828;p19"/>
          <p:cNvSpPr txBox="1">
            <a:spLocks noGrp="1"/>
          </p:cNvSpPr>
          <p:nvPr>
            <p:ph type="subTitle" idx="5"/>
          </p:nvPr>
        </p:nvSpPr>
        <p:spPr>
          <a:xfrm>
            <a:off x="4874072"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9" name="Google Shape;829;p19"/>
          <p:cNvSpPr txBox="1">
            <a:spLocks noGrp="1"/>
          </p:cNvSpPr>
          <p:nvPr>
            <p:ph type="subTitle" idx="6"/>
          </p:nvPr>
        </p:nvSpPr>
        <p:spPr>
          <a:xfrm>
            <a:off x="4874053"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0" name="Google Shape;830;p19"/>
          <p:cNvSpPr txBox="1">
            <a:spLocks noGrp="1"/>
          </p:cNvSpPr>
          <p:nvPr>
            <p:ph type="subTitle" idx="7"/>
          </p:nvPr>
        </p:nvSpPr>
        <p:spPr>
          <a:xfrm>
            <a:off x="2229956"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1" name="Google Shape;831;p19"/>
          <p:cNvSpPr txBox="1">
            <a:spLocks noGrp="1"/>
          </p:cNvSpPr>
          <p:nvPr>
            <p:ph type="subTitle" idx="8"/>
          </p:nvPr>
        </p:nvSpPr>
        <p:spPr>
          <a:xfrm>
            <a:off x="2229928"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19"/>
          <p:cNvSpPr/>
          <p:nvPr/>
        </p:nvSpPr>
        <p:spPr>
          <a:xfrm>
            <a:off x="10203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2">
  <p:cSld name="CUSTOM_1_1_1_1_1_2_1_1">
    <p:spTree>
      <p:nvGrpSpPr>
        <p:cNvPr id="1"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909" name="Google Shape;909;p20"/>
          <p:cNvSpPr txBox="1">
            <a:spLocks noGrp="1"/>
          </p:cNvSpPr>
          <p:nvPr>
            <p:ph type="subTitle" idx="1"/>
          </p:nvPr>
        </p:nvSpPr>
        <p:spPr>
          <a:xfrm>
            <a:off x="6500284" y="2800350"/>
            <a:ext cx="19281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0" name="Google Shape;910;p20"/>
          <p:cNvSpPr txBox="1">
            <a:spLocks noGrp="1"/>
          </p:cNvSpPr>
          <p:nvPr>
            <p:ph type="subTitle" idx="2"/>
          </p:nvPr>
        </p:nvSpPr>
        <p:spPr>
          <a:xfrm>
            <a:off x="6500273"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1" name="Google Shape;911;p20"/>
          <p:cNvSpPr txBox="1">
            <a:spLocks noGrp="1"/>
          </p:cNvSpPr>
          <p:nvPr>
            <p:ph type="subTitle" idx="3"/>
          </p:nvPr>
        </p:nvSpPr>
        <p:spPr>
          <a:xfrm>
            <a:off x="4572006" y="2800350"/>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2" name="Google Shape;912;p20"/>
          <p:cNvSpPr txBox="1">
            <a:spLocks noGrp="1"/>
          </p:cNvSpPr>
          <p:nvPr>
            <p:ph type="subTitle" idx="4"/>
          </p:nvPr>
        </p:nvSpPr>
        <p:spPr>
          <a:xfrm>
            <a:off x="4571984"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3" name="Google Shape;913;p2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914" name="Google Shape;914;p20"/>
          <p:cNvSpPr txBox="1">
            <a:spLocks noGrp="1"/>
          </p:cNvSpPr>
          <p:nvPr>
            <p:ph type="subTitle" idx="5"/>
          </p:nvPr>
        </p:nvSpPr>
        <p:spPr>
          <a:xfrm>
            <a:off x="2643734"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5" name="Google Shape;915;p20"/>
          <p:cNvSpPr txBox="1">
            <a:spLocks noGrp="1"/>
          </p:cNvSpPr>
          <p:nvPr>
            <p:ph type="subTitle" idx="6"/>
          </p:nvPr>
        </p:nvSpPr>
        <p:spPr>
          <a:xfrm>
            <a:off x="2643718"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6" name="Google Shape;916;p20"/>
          <p:cNvSpPr txBox="1">
            <a:spLocks noGrp="1"/>
          </p:cNvSpPr>
          <p:nvPr>
            <p:ph type="subTitle" idx="7"/>
          </p:nvPr>
        </p:nvSpPr>
        <p:spPr>
          <a:xfrm>
            <a:off x="715527"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7" name="Google Shape;917;p20"/>
          <p:cNvSpPr txBox="1">
            <a:spLocks noGrp="1"/>
          </p:cNvSpPr>
          <p:nvPr>
            <p:ph type="subTitle" idx="8"/>
          </p:nvPr>
        </p:nvSpPr>
        <p:spPr>
          <a:xfrm>
            <a:off x="715500"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062" name="Google Shape;1062;p23"/>
          <p:cNvSpPr txBox="1">
            <a:spLocks noGrp="1"/>
          </p:cNvSpPr>
          <p:nvPr>
            <p:ph type="subTitle" idx="1"/>
          </p:nvPr>
        </p:nvSpPr>
        <p:spPr>
          <a:xfrm>
            <a:off x="3358449"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3" name="Google Shape;1063;p23"/>
          <p:cNvSpPr txBox="1">
            <a:spLocks noGrp="1"/>
          </p:cNvSpPr>
          <p:nvPr>
            <p:ph type="subTitle" idx="2"/>
          </p:nvPr>
        </p:nvSpPr>
        <p:spPr>
          <a:xfrm>
            <a:off x="3358449"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4" name="Google Shape;1064;p23"/>
          <p:cNvSpPr txBox="1">
            <a:spLocks noGrp="1"/>
          </p:cNvSpPr>
          <p:nvPr>
            <p:ph type="subTitle" idx="3"/>
          </p:nvPr>
        </p:nvSpPr>
        <p:spPr>
          <a:xfrm>
            <a:off x="5977723"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23"/>
          <p:cNvSpPr txBox="1">
            <a:spLocks noGrp="1"/>
          </p:cNvSpPr>
          <p:nvPr>
            <p:ph type="subTitle" idx="4"/>
          </p:nvPr>
        </p:nvSpPr>
        <p:spPr>
          <a:xfrm>
            <a:off x="5977723"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23"/>
          <p:cNvSpPr txBox="1">
            <a:spLocks noGrp="1"/>
          </p:cNvSpPr>
          <p:nvPr>
            <p:ph type="subTitle" idx="5"/>
          </p:nvPr>
        </p:nvSpPr>
        <p:spPr>
          <a:xfrm>
            <a:off x="739174"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23"/>
          <p:cNvSpPr txBox="1">
            <a:spLocks noGrp="1"/>
          </p:cNvSpPr>
          <p:nvPr>
            <p:ph type="subTitle" idx="6"/>
          </p:nvPr>
        </p:nvSpPr>
        <p:spPr>
          <a:xfrm>
            <a:off x="739174"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2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069" name="Google Shape;1069;p23"/>
          <p:cNvPicPr preferRelativeResize="0"/>
          <p:nvPr/>
        </p:nvPicPr>
        <p:blipFill rotWithShape="1">
          <a:blip r:embed="rId3">
            <a:alphaModFix/>
          </a:blip>
          <a:srcRect l="228" r="238"/>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23"/>
          <p:cNvSpPr/>
          <p:nvPr/>
        </p:nvSpPr>
        <p:spPr>
          <a:xfrm flipH="1">
            <a:off x="3358461" y="4156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1">
  <p:cSld name="CUSTOM_1_1_2_1_1">
    <p:spTree>
      <p:nvGrpSpPr>
        <p:cNvPr id="1"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285" name="Google Shape;1285;p30"/>
          <p:cNvSpPr txBox="1">
            <a:spLocks noGrp="1"/>
          </p:cNvSpPr>
          <p:nvPr>
            <p:ph type="subTitle" idx="1"/>
          </p:nvPr>
        </p:nvSpPr>
        <p:spPr>
          <a:xfrm flipH="1">
            <a:off x="6591267"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6" name="Google Shape;1286;p30"/>
          <p:cNvSpPr txBox="1">
            <a:spLocks noGrp="1"/>
          </p:cNvSpPr>
          <p:nvPr>
            <p:ph type="subTitle" idx="2"/>
          </p:nvPr>
        </p:nvSpPr>
        <p:spPr>
          <a:xfrm flipH="1">
            <a:off x="6591274"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7" name="Google Shape;1287;p30"/>
          <p:cNvSpPr txBox="1">
            <a:spLocks noGrp="1"/>
          </p:cNvSpPr>
          <p:nvPr>
            <p:ph type="subTitle" idx="3"/>
          </p:nvPr>
        </p:nvSpPr>
        <p:spPr>
          <a:xfrm flipH="1">
            <a:off x="971843"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8" name="Google Shape;1288;p30"/>
          <p:cNvSpPr txBox="1">
            <a:spLocks noGrp="1"/>
          </p:cNvSpPr>
          <p:nvPr>
            <p:ph type="subTitle" idx="4"/>
          </p:nvPr>
        </p:nvSpPr>
        <p:spPr>
          <a:xfrm flipH="1">
            <a:off x="971849"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9" name="Google Shape;1289;p30"/>
          <p:cNvSpPr txBox="1">
            <a:spLocks noGrp="1"/>
          </p:cNvSpPr>
          <p:nvPr>
            <p:ph type="subTitle" idx="5"/>
          </p:nvPr>
        </p:nvSpPr>
        <p:spPr>
          <a:xfrm>
            <a:off x="3781555"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0" name="Google Shape;1290;p30"/>
          <p:cNvSpPr txBox="1">
            <a:spLocks noGrp="1"/>
          </p:cNvSpPr>
          <p:nvPr>
            <p:ph type="subTitle" idx="6"/>
          </p:nvPr>
        </p:nvSpPr>
        <p:spPr>
          <a:xfrm>
            <a:off x="3781562"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1" name="Google Shape;1291;p3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92" name="Google Shape;1292;p30"/>
          <p:cNvSpPr txBox="1">
            <a:spLocks noGrp="1"/>
          </p:cNvSpPr>
          <p:nvPr>
            <p:ph type="subTitle" idx="7"/>
          </p:nvPr>
        </p:nvSpPr>
        <p:spPr>
          <a:xfrm>
            <a:off x="5186411"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3" name="Google Shape;1293;p30"/>
          <p:cNvSpPr txBox="1">
            <a:spLocks noGrp="1"/>
          </p:cNvSpPr>
          <p:nvPr>
            <p:ph type="subTitle" idx="8"/>
          </p:nvPr>
        </p:nvSpPr>
        <p:spPr>
          <a:xfrm>
            <a:off x="5186418"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4" name="Google Shape;1294;p30"/>
          <p:cNvSpPr txBox="1">
            <a:spLocks noGrp="1"/>
          </p:cNvSpPr>
          <p:nvPr>
            <p:ph type="subTitle" idx="9"/>
          </p:nvPr>
        </p:nvSpPr>
        <p:spPr>
          <a:xfrm>
            <a:off x="2376699"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5" name="Google Shape;1295;p30"/>
          <p:cNvSpPr txBox="1">
            <a:spLocks noGrp="1"/>
          </p:cNvSpPr>
          <p:nvPr>
            <p:ph type="subTitle" idx="13"/>
          </p:nvPr>
        </p:nvSpPr>
        <p:spPr>
          <a:xfrm>
            <a:off x="2376705"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rot="10800000" flipH="1">
            <a:off x="400702" y="1439175"/>
            <a:ext cx="283332" cy="284718"/>
            <a:chOff x="432750" y="3302025"/>
            <a:chExt cx="216416" cy="217475"/>
          </a:xfrm>
        </p:grpSpPr>
        <p:sp>
          <p:nvSpPr>
            <p:cNvPr id="1298" name="Google Shape;1298;p30"/>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0"/>
          <p:cNvGrpSpPr/>
          <p:nvPr/>
        </p:nvGrpSpPr>
        <p:grpSpPr>
          <a:xfrm rot="10800000" flipH="1">
            <a:off x="357713" y="2873685"/>
            <a:ext cx="357454" cy="956304"/>
            <a:chOff x="357713" y="600975"/>
            <a:chExt cx="357454" cy="956304"/>
          </a:xfrm>
        </p:grpSpPr>
        <p:sp>
          <p:nvSpPr>
            <p:cNvPr id="1301" name="Google Shape;1301;p3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65" r:id="rId5"/>
    <p:sldLayoutId id="2147483666" r:id="rId6"/>
    <p:sldLayoutId id="2147483668" r:id="rId7"/>
    <p:sldLayoutId id="2147483669" r:id="rId8"/>
    <p:sldLayoutId id="2147483676" r:id="rId9"/>
    <p:sldLayoutId id="2147483678" r:id="rId10"/>
    <p:sldLayoutId id="2147483679" r:id="rId11"/>
    <p:sldLayoutId id="2147483680" r:id="rId12"/>
    <p:sldLayoutId id="2147483683" r:id="rId13"/>
    <p:sldLayoutId id="2147483684" r:id="rId14"/>
    <p:sldLayoutId id="2147483691" r:id="rId15"/>
    <p:sldLayoutId id="2147483695" r:id="rId16"/>
    <p:sldLayoutId id="2147483697" r:id="rId17"/>
    <p:sldLayoutId id="2147483698" r:id="rId18"/>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450" y="1184765"/>
            <a:ext cx="6647100" cy="2773969"/>
          </a:xfrm>
          <a:prstGeom prst="rect">
            <a:avLst/>
          </a:prstGeom>
        </p:spPr>
        <p:txBody>
          <a:bodyPr spcFirstLastPara="1" wrap="square" lIns="91425" tIns="0" rIns="91425" bIns="91425" anchor="t" anchorCtr="0">
            <a:noAutofit/>
          </a:bodyPr>
          <a:lstStyle/>
          <a:p>
            <a:pPr>
              <a:spcAft>
                <a:spcPts val="200"/>
              </a:spcAft>
            </a:pPr>
            <a:r>
              <a:rPr lang="en" sz="5800" dirty="0"/>
              <a:t>DATA SCIENCE</a:t>
            </a:r>
            <a:r>
              <a:rPr lang="en" dirty="0"/>
              <a:t> </a:t>
            </a:r>
            <a:r>
              <a:rPr lang="es-UY" dirty="0"/>
              <a:t>Credit Card Classification</a:t>
            </a:r>
            <a:endParaRPr sz="5050" dirty="0">
              <a:solidFill>
                <a:schemeClr val="dk2"/>
              </a:solidFill>
            </a:endParaRPr>
          </a:p>
        </p:txBody>
      </p:sp>
      <p:sp>
        <p:nvSpPr>
          <p:cNvPr id="2592" name="Google Shape;2592;p58"/>
          <p:cNvSpPr txBox="1">
            <a:spLocks noGrp="1"/>
          </p:cNvSpPr>
          <p:nvPr>
            <p:ph type="subTitle" idx="1"/>
          </p:nvPr>
        </p:nvSpPr>
        <p:spPr>
          <a:xfrm>
            <a:off x="1248450" y="4087086"/>
            <a:ext cx="6647100" cy="378000"/>
          </a:xfrm>
          <a:prstGeom prst="rect">
            <a:avLst/>
          </a:prstGeom>
        </p:spPr>
        <p:txBody>
          <a:bodyPr spcFirstLastPara="1" wrap="square" lIns="91425" tIns="0" rIns="91425" bIns="91425" anchor="t" anchorCtr="0">
            <a:noAutofit/>
          </a:bodyPr>
          <a:lstStyle/>
          <a:p>
            <a:pPr marL="0" indent="0">
              <a:buClr>
                <a:schemeClr val="dk1"/>
              </a:buClr>
              <a:buSzPts val="1100"/>
            </a:pPr>
            <a:r>
              <a:rPr lang="pt-BR" dirty="0"/>
              <a:t>Proyecto de Data Science - Enzo Pereira - CoderHouse</a:t>
            </a:r>
          </a:p>
          <a:p>
            <a:pPr marL="0" lvl="0" indent="0" algn="ctr" rtl="0">
              <a:spcBef>
                <a:spcPts val="0"/>
              </a:spcBef>
              <a:spcAft>
                <a:spcPts val="0"/>
              </a:spcAft>
              <a:buClr>
                <a:schemeClr val="dk1"/>
              </a:buClr>
              <a:buSzPts val="1100"/>
              <a:buFont typeface="Arial"/>
              <a:buNone/>
            </a:pP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592"/>
                                        </p:tgtEl>
                                        <p:attrNameLst>
                                          <p:attrName>style.visibility</p:attrName>
                                        </p:attrNameLst>
                                      </p:cBhvr>
                                      <p:to>
                                        <p:strVal val="visible"/>
                                      </p:to>
                                    </p:set>
                                    <p:animEffect transition="in" filter="fade">
                                      <p:cBhvr>
                                        <p:cTn id="10"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4"/>
        <p:cNvGrpSpPr/>
        <p:nvPr/>
      </p:nvGrpSpPr>
      <p:grpSpPr>
        <a:xfrm>
          <a:off x="0" y="0"/>
          <a:ext cx="0" cy="0"/>
          <a:chOff x="0" y="0"/>
          <a:chExt cx="0" cy="0"/>
        </a:xfrm>
      </p:grpSpPr>
      <p:sp>
        <p:nvSpPr>
          <p:cNvPr id="3208" name="Google Shape;3208;p78"/>
          <p:cNvSpPr txBox="1">
            <a:spLocks noGrp="1"/>
          </p:cNvSpPr>
          <p:nvPr>
            <p:ph type="subTitle" idx="4"/>
          </p:nvPr>
        </p:nvSpPr>
        <p:spPr>
          <a:xfrm>
            <a:off x="6136243" y="1459393"/>
            <a:ext cx="2281800" cy="2554522"/>
          </a:xfrm>
          <a:prstGeom prst="rect">
            <a:avLst/>
          </a:prstGeom>
        </p:spPr>
        <p:txBody>
          <a:bodyPr spcFirstLastPara="1" wrap="square" lIns="91425" tIns="0" rIns="91425" bIns="91425" anchor="t" anchorCtr="0">
            <a:noAutofit/>
          </a:bodyPr>
          <a:lstStyle/>
          <a:p>
            <a:pPr algn="l"/>
            <a:r>
              <a:rPr lang="es-ES" dirty="0"/>
              <a:t>En esta gráfica se</a:t>
            </a:r>
          </a:p>
          <a:p>
            <a:pPr algn="l"/>
            <a:r>
              <a:rPr lang="es-ES" dirty="0"/>
              <a:t>compara la cantidad de</a:t>
            </a:r>
          </a:p>
          <a:p>
            <a:pPr algn="l"/>
            <a:r>
              <a:rPr lang="es-ES" dirty="0"/>
              <a:t>individuos que</a:t>
            </a:r>
          </a:p>
          <a:p>
            <a:pPr algn="l"/>
            <a:r>
              <a:rPr lang="es-ES" dirty="0"/>
              <a:t>presentan riesgo de</a:t>
            </a:r>
          </a:p>
          <a:p>
            <a:pPr algn="l"/>
            <a:r>
              <a:rPr lang="es-ES" dirty="0"/>
              <a:t>incumplimiento de pago</a:t>
            </a:r>
          </a:p>
          <a:p>
            <a:pPr algn="l"/>
            <a:r>
              <a:rPr lang="es-ES" dirty="0"/>
              <a:t>de su tarjeta de crédito</a:t>
            </a:r>
          </a:p>
          <a:p>
            <a:pPr algn="l"/>
            <a:r>
              <a:rPr lang="es-ES" dirty="0"/>
              <a:t>en comparación a los</a:t>
            </a:r>
          </a:p>
          <a:p>
            <a:pPr algn="l"/>
            <a:r>
              <a:rPr lang="es-ES" dirty="0"/>
              <a:t>que no presentan</a:t>
            </a:r>
          </a:p>
          <a:p>
            <a:pPr algn="l"/>
            <a:r>
              <a:rPr lang="es-ES" dirty="0"/>
              <a:t>riesgo, podemos</a:t>
            </a:r>
          </a:p>
          <a:p>
            <a:pPr algn="l"/>
            <a:r>
              <a:rPr lang="es-ES" dirty="0"/>
              <a:t>observar que en su</a:t>
            </a:r>
          </a:p>
          <a:p>
            <a:pPr algn="l"/>
            <a:r>
              <a:rPr lang="es-ES" dirty="0"/>
              <a:t>mayoría no presentan</a:t>
            </a:r>
          </a:p>
          <a:p>
            <a:pPr algn="l"/>
            <a:r>
              <a:rPr lang="es-ES" dirty="0"/>
              <a:t>riesgo.</a:t>
            </a:r>
          </a:p>
        </p:txBody>
      </p:sp>
      <p:sp>
        <p:nvSpPr>
          <p:cNvPr id="3217" name="Google Shape;3217;p78"/>
          <p:cNvSpPr txBox="1">
            <a:spLocks noGrp="1"/>
          </p:cNvSpPr>
          <p:nvPr>
            <p:ph type="title"/>
          </p:nvPr>
        </p:nvSpPr>
        <p:spPr>
          <a:xfrm>
            <a:off x="715500" y="538249"/>
            <a:ext cx="7713000" cy="86746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Distribucion de la poblacion segun riesgo:</a:t>
            </a:r>
            <a:endParaRPr dirty="0"/>
          </a:p>
        </p:txBody>
      </p:sp>
      <p:sp>
        <p:nvSpPr>
          <p:cNvPr id="3223" name="Google Shape;3223;p7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Imagen 8">
            <a:extLst>
              <a:ext uri="{FF2B5EF4-FFF2-40B4-BE49-F238E27FC236}">
                <a16:creationId xmlns:a16="http://schemas.microsoft.com/office/drawing/2014/main" id="{C3E47DA9-917F-1779-4AF2-256A1AD4B5D5}"/>
              </a:ext>
            </a:extLst>
          </p:cNvPr>
          <p:cNvPicPr>
            <a:picLocks noChangeAspect="1"/>
          </p:cNvPicPr>
          <p:nvPr/>
        </p:nvPicPr>
        <p:blipFill>
          <a:blip r:embed="rId4"/>
          <a:stretch>
            <a:fillRect/>
          </a:stretch>
        </p:blipFill>
        <p:spPr>
          <a:xfrm>
            <a:off x="2167953" y="1405718"/>
            <a:ext cx="3577754" cy="28088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08"/>
                                        </p:tgtEl>
                                        <p:attrNameLst>
                                          <p:attrName>style.visibility</p:attrName>
                                        </p:attrNameLst>
                                      </p:cBhvr>
                                      <p:to>
                                        <p:strVal val="visible"/>
                                      </p:to>
                                    </p:set>
                                    <p:animEffect transition="in" filter="fade">
                                      <p:cBhvr>
                                        <p:cTn id="7" dur="1000"/>
                                        <p:tgtEl>
                                          <p:spTgt spid="3208"/>
                                        </p:tgtEl>
                                      </p:cBhvr>
                                    </p:animEffect>
                                  </p:childTnLst>
                                </p:cTn>
                              </p:par>
                              <p:par>
                                <p:cTn id="8" presetID="2" presetClass="entr" presetSubtype="8" fill="hold" nodeType="withEffect">
                                  <p:stCondLst>
                                    <p:cond delay="0"/>
                                  </p:stCondLst>
                                  <p:childTnLst>
                                    <p:set>
                                      <p:cBhvr>
                                        <p:cTn id="9" dur="1" fill="hold">
                                          <p:stCondLst>
                                            <p:cond delay="0"/>
                                          </p:stCondLst>
                                        </p:cTn>
                                        <p:tgtEl>
                                          <p:spTgt spid="3217"/>
                                        </p:tgtEl>
                                        <p:attrNameLst>
                                          <p:attrName>style.visibility</p:attrName>
                                        </p:attrNameLst>
                                      </p:cBhvr>
                                      <p:to>
                                        <p:strVal val="visible"/>
                                      </p:to>
                                    </p:set>
                                    <p:anim calcmode="lin" valueType="num">
                                      <p:cBhvr additive="base">
                                        <p:cTn id="10" dur="1000"/>
                                        <p:tgtEl>
                                          <p:spTgt spid="3217"/>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223"/>
                                        </p:tgtEl>
                                        <p:attrNameLst>
                                          <p:attrName>style.visibility</p:attrName>
                                        </p:attrNameLst>
                                      </p:cBhvr>
                                      <p:to>
                                        <p:strVal val="visible"/>
                                      </p:to>
                                    </p:set>
                                    <p:animEffect transition="in" filter="fade">
                                      <p:cBhvr>
                                        <p:cTn id="13" dur="1000"/>
                                        <p:tgtEl>
                                          <p:spTgt spid="3223"/>
                                        </p:tgtEl>
                                      </p:cBhvr>
                                    </p:animEffect>
                                  </p:childTnLst>
                                </p:cTn>
                              </p:par>
                              <p:par>
                                <p:cTn id="14" presetID="10" presetClass="entr" presetSubtype="0" fill="hold" nodeType="withEffect">
                                  <p:stCondLst>
                                    <p:cond delay="0"/>
                                  </p:stCondLst>
                                  <p:childTnLst>
                                    <p:set>
                                      <p:cBhvr>
                                        <p:cTn id="15" dur="1" fill="hold">
                                          <p:stCondLst>
                                            <p:cond delay="0"/>
                                          </p:stCondLst>
                                        </p:cTn>
                                        <p:tgtEl>
                                          <p:spTgt spid="3224"/>
                                        </p:tgtEl>
                                        <p:attrNameLst>
                                          <p:attrName>style.visibility</p:attrName>
                                        </p:attrNameLst>
                                      </p:cBhvr>
                                      <p:to>
                                        <p:strVal val="visible"/>
                                      </p:to>
                                    </p:set>
                                    <p:animEffect transition="in" filter="fade">
                                      <p:cBhvr>
                                        <p:cTn id="16" dur="1000"/>
                                        <p:tgtEl>
                                          <p:spTgt spid="3224"/>
                                        </p:tgtEl>
                                      </p:cBhvr>
                                    </p:animEffect>
                                  </p:childTnLst>
                                </p:cTn>
                              </p:par>
                              <p:par>
                                <p:cTn id="17" presetID="10" presetClass="entr" presetSubtype="0" fill="hold" nodeType="withEffect">
                                  <p:stCondLst>
                                    <p:cond delay="0"/>
                                  </p:stCondLst>
                                  <p:childTnLst>
                                    <p:set>
                                      <p:cBhvr>
                                        <p:cTn id="18" dur="1" fill="hold">
                                          <p:stCondLst>
                                            <p:cond delay="0"/>
                                          </p:stCondLst>
                                        </p:cTn>
                                        <p:tgtEl>
                                          <p:spTgt spid="3225"/>
                                        </p:tgtEl>
                                        <p:attrNameLst>
                                          <p:attrName>style.visibility</p:attrName>
                                        </p:attrNameLst>
                                      </p:cBhvr>
                                      <p:to>
                                        <p:strVal val="visible"/>
                                      </p:to>
                                    </p:set>
                                    <p:animEffect transition="in" filter="fade">
                                      <p:cBhvr>
                                        <p:cTn id="19" dur="1000"/>
                                        <p:tgtEl>
                                          <p:spTgt spid="3225"/>
                                        </p:tgtEl>
                                      </p:cBhvr>
                                    </p:animEffect>
                                  </p:childTnLst>
                                </p:cTn>
                              </p:par>
                              <p:par>
                                <p:cTn id="20" presetID="10" presetClass="entr" presetSubtype="0" fill="hold" nodeType="withEffect">
                                  <p:stCondLst>
                                    <p:cond delay="0"/>
                                  </p:stCondLst>
                                  <p:childTnLst>
                                    <p:set>
                                      <p:cBhvr>
                                        <p:cTn id="21" dur="1" fill="hold">
                                          <p:stCondLst>
                                            <p:cond delay="0"/>
                                          </p:stCondLst>
                                        </p:cTn>
                                        <p:tgtEl>
                                          <p:spTgt spid="3226"/>
                                        </p:tgtEl>
                                        <p:attrNameLst>
                                          <p:attrName>style.visibility</p:attrName>
                                        </p:attrNameLst>
                                      </p:cBhvr>
                                      <p:to>
                                        <p:strVal val="visible"/>
                                      </p:to>
                                    </p:set>
                                    <p:animEffect transition="in" filter="fade">
                                      <p:cBhvr>
                                        <p:cTn id="22" dur="1000"/>
                                        <p:tgtEl>
                                          <p:spTgt spid="3226"/>
                                        </p:tgtEl>
                                      </p:cBhvr>
                                    </p:animEffect>
                                  </p:childTnLst>
                                </p:cTn>
                              </p:par>
                              <p:par>
                                <p:cTn id="23" presetID="10" presetClass="entr" presetSubtype="0" fill="hold" nodeType="withEffect">
                                  <p:stCondLst>
                                    <p:cond delay="0"/>
                                  </p:stCondLst>
                                  <p:childTnLst>
                                    <p:set>
                                      <p:cBhvr>
                                        <p:cTn id="24" dur="1" fill="hold">
                                          <p:stCondLst>
                                            <p:cond delay="0"/>
                                          </p:stCondLst>
                                        </p:cTn>
                                        <p:tgtEl>
                                          <p:spTgt spid="3227"/>
                                        </p:tgtEl>
                                        <p:attrNameLst>
                                          <p:attrName>style.visibility</p:attrName>
                                        </p:attrNameLst>
                                      </p:cBhvr>
                                      <p:to>
                                        <p:strVal val="visible"/>
                                      </p:to>
                                    </p:set>
                                    <p:animEffect transition="in" filter="fade">
                                      <p:cBhvr>
                                        <p:cTn id="25" dur="1000"/>
                                        <p:tgtEl>
                                          <p:spTgt spid="3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1"/>
        <p:cNvGrpSpPr/>
        <p:nvPr/>
      </p:nvGrpSpPr>
      <p:grpSpPr>
        <a:xfrm>
          <a:off x="0" y="0"/>
          <a:ext cx="0" cy="0"/>
          <a:chOff x="0" y="0"/>
          <a:chExt cx="0" cy="0"/>
        </a:xfrm>
      </p:grpSpPr>
      <p:sp>
        <p:nvSpPr>
          <p:cNvPr id="3233" name="Google Shape;3233;p79"/>
          <p:cNvSpPr txBox="1">
            <a:spLocks noGrp="1"/>
          </p:cNvSpPr>
          <p:nvPr>
            <p:ph type="subTitle" idx="2"/>
          </p:nvPr>
        </p:nvSpPr>
        <p:spPr>
          <a:xfrm>
            <a:off x="779992" y="2884786"/>
            <a:ext cx="7496962" cy="1482498"/>
          </a:xfrm>
          <a:prstGeom prst="rect">
            <a:avLst/>
          </a:prstGeom>
        </p:spPr>
        <p:txBody>
          <a:bodyPr spcFirstLastPara="1" wrap="square" lIns="91425" tIns="91425" rIns="91425" bIns="91425" anchor="t" anchorCtr="0">
            <a:noAutofit/>
          </a:bodyPr>
          <a:lstStyle/>
          <a:p>
            <a:pPr algn="l"/>
            <a:r>
              <a:rPr lang="es-ES" dirty="0"/>
              <a:t>Para esta prueba de estableció un nivel de significancia de 0,05 para el resultado de P</a:t>
            </a:r>
          </a:p>
          <a:p>
            <a:pPr algn="l"/>
            <a:r>
              <a:rPr lang="es-ES" dirty="0"/>
              <a:t>valor.</a:t>
            </a:r>
          </a:p>
          <a:p>
            <a:pPr algn="l"/>
            <a:r>
              <a:rPr lang="es-ES" dirty="0"/>
              <a:t>Al observar los resultados de la prueba de chi-cuadrado y el P-valor podemos decir que</a:t>
            </a:r>
          </a:p>
          <a:p>
            <a:pPr algn="l"/>
            <a:r>
              <a:rPr lang="es-ES" dirty="0"/>
              <a:t>al ser P-valor &lt; que el nivel de significancia establecido y al ser el valor de chi2 5.840</a:t>
            </a:r>
          </a:p>
          <a:p>
            <a:pPr algn="l"/>
            <a:r>
              <a:rPr lang="es-ES" dirty="0"/>
              <a:t>con 9709 grados de libertad indica que existe una discrepancia entre los datos</a:t>
            </a:r>
          </a:p>
          <a:p>
            <a:pPr algn="l"/>
            <a:r>
              <a:rPr lang="es-ES" dirty="0"/>
              <a:t>observados y los datos esperados, por lo tanto, podemos rechazar h0.</a:t>
            </a:r>
          </a:p>
        </p:txBody>
      </p:sp>
      <p:sp>
        <p:nvSpPr>
          <p:cNvPr id="3237" name="Google Shape;3237;p7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r>
              <a:rPr lang="es-ES" dirty="0"/>
              <a:t>Relación entre desempleo y riesgo:</a:t>
            </a:r>
          </a:p>
        </p:txBody>
      </p:sp>
      <p:sp>
        <p:nvSpPr>
          <p:cNvPr id="3288" name="Google Shape;3288;p7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Imagen 16">
            <a:extLst>
              <a:ext uri="{FF2B5EF4-FFF2-40B4-BE49-F238E27FC236}">
                <a16:creationId xmlns:a16="http://schemas.microsoft.com/office/drawing/2014/main" id="{3DADF154-3B37-6BE1-9D4D-E296760273FD}"/>
              </a:ext>
            </a:extLst>
          </p:cNvPr>
          <p:cNvPicPr>
            <a:picLocks noChangeAspect="1"/>
          </p:cNvPicPr>
          <p:nvPr/>
        </p:nvPicPr>
        <p:blipFill>
          <a:blip r:embed="rId4"/>
          <a:stretch>
            <a:fillRect/>
          </a:stretch>
        </p:blipFill>
        <p:spPr>
          <a:xfrm>
            <a:off x="779992" y="1723992"/>
            <a:ext cx="7584015" cy="9283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37"/>
                                        </p:tgtEl>
                                        <p:attrNameLst>
                                          <p:attrName>style.visibility</p:attrName>
                                        </p:attrNameLst>
                                      </p:cBhvr>
                                      <p:to>
                                        <p:strVal val="visible"/>
                                      </p:to>
                                    </p:set>
                                    <p:anim calcmode="lin" valueType="num">
                                      <p:cBhvr additive="base">
                                        <p:cTn id="7" dur="1000"/>
                                        <p:tgtEl>
                                          <p:spTgt spid="3237"/>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233"/>
                                        </p:tgtEl>
                                        <p:attrNameLst>
                                          <p:attrName>style.visibility</p:attrName>
                                        </p:attrNameLst>
                                      </p:cBhvr>
                                      <p:to>
                                        <p:strVal val="visible"/>
                                      </p:to>
                                    </p:set>
                                    <p:animEffect transition="in" filter="fade">
                                      <p:cBhvr>
                                        <p:cTn id="10" dur="1000"/>
                                        <p:tgtEl>
                                          <p:spTgt spid="3233"/>
                                        </p:tgtEl>
                                      </p:cBhvr>
                                    </p:animEffect>
                                  </p:childTnLst>
                                </p:cTn>
                              </p:par>
                              <p:par>
                                <p:cTn id="11" presetID="10" presetClass="entr" presetSubtype="0" fill="hold" nodeType="withEffect">
                                  <p:stCondLst>
                                    <p:cond delay="0"/>
                                  </p:stCondLst>
                                  <p:childTnLst>
                                    <p:set>
                                      <p:cBhvr>
                                        <p:cTn id="12" dur="1" fill="hold">
                                          <p:stCondLst>
                                            <p:cond delay="0"/>
                                          </p:stCondLst>
                                        </p:cTn>
                                        <p:tgtEl>
                                          <p:spTgt spid="3288"/>
                                        </p:tgtEl>
                                        <p:attrNameLst>
                                          <p:attrName>style.visibility</p:attrName>
                                        </p:attrNameLst>
                                      </p:cBhvr>
                                      <p:to>
                                        <p:strVal val="visible"/>
                                      </p:to>
                                    </p:set>
                                    <p:animEffect transition="in" filter="fade">
                                      <p:cBhvr>
                                        <p:cTn id="13" dur="1000"/>
                                        <p:tgtEl>
                                          <p:spTgt spid="3288"/>
                                        </p:tgtEl>
                                      </p:cBhvr>
                                    </p:animEffect>
                                  </p:childTnLst>
                                </p:cTn>
                              </p:par>
                              <p:par>
                                <p:cTn id="14" presetID="10" presetClass="entr" presetSubtype="0" fill="hold" nodeType="withEffect">
                                  <p:stCondLst>
                                    <p:cond delay="0"/>
                                  </p:stCondLst>
                                  <p:childTnLst>
                                    <p:set>
                                      <p:cBhvr>
                                        <p:cTn id="15" dur="1" fill="hold">
                                          <p:stCondLst>
                                            <p:cond delay="0"/>
                                          </p:stCondLst>
                                        </p:cTn>
                                        <p:tgtEl>
                                          <p:spTgt spid="3289"/>
                                        </p:tgtEl>
                                        <p:attrNameLst>
                                          <p:attrName>style.visibility</p:attrName>
                                        </p:attrNameLst>
                                      </p:cBhvr>
                                      <p:to>
                                        <p:strVal val="visible"/>
                                      </p:to>
                                    </p:set>
                                    <p:animEffect transition="in" filter="fade">
                                      <p:cBhvr>
                                        <p:cTn id="16" dur="1000"/>
                                        <p:tgtEl>
                                          <p:spTgt spid="3289"/>
                                        </p:tgtEl>
                                      </p:cBhvr>
                                    </p:animEffect>
                                  </p:childTnLst>
                                </p:cTn>
                              </p:par>
                              <p:par>
                                <p:cTn id="17" presetID="10" presetClass="entr" presetSubtype="0" fill="hold" nodeType="withEffect">
                                  <p:stCondLst>
                                    <p:cond delay="0"/>
                                  </p:stCondLst>
                                  <p:childTnLst>
                                    <p:set>
                                      <p:cBhvr>
                                        <p:cTn id="18" dur="1" fill="hold">
                                          <p:stCondLst>
                                            <p:cond delay="0"/>
                                          </p:stCondLst>
                                        </p:cTn>
                                        <p:tgtEl>
                                          <p:spTgt spid="3290"/>
                                        </p:tgtEl>
                                        <p:attrNameLst>
                                          <p:attrName>style.visibility</p:attrName>
                                        </p:attrNameLst>
                                      </p:cBhvr>
                                      <p:to>
                                        <p:strVal val="visible"/>
                                      </p:to>
                                    </p:set>
                                    <p:animEffect transition="in" filter="fade">
                                      <p:cBhvr>
                                        <p:cTn id="19" dur="1000"/>
                                        <p:tgtEl>
                                          <p:spTgt spid="3290"/>
                                        </p:tgtEl>
                                      </p:cBhvr>
                                    </p:animEffect>
                                  </p:childTnLst>
                                </p:cTn>
                              </p:par>
                              <p:par>
                                <p:cTn id="20" presetID="10" presetClass="entr" presetSubtype="0" fill="hold" nodeType="withEffect">
                                  <p:stCondLst>
                                    <p:cond delay="0"/>
                                  </p:stCondLst>
                                  <p:childTnLst>
                                    <p:set>
                                      <p:cBhvr>
                                        <p:cTn id="21" dur="1" fill="hold">
                                          <p:stCondLst>
                                            <p:cond delay="0"/>
                                          </p:stCondLst>
                                        </p:cTn>
                                        <p:tgtEl>
                                          <p:spTgt spid="3291"/>
                                        </p:tgtEl>
                                        <p:attrNameLst>
                                          <p:attrName>style.visibility</p:attrName>
                                        </p:attrNameLst>
                                      </p:cBhvr>
                                      <p:to>
                                        <p:strVal val="visible"/>
                                      </p:to>
                                    </p:set>
                                    <p:animEffect transition="in" filter="fade">
                                      <p:cBhvr>
                                        <p:cTn id="22" dur="1000"/>
                                        <p:tgtEl>
                                          <p:spTgt spid="3291"/>
                                        </p:tgtEl>
                                      </p:cBhvr>
                                    </p:animEffect>
                                  </p:childTnLst>
                                </p:cTn>
                              </p:par>
                              <p:par>
                                <p:cTn id="23" presetID="10" presetClass="entr" presetSubtype="0" fill="hold" nodeType="withEffect">
                                  <p:stCondLst>
                                    <p:cond delay="0"/>
                                  </p:stCondLst>
                                  <p:childTnLst>
                                    <p:set>
                                      <p:cBhvr>
                                        <p:cTn id="24" dur="1" fill="hold">
                                          <p:stCondLst>
                                            <p:cond delay="0"/>
                                          </p:stCondLst>
                                        </p:cTn>
                                        <p:tgtEl>
                                          <p:spTgt spid="3292"/>
                                        </p:tgtEl>
                                        <p:attrNameLst>
                                          <p:attrName>style.visibility</p:attrName>
                                        </p:attrNameLst>
                                      </p:cBhvr>
                                      <p:to>
                                        <p:strVal val="visible"/>
                                      </p:to>
                                    </p:set>
                                    <p:animEffect transition="in" filter="fade">
                                      <p:cBhvr>
                                        <p:cTn id="25" dur="1000"/>
                                        <p:tgtEl>
                                          <p:spTgt spid="3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297" name="Google Shape;3297;p80"/>
          <p:cNvSpPr txBox="1">
            <a:spLocks noGrp="1"/>
          </p:cNvSpPr>
          <p:nvPr>
            <p:ph type="subTitle" idx="1"/>
          </p:nvPr>
        </p:nvSpPr>
        <p:spPr>
          <a:xfrm>
            <a:off x="5792461" y="1071750"/>
            <a:ext cx="2409083" cy="1902329"/>
          </a:xfrm>
          <a:prstGeom prst="rect">
            <a:avLst/>
          </a:prstGeom>
        </p:spPr>
        <p:txBody>
          <a:bodyPr spcFirstLastPara="1" wrap="square" lIns="91425" tIns="0" rIns="91425" bIns="91425" anchor="t" anchorCtr="0">
            <a:noAutofit/>
          </a:bodyPr>
          <a:lstStyle/>
          <a:p>
            <a:pPr marL="139700" indent="0">
              <a:spcBef>
                <a:spcPts val="3200"/>
              </a:spcBef>
              <a:buClr>
                <a:schemeClr val="dk2"/>
              </a:buClr>
              <a:buSzPts val="1400"/>
              <a:buNone/>
            </a:pPr>
            <a:r>
              <a:rPr lang="es-ES" dirty="0"/>
              <a:t>Se utilizo un heatmap para determinar si hay una asociación significativa entre las variables categóricas y para cuantificar la fuerza de esta asociación. Podemos observar con mayor claridad la asociación de las variables categóricas de nuestro DF. </a:t>
            </a:r>
            <a:endParaRPr dirty="0"/>
          </a:p>
        </p:txBody>
      </p:sp>
      <p:sp>
        <p:nvSpPr>
          <p:cNvPr id="3299" name="Google Shape;3299;p8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Relación entre las diferentes variables: </a:t>
            </a:r>
            <a:endParaRPr dirty="0"/>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3B568CA0-3255-7AD3-C3D3-78FBABC3150F}"/>
              </a:ext>
            </a:extLst>
          </p:cNvPr>
          <p:cNvPicPr>
            <a:picLocks noChangeAspect="1"/>
          </p:cNvPicPr>
          <p:nvPr/>
        </p:nvPicPr>
        <p:blipFill>
          <a:blip r:embed="rId4"/>
          <a:stretch>
            <a:fillRect/>
          </a:stretch>
        </p:blipFill>
        <p:spPr>
          <a:xfrm>
            <a:off x="942456" y="1071750"/>
            <a:ext cx="4677633" cy="38396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97"/>
                                        </p:tgtEl>
                                        <p:attrNameLst>
                                          <p:attrName>style.visibility</p:attrName>
                                        </p:attrNameLst>
                                      </p:cBhvr>
                                      <p:to>
                                        <p:strVal val="visible"/>
                                      </p:to>
                                    </p:set>
                                    <p:animEffect transition="in" filter="fade">
                                      <p:cBhvr>
                                        <p:cTn id="7" dur="1000"/>
                                        <p:tgtEl>
                                          <p:spTgt spid="3297"/>
                                        </p:tgtEl>
                                      </p:cBhvr>
                                    </p:animEffect>
                                  </p:childTnLst>
                                </p:cTn>
                              </p:par>
                              <p:par>
                                <p:cTn id="8" presetID="2" presetClass="entr" presetSubtype="8" fill="hold" nodeType="withEffect">
                                  <p:stCondLst>
                                    <p:cond delay="0"/>
                                  </p:stCondLst>
                                  <p:childTnLst>
                                    <p:set>
                                      <p:cBhvr>
                                        <p:cTn id="9" dur="1" fill="hold">
                                          <p:stCondLst>
                                            <p:cond delay="0"/>
                                          </p:stCondLst>
                                        </p:cTn>
                                        <p:tgtEl>
                                          <p:spTgt spid="3299"/>
                                        </p:tgtEl>
                                        <p:attrNameLst>
                                          <p:attrName>style.visibility</p:attrName>
                                        </p:attrNameLst>
                                      </p:cBhvr>
                                      <p:to>
                                        <p:strVal val="visible"/>
                                      </p:to>
                                    </p:set>
                                    <p:anim calcmode="lin" valueType="num">
                                      <p:cBhvr additive="base">
                                        <p:cTn id="10" dur="1000"/>
                                        <p:tgtEl>
                                          <p:spTgt spid="3299"/>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304"/>
                                        </p:tgtEl>
                                        <p:attrNameLst>
                                          <p:attrName>style.visibility</p:attrName>
                                        </p:attrNameLst>
                                      </p:cBhvr>
                                      <p:to>
                                        <p:strVal val="visible"/>
                                      </p:to>
                                    </p:set>
                                    <p:animEffect transition="in" filter="fade">
                                      <p:cBhvr>
                                        <p:cTn id="13" dur="1000"/>
                                        <p:tgtEl>
                                          <p:spTgt spid="3304"/>
                                        </p:tgtEl>
                                      </p:cBhvr>
                                    </p:animEffect>
                                  </p:childTnLst>
                                </p:cTn>
                              </p:par>
                              <p:par>
                                <p:cTn id="14" presetID="10" presetClass="entr" presetSubtype="0" fill="hold" nodeType="withEffect">
                                  <p:stCondLst>
                                    <p:cond delay="0"/>
                                  </p:stCondLst>
                                  <p:childTnLst>
                                    <p:set>
                                      <p:cBhvr>
                                        <p:cTn id="15" dur="1" fill="hold">
                                          <p:stCondLst>
                                            <p:cond delay="0"/>
                                          </p:stCondLst>
                                        </p:cTn>
                                        <p:tgtEl>
                                          <p:spTgt spid="3305"/>
                                        </p:tgtEl>
                                        <p:attrNameLst>
                                          <p:attrName>style.visibility</p:attrName>
                                        </p:attrNameLst>
                                      </p:cBhvr>
                                      <p:to>
                                        <p:strVal val="visible"/>
                                      </p:to>
                                    </p:set>
                                    <p:animEffect transition="in" filter="fade">
                                      <p:cBhvr>
                                        <p:cTn id="16" dur="1000"/>
                                        <p:tgtEl>
                                          <p:spTgt spid="3305"/>
                                        </p:tgtEl>
                                      </p:cBhvr>
                                    </p:animEffect>
                                  </p:childTnLst>
                                </p:cTn>
                              </p:par>
                              <p:par>
                                <p:cTn id="17" presetID="10" presetClass="entr" presetSubtype="0" fill="hold" nodeType="withEffect">
                                  <p:stCondLst>
                                    <p:cond delay="0"/>
                                  </p:stCondLst>
                                  <p:childTnLst>
                                    <p:set>
                                      <p:cBhvr>
                                        <p:cTn id="18" dur="1" fill="hold">
                                          <p:stCondLst>
                                            <p:cond delay="0"/>
                                          </p:stCondLst>
                                        </p:cTn>
                                        <p:tgtEl>
                                          <p:spTgt spid="3306"/>
                                        </p:tgtEl>
                                        <p:attrNameLst>
                                          <p:attrName>style.visibility</p:attrName>
                                        </p:attrNameLst>
                                      </p:cBhvr>
                                      <p:to>
                                        <p:strVal val="visible"/>
                                      </p:to>
                                    </p:set>
                                    <p:animEffect transition="in" filter="fade">
                                      <p:cBhvr>
                                        <p:cTn id="19" dur="1000"/>
                                        <p:tgtEl>
                                          <p:spTgt spid="3306"/>
                                        </p:tgtEl>
                                      </p:cBhvr>
                                    </p:animEffect>
                                  </p:childTnLst>
                                </p:cTn>
                              </p:par>
                              <p:par>
                                <p:cTn id="20" presetID="10" presetClass="entr" presetSubtype="0" fill="hold" nodeType="withEffect">
                                  <p:stCondLst>
                                    <p:cond delay="0"/>
                                  </p:stCondLst>
                                  <p:childTnLst>
                                    <p:set>
                                      <p:cBhvr>
                                        <p:cTn id="21" dur="1" fill="hold">
                                          <p:stCondLst>
                                            <p:cond delay="0"/>
                                          </p:stCondLst>
                                        </p:cTn>
                                        <p:tgtEl>
                                          <p:spTgt spid="3307"/>
                                        </p:tgtEl>
                                        <p:attrNameLst>
                                          <p:attrName>style.visibility</p:attrName>
                                        </p:attrNameLst>
                                      </p:cBhvr>
                                      <p:to>
                                        <p:strVal val="visible"/>
                                      </p:to>
                                    </p:set>
                                    <p:animEffect transition="in" filter="fade">
                                      <p:cBhvr>
                                        <p:cTn id="22" dur="1000"/>
                                        <p:tgtEl>
                                          <p:spTgt spid="3307"/>
                                        </p:tgtEl>
                                      </p:cBhvr>
                                    </p:animEffect>
                                  </p:childTnLst>
                                </p:cTn>
                              </p:par>
                              <p:par>
                                <p:cTn id="23" presetID="10" presetClass="entr" presetSubtype="0" fill="hold" nodeType="withEffect">
                                  <p:stCondLst>
                                    <p:cond delay="0"/>
                                  </p:stCondLst>
                                  <p:childTnLst>
                                    <p:set>
                                      <p:cBhvr>
                                        <p:cTn id="24" dur="1" fill="hold">
                                          <p:stCondLst>
                                            <p:cond delay="0"/>
                                          </p:stCondLst>
                                        </p:cTn>
                                        <p:tgtEl>
                                          <p:spTgt spid="3308"/>
                                        </p:tgtEl>
                                        <p:attrNameLst>
                                          <p:attrName>style.visibility</p:attrName>
                                        </p:attrNameLst>
                                      </p:cBhvr>
                                      <p:to>
                                        <p:strVal val="visible"/>
                                      </p:to>
                                    </p:set>
                                    <p:animEffect transition="in" filter="fade">
                                      <p:cBhvr>
                                        <p:cTn id="25" dur="1000"/>
                                        <p:tgtEl>
                                          <p:spTgt spid="3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3"/>
        <p:cNvGrpSpPr/>
        <p:nvPr/>
      </p:nvGrpSpPr>
      <p:grpSpPr>
        <a:xfrm>
          <a:off x="0" y="0"/>
          <a:ext cx="0" cy="0"/>
          <a:chOff x="0" y="0"/>
          <a:chExt cx="0" cy="0"/>
        </a:xfrm>
      </p:grpSpPr>
      <p:sp>
        <p:nvSpPr>
          <p:cNvPr id="3344" name="Google Shape;3344;p82"/>
          <p:cNvSpPr txBox="1">
            <a:spLocks noGrp="1"/>
          </p:cNvSpPr>
          <p:nvPr>
            <p:ph type="title"/>
          </p:nvPr>
        </p:nvSpPr>
        <p:spPr>
          <a:xfrm>
            <a:off x="670049" y="86902"/>
            <a:ext cx="7713000" cy="1412505"/>
          </a:xfrm>
          <a:prstGeom prst="rect">
            <a:avLst/>
          </a:prstGeom>
        </p:spPr>
        <p:txBody>
          <a:bodyPr spcFirstLastPara="1" wrap="square" lIns="91425" tIns="0" rIns="91425" bIns="91425" anchor="t" anchorCtr="0">
            <a:noAutofit/>
          </a:bodyPr>
          <a:lstStyle/>
          <a:p>
            <a:r>
              <a:rPr lang="es-ES" dirty="0"/>
              <a:t>Para este proyecto se ha optado por un modelo de clasificación de random forest por los siguientes motivos:</a:t>
            </a:r>
          </a:p>
        </p:txBody>
      </p:sp>
      <p:sp>
        <p:nvSpPr>
          <p:cNvPr id="3348" name="Google Shape;3348;p82"/>
          <p:cNvSpPr txBox="1">
            <a:spLocks noGrp="1"/>
          </p:cNvSpPr>
          <p:nvPr>
            <p:ph type="subTitle" idx="4"/>
          </p:nvPr>
        </p:nvSpPr>
        <p:spPr>
          <a:xfrm>
            <a:off x="670049" y="1719443"/>
            <a:ext cx="6701766" cy="1275594"/>
          </a:xfrm>
          <a:prstGeom prst="rect">
            <a:avLst/>
          </a:prstGeom>
        </p:spPr>
        <p:txBody>
          <a:bodyPr spcFirstLastPara="1" wrap="square" lIns="91425" tIns="0" rIns="91425" bIns="91425" anchor="t" anchorCtr="0">
            <a:noAutofit/>
          </a:bodyPr>
          <a:lstStyle/>
          <a:p>
            <a:pPr>
              <a:buFont typeface="Arial" panose="020B0604020202020204" pitchFamily="34" charset="0"/>
              <a:buChar char="•"/>
            </a:pPr>
            <a:r>
              <a:rPr lang="es-UY" dirty="0"/>
              <a:t>Capacidad para manejar características no lineales</a:t>
            </a:r>
          </a:p>
          <a:p>
            <a:pPr>
              <a:buFont typeface="Arial" panose="020B0604020202020204" pitchFamily="34" charset="0"/>
              <a:buChar char="•"/>
            </a:pPr>
            <a:r>
              <a:rPr lang="es-UY" dirty="0"/>
              <a:t>Robustez frente a datos desbalanceados</a:t>
            </a:r>
          </a:p>
          <a:p>
            <a:pPr>
              <a:buFont typeface="Arial" panose="020B0604020202020204" pitchFamily="34" charset="0"/>
              <a:buChar char="•"/>
            </a:pPr>
            <a:r>
              <a:rPr lang="es-UY" dirty="0"/>
              <a:t>Reducción del sobreajuste</a:t>
            </a:r>
          </a:p>
          <a:p>
            <a:pPr>
              <a:buFont typeface="Arial" panose="020B0604020202020204" pitchFamily="34" charset="0"/>
              <a:buChar char="•"/>
            </a:pPr>
            <a:r>
              <a:rPr lang="es-UY" dirty="0"/>
              <a:t>Capacidad de manejar características categóricas</a:t>
            </a:r>
          </a:p>
          <a:p>
            <a:pPr>
              <a:buFont typeface="Arial" panose="020B0604020202020204" pitchFamily="34" charset="0"/>
              <a:buChar char="•"/>
            </a:pPr>
            <a:r>
              <a:rPr lang="es-UY" dirty="0"/>
              <a:t>Interpretabilidad y explicabilidad</a:t>
            </a:r>
          </a:p>
          <a:p>
            <a:endParaRPr lang="es-UY" dirty="0"/>
          </a:p>
          <a:p>
            <a:endParaRPr lang="es-UY" dirty="0"/>
          </a:p>
        </p:txBody>
      </p:sp>
      <p:grpSp>
        <p:nvGrpSpPr>
          <p:cNvPr id="3354" name="Google Shape;3354;p82"/>
          <p:cNvGrpSpPr/>
          <p:nvPr/>
        </p:nvGrpSpPr>
        <p:grpSpPr>
          <a:xfrm flipH="1">
            <a:off x="9148986" y="905775"/>
            <a:ext cx="357454" cy="956304"/>
            <a:chOff x="357713" y="600975"/>
            <a:chExt cx="357454" cy="956304"/>
          </a:xfrm>
        </p:grpSpPr>
        <p:sp>
          <p:nvSpPr>
            <p:cNvPr id="3355" name="Google Shape;3355;p8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8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8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8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8" name="Google Shape;3428;p8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8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8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8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8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48"/>
                                        </p:tgtEl>
                                        <p:attrNameLst>
                                          <p:attrName>style.visibility</p:attrName>
                                        </p:attrNameLst>
                                      </p:cBhvr>
                                      <p:to>
                                        <p:strVal val="visible"/>
                                      </p:to>
                                    </p:set>
                                    <p:animEffect transition="in" filter="fade">
                                      <p:cBhvr>
                                        <p:cTn id="7" dur="1000"/>
                                        <p:tgtEl>
                                          <p:spTgt spid="3348"/>
                                        </p:tgtEl>
                                      </p:cBhvr>
                                    </p:animEffect>
                                  </p:childTnLst>
                                </p:cTn>
                              </p:par>
                              <p:par>
                                <p:cTn id="8" presetID="2" presetClass="entr" presetSubtype="8" fill="hold" nodeType="withEffect">
                                  <p:stCondLst>
                                    <p:cond delay="0"/>
                                  </p:stCondLst>
                                  <p:childTnLst>
                                    <p:set>
                                      <p:cBhvr>
                                        <p:cTn id="9" dur="1" fill="hold">
                                          <p:stCondLst>
                                            <p:cond delay="0"/>
                                          </p:stCondLst>
                                        </p:cTn>
                                        <p:tgtEl>
                                          <p:spTgt spid="3344"/>
                                        </p:tgtEl>
                                        <p:attrNameLst>
                                          <p:attrName>style.visibility</p:attrName>
                                        </p:attrNameLst>
                                      </p:cBhvr>
                                      <p:to>
                                        <p:strVal val="visible"/>
                                      </p:to>
                                    </p:set>
                                    <p:anim calcmode="lin" valueType="num">
                                      <p:cBhvr additive="base">
                                        <p:cTn id="10" dur="1000"/>
                                        <p:tgtEl>
                                          <p:spTgt spid="334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428"/>
                                        </p:tgtEl>
                                        <p:attrNameLst>
                                          <p:attrName>style.visibility</p:attrName>
                                        </p:attrNameLst>
                                      </p:cBhvr>
                                      <p:to>
                                        <p:strVal val="visible"/>
                                      </p:to>
                                    </p:set>
                                    <p:animEffect transition="in" filter="fade">
                                      <p:cBhvr>
                                        <p:cTn id="13" dur="1000"/>
                                        <p:tgtEl>
                                          <p:spTgt spid="3428"/>
                                        </p:tgtEl>
                                      </p:cBhvr>
                                    </p:animEffect>
                                  </p:childTnLst>
                                </p:cTn>
                              </p:par>
                              <p:par>
                                <p:cTn id="14" presetID="10" presetClass="entr" presetSubtype="0" fill="hold" nodeType="withEffect">
                                  <p:stCondLst>
                                    <p:cond delay="0"/>
                                  </p:stCondLst>
                                  <p:childTnLst>
                                    <p:set>
                                      <p:cBhvr>
                                        <p:cTn id="15" dur="1" fill="hold">
                                          <p:stCondLst>
                                            <p:cond delay="0"/>
                                          </p:stCondLst>
                                        </p:cTn>
                                        <p:tgtEl>
                                          <p:spTgt spid="3429"/>
                                        </p:tgtEl>
                                        <p:attrNameLst>
                                          <p:attrName>style.visibility</p:attrName>
                                        </p:attrNameLst>
                                      </p:cBhvr>
                                      <p:to>
                                        <p:strVal val="visible"/>
                                      </p:to>
                                    </p:set>
                                    <p:animEffect transition="in" filter="fade">
                                      <p:cBhvr>
                                        <p:cTn id="16" dur="1000"/>
                                        <p:tgtEl>
                                          <p:spTgt spid="3429"/>
                                        </p:tgtEl>
                                      </p:cBhvr>
                                    </p:animEffect>
                                  </p:childTnLst>
                                </p:cTn>
                              </p:par>
                              <p:par>
                                <p:cTn id="17" presetID="10" presetClass="entr" presetSubtype="0" fill="hold" nodeType="withEffect">
                                  <p:stCondLst>
                                    <p:cond delay="0"/>
                                  </p:stCondLst>
                                  <p:childTnLst>
                                    <p:set>
                                      <p:cBhvr>
                                        <p:cTn id="18" dur="1" fill="hold">
                                          <p:stCondLst>
                                            <p:cond delay="0"/>
                                          </p:stCondLst>
                                        </p:cTn>
                                        <p:tgtEl>
                                          <p:spTgt spid="3430"/>
                                        </p:tgtEl>
                                        <p:attrNameLst>
                                          <p:attrName>style.visibility</p:attrName>
                                        </p:attrNameLst>
                                      </p:cBhvr>
                                      <p:to>
                                        <p:strVal val="visible"/>
                                      </p:to>
                                    </p:set>
                                    <p:animEffect transition="in" filter="fade">
                                      <p:cBhvr>
                                        <p:cTn id="19" dur="1000"/>
                                        <p:tgtEl>
                                          <p:spTgt spid="3430"/>
                                        </p:tgtEl>
                                      </p:cBhvr>
                                    </p:animEffect>
                                  </p:childTnLst>
                                </p:cTn>
                              </p:par>
                              <p:par>
                                <p:cTn id="20" presetID="10" presetClass="entr" presetSubtype="0" fill="hold" nodeType="withEffect">
                                  <p:stCondLst>
                                    <p:cond delay="0"/>
                                  </p:stCondLst>
                                  <p:childTnLst>
                                    <p:set>
                                      <p:cBhvr>
                                        <p:cTn id="21" dur="1" fill="hold">
                                          <p:stCondLst>
                                            <p:cond delay="0"/>
                                          </p:stCondLst>
                                        </p:cTn>
                                        <p:tgtEl>
                                          <p:spTgt spid="3431"/>
                                        </p:tgtEl>
                                        <p:attrNameLst>
                                          <p:attrName>style.visibility</p:attrName>
                                        </p:attrNameLst>
                                      </p:cBhvr>
                                      <p:to>
                                        <p:strVal val="visible"/>
                                      </p:to>
                                    </p:set>
                                    <p:animEffect transition="in" filter="fade">
                                      <p:cBhvr>
                                        <p:cTn id="22" dur="1000"/>
                                        <p:tgtEl>
                                          <p:spTgt spid="3431"/>
                                        </p:tgtEl>
                                      </p:cBhvr>
                                    </p:animEffect>
                                  </p:childTnLst>
                                </p:cTn>
                              </p:par>
                              <p:par>
                                <p:cTn id="23" presetID="10" presetClass="entr" presetSubtype="0" fill="hold" nodeType="withEffect">
                                  <p:stCondLst>
                                    <p:cond delay="0"/>
                                  </p:stCondLst>
                                  <p:childTnLst>
                                    <p:set>
                                      <p:cBhvr>
                                        <p:cTn id="24" dur="1" fill="hold">
                                          <p:stCondLst>
                                            <p:cond delay="0"/>
                                          </p:stCondLst>
                                        </p:cTn>
                                        <p:tgtEl>
                                          <p:spTgt spid="3432"/>
                                        </p:tgtEl>
                                        <p:attrNameLst>
                                          <p:attrName>style.visibility</p:attrName>
                                        </p:attrNameLst>
                                      </p:cBhvr>
                                      <p:to>
                                        <p:strVal val="visible"/>
                                      </p:to>
                                    </p:set>
                                    <p:animEffect transition="in" filter="fade">
                                      <p:cBhvr>
                                        <p:cTn id="25" dur="1000"/>
                                        <p:tgtEl>
                                          <p:spTgt spid="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4"/>
        <p:cNvGrpSpPr/>
        <p:nvPr/>
      </p:nvGrpSpPr>
      <p:grpSpPr>
        <a:xfrm>
          <a:off x="0" y="0"/>
          <a:ext cx="0" cy="0"/>
          <a:chOff x="0" y="0"/>
          <a:chExt cx="0" cy="0"/>
        </a:xfrm>
      </p:grpSpPr>
      <p:sp>
        <p:nvSpPr>
          <p:cNvPr id="3466" name="Google Shape;3466;p84"/>
          <p:cNvSpPr txBox="1">
            <a:spLocks noGrp="1"/>
          </p:cNvSpPr>
          <p:nvPr>
            <p:ph type="subTitle" idx="2"/>
          </p:nvPr>
        </p:nvSpPr>
        <p:spPr>
          <a:xfrm flipH="1">
            <a:off x="5064232" y="962357"/>
            <a:ext cx="2556632" cy="2790777"/>
          </a:xfrm>
          <a:prstGeom prst="rect">
            <a:avLst/>
          </a:prstGeom>
        </p:spPr>
        <p:txBody>
          <a:bodyPr spcFirstLastPara="1" wrap="square" lIns="91425" tIns="91425" rIns="91425" bIns="91425" anchor="t" anchorCtr="0">
            <a:noAutofit/>
          </a:bodyPr>
          <a:lstStyle/>
          <a:p>
            <a:r>
              <a:rPr lang="es-ES" dirty="0"/>
              <a:t>El modelo muestra una alta</a:t>
            </a:r>
          </a:p>
          <a:p>
            <a:r>
              <a:rPr lang="es-ES" dirty="0"/>
              <a:t>precisión en el conjunto de</a:t>
            </a:r>
          </a:p>
          <a:p>
            <a:r>
              <a:rPr lang="es-ES" dirty="0"/>
              <a:t>entrenamiento, pero una</a:t>
            </a:r>
          </a:p>
          <a:p>
            <a:r>
              <a:rPr lang="es-ES" dirty="0"/>
              <a:t>baja precisión en el</a:t>
            </a:r>
          </a:p>
          <a:p>
            <a:r>
              <a:rPr lang="es-ES" dirty="0"/>
              <a:t>conjunto de prueba.</a:t>
            </a:r>
          </a:p>
          <a:p>
            <a:r>
              <a:rPr lang="es-ES" dirty="0"/>
              <a:t>Con el fin de mejorar el</a:t>
            </a:r>
          </a:p>
          <a:p>
            <a:r>
              <a:rPr lang="es-ES" dirty="0"/>
              <a:t>rendimiento del modelo se</a:t>
            </a:r>
          </a:p>
          <a:p>
            <a:r>
              <a:rPr lang="es-ES" dirty="0"/>
              <a:t>decidió ajustar algunos</a:t>
            </a:r>
          </a:p>
          <a:p>
            <a:r>
              <a:rPr lang="es-ES" dirty="0"/>
              <a:t>hiperparametros y</a:t>
            </a:r>
          </a:p>
          <a:p>
            <a:r>
              <a:rPr lang="es-ES" dirty="0"/>
              <a:t>aumentar el número de</a:t>
            </a:r>
          </a:p>
          <a:p>
            <a:r>
              <a:rPr lang="es-ES" dirty="0"/>
              <a:t>árboles de random forest. </a:t>
            </a:r>
          </a:p>
        </p:txBody>
      </p:sp>
      <p:sp>
        <p:nvSpPr>
          <p:cNvPr id="3471" name="Google Shape;3471;p8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Entrenamiento del modelo: </a:t>
            </a:r>
            <a:endParaRPr dirty="0"/>
          </a:p>
        </p:txBody>
      </p:sp>
      <p:sp>
        <p:nvSpPr>
          <p:cNvPr id="3482" name="Google Shape;3482;p8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8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8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Imagen 20">
            <a:extLst>
              <a:ext uri="{FF2B5EF4-FFF2-40B4-BE49-F238E27FC236}">
                <a16:creationId xmlns:a16="http://schemas.microsoft.com/office/drawing/2014/main" id="{217A0C82-2DC7-1680-B5DE-6CB8CCE58946}"/>
              </a:ext>
            </a:extLst>
          </p:cNvPr>
          <p:cNvPicPr>
            <a:picLocks noChangeAspect="1"/>
          </p:cNvPicPr>
          <p:nvPr/>
        </p:nvPicPr>
        <p:blipFill>
          <a:blip r:embed="rId4"/>
          <a:stretch>
            <a:fillRect/>
          </a:stretch>
        </p:blipFill>
        <p:spPr>
          <a:xfrm>
            <a:off x="831836" y="958850"/>
            <a:ext cx="3962574" cy="3551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471"/>
                                        </p:tgtEl>
                                        <p:attrNameLst>
                                          <p:attrName>style.visibility</p:attrName>
                                        </p:attrNameLst>
                                      </p:cBhvr>
                                      <p:to>
                                        <p:strVal val="visible"/>
                                      </p:to>
                                    </p:set>
                                    <p:anim calcmode="lin" valueType="num">
                                      <p:cBhvr additive="base">
                                        <p:cTn id="7" dur="1000"/>
                                        <p:tgtEl>
                                          <p:spTgt spid="3471"/>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466"/>
                                        </p:tgtEl>
                                        <p:attrNameLst>
                                          <p:attrName>style.visibility</p:attrName>
                                        </p:attrNameLst>
                                      </p:cBhvr>
                                      <p:to>
                                        <p:strVal val="visible"/>
                                      </p:to>
                                    </p:set>
                                    <p:animEffect transition="in" filter="fade">
                                      <p:cBhvr>
                                        <p:cTn id="10" dur="1000"/>
                                        <p:tgtEl>
                                          <p:spTgt spid="3466"/>
                                        </p:tgtEl>
                                      </p:cBhvr>
                                    </p:animEffect>
                                  </p:childTnLst>
                                </p:cTn>
                              </p:par>
                              <p:par>
                                <p:cTn id="11" presetID="10" presetClass="entr" presetSubtype="0" fill="hold" nodeType="withEffect">
                                  <p:stCondLst>
                                    <p:cond delay="0"/>
                                  </p:stCondLst>
                                  <p:childTnLst>
                                    <p:set>
                                      <p:cBhvr>
                                        <p:cTn id="12" dur="1" fill="hold">
                                          <p:stCondLst>
                                            <p:cond delay="0"/>
                                          </p:stCondLst>
                                        </p:cTn>
                                        <p:tgtEl>
                                          <p:spTgt spid="3482"/>
                                        </p:tgtEl>
                                        <p:attrNameLst>
                                          <p:attrName>style.visibility</p:attrName>
                                        </p:attrNameLst>
                                      </p:cBhvr>
                                      <p:to>
                                        <p:strVal val="visible"/>
                                      </p:to>
                                    </p:set>
                                    <p:animEffect transition="in" filter="fade">
                                      <p:cBhvr>
                                        <p:cTn id="13" dur="1000"/>
                                        <p:tgtEl>
                                          <p:spTgt spid="3482"/>
                                        </p:tgtEl>
                                      </p:cBhvr>
                                    </p:animEffect>
                                  </p:childTnLst>
                                </p:cTn>
                              </p:par>
                              <p:par>
                                <p:cTn id="14" presetID="10" presetClass="entr" presetSubtype="0" fill="hold" nodeType="withEffect">
                                  <p:stCondLst>
                                    <p:cond delay="0"/>
                                  </p:stCondLst>
                                  <p:childTnLst>
                                    <p:set>
                                      <p:cBhvr>
                                        <p:cTn id="15" dur="1" fill="hold">
                                          <p:stCondLst>
                                            <p:cond delay="0"/>
                                          </p:stCondLst>
                                        </p:cTn>
                                        <p:tgtEl>
                                          <p:spTgt spid="3483"/>
                                        </p:tgtEl>
                                        <p:attrNameLst>
                                          <p:attrName>style.visibility</p:attrName>
                                        </p:attrNameLst>
                                      </p:cBhvr>
                                      <p:to>
                                        <p:strVal val="visible"/>
                                      </p:to>
                                    </p:set>
                                    <p:animEffect transition="in" filter="fade">
                                      <p:cBhvr>
                                        <p:cTn id="16" dur="1000"/>
                                        <p:tgtEl>
                                          <p:spTgt spid="3483"/>
                                        </p:tgtEl>
                                      </p:cBhvr>
                                    </p:animEffect>
                                  </p:childTnLst>
                                </p:cTn>
                              </p:par>
                              <p:par>
                                <p:cTn id="17" presetID="10" presetClass="entr" presetSubtype="0" fill="hold" nodeType="withEffect">
                                  <p:stCondLst>
                                    <p:cond delay="0"/>
                                  </p:stCondLst>
                                  <p:childTnLst>
                                    <p:set>
                                      <p:cBhvr>
                                        <p:cTn id="18" dur="1" fill="hold">
                                          <p:stCondLst>
                                            <p:cond delay="0"/>
                                          </p:stCondLst>
                                        </p:cTn>
                                        <p:tgtEl>
                                          <p:spTgt spid="3484"/>
                                        </p:tgtEl>
                                        <p:attrNameLst>
                                          <p:attrName>style.visibility</p:attrName>
                                        </p:attrNameLst>
                                      </p:cBhvr>
                                      <p:to>
                                        <p:strVal val="visible"/>
                                      </p:to>
                                    </p:set>
                                    <p:animEffect transition="in" filter="fade">
                                      <p:cBhvr>
                                        <p:cTn id="19" dur="1000"/>
                                        <p:tgtEl>
                                          <p:spTgt spid="3484"/>
                                        </p:tgtEl>
                                      </p:cBhvr>
                                    </p:animEffect>
                                  </p:childTnLst>
                                </p:cTn>
                              </p:par>
                              <p:par>
                                <p:cTn id="20" presetID="10" presetClass="entr" presetSubtype="0" fill="hold" nodeType="withEffect">
                                  <p:stCondLst>
                                    <p:cond delay="0"/>
                                  </p:stCondLst>
                                  <p:childTnLst>
                                    <p:set>
                                      <p:cBhvr>
                                        <p:cTn id="21" dur="1" fill="hold">
                                          <p:stCondLst>
                                            <p:cond delay="0"/>
                                          </p:stCondLst>
                                        </p:cTn>
                                        <p:tgtEl>
                                          <p:spTgt spid="3485"/>
                                        </p:tgtEl>
                                        <p:attrNameLst>
                                          <p:attrName>style.visibility</p:attrName>
                                        </p:attrNameLst>
                                      </p:cBhvr>
                                      <p:to>
                                        <p:strVal val="visible"/>
                                      </p:to>
                                    </p:set>
                                    <p:animEffect transition="in" filter="fade">
                                      <p:cBhvr>
                                        <p:cTn id="22" dur="1000"/>
                                        <p:tgtEl>
                                          <p:spTgt spid="3485"/>
                                        </p:tgtEl>
                                      </p:cBhvr>
                                    </p:animEffect>
                                  </p:childTnLst>
                                </p:cTn>
                              </p:par>
                              <p:par>
                                <p:cTn id="23" presetID="10" presetClass="entr" presetSubtype="0" fill="hold" nodeType="withEffect">
                                  <p:stCondLst>
                                    <p:cond delay="0"/>
                                  </p:stCondLst>
                                  <p:childTnLst>
                                    <p:set>
                                      <p:cBhvr>
                                        <p:cTn id="24" dur="1" fill="hold">
                                          <p:stCondLst>
                                            <p:cond delay="0"/>
                                          </p:stCondLst>
                                        </p:cTn>
                                        <p:tgtEl>
                                          <p:spTgt spid="3486"/>
                                        </p:tgtEl>
                                        <p:attrNameLst>
                                          <p:attrName>style.visibility</p:attrName>
                                        </p:attrNameLst>
                                      </p:cBhvr>
                                      <p:to>
                                        <p:strVal val="visible"/>
                                      </p:to>
                                    </p:set>
                                    <p:animEffect transition="in" filter="fade">
                                      <p:cBhvr>
                                        <p:cTn id="25" dur="1000"/>
                                        <p:tgtEl>
                                          <p:spTgt spid="3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0"/>
        <p:cNvGrpSpPr/>
        <p:nvPr/>
      </p:nvGrpSpPr>
      <p:grpSpPr>
        <a:xfrm>
          <a:off x="0" y="0"/>
          <a:ext cx="0" cy="0"/>
          <a:chOff x="0" y="0"/>
          <a:chExt cx="0" cy="0"/>
        </a:xfrm>
      </p:grpSpPr>
      <p:sp>
        <p:nvSpPr>
          <p:cNvPr id="3497" name="Google Shape;3497;p8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8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5"/>
          <p:cNvSpPr txBox="1"/>
          <p:nvPr/>
        </p:nvSpPr>
        <p:spPr>
          <a:xfrm>
            <a:off x="745245" y="226861"/>
            <a:ext cx="7112179" cy="1369927"/>
          </a:xfrm>
          <a:prstGeom prst="rect">
            <a:avLst/>
          </a:prstGeom>
          <a:noFill/>
          <a:ln>
            <a:noFill/>
          </a:ln>
        </p:spPr>
        <p:txBody>
          <a:bodyPr spcFirstLastPara="1" wrap="square" lIns="91425" tIns="91425" rIns="91425" bIns="91425" anchor="ctr" anchorCtr="0">
            <a:noAutofit/>
          </a:bodyPr>
          <a:lstStyle/>
          <a:p>
            <a:r>
              <a:rPr lang="es-ES" dirty="0">
                <a:solidFill>
                  <a:schemeClr val="lt1"/>
                </a:solidFill>
                <a:latin typeface="Bai Jamjuree"/>
                <a:ea typeface="Bai Jamjuree"/>
                <a:cs typeface="Bai Jamjuree"/>
                <a:sym typeface="Bai Jamjuree"/>
              </a:rPr>
              <a:t>Luego de aplicar las técnicas anteriormente mencionadas no se obtuvo un aumento considerable en el rendimiento del modelo, por lo que se decide realizar un balance de clases aplicando la técnica SMOTE y entrenar el modelo sin aplicar una reducción en la dimensionalidad de la base de datos. Luego de aplicar estas técnicas se obtuvo un rendimiento de 91% en el modelo.</a:t>
            </a:r>
            <a:endParaRPr lang="es-ES" dirty="0"/>
          </a:p>
          <a:p>
            <a:pPr marL="0" lvl="0" indent="0" algn="l" rtl="0">
              <a:spcBef>
                <a:spcPts val="0"/>
              </a:spcBef>
              <a:spcAft>
                <a:spcPts val="0"/>
              </a:spcAft>
              <a:buNone/>
            </a:pPr>
            <a:endParaRPr dirty="0">
              <a:solidFill>
                <a:schemeClr val="lt1"/>
              </a:solidFill>
              <a:latin typeface="Bai Jamjuree"/>
              <a:ea typeface="Bai Jamjuree"/>
              <a:cs typeface="Bai Jamjuree"/>
              <a:sym typeface="Bai Jamjuree"/>
            </a:endParaRPr>
          </a:p>
        </p:txBody>
      </p:sp>
      <p:pic>
        <p:nvPicPr>
          <p:cNvPr id="3" name="Imagen 2">
            <a:extLst>
              <a:ext uri="{FF2B5EF4-FFF2-40B4-BE49-F238E27FC236}">
                <a16:creationId xmlns:a16="http://schemas.microsoft.com/office/drawing/2014/main" id="{18DEF1DE-1664-4228-4A49-F6B07B926D87}"/>
              </a:ext>
            </a:extLst>
          </p:cNvPr>
          <p:cNvPicPr>
            <a:picLocks noChangeAspect="1"/>
          </p:cNvPicPr>
          <p:nvPr/>
        </p:nvPicPr>
        <p:blipFill>
          <a:blip r:embed="rId4"/>
          <a:stretch>
            <a:fillRect/>
          </a:stretch>
        </p:blipFill>
        <p:spPr>
          <a:xfrm>
            <a:off x="858816" y="1474272"/>
            <a:ext cx="3713184" cy="3221267"/>
          </a:xfrm>
          <a:prstGeom prst="rect">
            <a:avLst/>
          </a:prstGeom>
        </p:spPr>
      </p:pic>
      <p:sp>
        <p:nvSpPr>
          <p:cNvPr id="4" name="Google Shape;3505;p85">
            <a:extLst>
              <a:ext uri="{FF2B5EF4-FFF2-40B4-BE49-F238E27FC236}">
                <a16:creationId xmlns:a16="http://schemas.microsoft.com/office/drawing/2014/main" id="{91EAF099-3EA3-3522-2F20-79BB895F4772}"/>
              </a:ext>
            </a:extLst>
          </p:cNvPr>
          <p:cNvSpPr txBox="1"/>
          <p:nvPr/>
        </p:nvSpPr>
        <p:spPr>
          <a:xfrm>
            <a:off x="5090844" y="525578"/>
            <a:ext cx="2160735" cy="4280511"/>
          </a:xfrm>
          <a:prstGeom prst="rect">
            <a:avLst/>
          </a:prstGeom>
          <a:noFill/>
          <a:ln>
            <a:noFill/>
          </a:ln>
        </p:spPr>
        <p:txBody>
          <a:bodyPr spcFirstLastPara="1" wrap="square" lIns="91425" tIns="91425" rIns="91425" bIns="91425" anchor="ctr" anchorCtr="0">
            <a:noAutofit/>
          </a:bodyPr>
          <a:lstStyle/>
          <a:p>
            <a:r>
              <a:rPr lang="es-ES" dirty="0">
                <a:solidFill>
                  <a:schemeClr val="lt1"/>
                </a:solidFill>
                <a:latin typeface="Bai Jamjuree"/>
                <a:ea typeface="Bai Jamjuree"/>
                <a:cs typeface="Bai Jamjuree"/>
                <a:sym typeface="Bai Jamjuree"/>
              </a:rPr>
              <a:t>Con el fin de optimizar aún más el modelo se realizó una búsqueda de mejores hiperparametros, pero no se obtuvo un aumento significativo, por lo que se decide mantener los hiperparametros originales. </a:t>
            </a:r>
            <a:endParaRPr dirty="0">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97"/>
                                        </p:tgtEl>
                                        <p:attrNameLst>
                                          <p:attrName>style.visibility</p:attrName>
                                        </p:attrNameLst>
                                      </p:cBhvr>
                                      <p:to>
                                        <p:strVal val="visible"/>
                                      </p:to>
                                    </p:set>
                                    <p:animEffect transition="in" filter="fade">
                                      <p:cBhvr>
                                        <p:cTn id="7" dur="1000"/>
                                        <p:tgtEl>
                                          <p:spTgt spid="3497"/>
                                        </p:tgtEl>
                                      </p:cBhvr>
                                    </p:animEffect>
                                  </p:childTnLst>
                                </p:cTn>
                              </p:par>
                              <p:par>
                                <p:cTn id="8" presetID="10" presetClass="entr" presetSubtype="0" fill="hold" nodeType="withEffect">
                                  <p:stCondLst>
                                    <p:cond delay="0"/>
                                  </p:stCondLst>
                                  <p:childTnLst>
                                    <p:set>
                                      <p:cBhvr>
                                        <p:cTn id="9" dur="1" fill="hold">
                                          <p:stCondLst>
                                            <p:cond delay="0"/>
                                          </p:stCondLst>
                                        </p:cTn>
                                        <p:tgtEl>
                                          <p:spTgt spid="3498"/>
                                        </p:tgtEl>
                                        <p:attrNameLst>
                                          <p:attrName>style.visibility</p:attrName>
                                        </p:attrNameLst>
                                      </p:cBhvr>
                                      <p:to>
                                        <p:strVal val="visible"/>
                                      </p:to>
                                    </p:set>
                                    <p:animEffect transition="in" filter="fade">
                                      <p:cBhvr>
                                        <p:cTn id="10" dur="1000"/>
                                        <p:tgtEl>
                                          <p:spTgt spid="3498"/>
                                        </p:tgtEl>
                                      </p:cBhvr>
                                    </p:animEffect>
                                  </p:childTnLst>
                                </p:cTn>
                              </p:par>
                              <p:par>
                                <p:cTn id="11" presetID="10" presetClass="entr" presetSubtype="0" fill="hold" nodeType="withEffect">
                                  <p:stCondLst>
                                    <p:cond delay="0"/>
                                  </p:stCondLst>
                                  <p:childTnLst>
                                    <p:set>
                                      <p:cBhvr>
                                        <p:cTn id="12" dur="1" fill="hold">
                                          <p:stCondLst>
                                            <p:cond delay="0"/>
                                          </p:stCondLst>
                                        </p:cTn>
                                        <p:tgtEl>
                                          <p:spTgt spid="3499"/>
                                        </p:tgtEl>
                                        <p:attrNameLst>
                                          <p:attrName>style.visibility</p:attrName>
                                        </p:attrNameLst>
                                      </p:cBhvr>
                                      <p:to>
                                        <p:strVal val="visible"/>
                                      </p:to>
                                    </p:set>
                                    <p:animEffect transition="in" filter="fade">
                                      <p:cBhvr>
                                        <p:cTn id="13" dur="1000"/>
                                        <p:tgtEl>
                                          <p:spTgt spid="3499"/>
                                        </p:tgtEl>
                                      </p:cBhvr>
                                    </p:animEffect>
                                  </p:childTnLst>
                                </p:cTn>
                              </p:par>
                              <p:par>
                                <p:cTn id="14" presetID="10" presetClass="entr" presetSubtype="0" fill="hold" nodeType="withEffect">
                                  <p:stCondLst>
                                    <p:cond delay="0"/>
                                  </p:stCondLst>
                                  <p:childTnLst>
                                    <p:set>
                                      <p:cBhvr>
                                        <p:cTn id="15" dur="1" fill="hold">
                                          <p:stCondLst>
                                            <p:cond delay="0"/>
                                          </p:stCondLst>
                                        </p:cTn>
                                        <p:tgtEl>
                                          <p:spTgt spid="3500"/>
                                        </p:tgtEl>
                                        <p:attrNameLst>
                                          <p:attrName>style.visibility</p:attrName>
                                        </p:attrNameLst>
                                      </p:cBhvr>
                                      <p:to>
                                        <p:strVal val="visible"/>
                                      </p:to>
                                    </p:set>
                                    <p:animEffect transition="in" filter="fade">
                                      <p:cBhvr>
                                        <p:cTn id="16" dur="1000"/>
                                        <p:tgtEl>
                                          <p:spTgt spid="3500"/>
                                        </p:tgtEl>
                                      </p:cBhvr>
                                    </p:animEffect>
                                  </p:childTnLst>
                                </p:cTn>
                              </p:par>
                              <p:par>
                                <p:cTn id="17" presetID="10" presetClass="entr" presetSubtype="0" fill="hold" nodeType="withEffect">
                                  <p:stCondLst>
                                    <p:cond delay="0"/>
                                  </p:stCondLst>
                                  <p:childTnLst>
                                    <p:set>
                                      <p:cBhvr>
                                        <p:cTn id="18" dur="1" fill="hold">
                                          <p:stCondLst>
                                            <p:cond delay="0"/>
                                          </p:stCondLst>
                                        </p:cTn>
                                        <p:tgtEl>
                                          <p:spTgt spid="3501"/>
                                        </p:tgtEl>
                                        <p:attrNameLst>
                                          <p:attrName>style.visibility</p:attrName>
                                        </p:attrNameLst>
                                      </p:cBhvr>
                                      <p:to>
                                        <p:strVal val="visible"/>
                                      </p:to>
                                    </p:set>
                                    <p:animEffect transition="in" filter="fade">
                                      <p:cBhvr>
                                        <p:cTn id="19" dur="1000"/>
                                        <p:tgtEl>
                                          <p:spTgt spid="3501"/>
                                        </p:tgtEl>
                                      </p:cBhvr>
                                    </p:animEffect>
                                  </p:childTnLst>
                                </p:cTn>
                              </p:par>
                              <p:par>
                                <p:cTn id="20" presetID="10" presetClass="entr" presetSubtype="0" fill="hold" nodeType="withEffect">
                                  <p:stCondLst>
                                    <p:cond delay="0"/>
                                  </p:stCondLst>
                                  <p:childTnLst>
                                    <p:set>
                                      <p:cBhvr>
                                        <p:cTn id="21" dur="1" fill="hold">
                                          <p:stCondLst>
                                            <p:cond delay="0"/>
                                          </p:stCondLst>
                                        </p:cTn>
                                        <p:tgtEl>
                                          <p:spTgt spid="3505"/>
                                        </p:tgtEl>
                                        <p:attrNameLst>
                                          <p:attrName>style.visibility</p:attrName>
                                        </p:attrNameLst>
                                      </p:cBhvr>
                                      <p:to>
                                        <p:strVal val="visible"/>
                                      </p:to>
                                    </p:set>
                                    <p:animEffect transition="in" filter="fade">
                                      <p:cBhvr>
                                        <p:cTn id="22" dur="1000"/>
                                        <p:tgtEl>
                                          <p:spTgt spid="3505"/>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5050" y="1289152"/>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Introduccion:</a:t>
            </a:r>
            <a:endParaRPr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txBox="1">
            <a:spLocks noGrp="1"/>
          </p:cNvSpPr>
          <p:nvPr>
            <p:ph type="subTitle" idx="1"/>
          </p:nvPr>
        </p:nvSpPr>
        <p:spPr>
          <a:xfrm>
            <a:off x="1825050" y="1786042"/>
            <a:ext cx="5493900" cy="1718360"/>
          </a:xfrm>
          <a:prstGeom prst="rect">
            <a:avLst/>
          </a:prstGeom>
        </p:spPr>
        <p:txBody>
          <a:bodyPr spcFirstLastPara="1" wrap="square" lIns="91425" tIns="91425" rIns="91425" bIns="91425" anchor="t" anchorCtr="0">
            <a:noAutofit/>
          </a:bodyPr>
          <a:lstStyle/>
          <a:p>
            <a:r>
              <a:rPr lang="es-ES" dirty="0"/>
              <a:t>La puntuación crediticia es un método común de control de riesgos en la industria financiera. Utiliza la información personal y los datos presentados por los solicitantes de tarjetas de crédito para predecir la probabilidad de futuros incumplimientos. Los puntajes de crédito pueden cuantificar objetivamente la magnitud del riesgo.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par>
                                <p:cTn id="30" presetID="10" presetClass="entr" presetSubtype="0" fill="hold" nodeType="withEffect">
                                  <p:stCondLst>
                                    <p:cond delay="0"/>
                                  </p:stCondLst>
                                  <p:childTnLst>
                                    <p:set>
                                      <p:cBhvr>
                                        <p:cTn id="31" dur="1" fill="hold">
                                          <p:stCondLst>
                                            <p:cond delay="0"/>
                                          </p:stCondLst>
                                        </p:cTn>
                                        <p:tgtEl>
                                          <p:spTgt spid="2759"/>
                                        </p:tgtEl>
                                        <p:attrNameLst>
                                          <p:attrName>style.visibility</p:attrName>
                                        </p:attrNameLst>
                                      </p:cBhvr>
                                      <p:to>
                                        <p:strVal val="visible"/>
                                      </p:to>
                                    </p:set>
                                    <p:animEffect transition="in" filter="fade">
                                      <p:cBhvr>
                                        <p:cTn id="32" dur="10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Sobre el proyecto:</a:t>
            </a:r>
            <a:endParaRPr dirty="0"/>
          </a:p>
        </p:txBody>
      </p:sp>
      <p:sp>
        <p:nvSpPr>
          <p:cNvPr id="2785" name="Google Shape;2785;p65"/>
          <p:cNvSpPr txBox="1">
            <a:spLocks noGrp="1"/>
          </p:cNvSpPr>
          <p:nvPr>
            <p:ph type="subTitle" idx="1"/>
          </p:nvPr>
        </p:nvSpPr>
        <p:spPr>
          <a:xfrm>
            <a:off x="2779507" y="1079768"/>
            <a:ext cx="3280195"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ES" dirty="0"/>
              <a:t>Línea de investigación:</a:t>
            </a:r>
            <a:endParaRPr dirty="0"/>
          </a:p>
        </p:txBody>
      </p:sp>
      <p:sp>
        <p:nvSpPr>
          <p:cNvPr id="2786" name="Google Shape;2786;p65"/>
          <p:cNvSpPr txBox="1">
            <a:spLocks noGrp="1"/>
          </p:cNvSpPr>
          <p:nvPr>
            <p:ph type="subTitle" idx="2"/>
          </p:nvPr>
        </p:nvSpPr>
        <p:spPr>
          <a:xfrm>
            <a:off x="2518722" y="1509088"/>
            <a:ext cx="3971047" cy="3518209"/>
          </a:xfrm>
          <a:prstGeom prst="rect">
            <a:avLst/>
          </a:prstGeom>
        </p:spPr>
        <p:txBody>
          <a:bodyPr spcFirstLastPara="1" wrap="square" lIns="91425" tIns="0" rIns="91425" bIns="91425" anchor="t" anchorCtr="0">
            <a:noAutofit/>
          </a:bodyPr>
          <a:lstStyle/>
          <a:p>
            <a:pPr marL="0" indent="0">
              <a:buClr>
                <a:schemeClr val="dk1"/>
              </a:buClr>
              <a:buSzPts val="1100"/>
            </a:pPr>
            <a:r>
              <a:rPr lang="es-ES" dirty="0"/>
              <a:t>El presente proyecto presenta un modelo de clasificación de solicitantes de tarjetas de crédito, la clasificación de crédito es un problema común en la industria financiera y este proyecto tiene como objetivo crear un modelo de clasificación preciso y eficiente.</a:t>
            </a:r>
          </a:p>
          <a:p>
            <a:pPr marL="0" indent="0">
              <a:buClr>
                <a:schemeClr val="dk1"/>
              </a:buClr>
              <a:buSzPts val="1100"/>
            </a:pPr>
            <a:endParaRPr lang="es-ES" dirty="0"/>
          </a:p>
          <a:p>
            <a:pPr marL="0" indent="0">
              <a:buClr>
                <a:schemeClr val="dk1"/>
              </a:buClr>
              <a:buSzPts val="1100"/>
            </a:pPr>
            <a:r>
              <a:rPr lang="es-ES" dirty="0"/>
              <a:t>Se clasificará los solicitantes en presencia o no de riesgo de incumplimientos y para entrenar y probar el modelo se utilizará una base de datos obtenida en Kaggle.</a:t>
            </a:r>
          </a:p>
          <a:p>
            <a:pPr marL="0" lvl="0" indent="0">
              <a:buClr>
                <a:schemeClr val="dk1"/>
              </a:buClr>
              <a:buSzPts val="1100"/>
            </a:pPr>
            <a:endParaRPr lang="es-ES" dirty="0"/>
          </a:p>
          <a:p>
            <a:pPr marL="0" indent="0">
              <a:buClr>
                <a:schemeClr val="dk1"/>
              </a:buClr>
              <a:buSzPts val="1100"/>
            </a:pPr>
            <a:r>
              <a:rPr lang="es-ES" dirty="0"/>
              <a:t>La metodología a utilizar será de aprendizaje supervisado con el fin de crear un modelo de clasificación.</a:t>
            </a:r>
          </a:p>
          <a:p>
            <a:pPr marL="0" lvl="0" indent="0">
              <a:buClr>
                <a:schemeClr val="dk1"/>
              </a:buClr>
              <a:buSzPts val="1100"/>
            </a:pPr>
            <a:endParaRPr dirty="0"/>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2093666" y="108921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3" name="Google Shape;2853;p65"/>
          <p:cNvGrpSpPr/>
          <p:nvPr/>
        </p:nvGrpSpPr>
        <p:grpSpPr>
          <a:xfrm>
            <a:off x="2216368" y="1174366"/>
            <a:ext cx="299787" cy="301002"/>
            <a:chOff x="7025531" y="2456707"/>
            <a:chExt cx="337712" cy="339119"/>
          </a:xfrm>
        </p:grpSpPr>
        <p:sp>
          <p:nvSpPr>
            <p:cNvPr id="2854" name="Google Shape;2854;p65"/>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5" name="Google Shape;2855;p65"/>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6" name="Google Shape;2856;p65"/>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7" name="Google Shape;2857;p65"/>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85"/>
                                        </p:tgtEl>
                                        <p:attrNameLst>
                                          <p:attrName>style.visibility</p:attrName>
                                        </p:attrNameLst>
                                      </p:cBhvr>
                                      <p:to>
                                        <p:strVal val="visible"/>
                                      </p:to>
                                    </p:set>
                                    <p:animEffect transition="in" filter="fade">
                                      <p:cBhvr>
                                        <p:cTn id="15" dur="1000"/>
                                        <p:tgtEl>
                                          <p:spTgt spid="2785"/>
                                        </p:tgtEl>
                                      </p:cBhvr>
                                    </p:animEffect>
                                  </p:childTnLst>
                                </p:cTn>
                              </p:par>
                              <p:par>
                                <p:cTn id="16" presetID="10" presetClass="entr" presetSubtype="0" fill="hold" nodeType="withEffect">
                                  <p:stCondLst>
                                    <p:cond delay="0"/>
                                  </p:stCondLst>
                                  <p:childTnLst>
                                    <p:set>
                                      <p:cBhvr>
                                        <p:cTn id="17" dur="1" fill="hold">
                                          <p:stCondLst>
                                            <p:cond delay="0"/>
                                          </p:stCondLst>
                                        </p:cTn>
                                        <p:tgtEl>
                                          <p:spTgt spid="2786"/>
                                        </p:tgtEl>
                                        <p:attrNameLst>
                                          <p:attrName>style.visibility</p:attrName>
                                        </p:attrNameLst>
                                      </p:cBhvr>
                                      <p:to>
                                        <p:strVal val="visible"/>
                                      </p:to>
                                    </p:set>
                                    <p:animEffect transition="in" filter="fade">
                                      <p:cBhvr>
                                        <p:cTn id="18" dur="1000"/>
                                        <p:tgtEl>
                                          <p:spTgt spid="2786"/>
                                        </p:tgtEl>
                                      </p:cBhvr>
                                    </p:animEffect>
                                  </p:childTnLst>
                                </p:cTn>
                              </p:par>
                              <p:par>
                                <p:cTn id="19" presetID="23" presetClass="entr" presetSubtype="16" fill="hold" nodeType="withEffect">
                                  <p:stCondLst>
                                    <p:cond delay="0"/>
                                  </p:stCondLst>
                                  <p:childTnLst>
                                    <p:set>
                                      <p:cBhvr>
                                        <p:cTn id="20" dur="1" fill="hold">
                                          <p:stCondLst>
                                            <p:cond delay="0"/>
                                          </p:stCondLst>
                                        </p:cTn>
                                        <p:tgtEl>
                                          <p:spTgt spid="2847"/>
                                        </p:tgtEl>
                                        <p:attrNameLst>
                                          <p:attrName>style.visibility</p:attrName>
                                        </p:attrNameLst>
                                      </p:cBhvr>
                                      <p:to>
                                        <p:strVal val="visible"/>
                                      </p:to>
                                    </p:set>
                                    <p:anim calcmode="lin" valueType="num">
                                      <p:cBhvr additive="base">
                                        <p:cTn id="21" dur="1000"/>
                                        <p:tgtEl>
                                          <p:spTgt spid="2847"/>
                                        </p:tgtEl>
                                        <p:attrNameLst>
                                          <p:attrName>ppt_w</p:attrName>
                                        </p:attrNameLst>
                                      </p:cBhvr>
                                      <p:tavLst>
                                        <p:tav tm="0">
                                          <p:val>
                                            <p:strVal val="0"/>
                                          </p:val>
                                        </p:tav>
                                        <p:tav tm="100000">
                                          <p:val>
                                            <p:strVal val="#ppt_w"/>
                                          </p:val>
                                        </p:tav>
                                      </p:tavLst>
                                    </p:anim>
                                    <p:anim calcmode="lin" valueType="num">
                                      <p:cBhvr additive="base">
                                        <p:cTn id="22" dur="1000"/>
                                        <p:tgtEl>
                                          <p:spTgt spid="2847"/>
                                        </p:tgtEl>
                                        <p:attrNameLst>
                                          <p:attrName>ppt_h</p:attrName>
                                        </p:attrNameLst>
                                      </p:cBhvr>
                                      <p:tavLst>
                                        <p:tav tm="0">
                                          <p:val>
                                            <p:strVal val="0"/>
                                          </p:val>
                                        </p:tav>
                                        <p:tav tm="100000">
                                          <p:val>
                                            <p:strVal val="#ppt_h"/>
                                          </p:val>
                                        </p:tav>
                                      </p:tavLst>
                                    </p:anim>
                                  </p:childTnLst>
                                </p:cTn>
                              </p:par>
                              <p:par>
                                <p:cTn id="23" presetID="10" presetClass="entr" presetSubtype="0" fill="hold" nodeType="withEffect">
                                  <p:stCondLst>
                                    <p:cond delay="0"/>
                                  </p:stCondLst>
                                  <p:childTnLst>
                                    <p:set>
                                      <p:cBhvr>
                                        <p:cTn id="24" dur="1" fill="hold">
                                          <p:stCondLst>
                                            <p:cond delay="0"/>
                                          </p:stCondLst>
                                        </p:cTn>
                                        <p:tgtEl>
                                          <p:spTgt spid="2853"/>
                                        </p:tgtEl>
                                        <p:attrNameLst>
                                          <p:attrName>style.visibility</p:attrName>
                                        </p:attrNameLst>
                                      </p:cBhvr>
                                      <p:to>
                                        <p:strVal val="visible"/>
                                      </p:to>
                                    </p:set>
                                    <p:animEffect transition="in" filter="fade">
                                      <p:cBhvr>
                                        <p:cTn id="25" dur="1000"/>
                                        <p:tgtEl>
                                          <p:spTgt spid="2853"/>
                                        </p:tgtEl>
                                      </p:cBhvr>
                                    </p:animEffect>
                                  </p:childTnLst>
                                </p:cTn>
                              </p:par>
                              <p:par>
                                <p:cTn id="26" presetID="10" presetClass="entr" presetSubtype="0" fill="hold" nodeType="withEffect">
                                  <p:stCondLst>
                                    <p:cond delay="0"/>
                                  </p:stCondLst>
                                  <p:childTnLst>
                                    <p:set>
                                      <p:cBhvr>
                                        <p:cTn id="27" dur="1" fill="hold">
                                          <p:stCondLst>
                                            <p:cond delay="0"/>
                                          </p:stCondLst>
                                        </p:cTn>
                                        <p:tgtEl>
                                          <p:spTgt spid="2860"/>
                                        </p:tgtEl>
                                        <p:attrNameLst>
                                          <p:attrName>style.visibility</p:attrName>
                                        </p:attrNameLst>
                                      </p:cBhvr>
                                      <p:to>
                                        <p:strVal val="visible"/>
                                      </p:to>
                                    </p:set>
                                    <p:animEffect transition="in" filter="fade">
                                      <p:cBhvr>
                                        <p:cTn id="28" dur="1000"/>
                                        <p:tgtEl>
                                          <p:spTgt spid="2860"/>
                                        </p:tgtEl>
                                      </p:cBhvr>
                                    </p:animEffect>
                                  </p:childTnLst>
                                </p:cTn>
                              </p:par>
                              <p:par>
                                <p:cTn id="29" presetID="10" presetClass="entr" presetSubtype="0" fill="hold" nodeType="withEffect">
                                  <p:stCondLst>
                                    <p:cond delay="0"/>
                                  </p:stCondLst>
                                  <p:childTnLst>
                                    <p:set>
                                      <p:cBhvr>
                                        <p:cTn id="30" dur="1" fill="hold">
                                          <p:stCondLst>
                                            <p:cond delay="0"/>
                                          </p:stCondLst>
                                        </p:cTn>
                                        <p:tgtEl>
                                          <p:spTgt spid="2861"/>
                                        </p:tgtEl>
                                        <p:attrNameLst>
                                          <p:attrName>style.visibility</p:attrName>
                                        </p:attrNameLst>
                                      </p:cBhvr>
                                      <p:to>
                                        <p:strVal val="visible"/>
                                      </p:to>
                                    </p:set>
                                    <p:animEffect transition="in" filter="fade">
                                      <p:cBhvr>
                                        <p:cTn id="31" dur="1000"/>
                                        <p:tgtEl>
                                          <p:spTgt spid="2861"/>
                                        </p:tgtEl>
                                      </p:cBhvr>
                                    </p:animEffect>
                                  </p:childTnLst>
                                </p:cTn>
                              </p:par>
                              <p:par>
                                <p:cTn id="32" presetID="10" presetClass="entr" presetSubtype="0" fill="hold" nodeType="withEffect">
                                  <p:stCondLst>
                                    <p:cond delay="0"/>
                                  </p:stCondLst>
                                  <p:childTnLst>
                                    <p:set>
                                      <p:cBhvr>
                                        <p:cTn id="33" dur="1" fill="hold">
                                          <p:stCondLst>
                                            <p:cond delay="0"/>
                                          </p:stCondLst>
                                        </p:cTn>
                                        <p:tgtEl>
                                          <p:spTgt spid="2862"/>
                                        </p:tgtEl>
                                        <p:attrNameLst>
                                          <p:attrName>style.visibility</p:attrName>
                                        </p:attrNameLst>
                                      </p:cBhvr>
                                      <p:to>
                                        <p:strVal val="visible"/>
                                      </p:to>
                                    </p:set>
                                    <p:animEffect transition="in" filter="fade">
                                      <p:cBhvr>
                                        <p:cTn id="34" dur="1000"/>
                                        <p:tgtEl>
                                          <p:spTgt spid="2862"/>
                                        </p:tgtEl>
                                      </p:cBhvr>
                                    </p:animEffect>
                                  </p:childTnLst>
                                </p:cTn>
                              </p:par>
                              <p:par>
                                <p:cTn id="35" presetID="10" presetClass="entr" presetSubtype="0" fill="hold" nodeType="withEffect">
                                  <p:stCondLst>
                                    <p:cond delay="0"/>
                                  </p:stCondLst>
                                  <p:childTnLst>
                                    <p:set>
                                      <p:cBhvr>
                                        <p:cTn id="36" dur="1" fill="hold">
                                          <p:stCondLst>
                                            <p:cond delay="0"/>
                                          </p:stCondLst>
                                        </p:cTn>
                                        <p:tgtEl>
                                          <p:spTgt spid="2863"/>
                                        </p:tgtEl>
                                        <p:attrNameLst>
                                          <p:attrName>style.visibility</p:attrName>
                                        </p:attrNameLst>
                                      </p:cBhvr>
                                      <p:to>
                                        <p:strVal val="visible"/>
                                      </p:to>
                                    </p:set>
                                    <p:animEffect transition="in" filter="fade">
                                      <p:cBhvr>
                                        <p:cTn id="37" dur="1000"/>
                                        <p:tgtEl>
                                          <p:spTgt spid="2863"/>
                                        </p:tgtEl>
                                      </p:cBhvr>
                                    </p:animEffect>
                                  </p:childTnLst>
                                </p:cTn>
                              </p:par>
                              <p:par>
                                <p:cTn id="38" presetID="10" presetClass="entr" presetSubtype="0" fill="hold" nodeType="withEffect">
                                  <p:stCondLst>
                                    <p:cond delay="0"/>
                                  </p:stCondLst>
                                  <p:childTnLst>
                                    <p:set>
                                      <p:cBhvr>
                                        <p:cTn id="39" dur="1" fill="hold">
                                          <p:stCondLst>
                                            <p:cond delay="0"/>
                                          </p:stCondLst>
                                        </p:cTn>
                                        <p:tgtEl>
                                          <p:spTgt spid="2864"/>
                                        </p:tgtEl>
                                        <p:attrNameLst>
                                          <p:attrName>style.visibility</p:attrName>
                                        </p:attrNameLst>
                                      </p:cBhvr>
                                      <p:to>
                                        <p:strVal val="visible"/>
                                      </p:to>
                                    </p:set>
                                    <p:animEffect transition="in" filter="fade">
                                      <p:cBhvr>
                                        <p:cTn id="40"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72" name="Google Shape;2872;p66"/>
          <p:cNvSpPr txBox="1">
            <a:spLocks noGrp="1"/>
          </p:cNvSpPr>
          <p:nvPr>
            <p:ph type="subTitle" idx="6"/>
          </p:nvPr>
        </p:nvSpPr>
        <p:spPr>
          <a:xfrm>
            <a:off x="1598590" y="1226986"/>
            <a:ext cx="5621076" cy="3249479"/>
          </a:xfrm>
          <a:prstGeom prst="rect">
            <a:avLst/>
          </a:prstGeom>
        </p:spPr>
        <p:txBody>
          <a:bodyPr spcFirstLastPara="1" wrap="square" lIns="91425" tIns="91425" rIns="91425" bIns="91425" anchor="t" anchorCtr="0">
            <a:noAutofit/>
          </a:bodyPr>
          <a:lstStyle/>
          <a:p>
            <a:pPr algn="l"/>
            <a:r>
              <a:rPr lang="es-ES" dirty="0"/>
              <a:t>¿Cuáles son las variables más importantes para la clasificación de tarjetas de crédito?</a:t>
            </a:r>
          </a:p>
          <a:p>
            <a:pPr algn="l"/>
            <a:r>
              <a:rPr lang="es-ES" dirty="0"/>
              <a:t>¿Cómo se pueden utilizar técnicas de aprendizaje automático para clasificar el riesgo de crédito de manera más precisa que los métodos existentes?</a:t>
            </a:r>
          </a:p>
          <a:p>
            <a:pPr algn="l"/>
            <a:r>
              <a:rPr lang="es-ES" dirty="0"/>
              <a:t>¿Cómo se pueden aplicar los resultados del modelo en tiempo real para detectar y prevenir los riesgos?</a:t>
            </a:r>
          </a:p>
          <a:p>
            <a:pPr algn="l"/>
            <a:r>
              <a:rPr lang="es-ES" dirty="0"/>
              <a:t>¿Cómo se pueden incorporar nuevas variables y datos a medida que cambian las tendencias y patrones en la industria de las tarjetas de crédito?</a:t>
            </a:r>
          </a:p>
        </p:txBody>
      </p:sp>
      <p:sp>
        <p:nvSpPr>
          <p:cNvPr id="2875" name="Google Shape;2875;p6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Preguntas problema:</a:t>
            </a:r>
            <a:endParaRPr dirty="0"/>
          </a:p>
        </p:txBody>
      </p:sp>
      <p:sp>
        <p:nvSpPr>
          <p:cNvPr id="2913" name="Google Shape;2913;p66"/>
          <p:cNvSpPr/>
          <p:nvPr/>
        </p:nvSpPr>
        <p:spPr>
          <a:xfrm>
            <a:off x="7415285" y="25295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9" name="Google Shape;2919;p66"/>
          <p:cNvPicPr preferRelativeResize="0"/>
          <p:nvPr/>
        </p:nvPicPr>
        <p:blipFill>
          <a:blip r:embed="rId4">
            <a:alphaModFix/>
          </a:blip>
          <a:stretch>
            <a:fillRect/>
          </a:stretch>
        </p:blipFill>
        <p:spPr>
          <a:xfrm>
            <a:off x="7462727" y="-514375"/>
            <a:ext cx="2527512" cy="2681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19"/>
                                        </p:tgtEl>
                                        <p:attrNameLst>
                                          <p:attrName>style.visibility</p:attrName>
                                        </p:attrNameLst>
                                      </p:cBhvr>
                                      <p:to>
                                        <p:strVal val="visible"/>
                                      </p:to>
                                    </p:set>
                                    <p:animEffect transition="in" filter="fade">
                                      <p:cBhvr>
                                        <p:cTn id="7" dur="1000"/>
                                        <p:tgtEl>
                                          <p:spTgt spid="2919"/>
                                        </p:tgtEl>
                                      </p:cBhvr>
                                    </p:animEffect>
                                  </p:childTnLst>
                                </p:cTn>
                              </p:par>
                              <p:par>
                                <p:cTn id="8" presetID="2" presetClass="entr" presetSubtype="8" fill="hold" nodeType="withEffect">
                                  <p:stCondLst>
                                    <p:cond delay="0"/>
                                  </p:stCondLst>
                                  <p:childTnLst>
                                    <p:set>
                                      <p:cBhvr>
                                        <p:cTn id="9" dur="1" fill="hold">
                                          <p:stCondLst>
                                            <p:cond delay="0"/>
                                          </p:stCondLst>
                                        </p:cTn>
                                        <p:tgtEl>
                                          <p:spTgt spid="2875"/>
                                        </p:tgtEl>
                                        <p:attrNameLst>
                                          <p:attrName>style.visibility</p:attrName>
                                        </p:attrNameLst>
                                      </p:cBhvr>
                                      <p:to>
                                        <p:strVal val="visible"/>
                                      </p:to>
                                    </p:set>
                                    <p:anim calcmode="lin" valueType="num">
                                      <p:cBhvr additive="base">
                                        <p:cTn id="10" dur="1000"/>
                                        <p:tgtEl>
                                          <p:spTgt spid="2875"/>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872"/>
                                        </p:tgtEl>
                                        <p:attrNameLst>
                                          <p:attrName>style.visibility</p:attrName>
                                        </p:attrNameLst>
                                      </p:cBhvr>
                                      <p:to>
                                        <p:strVal val="visible"/>
                                      </p:to>
                                    </p:set>
                                    <p:animEffect transition="in" filter="fade">
                                      <p:cBhvr>
                                        <p:cTn id="13" dur="1000"/>
                                        <p:tgtEl>
                                          <p:spTgt spid="2872"/>
                                        </p:tgtEl>
                                      </p:cBhvr>
                                    </p:animEffect>
                                  </p:childTnLst>
                                </p:cTn>
                              </p:par>
                              <p:par>
                                <p:cTn id="14" presetID="8" presetClass="emph" presetSubtype="0" fill="hold" nodeType="withEffect">
                                  <p:stCondLst>
                                    <p:cond delay="0"/>
                                  </p:stCondLst>
                                  <p:childTnLst>
                                    <p:animRot by="-21600000">
                                      <p:cBhvr>
                                        <p:cTn id="15" dur="1000" fill="hold"/>
                                        <p:tgtEl>
                                          <p:spTgt spid="2913"/>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2914"/>
                                        </p:tgtEl>
                                        <p:attrNameLst>
                                          <p:attrName>style.visibility</p:attrName>
                                        </p:attrNameLst>
                                      </p:cBhvr>
                                      <p:to>
                                        <p:strVal val="visible"/>
                                      </p:to>
                                    </p:set>
                                    <p:animEffect transition="in" filter="fade">
                                      <p:cBhvr>
                                        <p:cTn id="18" dur="1000"/>
                                        <p:tgtEl>
                                          <p:spTgt spid="2914"/>
                                        </p:tgtEl>
                                      </p:cBhvr>
                                    </p:animEffect>
                                  </p:childTnLst>
                                </p:cTn>
                              </p:par>
                              <p:par>
                                <p:cTn id="19" presetID="10" presetClass="entr" presetSubtype="0" fill="hold" nodeType="withEffect">
                                  <p:stCondLst>
                                    <p:cond delay="0"/>
                                  </p:stCondLst>
                                  <p:childTnLst>
                                    <p:set>
                                      <p:cBhvr>
                                        <p:cTn id="20" dur="1" fill="hold">
                                          <p:stCondLst>
                                            <p:cond delay="0"/>
                                          </p:stCondLst>
                                        </p:cTn>
                                        <p:tgtEl>
                                          <p:spTgt spid="2915"/>
                                        </p:tgtEl>
                                        <p:attrNameLst>
                                          <p:attrName>style.visibility</p:attrName>
                                        </p:attrNameLst>
                                      </p:cBhvr>
                                      <p:to>
                                        <p:strVal val="visible"/>
                                      </p:to>
                                    </p:set>
                                    <p:animEffect transition="in" filter="fade">
                                      <p:cBhvr>
                                        <p:cTn id="21" dur="1000"/>
                                        <p:tgtEl>
                                          <p:spTgt spid="2915"/>
                                        </p:tgtEl>
                                      </p:cBhvr>
                                    </p:animEffect>
                                  </p:childTnLst>
                                </p:cTn>
                              </p:par>
                              <p:par>
                                <p:cTn id="22" presetID="10" presetClass="entr" presetSubtype="0" fill="hold" nodeType="withEffect">
                                  <p:stCondLst>
                                    <p:cond delay="0"/>
                                  </p:stCondLst>
                                  <p:childTnLst>
                                    <p:set>
                                      <p:cBhvr>
                                        <p:cTn id="23" dur="1" fill="hold">
                                          <p:stCondLst>
                                            <p:cond delay="0"/>
                                          </p:stCondLst>
                                        </p:cTn>
                                        <p:tgtEl>
                                          <p:spTgt spid="2916"/>
                                        </p:tgtEl>
                                        <p:attrNameLst>
                                          <p:attrName>style.visibility</p:attrName>
                                        </p:attrNameLst>
                                      </p:cBhvr>
                                      <p:to>
                                        <p:strVal val="visible"/>
                                      </p:to>
                                    </p:set>
                                    <p:animEffect transition="in" filter="fade">
                                      <p:cBhvr>
                                        <p:cTn id="24" dur="1000"/>
                                        <p:tgtEl>
                                          <p:spTgt spid="2916"/>
                                        </p:tgtEl>
                                      </p:cBhvr>
                                    </p:animEffect>
                                  </p:childTnLst>
                                </p:cTn>
                              </p:par>
                              <p:par>
                                <p:cTn id="25" presetID="10" presetClass="entr" presetSubtype="0" fill="hold" nodeType="withEffect">
                                  <p:stCondLst>
                                    <p:cond delay="0"/>
                                  </p:stCondLst>
                                  <p:childTnLst>
                                    <p:set>
                                      <p:cBhvr>
                                        <p:cTn id="26" dur="1" fill="hold">
                                          <p:stCondLst>
                                            <p:cond delay="0"/>
                                          </p:stCondLst>
                                        </p:cTn>
                                        <p:tgtEl>
                                          <p:spTgt spid="2917"/>
                                        </p:tgtEl>
                                        <p:attrNameLst>
                                          <p:attrName>style.visibility</p:attrName>
                                        </p:attrNameLst>
                                      </p:cBhvr>
                                      <p:to>
                                        <p:strVal val="visible"/>
                                      </p:to>
                                    </p:set>
                                    <p:animEffect transition="in" filter="fade">
                                      <p:cBhvr>
                                        <p:cTn id="27" dur="1000"/>
                                        <p:tgtEl>
                                          <p:spTgt spid="2917"/>
                                        </p:tgtEl>
                                      </p:cBhvr>
                                    </p:animEffect>
                                  </p:childTnLst>
                                </p:cTn>
                              </p:par>
                              <p:par>
                                <p:cTn id="28" presetID="10" presetClass="entr" presetSubtype="0" fill="hold" nodeType="withEffect">
                                  <p:stCondLst>
                                    <p:cond delay="0"/>
                                  </p:stCondLst>
                                  <p:childTnLst>
                                    <p:set>
                                      <p:cBhvr>
                                        <p:cTn id="29" dur="1" fill="hold">
                                          <p:stCondLst>
                                            <p:cond delay="0"/>
                                          </p:stCondLst>
                                        </p:cTn>
                                        <p:tgtEl>
                                          <p:spTgt spid="2918"/>
                                        </p:tgtEl>
                                        <p:attrNameLst>
                                          <p:attrName>style.visibility</p:attrName>
                                        </p:attrNameLst>
                                      </p:cBhvr>
                                      <p:to>
                                        <p:strVal val="visible"/>
                                      </p:to>
                                    </p:set>
                                    <p:animEffect transition="in" filter="fade">
                                      <p:cBhvr>
                                        <p:cTn id="30" dur="1000"/>
                                        <p:tgtEl>
                                          <p:spTgt spid="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67"/>
          <p:cNvSpPr txBox="1">
            <a:spLocks noGrp="1"/>
          </p:cNvSpPr>
          <p:nvPr>
            <p:ph type="title"/>
          </p:nvPr>
        </p:nvSpPr>
        <p:spPr>
          <a:xfrm>
            <a:off x="974487" y="1292137"/>
            <a:ext cx="2548200" cy="535882"/>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s-ES" dirty="0"/>
              <a:t>Hipótesis:</a:t>
            </a:r>
            <a:endParaRPr dirty="0"/>
          </a:p>
        </p:txBody>
      </p:sp>
      <p:sp>
        <p:nvSpPr>
          <p:cNvPr id="2925" name="Google Shape;2925;p67"/>
          <p:cNvSpPr txBox="1">
            <a:spLocks noGrp="1"/>
          </p:cNvSpPr>
          <p:nvPr>
            <p:ph type="subTitle" idx="1"/>
          </p:nvPr>
        </p:nvSpPr>
        <p:spPr>
          <a:xfrm>
            <a:off x="776580" y="1970256"/>
            <a:ext cx="8079939" cy="1993489"/>
          </a:xfrm>
          <a:prstGeom prst="rect">
            <a:avLst/>
          </a:prstGeom>
        </p:spPr>
        <p:txBody>
          <a:bodyPr spcFirstLastPara="1" wrap="square" lIns="91425" tIns="91425" rIns="91425" bIns="91425" anchor="t" anchorCtr="0">
            <a:noAutofit/>
          </a:bodyPr>
          <a:lstStyle/>
          <a:p>
            <a:pPr algn="l"/>
            <a:r>
              <a:rPr lang="es-ES" dirty="0"/>
              <a:t>1) h0: Al utilizar técnicas de aprendizaje automático, no posible crear un modelo de clasificación de crédito que tenga una mayor precisión en la detección de riesgos que los métodos existentes.</a:t>
            </a:r>
          </a:p>
          <a:p>
            <a:pPr algn="l"/>
            <a:r>
              <a:rPr lang="es-ES" dirty="0"/>
              <a:t>h1: Al utilizar técnicas de aprendizaje automático, es posible crear un modelo de clasificación de crédito que tenga una mayor precisión en la detección de riesgos que los métodos existentes.</a:t>
            </a:r>
          </a:p>
          <a:p>
            <a:pPr algn="l"/>
            <a:r>
              <a:rPr lang="es-ES" dirty="0"/>
              <a:t>2) h0: No existe relación significativa entre desempleo y riesgo de incumplimientos crediticio.</a:t>
            </a:r>
          </a:p>
          <a:p>
            <a:pPr algn="l"/>
            <a:r>
              <a:rPr lang="es-ES" dirty="0"/>
              <a:t>h1: Existe relación significativa entre desempleo y riesgo de incumplimientos crediticios.</a:t>
            </a:r>
          </a:p>
        </p:txBody>
      </p:sp>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925"/>
                                        </p:tgtEl>
                                        <p:attrNameLst>
                                          <p:attrName>style.visibility</p:attrName>
                                        </p:attrNameLst>
                                      </p:cBhvr>
                                      <p:to>
                                        <p:strVal val="visible"/>
                                      </p:to>
                                    </p:set>
                                    <p:animEffect transition="in" filter="fade">
                                      <p:cBhvr>
                                        <p:cTn id="13" dur="1000"/>
                                        <p:tgtEl>
                                          <p:spTgt spid="2925"/>
                                        </p:tgtEl>
                                      </p:cBhvr>
                                    </p:animEffect>
                                  </p:childTnLst>
                                </p:cTn>
                              </p:par>
                              <p:par>
                                <p:cTn id="14" presetID="2" presetClass="entr" presetSubtype="2" fill="hold" nodeType="withEffect">
                                  <p:stCondLst>
                                    <p:cond delay="0"/>
                                  </p:stCondLst>
                                  <p:childTnLst>
                                    <p:set>
                                      <p:cBhvr>
                                        <p:cTn id="15" dur="1" fill="hold">
                                          <p:stCondLst>
                                            <p:cond delay="0"/>
                                          </p:stCondLst>
                                        </p:cTn>
                                        <p:tgtEl>
                                          <p:spTgt spid="2924"/>
                                        </p:tgtEl>
                                        <p:attrNameLst>
                                          <p:attrName>style.visibility</p:attrName>
                                        </p:attrNameLst>
                                      </p:cBhvr>
                                      <p:to>
                                        <p:strVal val="visible"/>
                                      </p:to>
                                    </p:set>
                                    <p:anim calcmode="lin" valueType="num">
                                      <p:cBhvr additive="base">
                                        <p:cTn id="16" dur="1000"/>
                                        <p:tgtEl>
                                          <p:spTgt spid="292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935"/>
                                        </p:tgtEl>
                                        <p:attrNameLst>
                                          <p:attrName>style.visibility</p:attrName>
                                        </p:attrNameLst>
                                      </p:cBhvr>
                                      <p:to>
                                        <p:strVal val="visible"/>
                                      </p:to>
                                    </p:set>
                                    <p:animEffect transition="in" filter="fade">
                                      <p:cBhvr>
                                        <p:cTn id="19" dur="1000"/>
                                        <p:tgtEl>
                                          <p:spTgt spid="2935"/>
                                        </p:tgtEl>
                                      </p:cBhvr>
                                    </p:animEffect>
                                  </p:childTnLst>
                                </p:cTn>
                              </p:par>
                              <p:par>
                                <p:cTn id="20" presetID="10" presetClass="entr" presetSubtype="0" fill="hold" nodeType="withEffect">
                                  <p:stCondLst>
                                    <p:cond delay="0"/>
                                  </p:stCondLst>
                                  <p:childTnLst>
                                    <p:set>
                                      <p:cBhvr>
                                        <p:cTn id="21" dur="1" fill="hold">
                                          <p:stCondLst>
                                            <p:cond delay="0"/>
                                          </p:stCondLst>
                                        </p:cTn>
                                        <p:tgtEl>
                                          <p:spTgt spid="2936"/>
                                        </p:tgtEl>
                                        <p:attrNameLst>
                                          <p:attrName>style.visibility</p:attrName>
                                        </p:attrNameLst>
                                      </p:cBhvr>
                                      <p:to>
                                        <p:strVal val="visible"/>
                                      </p:to>
                                    </p:set>
                                    <p:animEffect transition="in" filter="fade">
                                      <p:cBhvr>
                                        <p:cTn id="22" dur="1000"/>
                                        <p:tgtEl>
                                          <p:spTgt spid="2936"/>
                                        </p:tgtEl>
                                      </p:cBhvr>
                                    </p:animEffect>
                                  </p:childTnLst>
                                </p:cTn>
                              </p:par>
                              <p:par>
                                <p:cTn id="23" presetID="10" presetClass="entr" presetSubtype="0" fill="hold" nodeType="withEffect">
                                  <p:stCondLst>
                                    <p:cond delay="0"/>
                                  </p:stCondLst>
                                  <p:childTnLst>
                                    <p:set>
                                      <p:cBhvr>
                                        <p:cTn id="24" dur="1" fill="hold">
                                          <p:stCondLst>
                                            <p:cond delay="0"/>
                                          </p:stCondLst>
                                        </p:cTn>
                                        <p:tgtEl>
                                          <p:spTgt spid="2937"/>
                                        </p:tgtEl>
                                        <p:attrNameLst>
                                          <p:attrName>style.visibility</p:attrName>
                                        </p:attrNameLst>
                                      </p:cBhvr>
                                      <p:to>
                                        <p:strVal val="visible"/>
                                      </p:to>
                                    </p:set>
                                    <p:animEffect transition="in" filter="fade">
                                      <p:cBhvr>
                                        <p:cTn id="25" dur="1000"/>
                                        <p:tgtEl>
                                          <p:spTgt spid="2937"/>
                                        </p:tgtEl>
                                      </p:cBhvr>
                                    </p:animEffect>
                                  </p:childTnLst>
                                </p:cTn>
                              </p:par>
                              <p:par>
                                <p:cTn id="26" presetID="10" presetClass="entr" presetSubtype="0" fill="hold" nodeType="withEffect">
                                  <p:stCondLst>
                                    <p:cond delay="0"/>
                                  </p:stCondLst>
                                  <p:childTnLst>
                                    <p:set>
                                      <p:cBhvr>
                                        <p:cTn id="27" dur="1" fill="hold">
                                          <p:stCondLst>
                                            <p:cond delay="0"/>
                                          </p:stCondLst>
                                        </p:cTn>
                                        <p:tgtEl>
                                          <p:spTgt spid="2938"/>
                                        </p:tgtEl>
                                        <p:attrNameLst>
                                          <p:attrName>style.visibility</p:attrName>
                                        </p:attrNameLst>
                                      </p:cBhvr>
                                      <p:to>
                                        <p:strVal val="visible"/>
                                      </p:to>
                                    </p:set>
                                    <p:animEffect transition="in" filter="fade">
                                      <p:cBhvr>
                                        <p:cTn id="28" dur="1000"/>
                                        <p:tgtEl>
                                          <p:spTgt spid="2938"/>
                                        </p:tgtEl>
                                      </p:cBhvr>
                                    </p:animEffect>
                                  </p:childTnLst>
                                </p:cTn>
                              </p:par>
                              <p:par>
                                <p:cTn id="29" presetID="10" presetClass="entr" presetSubtype="0" fill="hold" nodeType="withEffect">
                                  <p:stCondLst>
                                    <p:cond delay="0"/>
                                  </p:stCondLst>
                                  <p:childTnLst>
                                    <p:set>
                                      <p:cBhvr>
                                        <p:cTn id="30" dur="1" fill="hold">
                                          <p:stCondLst>
                                            <p:cond delay="0"/>
                                          </p:stCondLst>
                                        </p:cTn>
                                        <p:tgtEl>
                                          <p:spTgt spid="2939"/>
                                        </p:tgtEl>
                                        <p:attrNameLst>
                                          <p:attrName>style.visibility</p:attrName>
                                        </p:attrNameLst>
                                      </p:cBhvr>
                                      <p:to>
                                        <p:strVal val="visible"/>
                                      </p:to>
                                    </p:set>
                                    <p:animEffect transition="in" filter="fade">
                                      <p:cBhvr>
                                        <p:cTn id="31"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4"/>
        <p:cNvGrpSpPr/>
        <p:nvPr/>
      </p:nvGrpSpPr>
      <p:grpSpPr>
        <a:xfrm>
          <a:off x="0" y="0"/>
          <a:ext cx="0" cy="0"/>
          <a:chOff x="0" y="0"/>
          <a:chExt cx="0" cy="0"/>
        </a:xfrm>
      </p:grpSpPr>
      <p:sp>
        <p:nvSpPr>
          <p:cNvPr id="2995" name="Google Shape;2995;p70"/>
          <p:cNvSpPr txBox="1">
            <a:spLocks noGrp="1"/>
          </p:cNvSpPr>
          <p:nvPr>
            <p:ph type="title"/>
          </p:nvPr>
        </p:nvSpPr>
        <p:spPr>
          <a:xfrm>
            <a:off x="978827" y="627132"/>
            <a:ext cx="4139082" cy="371700"/>
          </a:xfrm>
          <a:prstGeom prst="rect">
            <a:avLst/>
          </a:prstGeom>
        </p:spPr>
        <p:txBody>
          <a:bodyPr spcFirstLastPara="1" wrap="square" lIns="91425" tIns="0" rIns="155425" bIns="91425" anchor="t" anchorCtr="0">
            <a:noAutofit/>
          </a:bodyPr>
          <a:lstStyle/>
          <a:p>
            <a:pPr marL="0" lvl="0" indent="0" algn="l" rtl="0">
              <a:spcBef>
                <a:spcPts val="0"/>
              </a:spcBef>
              <a:spcAft>
                <a:spcPts val="0"/>
              </a:spcAft>
              <a:buNone/>
            </a:pPr>
            <a:r>
              <a:rPr lang="en" dirty="0"/>
              <a:t>Problema comercial:</a:t>
            </a:r>
            <a:endParaRPr dirty="0"/>
          </a:p>
        </p:txBody>
      </p:sp>
      <p:sp>
        <p:nvSpPr>
          <p:cNvPr id="2996" name="Google Shape;2996;p70"/>
          <p:cNvSpPr txBox="1">
            <a:spLocks noGrp="1"/>
          </p:cNvSpPr>
          <p:nvPr>
            <p:ph type="subTitle" idx="1"/>
          </p:nvPr>
        </p:nvSpPr>
        <p:spPr>
          <a:xfrm>
            <a:off x="978827" y="998832"/>
            <a:ext cx="6186247" cy="2512906"/>
          </a:xfrm>
          <a:prstGeom prst="rect">
            <a:avLst/>
          </a:prstGeom>
        </p:spPr>
        <p:txBody>
          <a:bodyPr spcFirstLastPara="1" wrap="square" lIns="91425" tIns="91425" rIns="155425" bIns="91425" anchor="t" anchorCtr="0">
            <a:noAutofit/>
          </a:bodyPr>
          <a:lstStyle/>
          <a:p>
            <a:pPr algn="l"/>
            <a:r>
              <a:rPr lang="es-ES" dirty="0"/>
              <a:t>La creación de un modelo para la clasificación de riesgo crediticio </a:t>
            </a:r>
          </a:p>
          <a:p>
            <a:pPr algn="l"/>
            <a:r>
              <a:rPr lang="es-ES" dirty="0"/>
              <a:t>puede ayudar a resolver problemas comerciales al mejorar la precisión</a:t>
            </a:r>
          </a:p>
          <a:p>
            <a:pPr algn="l"/>
            <a:r>
              <a:rPr lang="es-ES" dirty="0"/>
              <a:t>de las decisiones de crédito, optimizar los recursos financieros,</a:t>
            </a:r>
          </a:p>
          <a:p>
            <a:pPr algn="l"/>
            <a:r>
              <a:rPr lang="es-ES" dirty="0"/>
              <a:t>automatizar el proceso de evaluación de crédito y mitigar el sesgo</a:t>
            </a:r>
          </a:p>
          <a:p>
            <a:pPr algn="l"/>
            <a:r>
              <a:rPr lang="es-ES" dirty="0"/>
              <a:t>humano en la toma de decisiones.</a:t>
            </a:r>
          </a:p>
          <a:p>
            <a:pPr algn="l"/>
            <a:endParaRPr lang="es-ES" dirty="0"/>
          </a:p>
        </p:txBody>
      </p:sp>
      <p:sp>
        <p:nvSpPr>
          <p:cNvPr id="2998" name="Google Shape;2998;p7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95;p70">
            <a:extLst>
              <a:ext uri="{FF2B5EF4-FFF2-40B4-BE49-F238E27FC236}">
                <a16:creationId xmlns:a16="http://schemas.microsoft.com/office/drawing/2014/main" id="{A1A7F970-2B17-D5DC-D36F-3DF2C4F8291D}"/>
              </a:ext>
            </a:extLst>
          </p:cNvPr>
          <p:cNvSpPr txBox="1">
            <a:spLocks/>
          </p:cNvSpPr>
          <p:nvPr/>
        </p:nvSpPr>
        <p:spPr>
          <a:xfrm>
            <a:off x="978827" y="2255285"/>
            <a:ext cx="4302857" cy="371700"/>
          </a:xfrm>
          <a:prstGeom prst="rect">
            <a:avLst/>
          </a:prstGeom>
          <a:noFill/>
          <a:ln>
            <a:noFill/>
          </a:ln>
        </p:spPr>
        <p:txBody>
          <a:bodyPr spcFirstLastPara="1" wrap="square" lIns="91425" tIns="0" rIns="155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pPr algn="l"/>
            <a:r>
              <a:rPr lang="es-UY" dirty="0"/>
              <a:t>Contexto </a:t>
            </a:r>
            <a:r>
              <a:rPr lang="es-UY" sz="3200" b="1" dirty="0"/>
              <a:t>comercial</a:t>
            </a:r>
            <a:r>
              <a:rPr lang="es-UY" dirty="0"/>
              <a:t>:</a:t>
            </a:r>
          </a:p>
        </p:txBody>
      </p:sp>
      <p:sp>
        <p:nvSpPr>
          <p:cNvPr id="3" name="Google Shape;2996;p70">
            <a:extLst>
              <a:ext uri="{FF2B5EF4-FFF2-40B4-BE49-F238E27FC236}">
                <a16:creationId xmlns:a16="http://schemas.microsoft.com/office/drawing/2014/main" id="{48897998-67B4-3A21-C32D-2F228D022C48}"/>
              </a:ext>
            </a:extLst>
          </p:cNvPr>
          <p:cNvSpPr txBox="1">
            <a:spLocks/>
          </p:cNvSpPr>
          <p:nvPr/>
        </p:nvSpPr>
        <p:spPr>
          <a:xfrm>
            <a:off x="978826" y="2704200"/>
            <a:ext cx="6642038" cy="1440468"/>
          </a:xfrm>
          <a:prstGeom prst="rect">
            <a:avLst/>
          </a:prstGeom>
          <a:noFill/>
          <a:ln>
            <a:noFill/>
          </a:ln>
        </p:spPr>
        <p:txBody>
          <a:bodyPr spcFirstLastPara="1" wrap="square" lIns="91425" tIns="91425" rIns="155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algn="l"/>
            <a:r>
              <a:rPr lang="es-ES" dirty="0"/>
              <a:t>Para las empresas que prestan servicios financieros el incumplimiento</a:t>
            </a:r>
          </a:p>
          <a:p>
            <a:pPr algn="l"/>
            <a:r>
              <a:rPr lang="es-ES" dirty="0"/>
              <a:t>de pagos por parte de los usuarios de líneas de crédito podría representan</a:t>
            </a:r>
          </a:p>
          <a:p>
            <a:pPr algn="l"/>
            <a:r>
              <a:rPr lang="es-ES" dirty="0"/>
              <a:t>pérdidas importantes, teniendo esto en cuenta es importante la creación de</a:t>
            </a:r>
          </a:p>
          <a:p>
            <a:pPr algn="l"/>
            <a:r>
              <a:rPr lang="es-ES" dirty="0"/>
              <a:t>un modelo que pueda prevenir estos posibles incumplimientos con el fin de</a:t>
            </a:r>
          </a:p>
          <a:p>
            <a:pPr algn="l"/>
            <a:r>
              <a:rPr lang="es-ES" dirty="0"/>
              <a:t>disminuir estos riesgos.</a:t>
            </a:r>
          </a:p>
          <a:p>
            <a:pPr algn="l"/>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95"/>
                                        </p:tgtEl>
                                        <p:attrNameLst>
                                          <p:attrName>style.visibility</p:attrName>
                                        </p:attrNameLst>
                                      </p:cBhvr>
                                      <p:to>
                                        <p:strVal val="visible"/>
                                      </p:to>
                                    </p:set>
                                    <p:anim calcmode="lin" valueType="num">
                                      <p:cBhvr additive="base">
                                        <p:cTn id="7" dur="1000"/>
                                        <p:tgtEl>
                                          <p:spTgt spid="299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96"/>
                                        </p:tgtEl>
                                        <p:attrNameLst>
                                          <p:attrName>style.visibility</p:attrName>
                                        </p:attrNameLst>
                                      </p:cBhvr>
                                      <p:to>
                                        <p:strVal val="visible"/>
                                      </p:to>
                                    </p:set>
                                    <p:animEffect transition="in" filter="fade">
                                      <p:cBhvr>
                                        <p:cTn id="10" dur="1000"/>
                                        <p:tgtEl>
                                          <p:spTgt spid="2996"/>
                                        </p:tgtEl>
                                      </p:cBhvr>
                                    </p:animEffect>
                                  </p:childTnLst>
                                </p:cTn>
                              </p:par>
                              <p:par>
                                <p:cTn id="11" presetID="10" presetClass="entr" presetSubtype="0" fill="hold" nodeType="withEffect">
                                  <p:stCondLst>
                                    <p:cond delay="0"/>
                                  </p:stCondLst>
                                  <p:childTnLst>
                                    <p:set>
                                      <p:cBhvr>
                                        <p:cTn id="12" dur="1" fill="hold">
                                          <p:stCondLst>
                                            <p:cond delay="0"/>
                                          </p:stCondLst>
                                        </p:cTn>
                                        <p:tgtEl>
                                          <p:spTgt spid="3000"/>
                                        </p:tgtEl>
                                        <p:attrNameLst>
                                          <p:attrName>style.visibility</p:attrName>
                                        </p:attrNameLst>
                                      </p:cBhvr>
                                      <p:to>
                                        <p:strVal val="visible"/>
                                      </p:to>
                                    </p:set>
                                    <p:animEffect transition="in" filter="fade">
                                      <p:cBhvr>
                                        <p:cTn id="13" dur="1000"/>
                                        <p:tgtEl>
                                          <p:spTgt spid="3000"/>
                                        </p:tgtEl>
                                      </p:cBhvr>
                                    </p:animEffect>
                                  </p:childTnLst>
                                </p:cTn>
                              </p:par>
                              <p:par>
                                <p:cTn id="14" presetID="10" presetClass="entr" presetSubtype="0" fill="hold" nodeType="withEffect">
                                  <p:stCondLst>
                                    <p:cond delay="0"/>
                                  </p:stCondLst>
                                  <p:childTnLst>
                                    <p:set>
                                      <p:cBhvr>
                                        <p:cTn id="15" dur="1" fill="hold">
                                          <p:stCondLst>
                                            <p:cond delay="0"/>
                                          </p:stCondLst>
                                        </p:cTn>
                                        <p:tgtEl>
                                          <p:spTgt spid="2998"/>
                                        </p:tgtEl>
                                        <p:attrNameLst>
                                          <p:attrName>style.visibility</p:attrName>
                                        </p:attrNameLst>
                                      </p:cBhvr>
                                      <p:to>
                                        <p:strVal val="visible"/>
                                      </p:to>
                                    </p:set>
                                    <p:animEffect transition="in" filter="fade">
                                      <p:cBhvr>
                                        <p:cTn id="16" dur="1000"/>
                                        <p:tgtEl>
                                          <p:spTgt spid="2998"/>
                                        </p:tgtEl>
                                      </p:cBhvr>
                                    </p:animEffect>
                                  </p:childTnLst>
                                </p:cTn>
                              </p:par>
                              <p:par>
                                <p:cTn id="17" presetID="10" presetClass="entr" presetSubtype="0" fill="hold" nodeType="withEffect">
                                  <p:stCondLst>
                                    <p:cond delay="0"/>
                                  </p:stCondLst>
                                  <p:childTnLst>
                                    <p:set>
                                      <p:cBhvr>
                                        <p:cTn id="18" dur="1" fill="hold">
                                          <p:stCondLst>
                                            <p:cond delay="0"/>
                                          </p:stCondLst>
                                        </p:cTn>
                                        <p:tgtEl>
                                          <p:spTgt spid="2999"/>
                                        </p:tgtEl>
                                        <p:attrNameLst>
                                          <p:attrName>style.visibility</p:attrName>
                                        </p:attrNameLst>
                                      </p:cBhvr>
                                      <p:to>
                                        <p:strVal val="visible"/>
                                      </p:to>
                                    </p:set>
                                    <p:animEffect transition="in" filter="fade">
                                      <p:cBhvr>
                                        <p:cTn id="19" dur="1000"/>
                                        <p:tgtEl>
                                          <p:spTgt spid="2999"/>
                                        </p:tgtEl>
                                      </p:cBhvr>
                                    </p:animEffect>
                                  </p:childTnLst>
                                </p:cTn>
                              </p:par>
                              <p:par>
                                <p:cTn id="20" presetID="10" presetClass="entr" presetSubtype="0" fill="hold" nodeType="withEffect">
                                  <p:stCondLst>
                                    <p:cond delay="0"/>
                                  </p:stCondLst>
                                  <p:childTnLst>
                                    <p:set>
                                      <p:cBhvr>
                                        <p:cTn id="21" dur="1" fill="hold">
                                          <p:stCondLst>
                                            <p:cond delay="0"/>
                                          </p:stCondLst>
                                        </p:cTn>
                                        <p:tgtEl>
                                          <p:spTgt spid="3000"/>
                                        </p:tgtEl>
                                        <p:attrNameLst>
                                          <p:attrName>style.visibility</p:attrName>
                                        </p:attrNameLst>
                                      </p:cBhvr>
                                      <p:to>
                                        <p:strVal val="visible"/>
                                      </p:to>
                                    </p:set>
                                    <p:animEffect transition="in" filter="fade">
                                      <p:cBhvr>
                                        <p:cTn id="22" dur="1000"/>
                                        <p:tgtEl>
                                          <p:spTgt spid="3000"/>
                                        </p:tgtEl>
                                      </p:cBhvr>
                                    </p:animEffect>
                                  </p:childTnLst>
                                </p:cTn>
                              </p:par>
                              <p:par>
                                <p:cTn id="23" presetID="10" presetClass="entr" presetSubtype="0" fill="hold" nodeType="withEffect">
                                  <p:stCondLst>
                                    <p:cond delay="0"/>
                                  </p:stCondLst>
                                  <p:childTnLst>
                                    <p:set>
                                      <p:cBhvr>
                                        <p:cTn id="24" dur="1" fill="hold">
                                          <p:stCondLst>
                                            <p:cond delay="0"/>
                                          </p:stCondLst>
                                        </p:cTn>
                                        <p:tgtEl>
                                          <p:spTgt spid="3001"/>
                                        </p:tgtEl>
                                        <p:attrNameLst>
                                          <p:attrName>style.visibility</p:attrName>
                                        </p:attrNameLst>
                                      </p:cBhvr>
                                      <p:to>
                                        <p:strVal val="visible"/>
                                      </p:to>
                                    </p:set>
                                    <p:animEffect transition="in" filter="fade">
                                      <p:cBhvr>
                                        <p:cTn id="25" dur="1000"/>
                                        <p:tgtEl>
                                          <p:spTgt spid="3001"/>
                                        </p:tgtEl>
                                      </p:cBhvr>
                                    </p:animEffect>
                                  </p:childTnLst>
                                </p:cTn>
                              </p:par>
                              <p:par>
                                <p:cTn id="26" presetID="10" presetClass="entr" presetSubtype="0" fill="hold" nodeType="withEffect">
                                  <p:stCondLst>
                                    <p:cond delay="0"/>
                                  </p:stCondLst>
                                  <p:childTnLst>
                                    <p:set>
                                      <p:cBhvr>
                                        <p:cTn id="27" dur="1" fill="hold">
                                          <p:stCondLst>
                                            <p:cond delay="0"/>
                                          </p:stCondLst>
                                        </p:cTn>
                                        <p:tgtEl>
                                          <p:spTgt spid="3002"/>
                                        </p:tgtEl>
                                        <p:attrNameLst>
                                          <p:attrName>style.visibility</p:attrName>
                                        </p:attrNameLst>
                                      </p:cBhvr>
                                      <p:to>
                                        <p:strVal val="visible"/>
                                      </p:to>
                                    </p:set>
                                    <p:animEffect transition="in" filter="fade">
                                      <p:cBhvr>
                                        <p:cTn id="28" dur="1000"/>
                                        <p:tgtEl>
                                          <p:spTgt spid="3002"/>
                                        </p:tgtEl>
                                      </p:cBhvr>
                                    </p:animEffect>
                                  </p:childTnLst>
                                </p:cTn>
                              </p:par>
                              <p:par>
                                <p:cTn id="29" presetID="2" presetClass="entr" presetSubtype="2"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1000"/>
                                        <p:tgtEl>
                                          <p:spTgt spid="2"/>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3007" name="Google Shape;3007;p71"/>
          <p:cNvSpPr txBox="1">
            <a:spLocks noGrp="1"/>
          </p:cNvSpPr>
          <p:nvPr>
            <p:ph type="title"/>
          </p:nvPr>
        </p:nvSpPr>
        <p:spPr>
          <a:xfrm>
            <a:off x="784010" y="897179"/>
            <a:ext cx="3924468" cy="371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Objetivo primario:</a:t>
            </a:r>
            <a:endParaRPr dirty="0"/>
          </a:p>
        </p:txBody>
      </p:sp>
      <p:sp>
        <p:nvSpPr>
          <p:cNvPr id="3008" name="Google Shape;3008;p71"/>
          <p:cNvSpPr txBox="1">
            <a:spLocks noGrp="1"/>
          </p:cNvSpPr>
          <p:nvPr>
            <p:ph type="subTitle" idx="1"/>
          </p:nvPr>
        </p:nvSpPr>
        <p:spPr>
          <a:xfrm>
            <a:off x="784010" y="1268879"/>
            <a:ext cx="7492944" cy="1181400"/>
          </a:xfrm>
          <a:prstGeom prst="rect">
            <a:avLst/>
          </a:prstGeom>
        </p:spPr>
        <p:txBody>
          <a:bodyPr spcFirstLastPara="1" wrap="square" lIns="91425" tIns="91425" rIns="91425" bIns="91425" anchor="t" anchorCtr="0">
            <a:noAutofit/>
          </a:bodyPr>
          <a:lstStyle/>
          <a:p>
            <a:r>
              <a:rPr lang="es-ES" dirty="0"/>
              <a:t>Proporcionar a las instituciones financieras una herramienta efectiva para evaluar el</a:t>
            </a:r>
          </a:p>
          <a:p>
            <a:r>
              <a:rPr lang="es-ES" dirty="0"/>
              <a:t>riesgo crediticio y tomar decisiones informadas sobre la aprobación, el monto del</a:t>
            </a:r>
          </a:p>
          <a:p>
            <a:r>
              <a:rPr lang="es-ES" dirty="0"/>
              <a:t>préstamo y las tasas de interés. Al lograr este objetivo, el modelo busca minimizar el</a:t>
            </a:r>
          </a:p>
          <a:p>
            <a:r>
              <a:rPr lang="es-ES" dirty="0"/>
              <a:t>riesgo de incumplimiento y las pérdidas asociadas, al tiempo que maximiza la</a:t>
            </a:r>
          </a:p>
          <a:p>
            <a:r>
              <a:rPr lang="es-ES" dirty="0"/>
              <a:t>rentabilidad y la eficiencia operativa de la institución.</a:t>
            </a:r>
          </a:p>
        </p:txBody>
      </p:sp>
      <p:sp>
        <p:nvSpPr>
          <p:cNvPr id="3010" name="Google Shape;3010;p7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007;p71">
            <a:extLst>
              <a:ext uri="{FF2B5EF4-FFF2-40B4-BE49-F238E27FC236}">
                <a16:creationId xmlns:a16="http://schemas.microsoft.com/office/drawing/2014/main" id="{D9E611A0-CCF3-79CE-85D2-A7412634D0F8}"/>
              </a:ext>
            </a:extLst>
          </p:cNvPr>
          <p:cNvSpPr txBox="1">
            <a:spLocks/>
          </p:cNvSpPr>
          <p:nvPr/>
        </p:nvSpPr>
        <p:spPr>
          <a:xfrm>
            <a:off x="784009" y="2450279"/>
            <a:ext cx="4170127" cy="3717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r>
              <a:rPr lang="es-UY" dirty="0"/>
              <a:t>Objetivo secundario:</a:t>
            </a:r>
          </a:p>
        </p:txBody>
      </p:sp>
      <p:sp>
        <p:nvSpPr>
          <p:cNvPr id="3" name="Google Shape;3008;p71">
            <a:extLst>
              <a:ext uri="{FF2B5EF4-FFF2-40B4-BE49-F238E27FC236}">
                <a16:creationId xmlns:a16="http://schemas.microsoft.com/office/drawing/2014/main" id="{11CC3BF4-9098-E701-2F7D-56ADD8308596}"/>
              </a:ext>
            </a:extLst>
          </p:cNvPr>
          <p:cNvSpPr txBox="1">
            <a:spLocks/>
          </p:cNvSpPr>
          <p:nvPr/>
        </p:nvSpPr>
        <p:spPr>
          <a:xfrm>
            <a:off x="784009" y="2821979"/>
            <a:ext cx="7492944" cy="118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r>
              <a:rPr lang="es-ES" dirty="0"/>
              <a:t>Aumentar la equidad y la transparencia en el proceso de evaluación de crédito, al</a:t>
            </a:r>
          </a:p>
          <a:p>
            <a:r>
              <a:rPr lang="es-ES" dirty="0"/>
              <a:t>reducir la influencia de sesgos subjetivos o discriminatorios. Al utilizar un modelo</a:t>
            </a:r>
          </a:p>
          <a:p>
            <a:r>
              <a:rPr lang="es-ES" dirty="0"/>
              <a:t>basado en datos y algoritmos objetivos, se busca asegurar una evaluación justa y</a:t>
            </a:r>
          </a:p>
          <a:p>
            <a:r>
              <a:rPr lang="es-ES" dirty="0"/>
              <a:t>consistente para todos los solicitantes, promoviendo la igualdad de oportunidades en</a:t>
            </a:r>
          </a:p>
          <a:p>
            <a:r>
              <a:rPr lang="es-ES" dirty="0"/>
              <a:t>el acceso al crédito.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07"/>
                                        </p:tgtEl>
                                        <p:attrNameLst>
                                          <p:attrName>style.visibility</p:attrName>
                                        </p:attrNameLst>
                                      </p:cBhvr>
                                      <p:to>
                                        <p:strVal val="visible"/>
                                      </p:to>
                                    </p:set>
                                    <p:anim calcmode="lin" valueType="num">
                                      <p:cBhvr additive="base">
                                        <p:cTn id="7" dur="1000"/>
                                        <p:tgtEl>
                                          <p:spTgt spid="3007"/>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008"/>
                                        </p:tgtEl>
                                        <p:attrNameLst>
                                          <p:attrName>style.visibility</p:attrName>
                                        </p:attrNameLst>
                                      </p:cBhvr>
                                      <p:to>
                                        <p:strVal val="visible"/>
                                      </p:to>
                                    </p:set>
                                    <p:animEffect transition="in" filter="fade">
                                      <p:cBhvr>
                                        <p:cTn id="10" dur="1000"/>
                                        <p:tgtEl>
                                          <p:spTgt spid="3008"/>
                                        </p:tgtEl>
                                      </p:cBhvr>
                                    </p:animEffect>
                                  </p:childTnLst>
                                </p:cTn>
                              </p:par>
                              <p:par>
                                <p:cTn id="11" presetID="10" presetClass="entr" presetSubtype="0" fill="hold" nodeType="withEffect">
                                  <p:stCondLst>
                                    <p:cond delay="0"/>
                                  </p:stCondLst>
                                  <p:childTnLst>
                                    <p:set>
                                      <p:cBhvr>
                                        <p:cTn id="12" dur="1" fill="hold">
                                          <p:stCondLst>
                                            <p:cond delay="0"/>
                                          </p:stCondLst>
                                        </p:cTn>
                                        <p:tgtEl>
                                          <p:spTgt spid="3010"/>
                                        </p:tgtEl>
                                        <p:attrNameLst>
                                          <p:attrName>style.visibility</p:attrName>
                                        </p:attrNameLst>
                                      </p:cBhvr>
                                      <p:to>
                                        <p:strVal val="visible"/>
                                      </p:to>
                                    </p:set>
                                    <p:animEffect transition="in" filter="fade">
                                      <p:cBhvr>
                                        <p:cTn id="13" dur="1000"/>
                                        <p:tgtEl>
                                          <p:spTgt spid="3010"/>
                                        </p:tgtEl>
                                      </p:cBhvr>
                                    </p:animEffect>
                                  </p:childTnLst>
                                </p:cTn>
                              </p:par>
                              <p:par>
                                <p:cTn id="14" presetID="10" presetClass="entr" presetSubtype="0" fill="hold" nodeType="withEffect">
                                  <p:stCondLst>
                                    <p:cond delay="0"/>
                                  </p:stCondLst>
                                  <p:childTnLst>
                                    <p:set>
                                      <p:cBhvr>
                                        <p:cTn id="15" dur="1" fill="hold">
                                          <p:stCondLst>
                                            <p:cond delay="0"/>
                                          </p:stCondLst>
                                        </p:cTn>
                                        <p:tgtEl>
                                          <p:spTgt spid="3011"/>
                                        </p:tgtEl>
                                        <p:attrNameLst>
                                          <p:attrName>style.visibility</p:attrName>
                                        </p:attrNameLst>
                                      </p:cBhvr>
                                      <p:to>
                                        <p:strVal val="visible"/>
                                      </p:to>
                                    </p:set>
                                    <p:animEffect transition="in" filter="fade">
                                      <p:cBhvr>
                                        <p:cTn id="16" dur="1000"/>
                                        <p:tgtEl>
                                          <p:spTgt spid="3011"/>
                                        </p:tgtEl>
                                      </p:cBhvr>
                                    </p:animEffect>
                                  </p:childTnLst>
                                </p:cTn>
                              </p:par>
                              <p:par>
                                <p:cTn id="17" presetID="10" presetClass="entr" presetSubtype="0" fill="hold" nodeType="withEffect">
                                  <p:stCondLst>
                                    <p:cond delay="0"/>
                                  </p:stCondLst>
                                  <p:childTnLst>
                                    <p:set>
                                      <p:cBhvr>
                                        <p:cTn id="18" dur="1" fill="hold">
                                          <p:stCondLst>
                                            <p:cond delay="0"/>
                                          </p:stCondLst>
                                        </p:cTn>
                                        <p:tgtEl>
                                          <p:spTgt spid="3012"/>
                                        </p:tgtEl>
                                        <p:attrNameLst>
                                          <p:attrName>style.visibility</p:attrName>
                                        </p:attrNameLst>
                                      </p:cBhvr>
                                      <p:to>
                                        <p:strVal val="visible"/>
                                      </p:to>
                                    </p:set>
                                    <p:animEffect transition="in" filter="fade">
                                      <p:cBhvr>
                                        <p:cTn id="19" dur="1000"/>
                                        <p:tgtEl>
                                          <p:spTgt spid="3012"/>
                                        </p:tgtEl>
                                      </p:cBhvr>
                                    </p:animEffect>
                                  </p:childTnLst>
                                </p:cTn>
                              </p:par>
                              <p:par>
                                <p:cTn id="20" presetID="10" presetClass="entr" presetSubtype="0" fill="hold" nodeType="withEffect">
                                  <p:stCondLst>
                                    <p:cond delay="0"/>
                                  </p:stCondLst>
                                  <p:childTnLst>
                                    <p:set>
                                      <p:cBhvr>
                                        <p:cTn id="21" dur="1" fill="hold">
                                          <p:stCondLst>
                                            <p:cond delay="0"/>
                                          </p:stCondLst>
                                        </p:cTn>
                                        <p:tgtEl>
                                          <p:spTgt spid="3013"/>
                                        </p:tgtEl>
                                        <p:attrNameLst>
                                          <p:attrName>style.visibility</p:attrName>
                                        </p:attrNameLst>
                                      </p:cBhvr>
                                      <p:to>
                                        <p:strVal val="visible"/>
                                      </p:to>
                                    </p:set>
                                    <p:animEffect transition="in" filter="fade">
                                      <p:cBhvr>
                                        <p:cTn id="22" dur="1000"/>
                                        <p:tgtEl>
                                          <p:spTgt spid="3013"/>
                                        </p:tgtEl>
                                      </p:cBhvr>
                                    </p:animEffect>
                                  </p:childTnLst>
                                </p:cTn>
                              </p:par>
                              <p:par>
                                <p:cTn id="23" presetID="10" presetClass="entr" presetSubtype="0" fill="hold" nodeType="withEffect">
                                  <p:stCondLst>
                                    <p:cond delay="0"/>
                                  </p:stCondLst>
                                  <p:childTnLst>
                                    <p:set>
                                      <p:cBhvr>
                                        <p:cTn id="24" dur="1" fill="hold">
                                          <p:stCondLst>
                                            <p:cond delay="0"/>
                                          </p:stCondLst>
                                        </p:cTn>
                                        <p:tgtEl>
                                          <p:spTgt spid="3014"/>
                                        </p:tgtEl>
                                        <p:attrNameLst>
                                          <p:attrName>style.visibility</p:attrName>
                                        </p:attrNameLst>
                                      </p:cBhvr>
                                      <p:to>
                                        <p:strVal val="visible"/>
                                      </p:to>
                                    </p:set>
                                    <p:animEffect transition="in" filter="fade">
                                      <p:cBhvr>
                                        <p:cTn id="25" dur="1000"/>
                                        <p:tgtEl>
                                          <p:spTgt spid="3014"/>
                                        </p:tgtEl>
                                      </p:cBhvr>
                                    </p:animEffect>
                                  </p:childTnLst>
                                </p:cTn>
                              </p:par>
                              <p:par>
                                <p:cTn id="26" presetID="2" presetClass="entr" presetSubtype="8"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1000"/>
                                        <p:tgtEl>
                                          <p:spTgt spid="2"/>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7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r>
              <a:rPr lang="es-UY" dirty="0"/>
              <a:t>Visualizaciones de datos: </a:t>
            </a:r>
          </a:p>
        </p:txBody>
      </p:sp>
      <p:sp>
        <p:nvSpPr>
          <p:cNvPr id="3061" name="Google Shape;3061;p74"/>
          <p:cNvSpPr txBox="1">
            <a:spLocks noGrp="1"/>
          </p:cNvSpPr>
          <p:nvPr>
            <p:ph type="body" idx="1"/>
          </p:nvPr>
        </p:nvSpPr>
        <p:spPr>
          <a:xfrm>
            <a:off x="5852537" y="1152853"/>
            <a:ext cx="2186987" cy="3682040"/>
          </a:xfrm>
          <a:prstGeom prst="rect">
            <a:avLst/>
          </a:prstGeom>
        </p:spPr>
        <p:txBody>
          <a:bodyPr spcFirstLastPara="1" wrap="square" lIns="91425" tIns="91425" rIns="91425" bIns="91425" anchor="t" anchorCtr="0">
            <a:noAutofit/>
          </a:bodyPr>
          <a:lstStyle/>
          <a:p>
            <a:pPr marL="139700" indent="0">
              <a:buNone/>
            </a:pPr>
            <a:r>
              <a:rPr lang="es-ES" dirty="0"/>
              <a:t>En esta gráfica podemos observar la distribución de la muestra según el género, como se puede apreciar hay mayor cantidad de individuos del género masculino, prácticamente duplicando el número del género femenino.</a:t>
            </a:r>
          </a:p>
          <a:p>
            <a:pPr marL="0" lvl="0" indent="0" algn="l" rtl="0">
              <a:spcBef>
                <a:spcPts val="0"/>
              </a:spcBef>
              <a:spcAft>
                <a:spcPts val="0"/>
              </a:spcAft>
              <a:buNone/>
            </a:pPr>
            <a:endParaRPr dirty="0">
              <a:solidFill>
                <a:schemeClr val="lt1"/>
              </a:solidFill>
            </a:endParaRPr>
          </a:p>
        </p:txBody>
      </p:sp>
      <p:sp>
        <p:nvSpPr>
          <p:cNvPr id="3068" name="Google Shape;3068;p7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B340BB88-3E40-2491-5E38-E59531D0CC6D}"/>
              </a:ext>
            </a:extLst>
          </p:cNvPr>
          <p:cNvPicPr>
            <a:picLocks noChangeAspect="1"/>
          </p:cNvPicPr>
          <p:nvPr/>
        </p:nvPicPr>
        <p:blipFill>
          <a:blip r:embed="rId4"/>
          <a:stretch>
            <a:fillRect/>
          </a:stretch>
        </p:blipFill>
        <p:spPr>
          <a:xfrm>
            <a:off x="1566550" y="1152853"/>
            <a:ext cx="4198987" cy="32940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60"/>
                                        </p:tgtEl>
                                        <p:attrNameLst>
                                          <p:attrName>style.visibility</p:attrName>
                                        </p:attrNameLst>
                                      </p:cBhvr>
                                      <p:to>
                                        <p:strVal val="visible"/>
                                      </p:to>
                                    </p:set>
                                    <p:anim calcmode="lin" valueType="num">
                                      <p:cBhvr additive="base">
                                        <p:cTn id="7" dur="1000"/>
                                        <p:tgtEl>
                                          <p:spTgt spid="306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061"/>
                                        </p:tgtEl>
                                        <p:attrNameLst>
                                          <p:attrName>style.visibility</p:attrName>
                                        </p:attrNameLst>
                                      </p:cBhvr>
                                      <p:to>
                                        <p:strVal val="visible"/>
                                      </p:to>
                                    </p:set>
                                    <p:animEffect transition="in" filter="fade">
                                      <p:cBhvr>
                                        <p:cTn id="10" dur="1000"/>
                                        <p:tgtEl>
                                          <p:spTgt spid="3061"/>
                                        </p:tgtEl>
                                      </p:cBhvr>
                                    </p:animEffect>
                                  </p:childTnLst>
                                </p:cTn>
                              </p:par>
                              <p:par>
                                <p:cTn id="11" presetID="10" presetClass="entr" presetSubtype="0" fill="hold" nodeType="withEffect">
                                  <p:stCondLst>
                                    <p:cond delay="0"/>
                                  </p:stCondLst>
                                  <p:childTnLst>
                                    <p:set>
                                      <p:cBhvr>
                                        <p:cTn id="12" dur="1" fill="hold">
                                          <p:stCondLst>
                                            <p:cond delay="0"/>
                                          </p:stCondLst>
                                        </p:cTn>
                                        <p:tgtEl>
                                          <p:spTgt spid="3068"/>
                                        </p:tgtEl>
                                        <p:attrNameLst>
                                          <p:attrName>style.visibility</p:attrName>
                                        </p:attrNameLst>
                                      </p:cBhvr>
                                      <p:to>
                                        <p:strVal val="visible"/>
                                      </p:to>
                                    </p:set>
                                    <p:animEffect transition="in" filter="fade">
                                      <p:cBhvr>
                                        <p:cTn id="13" dur="1000"/>
                                        <p:tgtEl>
                                          <p:spTgt spid="3068"/>
                                        </p:tgtEl>
                                      </p:cBhvr>
                                    </p:animEffect>
                                  </p:childTnLst>
                                </p:cTn>
                              </p:par>
                              <p:par>
                                <p:cTn id="14" presetID="10" presetClass="entr" presetSubtype="0" fill="hold" nodeType="withEffect">
                                  <p:stCondLst>
                                    <p:cond delay="0"/>
                                  </p:stCondLst>
                                  <p:childTnLst>
                                    <p:set>
                                      <p:cBhvr>
                                        <p:cTn id="15" dur="1" fill="hold">
                                          <p:stCondLst>
                                            <p:cond delay="0"/>
                                          </p:stCondLst>
                                        </p:cTn>
                                        <p:tgtEl>
                                          <p:spTgt spid="3069"/>
                                        </p:tgtEl>
                                        <p:attrNameLst>
                                          <p:attrName>style.visibility</p:attrName>
                                        </p:attrNameLst>
                                      </p:cBhvr>
                                      <p:to>
                                        <p:strVal val="visible"/>
                                      </p:to>
                                    </p:set>
                                    <p:animEffect transition="in" filter="fade">
                                      <p:cBhvr>
                                        <p:cTn id="16" dur="1000"/>
                                        <p:tgtEl>
                                          <p:spTgt spid="3069"/>
                                        </p:tgtEl>
                                      </p:cBhvr>
                                    </p:animEffect>
                                  </p:childTnLst>
                                </p:cTn>
                              </p:par>
                              <p:par>
                                <p:cTn id="17" presetID="10" presetClass="entr" presetSubtype="0" fill="hold" nodeType="withEffect">
                                  <p:stCondLst>
                                    <p:cond delay="0"/>
                                  </p:stCondLst>
                                  <p:childTnLst>
                                    <p:set>
                                      <p:cBhvr>
                                        <p:cTn id="18" dur="1" fill="hold">
                                          <p:stCondLst>
                                            <p:cond delay="0"/>
                                          </p:stCondLst>
                                        </p:cTn>
                                        <p:tgtEl>
                                          <p:spTgt spid="3070"/>
                                        </p:tgtEl>
                                        <p:attrNameLst>
                                          <p:attrName>style.visibility</p:attrName>
                                        </p:attrNameLst>
                                      </p:cBhvr>
                                      <p:to>
                                        <p:strVal val="visible"/>
                                      </p:to>
                                    </p:set>
                                    <p:animEffect transition="in" filter="fade">
                                      <p:cBhvr>
                                        <p:cTn id="19" dur="1000"/>
                                        <p:tgtEl>
                                          <p:spTgt spid="3070"/>
                                        </p:tgtEl>
                                      </p:cBhvr>
                                    </p:animEffect>
                                  </p:childTnLst>
                                </p:cTn>
                              </p:par>
                              <p:par>
                                <p:cTn id="20" presetID="10" presetClass="entr" presetSubtype="0" fill="hold" nodeType="withEffect">
                                  <p:stCondLst>
                                    <p:cond delay="0"/>
                                  </p:stCondLst>
                                  <p:childTnLst>
                                    <p:set>
                                      <p:cBhvr>
                                        <p:cTn id="21" dur="1" fill="hold">
                                          <p:stCondLst>
                                            <p:cond delay="0"/>
                                          </p:stCondLst>
                                        </p:cTn>
                                        <p:tgtEl>
                                          <p:spTgt spid="3071"/>
                                        </p:tgtEl>
                                        <p:attrNameLst>
                                          <p:attrName>style.visibility</p:attrName>
                                        </p:attrNameLst>
                                      </p:cBhvr>
                                      <p:to>
                                        <p:strVal val="visible"/>
                                      </p:to>
                                    </p:set>
                                    <p:animEffect transition="in" filter="fade">
                                      <p:cBhvr>
                                        <p:cTn id="22" dur="1000"/>
                                        <p:tgtEl>
                                          <p:spTgt spid="3071"/>
                                        </p:tgtEl>
                                      </p:cBhvr>
                                    </p:animEffect>
                                  </p:childTnLst>
                                </p:cTn>
                              </p:par>
                              <p:par>
                                <p:cTn id="23" presetID="10" presetClass="entr" presetSubtype="0" fill="hold" nodeType="withEffect">
                                  <p:stCondLst>
                                    <p:cond delay="0"/>
                                  </p:stCondLst>
                                  <p:childTnLst>
                                    <p:set>
                                      <p:cBhvr>
                                        <p:cTn id="24" dur="1" fill="hold">
                                          <p:stCondLst>
                                            <p:cond delay="0"/>
                                          </p:stCondLst>
                                        </p:cTn>
                                        <p:tgtEl>
                                          <p:spTgt spid="3072"/>
                                        </p:tgtEl>
                                        <p:attrNameLst>
                                          <p:attrName>style.visibility</p:attrName>
                                        </p:attrNameLst>
                                      </p:cBhvr>
                                      <p:to>
                                        <p:strVal val="visible"/>
                                      </p:to>
                                    </p:set>
                                    <p:animEffect transition="in" filter="fade">
                                      <p:cBhvr>
                                        <p:cTn id="25" dur="1000"/>
                                        <p:tgtEl>
                                          <p:spTgt spid="3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6"/>
        <p:cNvGrpSpPr/>
        <p:nvPr/>
      </p:nvGrpSpPr>
      <p:grpSpPr>
        <a:xfrm>
          <a:off x="0" y="0"/>
          <a:ext cx="0" cy="0"/>
          <a:chOff x="0" y="0"/>
          <a:chExt cx="0" cy="0"/>
        </a:xfrm>
      </p:grpSpPr>
      <p:sp>
        <p:nvSpPr>
          <p:cNvPr id="3077" name="Google Shape;3077;p75"/>
          <p:cNvSpPr txBox="1">
            <a:spLocks noGrp="1"/>
          </p:cNvSpPr>
          <p:nvPr>
            <p:ph type="subTitle" idx="4294967295"/>
          </p:nvPr>
        </p:nvSpPr>
        <p:spPr>
          <a:xfrm>
            <a:off x="5873517" y="1111461"/>
            <a:ext cx="2262559" cy="2819094"/>
          </a:xfrm>
          <a:prstGeom prst="rect">
            <a:avLst/>
          </a:prstGeom>
        </p:spPr>
        <p:txBody>
          <a:bodyPr spcFirstLastPara="1" wrap="square" lIns="91425" tIns="91425" rIns="91425" bIns="91425" anchor="t" anchorCtr="0">
            <a:noAutofit/>
          </a:bodyPr>
          <a:lstStyle/>
          <a:p>
            <a:pPr marL="139700" indent="0">
              <a:buNone/>
            </a:pPr>
            <a:r>
              <a:rPr lang="es-ES" dirty="0"/>
              <a:t>En esta gráfica podemos observar las diferentes fuentes de ingresos de los individuos de la muestra, cabe resaltar que la mayoría de los solicitantes son trabajadores.</a:t>
            </a:r>
          </a:p>
        </p:txBody>
      </p:sp>
      <p:sp>
        <p:nvSpPr>
          <p:cNvPr id="3079" name="Google Shape;3079;p75"/>
          <p:cNvSpPr txBox="1">
            <a:spLocks noGrp="1"/>
          </p:cNvSpPr>
          <p:nvPr>
            <p:ph type="title"/>
          </p:nvPr>
        </p:nvSpPr>
        <p:spPr>
          <a:xfrm>
            <a:off x="331231" y="131261"/>
            <a:ext cx="8102999" cy="788999"/>
          </a:xfrm>
          <a:prstGeom prst="rect">
            <a:avLst/>
          </a:prstGeom>
        </p:spPr>
        <p:txBody>
          <a:bodyPr spcFirstLastPara="1" wrap="square" lIns="91425" tIns="0" rIns="91425" bIns="91425" anchor="t" anchorCtr="0">
            <a:noAutofit/>
          </a:bodyPr>
          <a:lstStyle/>
          <a:p>
            <a:r>
              <a:rPr lang="es-ES" dirty="0"/>
              <a:t>Clasificación de la muestra según el tipo de ingreso:</a:t>
            </a:r>
          </a:p>
        </p:txBody>
      </p:sp>
      <p:sp>
        <p:nvSpPr>
          <p:cNvPr id="3080" name="Google Shape;3080;p7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37ECA502-C802-C697-06C8-E174BC55FAF5}"/>
              </a:ext>
            </a:extLst>
          </p:cNvPr>
          <p:cNvPicPr>
            <a:picLocks noChangeAspect="1"/>
          </p:cNvPicPr>
          <p:nvPr/>
        </p:nvPicPr>
        <p:blipFill>
          <a:blip r:embed="rId4"/>
          <a:stretch>
            <a:fillRect/>
          </a:stretch>
        </p:blipFill>
        <p:spPr>
          <a:xfrm>
            <a:off x="1007924" y="1111461"/>
            <a:ext cx="4694232" cy="34348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79"/>
                                        </p:tgtEl>
                                        <p:attrNameLst>
                                          <p:attrName>style.visibility</p:attrName>
                                        </p:attrNameLst>
                                      </p:cBhvr>
                                      <p:to>
                                        <p:strVal val="visible"/>
                                      </p:to>
                                    </p:set>
                                    <p:anim calcmode="lin" valueType="num">
                                      <p:cBhvr additive="base">
                                        <p:cTn id="7" dur="1000"/>
                                        <p:tgtEl>
                                          <p:spTgt spid="307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77"/>
                                        </p:tgtEl>
                                        <p:attrNameLst>
                                          <p:attrName>style.visibility</p:attrName>
                                        </p:attrNameLst>
                                      </p:cBhvr>
                                      <p:to>
                                        <p:strVal val="visible"/>
                                      </p:to>
                                    </p:set>
                                    <p:anim calcmode="lin" valueType="num">
                                      <p:cBhvr additive="base">
                                        <p:cTn id="10" dur="1000"/>
                                        <p:tgtEl>
                                          <p:spTgt spid="3077"/>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80"/>
                                        </p:tgtEl>
                                        <p:attrNameLst>
                                          <p:attrName>style.visibility</p:attrName>
                                        </p:attrNameLst>
                                      </p:cBhvr>
                                      <p:to>
                                        <p:strVal val="visible"/>
                                      </p:to>
                                    </p:set>
                                    <p:animEffect transition="in" filter="fade">
                                      <p:cBhvr>
                                        <p:cTn id="13" dur="1000"/>
                                        <p:tgtEl>
                                          <p:spTgt spid="3080"/>
                                        </p:tgtEl>
                                      </p:cBhvr>
                                    </p:animEffect>
                                  </p:childTnLst>
                                </p:cTn>
                              </p:par>
                              <p:par>
                                <p:cTn id="14" presetID="10" presetClass="entr" presetSubtype="0" fill="hold" nodeType="withEffect">
                                  <p:stCondLst>
                                    <p:cond delay="0"/>
                                  </p:stCondLst>
                                  <p:childTnLst>
                                    <p:set>
                                      <p:cBhvr>
                                        <p:cTn id="15" dur="1" fill="hold">
                                          <p:stCondLst>
                                            <p:cond delay="0"/>
                                          </p:stCondLst>
                                        </p:cTn>
                                        <p:tgtEl>
                                          <p:spTgt spid="3081"/>
                                        </p:tgtEl>
                                        <p:attrNameLst>
                                          <p:attrName>style.visibility</p:attrName>
                                        </p:attrNameLst>
                                      </p:cBhvr>
                                      <p:to>
                                        <p:strVal val="visible"/>
                                      </p:to>
                                    </p:set>
                                    <p:animEffect transition="in" filter="fade">
                                      <p:cBhvr>
                                        <p:cTn id="16" dur="1000"/>
                                        <p:tgtEl>
                                          <p:spTgt spid="3081"/>
                                        </p:tgtEl>
                                      </p:cBhvr>
                                    </p:animEffect>
                                  </p:childTnLst>
                                </p:cTn>
                              </p:par>
                              <p:par>
                                <p:cTn id="17" presetID="10" presetClass="entr" presetSubtype="0" fill="hold" nodeType="withEffect">
                                  <p:stCondLst>
                                    <p:cond delay="0"/>
                                  </p:stCondLst>
                                  <p:childTnLst>
                                    <p:set>
                                      <p:cBhvr>
                                        <p:cTn id="18" dur="1" fill="hold">
                                          <p:stCondLst>
                                            <p:cond delay="0"/>
                                          </p:stCondLst>
                                        </p:cTn>
                                        <p:tgtEl>
                                          <p:spTgt spid="3082"/>
                                        </p:tgtEl>
                                        <p:attrNameLst>
                                          <p:attrName>style.visibility</p:attrName>
                                        </p:attrNameLst>
                                      </p:cBhvr>
                                      <p:to>
                                        <p:strVal val="visible"/>
                                      </p:to>
                                    </p:set>
                                    <p:animEffect transition="in" filter="fade">
                                      <p:cBhvr>
                                        <p:cTn id="19" dur="1000"/>
                                        <p:tgtEl>
                                          <p:spTgt spid="3082"/>
                                        </p:tgtEl>
                                      </p:cBhvr>
                                    </p:animEffect>
                                  </p:childTnLst>
                                </p:cTn>
                              </p:par>
                              <p:par>
                                <p:cTn id="20" presetID="10" presetClass="entr" presetSubtype="0" fill="hold" nodeType="withEffect">
                                  <p:stCondLst>
                                    <p:cond delay="0"/>
                                  </p:stCondLst>
                                  <p:childTnLst>
                                    <p:set>
                                      <p:cBhvr>
                                        <p:cTn id="21" dur="1" fill="hold">
                                          <p:stCondLst>
                                            <p:cond delay="0"/>
                                          </p:stCondLst>
                                        </p:cTn>
                                        <p:tgtEl>
                                          <p:spTgt spid="3083"/>
                                        </p:tgtEl>
                                        <p:attrNameLst>
                                          <p:attrName>style.visibility</p:attrName>
                                        </p:attrNameLst>
                                      </p:cBhvr>
                                      <p:to>
                                        <p:strVal val="visible"/>
                                      </p:to>
                                    </p:set>
                                    <p:animEffect transition="in" filter="fade">
                                      <p:cBhvr>
                                        <p:cTn id="22" dur="1000"/>
                                        <p:tgtEl>
                                          <p:spTgt spid="3083"/>
                                        </p:tgtEl>
                                      </p:cBhvr>
                                    </p:animEffect>
                                  </p:childTnLst>
                                </p:cTn>
                              </p:par>
                              <p:par>
                                <p:cTn id="23" presetID="10" presetClass="entr" presetSubtype="0" fill="hold" nodeType="withEffect">
                                  <p:stCondLst>
                                    <p:cond delay="0"/>
                                  </p:stCondLst>
                                  <p:childTnLst>
                                    <p:set>
                                      <p:cBhvr>
                                        <p:cTn id="24" dur="1" fill="hold">
                                          <p:stCondLst>
                                            <p:cond delay="0"/>
                                          </p:stCondLst>
                                        </p:cTn>
                                        <p:tgtEl>
                                          <p:spTgt spid="3084"/>
                                        </p:tgtEl>
                                        <p:attrNameLst>
                                          <p:attrName>style.visibility</p:attrName>
                                        </p:attrNameLst>
                                      </p:cBhvr>
                                      <p:to>
                                        <p:strVal val="visible"/>
                                      </p:to>
                                    </p:set>
                                    <p:animEffect transition="in" filter="fade">
                                      <p:cBhvr>
                                        <p:cTn id="25" dur="1000"/>
                                        <p:tgtEl>
                                          <p:spTgt spid="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1029</Words>
  <Application>Microsoft Office PowerPoint</Application>
  <PresentationFormat>Presentación en pantalla (16:9)</PresentationFormat>
  <Paragraphs>91</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Aldrich</vt:lpstr>
      <vt:lpstr>Arial</vt:lpstr>
      <vt:lpstr>Anaheim</vt:lpstr>
      <vt:lpstr>Bai Jamjuree</vt:lpstr>
      <vt:lpstr>Data Science Project Proposal XL by Slidesgo</vt:lpstr>
      <vt:lpstr>DATA SCIENCE Credit Card Classification</vt:lpstr>
      <vt:lpstr>Introduccion:</vt:lpstr>
      <vt:lpstr>Sobre el proyecto:</vt:lpstr>
      <vt:lpstr>Preguntas problema:</vt:lpstr>
      <vt:lpstr>Hipótesis:</vt:lpstr>
      <vt:lpstr>Problema comercial:</vt:lpstr>
      <vt:lpstr>Objetivo primario:</vt:lpstr>
      <vt:lpstr>Visualizaciones de datos: </vt:lpstr>
      <vt:lpstr>Clasificación de la muestra según el tipo de ingreso:</vt:lpstr>
      <vt:lpstr>Distribucion de la poblacion segun riesgo:</vt:lpstr>
      <vt:lpstr>Relación entre desempleo y riesgo:</vt:lpstr>
      <vt:lpstr>Relación entre las diferentes variables: </vt:lpstr>
      <vt:lpstr>Para este proyecto se ha optado por un modelo de clasificación de random forest por los siguientes motivos:</vt:lpstr>
      <vt:lpstr>Entrenamiento del modelo: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Credit Card Classification</dc:title>
  <cp:lastModifiedBy>enzo pereira</cp:lastModifiedBy>
  <cp:revision>1</cp:revision>
  <dcterms:modified xsi:type="dcterms:W3CDTF">2023-08-10T23:12:24Z</dcterms:modified>
</cp:coreProperties>
</file>