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304" r:id="rId3"/>
    <p:sldId id="307" r:id="rId4"/>
    <p:sldId id="305" r:id="rId5"/>
    <p:sldId id="294" r:id="rId6"/>
    <p:sldId id="267" r:id="rId7"/>
    <p:sldId id="264" r:id="rId8"/>
    <p:sldId id="265" r:id="rId9"/>
    <p:sldId id="296" r:id="rId10"/>
    <p:sldId id="298" r:id="rId11"/>
    <p:sldId id="299" r:id="rId12"/>
    <p:sldId id="300" r:id="rId13"/>
    <p:sldId id="301" r:id="rId14"/>
    <p:sldId id="266" r:id="rId15"/>
    <p:sldId id="295" r:id="rId16"/>
    <p:sldId id="302" r:id="rId17"/>
    <p:sldId id="303" r:id="rId18"/>
    <p:sldId id="260" r:id="rId19"/>
    <p:sldId id="262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7ABFD4D-4191-4932-87B4-460205B15C4D}">
          <p14:sldIdLst>
            <p14:sldId id="256"/>
            <p14:sldId id="304"/>
            <p14:sldId id="307"/>
            <p14:sldId id="305"/>
            <p14:sldId id="294"/>
            <p14:sldId id="267"/>
            <p14:sldId id="264"/>
            <p14:sldId id="265"/>
            <p14:sldId id="296"/>
            <p14:sldId id="298"/>
            <p14:sldId id="299"/>
            <p14:sldId id="300"/>
            <p14:sldId id="301"/>
            <p14:sldId id="266"/>
            <p14:sldId id="295"/>
          </p14:sldIdLst>
        </p14:section>
        <p14:section name="Appendix" id="{A8C9F45F-451C-4704-9742-9299529F36C9}">
          <p14:sldIdLst>
            <p14:sldId id="302"/>
            <p14:sldId id="303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7" autoAdjust="0"/>
  </p:normalViewPr>
  <p:slideViewPr>
    <p:cSldViewPr snapToGrid="0" snapToObjects="1" showGuides="1">
      <p:cViewPr varScale="1">
        <p:scale>
          <a:sx n="45" d="100"/>
          <a:sy n="45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417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sl/manual/html_node/Eigenvalue-and-Eigenvector-Examples.html" TargetMode="External"/><Relationship Id="rId2" Type="http://schemas.openxmlformats.org/officeDocument/2006/relationships/hyperlink" Target="http://www.nsnam.org/docs/models/html/mobilit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ieee-p1906-1-reference-code/source/browse/trunk/p1906/examples/microtubules-example.cc" TargetMode="External"/><Relationship Id="rId2" Type="http://schemas.openxmlformats.org/officeDocument/2006/relationships/hyperlink" Target="https://code.google.com/p/ieee-p1906-1-reference-code/source/brows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P1906.1 </a:t>
            </a:r>
            <a:r>
              <a:rPr lang="en" dirty="0" smtClean="0"/>
              <a:t>Molecular Motor Extension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b="1" dirty="0" smtClean="0">
                <a:solidFill>
                  <a:srgbClr val="0000FF"/>
                </a:solidFill>
              </a:rPr>
              <a:t>Stephen F Bush</a:t>
            </a:r>
            <a:endParaRPr lang="en" sz="2400" b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Thursday, January 29, 2015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5416062"/>
            <a:ext cx="1045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Replace figure filenames with Class method names that generated the data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16" y="2644106"/>
            <a:ext cx="2550880" cy="3269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92" y="811685"/>
            <a:ext cx="4128525" cy="5490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TUBES &amp; INTERSECTION POINTS (1906 FIELD)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6730" y="4698244"/>
            <a:ext cx="2453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Tubes with intersection points laid on top (tubeIntersectionfig.png)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31689" y="5184274"/>
            <a:ext cx="1463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Points where tubes overlap (pointfig.png)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393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035" y="1945775"/>
            <a:ext cx="4129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/>
              <a:t>ns3::P1906MOL_ExtendedField::getOverlap3D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94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3" y="1556762"/>
            <a:ext cx="4572009" cy="3744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49" y="1470838"/>
            <a:ext cx="3444951" cy="43735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BROWNIAN MOTION AND TUBE WALK (1906 MOTION)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075" y="5728059"/>
            <a:ext cx="3005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Brownian motion (motionfig.png)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80043" y="5748420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Bound to Tube (tubeMotionfig.png)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4500" y="1923378"/>
            <a:ext cx="4514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ns3::P1906MOL_ExtendedMotion::</a:t>
            </a:r>
            <a:r>
              <a:rPr lang="en-US" b="1" dirty="0" err="1"/>
              <a:t>brownianMotion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3960" y="500315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ns3::P1906MOL_ExtendedMotion::</a:t>
            </a:r>
            <a:r>
              <a:rPr lang="en-US" b="1" dirty="0" err="1"/>
              <a:t>motorWalk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5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MOTION ALONG TUBE (1906 MOTION)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10" y="1323309"/>
            <a:ext cx="4572009" cy="5148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1922" y="5299048"/>
            <a:ext cx="28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Motor motion (red dashed line)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325" y="2977979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ns3::P1906MOL_ExtendedMotion::</a:t>
            </a:r>
            <a:r>
              <a:rPr lang="en-US" b="1" dirty="0" err="1"/>
              <a:t>motorWalk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6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FIELD RECONSTRUCTION (1906 FIELD)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12" y="1194508"/>
            <a:ext cx="4460488" cy="4830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4851" y="5041195"/>
            <a:ext cx="2666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Tangent points along the microtubule </a:t>
            </a:r>
            <a:r>
              <a:rPr lang="en-US" b="1" dirty="0"/>
              <a:t>structure </a:t>
            </a:r>
            <a:r>
              <a:rPr lang="en-US" b="1" dirty="0" smtClean="0"/>
              <a:t>(</a:t>
            </a:r>
            <a:r>
              <a:rPr lang="en-US" b="1" dirty="0"/>
              <a:t>vectorField.dat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699" y="1638888"/>
            <a:ext cx="4515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ns3::P1906MOL_ExtendedField::tubes2VectorField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NS-3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Implement microtubules are ns-3 Nodes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Nodes move as the microtubule network dynamically changes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Ns-3 node mobility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www.nsnam.org/docs/models/html/mobility.html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Matrix math using GNU Scientific Library w/ns-3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www.gnu.org/software/gsl/manual/html_node/Eigenvalue-and-Eigenvector-Examples.html#Eigenvalue-and-Eigenvector-Examples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(COMMENTS WELCOME)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See </a:t>
            </a:r>
          </a:p>
          <a:p>
            <a:r>
              <a:rPr lang="en-US" sz="2800" dirty="0"/>
              <a:t>	</a:t>
            </a:r>
            <a:r>
              <a:rPr lang="en-US" sz="1800" dirty="0" smtClean="0"/>
              <a:t>mol-example.cc</a:t>
            </a:r>
          </a:p>
          <a:p>
            <a:r>
              <a:rPr lang="en-US" sz="1800" dirty="0" smtClean="0"/>
              <a:t>	_</a:t>
            </a:r>
            <a:r>
              <a:rPr lang="en-US" sz="1800" dirty="0"/>
              <a:t>RUN_MOL_CHANNEL_CAPACITY_.</a:t>
            </a:r>
            <a:r>
              <a:rPr lang="en-US" sz="1800" dirty="0" smtClean="0"/>
              <a:t>sh</a:t>
            </a:r>
          </a:p>
          <a:p>
            <a:r>
              <a:rPr lang="en-US" sz="2800" dirty="0" smtClean="0"/>
              <a:t>Notice that </a:t>
            </a:r>
            <a:r>
              <a:rPr lang="en-US" sz="2800" dirty="0" err="1" smtClean="0"/>
              <a:t>nodeDistance</a:t>
            </a:r>
            <a:r>
              <a:rPr lang="en-US" sz="2800" dirty="0" smtClean="0"/>
              <a:t> can be passed </a:t>
            </a:r>
          </a:p>
          <a:p>
            <a:r>
              <a:rPr lang="en-US" sz="1600" dirty="0"/>
              <a:t>	 ./</a:t>
            </a:r>
            <a:r>
              <a:rPr lang="en-US" sz="1600" dirty="0" err="1"/>
              <a:t>waf</a:t>
            </a:r>
            <a:r>
              <a:rPr lang="en-US" sz="1600" dirty="0"/>
              <a:t> --run "scratch/</a:t>
            </a:r>
            <a:r>
              <a:rPr lang="en-US" sz="1600" dirty="0" err="1"/>
              <a:t>mol</a:t>
            </a:r>
            <a:r>
              <a:rPr lang="en-US" sz="1600" dirty="0"/>
              <a:t>-example --</a:t>
            </a:r>
            <a:r>
              <a:rPr lang="en-US" sz="1600" dirty="0" err="1"/>
              <a:t>nodeDistance</a:t>
            </a:r>
            <a:r>
              <a:rPr lang="en-US" sz="1600" dirty="0"/>
              <a:t>=${</a:t>
            </a:r>
            <a:r>
              <a:rPr lang="en-US" sz="1600" dirty="0" err="1"/>
              <a:t>nodeDistance</a:t>
            </a:r>
            <a:r>
              <a:rPr lang="en-US" sz="1600" dirty="0" smtClean="0"/>
              <a:t>}“</a:t>
            </a:r>
          </a:p>
          <a:p>
            <a:r>
              <a:rPr lang="en-US" sz="2800" dirty="0" smtClean="0"/>
              <a:t>Perhaps </a:t>
            </a:r>
            <a:r>
              <a:rPr lang="en-US" sz="2800" dirty="0" err="1" smtClean="0"/>
              <a:t>nodePosition</a:t>
            </a:r>
            <a:r>
              <a:rPr lang="en-US" sz="2800" dirty="0" smtClean="0"/>
              <a:t> could be passed</a:t>
            </a:r>
          </a:p>
          <a:p>
            <a:r>
              <a:rPr lang="en-US" sz="2800" dirty="0" smtClean="0"/>
              <a:t>For Mobility, see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mobility.SetMobilityModel</a:t>
            </a:r>
            <a:r>
              <a:rPr lang="en-US" sz="1600" dirty="0"/>
              <a:t>("ns3::</a:t>
            </a:r>
            <a:r>
              <a:rPr lang="en-US" sz="1600" dirty="0" err="1"/>
              <a:t>ConstantPositionMobilityModel</a:t>
            </a:r>
            <a:r>
              <a:rPr lang="en-US" sz="1600" dirty="0" smtClean="0"/>
              <a:t>");</a:t>
            </a:r>
          </a:p>
          <a:p>
            <a:r>
              <a:rPr lang="en-US" sz="2400" dirty="0" smtClean="0"/>
              <a:t>The question is how best to integrate and leverage ns-3 capabilities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9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UPDATE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Motor / Microtubule Extensions:</a:t>
            </a:r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://code.google.com/p/ieee-p1906-1-reference-code/source/browse/#</a:t>
            </a:r>
            <a:r>
              <a:rPr lang="en-US" sz="2000" dirty="0" smtClean="0">
                <a:hlinkClick r:id="rId2"/>
              </a:rPr>
              <a:t>svn%2Ftrunk%2Fp1906%2Fextensions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Example: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code.google.com/p/ieee-p1906-1-reference-code/source/browse/trunk/p1906/examples/microtubules-example.cc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GSL is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GSL is enabled in ns-3 using </a:t>
            </a:r>
            <a:r>
              <a:rPr lang="en-US" i="1" dirty="0" smtClean="0"/>
              <a:t>configure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Issue: </a:t>
            </a:r>
            <a:r>
              <a:rPr lang="en-US" i="1" dirty="0" err="1" smtClean="0"/>
              <a:t>waf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i="1" dirty="0"/>
              <a:t>microtubules-example.cc</a:t>
            </a:r>
            <a:r>
              <a:rPr lang="en-US" dirty="0" smtClean="0"/>
              <a:t> to </a:t>
            </a:r>
            <a:r>
              <a:rPr lang="en-US" i="1" dirty="0" smtClean="0"/>
              <a:t>scratch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Issue: </a:t>
            </a:r>
            <a:r>
              <a:rPr lang="en-US" i="1" dirty="0" smtClean="0"/>
              <a:t>./</a:t>
            </a:r>
            <a:r>
              <a:rPr lang="en-US" i="1" dirty="0" err="1"/>
              <a:t>waf</a:t>
            </a:r>
            <a:r>
              <a:rPr lang="en-US" i="1" dirty="0"/>
              <a:t> --run microtubules-example.cc</a:t>
            </a:r>
            <a:endParaRPr lang="en-US" i="1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Tests will be run and the results output to standard out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i="1" dirty="0" smtClean="0"/>
              <a:t>*.</a:t>
            </a:r>
            <a:r>
              <a:rPr lang="en-US" i="1" dirty="0" err="1" smtClean="0"/>
              <a:t>mma</a:t>
            </a:r>
            <a:r>
              <a:rPr lang="en-US" dirty="0" smtClean="0"/>
              <a:t> and </a:t>
            </a:r>
            <a:r>
              <a:rPr lang="en-US" i="1" dirty="0" smtClean="0"/>
              <a:t>*.</a:t>
            </a:r>
            <a:r>
              <a:rPr lang="en-US" i="1" dirty="0" err="1" smtClean="0"/>
              <a:t>dat</a:t>
            </a:r>
            <a:r>
              <a:rPr lang="en-US" i="1" dirty="0" smtClean="0"/>
              <a:t> </a:t>
            </a:r>
            <a:r>
              <a:rPr lang="en-US" dirty="0" smtClean="0"/>
              <a:t>files will be created to imported into Mathematica and MATLAB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7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COMPONENTS/ENTITIES INTERACTION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0000FF"/>
                </a:solidFill>
              </a:rPr>
              <a:t>Stephen F Bush</a:t>
            </a:r>
            <a:endParaRPr lang="en" sz="1400" b="1" dirty="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25" y="1417650"/>
            <a:ext cx="7716150" cy="46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1906.1 REFERENCE CODE DIAGRAM</a:t>
            </a:r>
            <a:endParaRPr lang="en-US" dirty="0"/>
          </a:p>
        </p:txBody>
      </p:sp>
      <p:pic>
        <p:nvPicPr>
          <p:cNvPr id="2050" name="Picture 2" descr="fig_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9" y="1417637"/>
            <a:ext cx="3839033" cy="530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6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1906 NS-3 REFERENCE 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8955" y="1508161"/>
            <a:ext cx="8229600" cy="4967700"/>
          </a:xfrm>
        </p:spPr>
        <p:txBody>
          <a:bodyPr/>
          <a:lstStyle/>
          <a:p>
            <a:pPr marL="457200" lvl="2" indent="-457200">
              <a:buFont typeface="Arial" pitchFamily="34" charset="0"/>
              <a:buChar char="•"/>
            </a:pPr>
            <a:r>
              <a:rPr lang="en-US" sz="3200" dirty="0" smtClean="0"/>
              <a:t>Exercises definitions</a:t>
            </a:r>
            <a:r>
              <a:rPr lang="en-US" sz="3200" dirty="0"/>
              <a:t>, framework, metrics, and use-cases</a:t>
            </a:r>
          </a:p>
          <a:p>
            <a:pPr marL="457200" lvl="2" indent="-457200">
              <a:buFont typeface="Arial" pitchFamily="34" charset="0"/>
              <a:buChar char="•"/>
            </a:pPr>
            <a:r>
              <a:rPr lang="en-US" sz="3200" dirty="0" smtClean="0"/>
              <a:t>Provides base </a:t>
            </a:r>
            <a:r>
              <a:rPr lang="en-US" sz="3200" dirty="0"/>
              <a:t>for higher-level nanoscale communication protocols, applications, and </a:t>
            </a:r>
            <a:r>
              <a:rPr lang="en-US" sz="3200" dirty="0" smtClean="0"/>
              <a:t>standards</a:t>
            </a:r>
          </a:p>
          <a:p>
            <a:pPr marL="457200" lvl="2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Entertain motion </a:t>
            </a:r>
            <a:r>
              <a:rPr lang="en-US" sz="3200" dirty="0">
                <a:solidFill>
                  <a:srgbClr val="FF0000"/>
                </a:solidFill>
              </a:rPr>
              <a:t>to adopt molecular motor extension into standards </a:t>
            </a:r>
            <a:r>
              <a:rPr lang="en-US" sz="3200" dirty="0" smtClean="0">
                <a:solidFill>
                  <a:srgbClr val="FF0000"/>
                </a:solidFill>
              </a:rPr>
              <a:t>repository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25574" y="4076505"/>
            <a:ext cx="1589322" cy="1615199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1906 Framework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NS-3: THE BIG PICTURE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1763064" y="4684400"/>
            <a:ext cx="1403331" cy="981551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Message Carrier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21884" y="1728431"/>
            <a:ext cx="1596702" cy="2189889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ns-3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862530" y="3214982"/>
            <a:ext cx="1772203" cy="695266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EM model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3636988" y="3214983"/>
            <a:ext cx="1980908" cy="69526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Diffusion model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5617896" y="3214983"/>
            <a:ext cx="3388071" cy="69526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1937873" y="2755841"/>
            <a:ext cx="7068093" cy="408980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Nanoscale Network Protocol Layers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1937873" y="2247101"/>
            <a:ext cx="7052725" cy="408980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Nanoscale Network Applications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1937873" y="1728431"/>
            <a:ext cx="7068093" cy="408980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Nanoscale Network Systems Scalability and Performance Tests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1765163" y="4095356"/>
            <a:ext cx="1399133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Message</a:t>
            </a:r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4284495" y="4095356"/>
            <a:ext cx="962591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Motion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5246916" y="4095356"/>
            <a:ext cx="941361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Field</a:t>
            </a:r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6122317" y="4095356"/>
            <a:ext cx="1473857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Perturbation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7532110" y="4095356"/>
            <a:ext cx="1473857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Specificity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3166395" y="4098072"/>
            <a:ext cx="1118100" cy="692549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MOTOR 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Implements </a:t>
            </a:r>
            <a:r>
              <a:rPr lang="en-US" sz="3200" dirty="0"/>
              <a:t>another use-case for the reference model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Briefly summarize the component class </a:t>
            </a:r>
            <a:r>
              <a:rPr lang="en-US" sz="3200" dirty="0" smtClean="0">
                <a:solidFill>
                  <a:srgbClr val="FF0000"/>
                </a:solidFill>
              </a:rPr>
              <a:t>enhancements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See ../html/classns3_1_1_p1906_m_o_l___microtubules_field.html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09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MOTOR TO 1906 MAP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66175"/>
              </p:ext>
            </p:extLst>
          </p:nvPr>
        </p:nvGraphicFramePr>
        <p:xfrm>
          <a:off x="706030" y="1680065"/>
          <a:ext cx="7530529" cy="4252413"/>
        </p:xfrm>
        <a:graphic>
          <a:graphicData uri="http://schemas.openxmlformats.org/drawingml/2006/table">
            <a:tbl>
              <a:tblPr/>
              <a:tblGrid>
                <a:gridCol w="2939962"/>
                <a:gridCol w="4590567"/>
              </a:tblGrid>
              <a:tr h="3028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/>
                          <a:ea typeface="Times New Roman"/>
                        </a:rPr>
                        <a:t>P1906.1 Component</a:t>
                      </a:r>
                      <a:endParaRPr lang="en-US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Times New Roman"/>
                          <a:ea typeface="Times New Roman"/>
                        </a:rPr>
                        <a:t>Molecular Motor</a:t>
                      </a:r>
                      <a:endParaRPr lang="en-US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Message Carrier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Molecular Motor +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Motion/Flow/Thrust Potential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Walking + directed diffusion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Field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Microtubule  polarity and connectivity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8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Perturbation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Change in number and types of molecules inside the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Specificity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Receptor sensitivity to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Message Carrier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Molecular Motor +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8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Motion/Flow/Thrust Potential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Walking + directed diffusion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Field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Microtubule  polarity and connectivity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Perturbation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Change in number and types of molecules inside the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Specificity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Receptor sensitivity to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Message Carrier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Molecular Motor +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0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Extend IEEE 1906 Field component to enable nanoscale structural modeling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Simple </a:t>
            </a:r>
            <a:r>
              <a:rPr lang="en-US" dirty="0"/>
              <a:t>c</a:t>
            </a:r>
            <a:r>
              <a:rPr lang="en-US" dirty="0" smtClean="0"/>
              <a:t>ytoskeletal modeling as an infrastructure for nanoscale communication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Explore </a:t>
            </a:r>
            <a:r>
              <a:rPr lang="en-US" dirty="0"/>
              <a:t>entropy of microtubule structure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Explore motor </a:t>
            </a:r>
            <a:r>
              <a:rPr lang="en-US" dirty="0"/>
              <a:t>propagation delay </a:t>
            </a:r>
            <a:r>
              <a:rPr lang="en-US" dirty="0" smtClean="0"/>
              <a:t>to </a:t>
            </a:r>
            <a:r>
              <a:rPr lang="en-US" dirty="0"/>
              <a:t>infer information about the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STRUCTURAL ENTROPY AND MOTOR LATENCY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Can structural entropy be used to characterize </a:t>
            </a:r>
            <a:r>
              <a:rPr lang="en-US" sz="2400" dirty="0" smtClean="0"/>
              <a:t>channel?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graph spectra to estimate propagation delay (</a:t>
            </a:r>
            <a:r>
              <a:rPr lang="en-US" sz="2400" dirty="0" smtClean="0"/>
              <a:t>Field)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ersistence </a:t>
            </a:r>
            <a:r>
              <a:rPr lang="en-US" sz="2400" dirty="0"/>
              <a:t>length </a:t>
            </a:r>
            <a:r>
              <a:rPr lang="en-US" sz="2400" dirty="0" smtClean="0"/>
              <a:t>as mathematical field</a:t>
            </a:r>
            <a:endParaRPr lang="en-US" sz="2400" dirty="0"/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Persistence </a:t>
            </a:r>
            <a:r>
              <a:rPr lang="en-US" dirty="0"/>
              <a:t>length is precisely the expected change in the tangent field lines with distance from one </a:t>
            </a:r>
            <a:r>
              <a:rPr lang="en-US" dirty="0" smtClean="0"/>
              <a:t>another.</a:t>
            </a:r>
            <a:endParaRPr lang="en-US" dirty="0"/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Tangent lines are the direction of the motor(s) [field lines]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Orientation is critical for high persistence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WITHIN A MATHEMATICAL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Unbound time: random </a:t>
            </a:r>
            <a:r>
              <a:rPr lang="en-US" dirty="0"/>
              <a:t>walk </a:t>
            </a:r>
            <a:r>
              <a:rPr lang="en-US" b="1" dirty="0">
                <a:solidFill>
                  <a:srgbClr val="00B050"/>
                </a:solidFill>
              </a:rPr>
              <a:t>(implemented)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Bound time: follows tangents defined by microtubules (field lines</a:t>
            </a:r>
            <a:r>
              <a:rPr lang="en-US" dirty="0"/>
              <a:t>) </a:t>
            </a:r>
            <a:r>
              <a:rPr lang="en-US" b="1" dirty="0" smtClean="0">
                <a:solidFill>
                  <a:srgbClr val="FFC000"/>
                </a:solidFill>
              </a:rPr>
              <a:t>(almost completed)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How long if no field (pure random walk</a:t>
            </a:r>
            <a:r>
              <a:rPr lang="en-US" dirty="0"/>
              <a:t>)? </a:t>
            </a:r>
            <a:r>
              <a:rPr lang="en-US" b="1" dirty="0">
                <a:solidFill>
                  <a:srgbClr val="00B050"/>
                </a:solidFill>
              </a:rPr>
              <a:t>(implemented)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How long if field added (correlated tangents</a:t>
            </a:r>
            <a:r>
              <a:rPr lang="en-US" dirty="0"/>
              <a:t>)? </a:t>
            </a:r>
            <a:r>
              <a:rPr lang="en-US" b="1" dirty="0">
                <a:solidFill>
                  <a:srgbClr val="FFC000"/>
                </a:solidFill>
              </a:rPr>
              <a:t>(almost completed)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0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3667" y="-421845"/>
            <a:ext cx="2863068" cy="8284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3D TUBE STRUCTURES VS PERSISTENCE LENGTH (1906 FIELD)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50953" y="4844090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Microtubules (tpfig.png)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8025" y="5151867"/>
            <a:ext cx="3712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HIGH -&gt; LOW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2098393" y="1947973"/>
            <a:ext cx="4533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void ns3::P1906MOL_MicrotubulesField::</a:t>
            </a:r>
            <a:r>
              <a:rPr lang="en-US" b="1" dirty="0" err="1"/>
              <a:t>genTubes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104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701</Words>
  <Application>Microsoft Office PowerPoint</Application>
  <PresentationFormat>On-screen Show (4:3)</PresentationFormat>
  <Paragraphs>145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</vt:lpstr>
      <vt:lpstr>P1906.1 Molecular Motor Extension</vt:lpstr>
      <vt:lpstr>IEEE 1906 NS-3 REFERENCE MODEL</vt:lpstr>
      <vt:lpstr>NS-3: THE BIG PICTURE</vt:lpstr>
      <vt:lpstr>MOLECULAR MOTOR EXTENSION</vt:lpstr>
      <vt:lpstr>MOLECULAR MOTOR TO 1906 MAP</vt:lpstr>
      <vt:lpstr>GOALS</vt:lpstr>
      <vt:lpstr>EXPLORING STRUCTURAL ENTROPY AND MOTOR LATENCY</vt:lpstr>
      <vt:lpstr>RANDOM WALK WITHIN A MATHEMATICAL FIELD</vt:lpstr>
      <vt:lpstr>3D TUBE STRUCTURES VS PERSISTENCE LENGTH (1906 FIELD)</vt:lpstr>
      <vt:lpstr>3D TUBES &amp; INTERSECTION POINTS (1906 FIELD)</vt:lpstr>
      <vt:lpstr>3D BROWNIAN MOTION AND TUBE WALK (1906 MOTION)</vt:lpstr>
      <vt:lpstr>3D MOTION ALONG TUBE (1906 MOTION)</vt:lpstr>
      <vt:lpstr>VECTOR FIELD RECONSTRUCTION (1906 FIELD)</vt:lpstr>
      <vt:lpstr>INTEGRATION WITH NS-3</vt:lpstr>
      <vt:lpstr>NEXT STEPS (COMMENTS WELCOME)</vt:lpstr>
      <vt:lpstr>SVN UPDATE INFORMATION</vt:lpstr>
      <vt:lpstr>INSTALLATION</vt:lpstr>
      <vt:lpstr>COMPONENTS/ENTITIES INTERACTION</vt:lpstr>
      <vt:lpstr>1906.1 REFERENCE CODE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P1906.1 reference code</dc:title>
  <dc:creator>Stephen F Bush</dc:creator>
  <cp:lastModifiedBy>GE User</cp:lastModifiedBy>
  <cp:revision>251</cp:revision>
  <dcterms:created xsi:type="dcterms:W3CDTF">2014-09-29T12:28:11Z</dcterms:created>
  <dcterms:modified xsi:type="dcterms:W3CDTF">2015-01-31T00:04:55Z</dcterms:modified>
</cp:coreProperties>
</file>