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4" r:id="rId1"/>
  </p:sldMasterIdLst>
  <p:notesMasterIdLst>
    <p:notesMasterId r:id="rId5"/>
  </p:notesMasterIdLst>
  <p:sldIdLst>
    <p:sldId id="256" r:id="rId2"/>
    <p:sldId id="275" r:id="rId3"/>
    <p:sldId id="281" r:id="rId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 autoAdjust="0"/>
    <p:restoredTop sz="96639" autoAdjust="0"/>
  </p:normalViewPr>
  <p:slideViewPr>
    <p:cSldViewPr>
      <p:cViewPr varScale="1">
        <p:scale>
          <a:sx n="100" d="100"/>
          <a:sy n="100" d="100"/>
        </p:scale>
        <p:origin x="-5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5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029693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iuseppe.piro@poliba.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giuseppe.piro@poliba.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giuseppe.piro@poliba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4000" dirty="0" err="1" smtClean="0"/>
              <a:t>Mapping</a:t>
            </a:r>
            <a:r>
              <a:rPr lang="it-IT" sz="4000" dirty="0" smtClean="0"/>
              <a:t> </a:t>
            </a:r>
            <a:r>
              <a:rPr lang="it-IT" sz="4000" dirty="0" err="1" smtClean="0"/>
              <a:t>scheme</a:t>
            </a:r>
            <a:r>
              <a:rPr lang="it-IT" sz="4000" dirty="0" smtClean="0"/>
              <a:t> (</a:t>
            </a:r>
            <a:r>
              <a:rPr lang="it-IT" sz="4000" dirty="0" err="1" smtClean="0"/>
              <a:t>from</a:t>
            </a:r>
            <a:r>
              <a:rPr lang="it-IT" sz="4000" dirty="0" smtClean="0"/>
              <a:t> the P1906.</a:t>
            </a:r>
            <a:r>
              <a:rPr lang="it-IT" sz="4000" dirty="0" err="1" smtClean="0"/>
              <a:t>1</a:t>
            </a:r>
            <a:r>
              <a:rPr lang="it-IT" sz="4000" dirty="0" smtClean="0"/>
              <a:t> </a:t>
            </a:r>
            <a:r>
              <a:rPr lang="it-IT" sz="4000" dirty="0" err="1" smtClean="0"/>
              <a:t>reference</a:t>
            </a:r>
            <a:r>
              <a:rPr lang="it-IT" sz="4000" dirty="0" smtClean="0"/>
              <a:t> </a:t>
            </a:r>
            <a:r>
              <a:rPr lang="it-IT" sz="4000" dirty="0" err="1" smtClean="0"/>
              <a:t>model</a:t>
            </a:r>
            <a:r>
              <a:rPr lang="it-IT" sz="4000" dirty="0" smtClean="0"/>
              <a:t> </a:t>
            </a:r>
            <a:r>
              <a:rPr lang="it-IT" sz="4000" dirty="0" err="1" smtClean="0"/>
              <a:t>to</a:t>
            </a:r>
            <a:r>
              <a:rPr lang="it-IT" sz="4000" dirty="0" smtClean="0"/>
              <a:t> the </a:t>
            </a:r>
            <a:r>
              <a:rPr lang="it-IT" sz="4000" dirty="0" err="1" smtClean="0"/>
              <a:t>reference</a:t>
            </a:r>
            <a:r>
              <a:rPr lang="it-IT" sz="4000" dirty="0" smtClean="0"/>
              <a:t> code)</a:t>
            </a:r>
            <a:endParaRPr lang="en" sz="4000" dirty="0"/>
          </a:p>
        </p:txBody>
      </p:sp>
      <p:sp>
        <p:nvSpPr>
          <p:cNvPr id="24" name="Shape 24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 dirty="0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 dirty="0">
                <a:solidFill>
                  <a:srgbClr val="0000FF"/>
                </a:solidFill>
              </a:rPr>
              <a:t> telematics.poliba.it/piro</a:t>
            </a:r>
          </a:p>
          <a:p>
            <a:pPr>
              <a:buNone/>
            </a:pPr>
            <a:r>
              <a:rPr lang="en" sz="1000" b="1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228600" y="1143000"/>
            <a:ext cx="4191000" cy="304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 smtClean="0"/>
              <a:t>NetDevice</a:t>
            </a:r>
            <a:r>
              <a:rPr lang="en-US" dirty="0" smtClean="0"/>
              <a:t> (</a:t>
            </a:r>
            <a:r>
              <a:rPr lang="en-US" b="1" dirty="0" smtClean="0"/>
              <a:t>sender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 dirty="0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 dirty="0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6" name="Rettangolo 5"/>
          <p:cNvSpPr/>
          <p:nvPr/>
        </p:nvSpPr>
        <p:spPr>
          <a:xfrm>
            <a:off x="381000" y="1828800"/>
            <a:ext cx="3886200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533400" y="2590800"/>
            <a:ext cx="20574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Transmitter Communication Interface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2667000" y="2590800"/>
            <a:ext cx="14478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Receiver</a:t>
            </a:r>
          </a:p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11" name="Rettangolo 10"/>
          <p:cNvSpPr/>
          <p:nvPr/>
        </p:nvSpPr>
        <p:spPr>
          <a:xfrm>
            <a:off x="609600" y="3352800"/>
            <a:ext cx="1219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Perturbation</a:t>
            </a:r>
            <a:endParaRPr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1905000" y="3352800"/>
            <a:ext cx="609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13" name="Rettangolo 12"/>
          <p:cNvSpPr/>
          <p:nvPr/>
        </p:nvSpPr>
        <p:spPr>
          <a:xfrm>
            <a:off x="2743200" y="3352800"/>
            <a:ext cx="1219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14" name="Rettangolo 13"/>
          <p:cNvSpPr/>
          <p:nvPr/>
        </p:nvSpPr>
        <p:spPr>
          <a:xfrm>
            <a:off x="4724400" y="1143000"/>
            <a:ext cx="4191000" cy="304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 smtClean="0"/>
              <a:t>NetDevice</a:t>
            </a:r>
            <a:r>
              <a:rPr lang="en-US" dirty="0" smtClean="0"/>
              <a:t> (</a:t>
            </a:r>
            <a:r>
              <a:rPr lang="en-US" b="1" dirty="0" smtClean="0"/>
              <a:t>receiver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4876800" y="1828800"/>
            <a:ext cx="3886200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5029200" y="2590800"/>
            <a:ext cx="20574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Transmitter Communication Interface</a:t>
            </a:r>
            <a:endParaRPr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7162800" y="2590800"/>
            <a:ext cx="14478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Receiver</a:t>
            </a:r>
          </a:p>
          <a:p>
            <a:r>
              <a:rPr lang="en-US" dirty="0" smtClean="0"/>
              <a:t>Communication Interface</a:t>
            </a:r>
            <a:endParaRPr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5105400" y="3352800"/>
            <a:ext cx="1219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Perturbation</a:t>
            </a:r>
            <a:endParaRPr lang="en-US" dirty="0"/>
          </a:p>
        </p:txBody>
      </p:sp>
      <p:sp>
        <p:nvSpPr>
          <p:cNvPr id="19" name="Rettangolo 18"/>
          <p:cNvSpPr/>
          <p:nvPr/>
        </p:nvSpPr>
        <p:spPr>
          <a:xfrm>
            <a:off x="6400800" y="3352800"/>
            <a:ext cx="609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22" name="Rettangolo 21"/>
          <p:cNvSpPr/>
          <p:nvPr/>
        </p:nvSpPr>
        <p:spPr>
          <a:xfrm>
            <a:off x="7239000" y="3352800"/>
            <a:ext cx="1219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23" name="Rettangolo 22"/>
          <p:cNvSpPr/>
          <p:nvPr/>
        </p:nvSpPr>
        <p:spPr>
          <a:xfrm>
            <a:off x="2476500" y="4419600"/>
            <a:ext cx="4191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24" name="Rettangolo 23"/>
          <p:cNvSpPr/>
          <p:nvPr/>
        </p:nvSpPr>
        <p:spPr>
          <a:xfrm>
            <a:off x="3962400" y="4572000"/>
            <a:ext cx="1219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Motion/Flow</a:t>
            </a:r>
            <a:endParaRPr lang="en-US" dirty="0"/>
          </a:p>
        </p:txBody>
      </p:sp>
      <p:sp>
        <p:nvSpPr>
          <p:cNvPr id="25" name="Rettangolo 24"/>
          <p:cNvSpPr/>
          <p:nvPr/>
        </p:nvSpPr>
        <p:spPr>
          <a:xfrm>
            <a:off x="533400" y="4495800"/>
            <a:ext cx="1219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Message Carrier</a:t>
            </a:r>
            <a:endParaRPr lang="en-US" dirty="0"/>
          </a:p>
        </p:txBody>
      </p:sp>
      <p:sp>
        <p:nvSpPr>
          <p:cNvPr id="26" name="Ovale 25"/>
          <p:cNvSpPr/>
          <p:nvPr/>
        </p:nvSpPr>
        <p:spPr>
          <a:xfrm>
            <a:off x="3810000" y="12954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8" name="Connettore 2 27"/>
          <p:cNvCxnSpPr>
            <a:endCxn id="26" idx="0"/>
          </p:cNvCxnSpPr>
          <p:nvPr/>
        </p:nvCxnSpPr>
        <p:spPr>
          <a:xfrm rot="5400000">
            <a:off x="3657600" y="914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 rot="5400000">
            <a:off x="2781300" y="1409700"/>
            <a:ext cx="9144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Ovale 28"/>
          <p:cNvSpPr/>
          <p:nvPr/>
        </p:nvSpPr>
        <p:spPr>
          <a:xfrm>
            <a:off x="2057400" y="26670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Connettore 2 31"/>
          <p:cNvCxnSpPr/>
          <p:nvPr/>
        </p:nvCxnSpPr>
        <p:spPr>
          <a:xfrm rot="5400000">
            <a:off x="1676400" y="29718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rot="5400000">
            <a:off x="838200" y="4114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rot="16200000" flipH="1">
            <a:off x="1333500" y="3695699"/>
            <a:ext cx="905155" cy="1133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rot="16200000" flipH="1">
            <a:off x="1943101" y="4076699"/>
            <a:ext cx="762000" cy="228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1752600" y="4800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Ovale 36"/>
          <p:cNvSpPr/>
          <p:nvPr/>
        </p:nvSpPr>
        <p:spPr>
          <a:xfrm>
            <a:off x="2286000" y="47244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Ovale 37"/>
          <p:cNvSpPr/>
          <p:nvPr/>
        </p:nvSpPr>
        <p:spPr>
          <a:xfrm>
            <a:off x="4800600" y="48768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9" name="Connettore 2 38"/>
          <p:cNvCxnSpPr>
            <a:endCxn id="38" idx="2"/>
          </p:cNvCxnSpPr>
          <p:nvPr/>
        </p:nvCxnSpPr>
        <p:spPr>
          <a:xfrm>
            <a:off x="2743202" y="4876800"/>
            <a:ext cx="205739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Ovale 41"/>
          <p:cNvSpPr/>
          <p:nvPr/>
        </p:nvSpPr>
        <p:spPr>
          <a:xfrm>
            <a:off x="7696200" y="36576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Ovale 42"/>
          <p:cNvSpPr/>
          <p:nvPr/>
        </p:nvSpPr>
        <p:spPr>
          <a:xfrm>
            <a:off x="8305800" y="31242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4" name="Connettore 2 43"/>
          <p:cNvCxnSpPr>
            <a:endCxn id="42" idx="3"/>
          </p:cNvCxnSpPr>
          <p:nvPr/>
        </p:nvCxnSpPr>
        <p:spPr>
          <a:xfrm flipV="1">
            <a:off x="5257800" y="4047845"/>
            <a:ext cx="2505355" cy="1057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endCxn id="43" idx="4"/>
          </p:cNvCxnSpPr>
          <p:nvPr/>
        </p:nvCxnSpPr>
        <p:spPr>
          <a:xfrm flipV="1">
            <a:off x="8153400" y="3581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rot="5400000" flipH="1" flipV="1">
            <a:off x="7277100" y="18669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Ovale 53"/>
          <p:cNvSpPr/>
          <p:nvPr/>
        </p:nvSpPr>
        <p:spPr>
          <a:xfrm>
            <a:off x="8305800" y="1524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199950" y="6296575"/>
            <a:ext cx="82953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Giuseppe Piro, Ph.D. 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Telematics Research Group (Politecnico di Bari) - </a:t>
            </a:r>
            <a:r>
              <a:rPr lang="en" sz="1000" b="1" u="sng" dirty="0">
                <a:solidFill>
                  <a:srgbClr val="0000FF"/>
                </a:solidFill>
                <a:hlinkClick r:id="rId3"/>
              </a:rPr>
              <a:t>giuseppe.piro@poliba.it</a:t>
            </a:r>
            <a:r>
              <a:rPr lang="en" sz="1000" b="1" dirty="0">
                <a:solidFill>
                  <a:srgbClr val="0000FF"/>
                </a:solidFill>
              </a:rPr>
              <a:t> telematics.poliba.it/piro</a:t>
            </a:r>
          </a:p>
          <a:p>
            <a:pPr lvl="0" rtl="0">
              <a:buNone/>
            </a:pPr>
            <a:r>
              <a:rPr lang="en" sz="10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81000" y="381000"/>
            <a:ext cx="8382000" cy="720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 err="1" smtClean="0"/>
              <a:t>NetDevice</a:t>
            </a:r>
            <a:r>
              <a:rPr lang="en-US" sz="2200" dirty="0" smtClean="0"/>
              <a:t> receives a message from upper layers. The message is delivered to the Transmitter Communication </a:t>
            </a:r>
            <a:r>
              <a:rPr lang="en-US" sz="2200" dirty="0" smtClean="0"/>
              <a:t>Interface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 smtClean="0"/>
              <a:t>Perturbation component is used to create the Message </a:t>
            </a:r>
            <a:r>
              <a:rPr lang="en-US" sz="2200" dirty="0" smtClean="0"/>
              <a:t>Carrier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 smtClean="0"/>
              <a:t>Transmitter Communication Interface triggers the propagation in the medium by passing </a:t>
            </a:r>
            <a:r>
              <a:rPr lang="en-US" sz="2200" dirty="0" err="1" smtClean="0"/>
              <a:t>MessageCarrier</a:t>
            </a:r>
            <a:r>
              <a:rPr lang="en-US" sz="2200" dirty="0" smtClean="0"/>
              <a:t>, Perturbation, and </a:t>
            </a:r>
            <a:r>
              <a:rPr lang="en-US" sz="2200" dirty="0" smtClean="0"/>
              <a:t>Field components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 smtClean="0"/>
              <a:t>Motion component modify properties of the Message Carrier (i.e., propagation loss, delay</a:t>
            </a:r>
            <a:r>
              <a:rPr lang="en-US" sz="2200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 smtClean="0"/>
              <a:t>Message Carrier is delivered to the receiver and the Specificity component verifies the </a:t>
            </a:r>
            <a:r>
              <a:rPr lang="en-US" sz="2200" dirty="0" smtClean="0"/>
              <a:t>compatibility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In </a:t>
            </a:r>
            <a:r>
              <a:rPr lang="en-US" sz="2200" dirty="0" smtClean="0"/>
              <a:t>case of compatibility, the message is delivered to upper </a:t>
            </a:r>
            <a:r>
              <a:rPr lang="en-US" sz="2200" dirty="0" smtClean="0"/>
              <a:t>layers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The message is received by upper layers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2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2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2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206</Words>
  <Application>Microsoft Macintosh PowerPoint</Application>
  <PresentationFormat>Presentazione su schermo (4:3)</PresentationFormat>
  <Paragraphs>47</Paragraphs>
  <Slides>3</Slides>
  <Notes>3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simple-light</vt:lpstr>
      <vt:lpstr>Mapping scheme (from the P1906.1 reference model to the reference code)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 for the P1906 framework new update 2 Apr. 2014</dc:title>
  <dc:creator>Stephen F Bush</dc:creator>
  <cp:lastModifiedBy>Giuseppe Piro</cp:lastModifiedBy>
  <cp:revision>60</cp:revision>
  <dcterms:created xsi:type="dcterms:W3CDTF">2014-08-29T21:38:35Z</dcterms:created>
  <dcterms:modified xsi:type="dcterms:W3CDTF">2014-08-29T21:46:42Z</dcterms:modified>
</cp:coreProperties>
</file>