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7" r:id="rId11"/>
    <p:sldId id="270" r:id="rId12"/>
    <p:sldId id="263" r:id="rId13"/>
    <p:sldId id="264" r:id="rId14"/>
    <p:sldId id="265" r:id="rId15"/>
    <p:sldId id="266" r:id="rId16"/>
    <p:sldId id="268" r:id="rId17"/>
    <p:sldId id="260" r:id="rId18"/>
    <p:sldId id="262" r:id="rId19"/>
    <p:sldId id="273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7" autoAdjust="0"/>
  </p:normalViewPr>
  <p:slideViewPr>
    <p:cSldViewPr snapToGrid="0" snapToObjects="1" showGuides="1">
      <p:cViewPr varScale="1">
        <p:scale>
          <a:sx n="57" d="100"/>
          <a:sy n="57" d="100"/>
        </p:scale>
        <p:origin x="-113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41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sl/manual/html_node/Eigenvalue-and-Eigenvector-Examples.html" TargetMode="External"/><Relationship Id="rId2" Type="http://schemas.openxmlformats.org/officeDocument/2006/relationships/hyperlink" Target="http://www.nsnam.org/docs/models/html/mobilit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p1906-1-reference-code.googlecode.com/svn/trunk/p1906/model-mol/p1906-mol-field.h" TargetMode="External"/><Relationship Id="rId2" Type="http://schemas.openxmlformats.org/officeDocument/2006/relationships/hyperlink" Target="https://ieee-p1906-1-reference-code.googlecode.com/svn/trunk/p1906/model-mol/p1906-mol-field.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P1906.1 </a:t>
            </a:r>
            <a:r>
              <a:rPr lang="en" dirty="0" smtClean="0"/>
              <a:t>Field Component Update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b="1" dirty="0" smtClean="0">
                <a:solidFill>
                  <a:srgbClr val="0000FF"/>
                </a:solidFill>
              </a:rPr>
              <a:t>Stephen F Bush</a:t>
            </a:r>
            <a:endParaRPr lang="en" sz="24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1/9/2015</a:t>
            </a: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the P1906.1 Field component to enable structural modeling aimed toward (simple) cytoskeletal modeling as infrastructure for nanoscale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the concept of structural entropy, implementing said metric in the 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Input: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microtubule structure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photo, mathematical description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mathematical description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random tinker toy sticks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tube length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intra-tube angle (p-length)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inter-tube angle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tube density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node locations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mean bound rate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mean bound time</a:t>
            </a:r>
          </a:p>
          <a:p>
            <a:r>
              <a:rPr lang="en-US" sz="2000" dirty="0" smtClean="0"/>
              <a:t>Output: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coordinates of each segment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expected motor transport time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Add simple model of microtubule dynamics to 1906.1 ns-3 simulation</a:t>
            </a:r>
            <a:endParaRPr lang="en-US" sz="2400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Molecular motors are messages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Microtubule structure is the communication channel “waveguide”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Explore entropy of microtubule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Transmitter and receiver – locations within the microtubule network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Motor propagation delay allows us to infer information about the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smtClean="0"/>
              <a:t>Use </a:t>
            </a:r>
            <a:r>
              <a:rPr lang="en-US" sz="1800" dirty="0" smtClean="0"/>
              <a:t>message input distribution and latency to estimate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Use estimate of structure to assign latency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entropy and latency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structural entropy be used to characterize this?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Low persistence length -&gt; high structural entropy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Use graph spectra to estimate propagation delay (</a:t>
            </a:r>
            <a:r>
              <a:rPr lang="en-US" sz="2400" dirty="0" smtClean="0"/>
              <a:t>Field)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persistence length be converted to mathematical field?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Yes, persistence length is precisely the expected change in the tangent field lines with distance from one </a:t>
            </a:r>
            <a:r>
              <a:rPr lang="en-US" dirty="0" smtClean="0"/>
              <a:t>another.</a:t>
            </a:r>
            <a:endParaRPr lang="en-US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Tangent lines are the direction of the motor(s) [field lines]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Orientation is critical for high persistence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within a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 time: random walk</a:t>
            </a:r>
          </a:p>
          <a:p>
            <a:r>
              <a:rPr lang="en-US" dirty="0" smtClean="0"/>
              <a:t>Bound time: follows tangents defined microtubules (field lines)</a:t>
            </a:r>
          </a:p>
          <a:p>
            <a:r>
              <a:rPr lang="en-US" dirty="0" smtClean="0"/>
              <a:t>How long if no field (pure random walk)?</a:t>
            </a:r>
          </a:p>
          <a:p>
            <a:r>
              <a:rPr lang="en-US" dirty="0" smtClean="0"/>
              <a:t>How long if field added (correlated tangents)?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0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ns-3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Assume microtubule intersections are 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Nodes move as the microtubule network dynamically 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Assume fixed nodes and compute impact of topology within the propagation module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Ns-3 node mobility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www.nsnam.org/docs/models/html/mobility.html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Matrix math using GNU Scientific Library w/ns-3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www.gnu.org/software/gsl/manual/html_node/Eigenvalue-and-Eigenvector-Examples.html#Eigenvalue-and-Eigenvector-Examples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Cytoskeleton to 1906.1 Map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97403"/>
              </p:ext>
            </p:extLst>
          </p:nvPr>
        </p:nvGraphicFramePr>
        <p:xfrm>
          <a:off x="888642" y="1648496"/>
          <a:ext cx="7405352" cy="5069552"/>
        </p:xfrm>
        <a:graphic>
          <a:graphicData uri="http://schemas.openxmlformats.org/drawingml/2006/table">
            <a:tbl>
              <a:tblPr/>
              <a:tblGrid>
                <a:gridCol w="3633186"/>
                <a:gridCol w="3772166"/>
              </a:tblGrid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P1906.1 Component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Corresponding components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Transmitter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Times New Roman"/>
                        </a:rPr>
                        <a:t>Cytoskeletal</a:t>
                      </a:r>
                      <a:r>
                        <a:rPr lang="en-US" sz="1600" b="1" baseline="0" dirty="0" smtClean="0">
                          <a:effectLst/>
                          <a:latin typeface="Times New Roman"/>
                          <a:ea typeface="Times New Roman"/>
                        </a:rPr>
                        <a:t> system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Receiver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/>
                          <a:ea typeface="Times New Roman"/>
                        </a:rPr>
                        <a:t>Cell (healthy operation)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Message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Regulators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cytoskeletal system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Medium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Regulatory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of cytoskeletal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structure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Regulator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Component &lt; 100 nm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Regulator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Non-standard physics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Brownian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motion / molecular rail transport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Motion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Diffusion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Microtubule</a:t>
                      </a:r>
                      <a:r>
                        <a:rPr lang="en-GB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structure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Changes</a:t>
                      </a:r>
                      <a:r>
                        <a:rPr lang="en-GB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in regulatory messages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TBD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2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Components/entities </a:t>
            </a:r>
            <a:r>
              <a:rPr lang="en" dirty="0" smtClean="0"/>
              <a:t>interaction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FF"/>
                </a:solidFill>
              </a:rPr>
              <a:t>Stephen F Bush</a:t>
            </a:r>
            <a:endParaRPr lang="en" sz="1400"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417650"/>
            <a:ext cx="7716150" cy="46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1906.1 Reference Code Diagram</a:t>
            </a:r>
            <a:endParaRPr lang="en-US" dirty="0"/>
          </a:p>
        </p:txBody>
      </p:sp>
      <p:pic>
        <p:nvPicPr>
          <p:cNvPr id="2050" name="Picture 2" descr="fig_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9" y="1417637"/>
            <a:ext cx="3839033" cy="53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(Comments Welcome)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</a:t>
            </a:r>
          </a:p>
          <a:p>
            <a:r>
              <a:rPr lang="en-US" sz="2800" dirty="0"/>
              <a:t>	</a:t>
            </a:r>
            <a:r>
              <a:rPr lang="en-US" sz="1800" dirty="0" smtClean="0"/>
              <a:t>mol-example.cc</a:t>
            </a:r>
          </a:p>
          <a:p>
            <a:r>
              <a:rPr lang="en-US" sz="1800" dirty="0" smtClean="0"/>
              <a:t>	_</a:t>
            </a:r>
            <a:r>
              <a:rPr lang="en-US" sz="1800" dirty="0"/>
              <a:t>RUN_MOL_CHANNEL_CAPACITY_.</a:t>
            </a:r>
            <a:r>
              <a:rPr lang="en-US" sz="1800" dirty="0" smtClean="0"/>
              <a:t>sh</a:t>
            </a:r>
          </a:p>
          <a:p>
            <a:r>
              <a:rPr lang="en-US" sz="2800" dirty="0" smtClean="0"/>
              <a:t>Notice that </a:t>
            </a:r>
            <a:r>
              <a:rPr lang="en-US" sz="2800" dirty="0" err="1" smtClean="0"/>
              <a:t>nodeDistance</a:t>
            </a:r>
            <a:r>
              <a:rPr lang="en-US" sz="2800" dirty="0" smtClean="0"/>
              <a:t> can be passed </a:t>
            </a:r>
          </a:p>
          <a:p>
            <a:r>
              <a:rPr lang="en-US" sz="1600" dirty="0"/>
              <a:t>	 ./</a:t>
            </a:r>
            <a:r>
              <a:rPr lang="en-US" sz="1600" dirty="0" err="1"/>
              <a:t>waf</a:t>
            </a:r>
            <a:r>
              <a:rPr lang="en-US" sz="1600" dirty="0"/>
              <a:t> --run "scratch/</a:t>
            </a:r>
            <a:r>
              <a:rPr lang="en-US" sz="1600" dirty="0" err="1"/>
              <a:t>mol</a:t>
            </a:r>
            <a:r>
              <a:rPr lang="en-US" sz="1600" dirty="0"/>
              <a:t>-example --</a:t>
            </a:r>
            <a:r>
              <a:rPr lang="en-US" sz="1600" dirty="0" err="1"/>
              <a:t>nodeDistance</a:t>
            </a:r>
            <a:r>
              <a:rPr lang="en-US" sz="1600" dirty="0"/>
              <a:t>=${</a:t>
            </a:r>
            <a:r>
              <a:rPr lang="en-US" sz="1600" dirty="0" err="1"/>
              <a:t>nodeDistance</a:t>
            </a:r>
            <a:r>
              <a:rPr lang="en-US" sz="1600" dirty="0" smtClean="0"/>
              <a:t>}“</a:t>
            </a:r>
          </a:p>
          <a:p>
            <a:r>
              <a:rPr lang="en-US" sz="2800" dirty="0" smtClean="0"/>
              <a:t>Perhaps </a:t>
            </a:r>
            <a:r>
              <a:rPr lang="en-US" sz="2800" dirty="0" err="1" smtClean="0"/>
              <a:t>nodePosition</a:t>
            </a:r>
            <a:r>
              <a:rPr lang="en-US" sz="2800" dirty="0" smtClean="0"/>
              <a:t> could be passed</a:t>
            </a:r>
          </a:p>
          <a:p>
            <a:r>
              <a:rPr lang="en-US" sz="2800" dirty="0" smtClean="0"/>
              <a:t>For Mobility, see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mobility.SetMobilityModel</a:t>
            </a:r>
            <a:r>
              <a:rPr lang="en-US" sz="1600" dirty="0"/>
              <a:t>("ns3::</a:t>
            </a:r>
            <a:r>
              <a:rPr lang="en-US" sz="1600" dirty="0" err="1"/>
              <a:t>ConstantPositionMobilityModel</a:t>
            </a:r>
            <a:r>
              <a:rPr lang="en-US" sz="1600" dirty="0" smtClean="0"/>
              <a:t>");</a:t>
            </a:r>
          </a:p>
          <a:p>
            <a:r>
              <a:rPr lang="en-US" sz="2400" dirty="0" smtClean="0"/>
              <a:t>The question is how to integrate into ns-3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microtubule as ns-3 node?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vector field in Field Component?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Brownian and walking in Motion?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Update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ieee-p1906-1-reference-code.googlecode.com/svn/trunk/p1906/model-mol/p1906-mol-field.cc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ieee-p1906-1-reference-code.googlecode.com/svn/trunk/p1906/model-mol/p1906-mol-field.h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at Revision 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enabled in ns-3 using </a:t>
            </a:r>
            <a:r>
              <a:rPr lang="en-US" i="1" dirty="0" smtClean="0"/>
              <a:t>configure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err="1" smtClean="0"/>
              <a:t>waf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i="1" dirty="0" smtClean="0"/>
              <a:t>mol-example.cc</a:t>
            </a:r>
            <a:r>
              <a:rPr lang="en-US" dirty="0" smtClean="0"/>
              <a:t> to </a:t>
            </a:r>
            <a:r>
              <a:rPr lang="en-US" i="1" dirty="0" smtClean="0"/>
              <a:t>scratch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smtClean="0"/>
              <a:t>./</a:t>
            </a:r>
            <a:r>
              <a:rPr lang="en-US" i="1" dirty="0" err="1"/>
              <a:t>waf</a:t>
            </a:r>
            <a:r>
              <a:rPr lang="en-US" i="1" dirty="0"/>
              <a:t> --run </a:t>
            </a:r>
            <a:r>
              <a:rPr lang="en-US" i="1" dirty="0" smtClean="0"/>
              <a:t>scratch/</a:t>
            </a:r>
            <a:r>
              <a:rPr lang="en-US" i="1" dirty="0" err="1" smtClean="0"/>
              <a:t>mol</a:t>
            </a:r>
            <a:r>
              <a:rPr lang="en-US" i="1" dirty="0" smtClean="0"/>
              <a:t>-example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Tests will be run and the results output to standard out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i="1" dirty="0" smtClean="0"/>
              <a:t>*.</a:t>
            </a:r>
            <a:r>
              <a:rPr lang="en-US" i="1" dirty="0" err="1" smtClean="0"/>
              <a:t>mma</a:t>
            </a:r>
            <a:r>
              <a:rPr lang="en-US" dirty="0" smtClean="0"/>
              <a:t> and </a:t>
            </a:r>
            <a:r>
              <a:rPr lang="en-US" i="1" dirty="0" smtClean="0"/>
              <a:t>*.</a:t>
            </a:r>
            <a:r>
              <a:rPr lang="en-US" i="1" dirty="0" err="1" smtClean="0"/>
              <a:t>dat</a:t>
            </a:r>
            <a:r>
              <a:rPr lang="en-US" i="1" dirty="0" smtClean="0"/>
              <a:t> </a:t>
            </a:r>
            <a:r>
              <a:rPr lang="en-US" dirty="0" smtClean="0"/>
              <a:t>files will be created to imported into Mathematica and MATLAB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3D Tube Structure Output (</a:t>
            </a:r>
            <a:r>
              <a:rPr lang="en-US" sz="3200" dirty="0" err="1" smtClean="0"/>
              <a:t>tubes.mma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43" y="1367017"/>
            <a:ext cx="4311405" cy="5490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5576" y="395861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microtubules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 Intersection Points (</a:t>
            </a:r>
            <a:r>
              <a:rPr lang="en-US" dirty="0" err="1" smtClean="0"/>
              <a:t>pfile.mma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46" y="1367017"/>
            <a:ext cx="4425705" cy="5490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949" y="3996574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where tubes overlap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Tubes &amp; Intersection Points (superposition of images)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89" y="1832552"/>
            <a:ext cx="3492186" cy="44476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949" y="3996574"/>
            <a:ext cx="341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Tubes with intersection points laid on 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Brownian Motion Trajectory (</a:t>
            </a:r>
            <a:r>
              <a:rPr lang="en-US" dirty="0" err="1" smtClean="0"/>
              <a:t>motion.mma</a:t>
            </a:r>
            <a:r>
              <a:rPr lang="en-US" dirty="0" smtClean="0"/>
              <a:t> and </a:t>
            </a:r>
            <a:r>
              <a:rPr lang="en-US" dirty="0" err="1" smtClean="0"/>
              <a:t>tubewalk.mma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1" y="1404169"/>
            <a:ext cx="4572009" cy="4864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25" y="1404169"/>
            <a:ext cx="1323275" cy="4729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2174" y="552653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5461" y="539716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to Tube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Brownian Motion </a:t>
            </a:r>
            <a:r>
              <a:rPr lang="en-US" dirty="0" smtClean="0"/>
              <a:t>Trajectory (superposition of images)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0" y="1323309"/>
            <a:ext cx="4572009" cy="5148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0593" y="4991271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motion (red dashed line)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reconstructed from </a:t>
            </a:r>
            <a:r>
              <a:rPr lang="en-US" dirty="0"/>
              <a:t> </a:t>
            </a:r>
            <a:r>
              <a:rPr lang="en-US" dirty="0" smtClean="0"/>
              <a:t>samples (vectorField.dat)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4" y="1417637"/>
            <a:ext cx="4460488" cy="4830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261" y="1790871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Tangent points along the microtubule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72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604</Words>
  <Application>Microsoft Office PowerPoint</Application>
  <PresentationFormat>On-screen Show (4:3)</PresentationFormat>
  <Paragraphs>141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P1906.1 Field Component Update</vt:lpstr>
      <vt:lpstr>SVN Update Information</vt:lpstr>
      <vt:lpstr>INSTALLATION</vt:lpstr>
      <vt:lpstr>3D Tube Structure Output (tubes.mma)</vt:lpstr>
      <vt:lpstr>3D Tube Intersection Points (pfile.mma)</vt:lpstr>
      <vt:lpstr>3D Tubes &amp; Intersection Points (superposition of images)</vt:lpstr>
      <vt:lpstr>3D Brownian Motion Trajectory (motion.mma and tubewalk.mma)</vt:lpstr>
      <vt:lpstr>3D Brownian Motion Trajectory (superposition of images)</vt:lpstr>
      <vt:lpstr>Vector field reconstructed from  samples (vectorField.dat)</vt:lpstr>
      <vt:lpstr>Goals</vt:lpstr>
      <vt:lpstr>I/O</vt:lpstr>
      <vt:lpstr>Sub-Goals</vt:lpstr>
      <vt:lpstr>Structural entropy and latency</vt:lpstr>
      <vt:lpstr>Random walk within a field</vt:lpstr>
      <vt:lpstr>Connecting to ns-3</vt:lpstr>
      <vt:lpstr>Cytoskeleton to 1906.1 Map</vt:lpstr>
      <vt:lpstr>Components/entities interaction</vt:lpstr>
      <vt:lpstr>1906.1 Reference Code Diagram</vt:lpstr>
      <vt:lpstr>Next Steps (Comments Welcome)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P1906.1 reference code</dc:title>
  <dc:creator>Stephen F Bush</dc:creator>
  <cp:lastModifiedBy>GE User</cp:lastModifiedBy>
  <cp:revision>167</cp:revision>
  <dcterms:created xsi:type="dcterms:W3CDTF">2014-09-29T12:28:11Z</dcterms:created>
  <dcterms:modified xsi:type="dcterms:W3CDTF">2015-01-09T15:44:11Z</dcterms:modified>
</cp:coreProperties>
</file>