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notesSlides/notesSlide19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54" r:id="rId1"/>
  </p:sldMasterIdLst>
  <p:notesMasterIdLst>
    <p:notesMasterId r:id="rId24"/>
  </p:notesMasterIdLst>
  <p:sldIdLst>
    <p:sldId id="256" r:id="rId2"/>
    <p:sldId id="282" r:id="rId3"/>
    <p:sldId id="275" r:id="rId4"/>
    <p:sldId id="281" r:id="rId5"/>
    <p:sldId id="299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300" r:id="rId16"/>
    <p:sldId id="292" r:id="rId17"/>
    <p:sldId id="293" r:id="rId18"/>
    <p:sldId id="294" r:id="rId19"/>
    <p:sldId id="295" r:id="rId20"/>
    <p:sldId id="296" r:id="rId21"/>
    <p:sldId id="297" r:id="rId22"/>
    <p:sldId id="298" r:id="rId2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 autoAdjust="0"/>
    <p:restoredTop sz="96639" autoAdjust="0"/>
  </p:normalViewPr>
  <p:slideViewPr>
    <p:cSldViewPr>
      <p:cViewPr varScale="1">
        <p:scale>
          <a:sx n="99" d="100"/>
          <a:sy n="99" d="100"/>
        </p:scale>
        <p:origin x="-6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56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029693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giuseppe.piro@poliba.i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giuseppe.piro@poliba.it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giuseppe.piro@poliba.it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giuseppe.piro@poliba.i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giuseppe.piro@poliba.it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giuseppe.piro@poliba.it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giuseppe.piro@poliba.it" TargetMode="External"/><Relationship Id="rId4" Type="http://schemas.openxmlformats.org/officeDocument/2006/relationships/hyperlink" Target="https://code.google.com/p/ieee-p1906-1-reference-code" TargetMode="External"/><Relationship Id="rId5" Type="http://schemas.openxmlformats.org/officeDocument/2006/relationships/hyperlink" Target="https://code.google.com/p/ieee-p1906-1-reference-code/source/browse/READM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giuseppe.piro@poliba.i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giuseppe.piro@poliba.i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giuseppe.piro@poliba.i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giuseppe.piro@poliba.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giuseppe.piro@poliba.i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mailto:giuseppe.piro@poliba.i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giuseppe.piro@poliba.i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mailto:giuseppe.piro@poliba.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giuseppe.piro@poliba.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giuseppe.piro@poliba.i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giuseppe.piro@poliba.it" TargetMode="External"/><Relationship Id="rId4" Type="http://schemas.openxmlformats.org/officeDocument/2006/relationships/hyperlink" Target="https://code.google.com/p/ieee-p1906-1-reference-code" TargetMode="External"/><Relationship Id="rId5" Type="http://schemas.openxmlformats.org/officeDocument/2006/relationships/hyperlink" Target="https://code.google.com/p/ieee-p1906-1-reference-code/source/browse/READM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giuseppe.piro@poliba.i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giuseppe.piro@poliba.it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giuseppe.piro@poliba.i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giuseppe.piro@poliba.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it-IT" sz="4000" dirty="0" err="1" smtClean="0"/>
              <a:t>Mapping</a:t>
            </a:r>
            <a:r>
              <a:rPr lang="it-IT" sz="4000" dirty="0" smtClean="0"/>
              <a:t> </a:t>
            </a:r>
            <a:r>
              <a:rPr lang="it-IT" sz="4000" dirty="0" err="1" smtClean="0"/>
              <a:t>scheme</a:t>
            </a:r>
            <a:r>
              <a:rPr lang="it-IT" sz="4000" dirty="0" smtClean="0"/>
              <a:t> </a:t>
            </a:r>
            <a:br>
              <a:rPr lang="it-IT" sz="4000" dirty="0" smtClean="0"/>
            </a:br>
            <a:r>
              <a:rPr lang="it-IT" sz="4000" dirty="0" smtClean="0"/>
              <a:t/>
            </a:r>
            <a:br>
              <a:rPr lang="it-IT" sz="4000" dirty="0" smtClean="0"/>
            </a:br>
            <a:r>
              <a:rPr lang="it-IT" sz="4000" dirty="0" err="1" smtClean="0"/>
              <a:t>from</a:t>
            </a:r>
            <a:r>
              <a:rPr lang="it-IT" sz="4000" dirty="0" smtClean="0"/>
              <a:t> </a:t>
            </a:r>
            <a:r>
              <a:rPr lang="it-IT" sz="4000" dirty="0" smtClean="0"/>
              <a:t>the P1906.</a:t>
            </a:r>
            <a:r>
              <a:rPr lang="it-IT" sz="4000" dirty="0" err="1" smtClean="0"/>
              <a:t>1</a:t>
            </a:r>
            <a:r>
              <a:rPr lang="it-IT" sz="4000" dirty="0" smtClean="0"/>
              <a:t> </a:t>
            </a:r>
            <a:r>
              <a:rPr lang="it-IT" sz="4000" dirty="0" err="1" smtClean="0"/>
              <a:t>reference</a:t>
            </a:r>
            <a:r>
              <a:rPr lang="it-IT" sz="4000" dirty="0" smtClean="0"/>
              <a:t> </a:t>
            </a:r>
            <a:r>
              <a:rPr lang="it-IT" sz="4000" dirty="0" err="1" smtClean="0"/>
              <a:t>model</a:t>
            </a:r>
            <a:r>
              <a:rPr lang="it-IT" sz="4000" dirty="0" smtClean="0"/>
              <a:t> </a:t>
            </a:r>
            <a:r>
              <a:rPr lang="it-IT" sz="4000" dirty="0" err="1" smtClean="0"/>
              <a:t>to</a:t>
            </a:r>
            <a:r>
              <a:rPr lang="it-IT" sz="4000" dirty="0" smtClean="0"/>
              <a:t> the </a:t>
            </a:r>
            <a:r>
              <a:rPr lang="it-IT" sz="4000" dirty="0" err="1" smtClean="0"/>
              <a:t>reference</a:t>
            </a:r>
            <a:r>
              <a:rPr lang="it-IT" sz="4000" dirty="0" smtClean="0"/>
              <a:t> </a:t>
            </a:r>
            <a:r>
              <a:rPr lang="it-IT" sz="4000" dirty="0" smtClean="0"/>
              <a:t>code</a:t>
            </a:r>
            <a:endParaRPr lang="en" sz="4000" dirty="0"/>
          </a:p>
        </p:txBody>
      </p:sp>
      <p:sp>
        <p:nvSpPr>
          <p:cNvPr id="24" name="Shape 24"/>
          <p:cNvSpPr txBox="1"/>
          <p:nvPr/>
        </p:nvSpPr>
        <p:spPr>
          <a:xfrm>
            <a:off x="199950" y="6296575"/>
            <a:ext cx="82953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000" b="1" dirty="0">
                <a:solidFill>
                  <a:srgbClr val="0000FF"/>
                </a:solidFill>
              </a:rPr>
              <a:t>Giuseppe Piro, Ph.D. </a:t>
            </a:r>
          </a:p>
          <a:p>
            <a:pPr lvl="0" rtl="0">
              <a:buNone/>
            </a:pPr>
            <a:r>
              <a:rPr lang="en" sz="1000" b="1" dirty="0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000" b="1" u="sng" dirty="0">
                <a:solidFill>
                  <a:srgbClr val="0000FF"/>
                </a:solidFill>
                <a:hlinkClick r:id="rId3"/>
              </a:rPr>
              <a:t>giuseppe.piro@poliba.it</a:t>
            </a:r>
            <a:r>
              <a:rPr lang="en" sz="1000" b="1" dirty="0">
                <a:solidFill>
                  <a:srgbClr val="0000FF"/>
                </a:solidFill>
              </a:rPr>
              <a:t> telematics.poliba.it/piro</a:t>
            </a:r>
          </a:p>
          <a:p>
            <a:pPr>
              <a:buNone/>
            </a:pPr>
            <a:r>
              <a:rPr lang="en" sz="1000" b="1" dirty="0">
                <a:solidFill>
                  <a:srgbClr val="0000FF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229600" cy="715963"/>
          </a:xfrm>
        </p:spPr>
        <p:txBody>
          <a:bodyPr/>
          <a:lstStyle/>
          <a:p>
            <a:pPr lvl="0"/>
            <a:r>
              <a:rPr lang="it-IT" smtClean="0"/>
              <a:t>Pertubation</a:t>
            </a:r>
            <a:endParaRPr lang="en" dirty="0"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52400" y="945150"/>
            <a:ext cx="8991600" cy="49677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it-IT" sz="2200" b="1" dirty="0" smtClean="0"/>
              <a:t>P1906.</a:t>
            </a:r>
            <a:r>
              <a:rPr lang="it-IT" sz="2200" b="1" dirty="0" err="1" smtClean="0"/>
              <a:t>1</a:t>
            </a:r>
            <a:r>
              <a:rPr lang="it-IT" sz="2200" b="1" dirty="0" smtClean="0"/>
              <a:t> EM </a:t>
            </a:r>
            <a:r>
              <a:rPr lang="it-IT" sz="2200" b="1" dirty="0" err="1" smtClean="0"/>
              <a:t>Example</a:t>
            </a:r>
            <a:r>
              <a:rPr lang="it-IT" sz="2200" b="1" dirty="0" smtClean="0"/>
              <a:t>: TS-OOK </a:t>
            </a:r>
            <a:r>
              <a:rPr lang="it-IT" sz="2200" b="1" dirty="0" err="1" smtClean="0"/>
              <a:t>Modulation</a:t>
            </a:r>
            <a:endParaRPr lang="it-IT" sz="2200" b="1" dirty="0" smtClean="0"/>
          </a:p>
          <a:p>
            <a:pPr lvl="0">
              <a:buFont typeface="Arial"/>
              <a:buChar char="•"/>
            </a:pPr>
            <a:endParaRPr lang="it-IT" sz="2200" dirty="0" smtClean="0"/>
          </a:p>
          <a:p>
            <a:pPr lvl="0">
              <a:buFont typeface="Arial"/>
              <a:buChar char="•"/>
            </a:pPr>
            <a:endParaRPr lang="it-IT" sz="2200" dirty="0" smtClean="0"/>
          </a:p>
          <a:p>
            <a:pPr lvl="0">
              <a:buFont typeface="Arial"/>
              <a:buChar char="•"/>
            </a:pPr>
            <a:endParaRPr lang="it-IT" sz="2200" dirty="0" smtClean="0"/>
          </a:p>
          <a:p>
            <a:pPr lvl="0">
              <a:buFont typeface="Arial"/>
              <a:buChar char="•"/>
            </a:pPr>
            <a:endParaRPr lang="it-IT" sz="2200" dirty="0" smtClean="0"/>
          </a:p>
          <a:p>
            <a:pPr lvl="0">
              <a:buFont typeface="Arial"/>
              <a:buChar char="•"/>
            </a:pPr>
            <a:endParaRPr lang="it-IT" sz="2200" dirty="0" smtClean="0"/>
          </a:p>
          <a:p>
            <a:pPr lvl="0">
              <a:buFont typeface="Arial"/>
              <a:buChar char="•"/>
            </a:pPr>
            <a:r>
              <a:rPr lang="it-IT" sz="2200" dirty="0" err="1" smtClean="0"/>
              <a:t>Parameters</a:t>
            </a:r>
            <a:endParaRPr lang="it-IT" sz="2200" dirty="0" smtClean="0"/>
          </a:p>
          <a:p>
            <a:pPr lvl="1">
              <a:buFont typeface="Arial"/>
              <a:buChar char="•"/>
            </a:pPr>
            <a:r>
              <a:rPr lang="it-IT" sz="2200" dirty="0" err="1" smtClean="0"/>
              <a:t>Details</a:t>
            </a:r>
            <a:r>
              <a:rPr lang="it-IT" sz="2200" dirty="0" smtClean="0"/>
              <a:t> </a:t>
            </a:r>
            <a:r>
              <a:rPr lang="it-IT" sz="2200" dirty="0" err="1" smtClean="0"/>
              <a:t>about</a:t>
            </a:r>
            <a:r>
              <a:rPr lang="it-IT" sz="2200" dirty="0" smtClean="0"/>
              <a:t> the </a:t>
            </a:r>
            <a:r>
              <a:rPr lang="it-IT" sz="2200" dirty="0" err="1" smtClean="0"/>
              <a:t>modulation</a:t>
            </a:r>
            <a:r>
              <a:rPr lang="it-IT" sz="2200" dirty="0" smtClean="0"/>
              <a:t> </a:t>
            </a:r>
            <a:r>
              <a:rPr lang="it-IT" sz="2200" dirty="0" err="1" smtClean="0"/>
              <a:t>scheme</a:t>
            </a:r>
            <a:r>
              <a:rPr lang="it-IT" sz="2200" dirty="0" smtClean="0"/>
              <a:t> (</a:t>
            </a:r>
            <a:r>
              <a:rPr lang="it-IT" sz="2200" dirty="0" err="1"/>
              <a:t>p</a:t>
            </a:r>
            <a:r>
              <a:rPr lang="it-IT" sz="2200" dirty="0" err="1" smtClean="0"/>
              <a:t>ulse</a:t>
            </a:r>
            <a:r>
              <a:rPr lang="it-IT" sz="2200" dirty="0" smtClean="0"/>
              <a:t> </a:t>
            </a:r>
            <a:r>
              <a:rPr lang="it-IT" sz="2200" dirty="0" err="1" smtClean="0"/>
              <a:t>duration</a:t>
            </a:r>
            <a:r>
              <a:rPr lang="it-IT" sz="2200" dirty="0" smtClean="0"/>
              <a:t>, </a:t>
            </a:r>
            <a:r>
              <a:rPr lang="it-IT" sz="2200" dirty="0" err="1" smtClean="0"/>
              <a:t>pulse</a:t>
            </a:r>
            <a:r>
              <a:rPr lang="it-IT" sz="2200" dirty="0" smtClean="0"/>
              <a:t> </a:t>
            </a:r>
            <a:r>
              <a:rPr lang="it-IT" sz="2200" dirty="0" err="1" smtClean="0"/>
              <a:t>interval</a:t>
            </a:r>
            <a:r>
              <a:rPr lang="it-IT" sz="2200" dirty="0" smtClean="0"/>
              <a:t>)</a:t>
            </a:r>
          </a:p>
          <a:p>
            <a:pPr lvl="1">
              <a:buFont typeface="Arial"/>
              <a:buChar char="•"/>
            </a:pPr>
            <a:r>
              <a:rPr lang="it-IT" sz="2200" dirty="0" smtClean="0"/>
              <a:t>Time </a:t>
            </a:r>
            <a:r>
              <a:rPr lang="it-IT" sz="2200" dirty="0" err="1" smtClean="0"/>
              <a:t>instant</a:t>
            </a:r>
            <a:r>
              <a:rPr lang="it-IT" sz="2200" dirty="0" smtClean="0"/>
              <a:t> in </a:t>
            </a:r>
            <a:r>
              <a:rPr lang="it-IT" sz="2200" dirty="0" err="1" smtClean="0"/>
              <a:t>which</a:t>
            </a:r>
            <a:r>
              <a:rPr lang="it-IT" sz="2200" dirty="0" smtClean="0"/>
              <a:t> the </a:t>
            </a:r>
            <a:r>
              <a:rPr lang="it-IT" sz="2200" dirty="0" err="1" smtClean="0"/>
              <a:t>transmission</a:t>
            </a:r>
            <a:r>
              <a:rPr lang="it-IT" sz="2200" dirty="0" smtClean="0"/>
              <a:t> </a:t>
            </a:r>
            <a:r>
              <a:rPr lang="it-IT" sz="2200" dirty="0" err="1" smtClean="0"/>
              <a:t>starts</a:t>
            </a:r>
            <a:endParaRPr lang="it-IT" sz="2200" dirty="0" smtClean="0"/>
          </a:p>
          <a:p>
            <a:pPr lvl="1">
              <a:buFont typeface="Arial"/>
              <a:buChar char="•"/>
            </a:pPr>
            <a:r>
              <a:rPr lang="it-IT" sz="2200" dirty="0" err="1" smtClean="0"/>
              <a:t>Expected</a:t>
            </a:r>
            <a:r>
              <a:rPr lang="it-IT" sz="2200" dirty="0" smtClean="0"/>
              <a:t> </a:t>
            </a:r>
            <a:r>
              <a:rPr lang="it-IT" sz="2200" dirty="0" err="1" smtClean="0"/>
              <a:t>signal</a:t>
            </a:r>
            <a:r>
              <a:rPr lang="it-IT" sz="2200" dirty="0" smtClean="0"/>
              <a:t> </a:t>
            </a:r>
            <a:r>
              <a:rPr lang="it-IT" sz="2200" dirty="0" err="1" smtClean="0"/>
              <a:t>duration</a:t>
            </a:r>
            <a:r>
              <a:rPr lang="it-IT" sz="2200" dirty="0" smtClean="0"/>
              <a:t> (i.e., </a:t>
            </a:r>
            <a:r>
              <a:rPr lang="it-IT" sz="2200" dirty="0" err="1" smtClean="0"/>
              <a:t>number</a:t>
            </a:r>
            <a:r>
              <a:rPr lang="it-IT" sz="2200" dirty="0" smtClean="0"/>
              <a:t> </a:t>
            </a:r>
            <a:r>
              <a:rPr lang="it-IT" sz="2200" dirty="0" err="1" smtClean="0"/>
              <a:t>of</a:t>
            </a:r>
            <a:r>
              <a:rPr lang="it-IT" sz="2200" dirty="0" smtClean="0"/>
              <a:t> </a:t>
            </a:r>
            <a:r>
              <a:rPr lang="it-IT" sz="2200" dirty="0" err="1" smtClean="0"/>
              <a:t>bits</a:t>
            </a:r>
            <a:r>
              <a:rPr lang="it-IT" sz="2200" dirty="0" smtClean="0"/>
              <a:t> * </a:t>
            </a:r>
            <a:r>
              <a:rPr lang="it-IT" sz="2200" dirty="0" err="1" smtClean="0"/>
              <a:t>pulse</a:t>
            </a:r>
            <a:r>
              <a:rPr lang="it-IT" sz="2200" dirty="0" smtClean="0"/>
              <a:t> </a:t>
            </a:r>
            <a:r>
              <a:rPr lang="it-IT" sz="2200" dirty="0" err="1" smtClean="0"/>
              <a:t>interval</a:t>
            </a:r>
            <a:r>
              <a:rPr lang="it-IT" sz="2200" dirty="0" smtClean="0"/>
              <a:t>)</a:t>
            </a:r>
          </a:p>
          <a:p>
            <a:pPr lvl="1">
              <a:buFont typeface="Arial"/>
              <a:buChar char="•"/>
            </a:pPr>
            <a:r>
              <a:rPr lang="it-IT" sz="2200" dirty="0" err="1" smtClean="0"/>
              <a:t>Power</a:t>
            </a:r>
            <a:r>
              <a:rPr lang="it-IT" sz="2200" dirty="0" smtClean="0"/>
              <a:t> </a:t>
            </a:r>
            <a:r>
              <a:rPr lang="it-IT" sz="2200" dirty="0" err="1" smtClean="0"/>
              <a:t>transmission</a:t>
            </a:r>
            <a:endParaRPr lang="it-IT" sz="2200" dirty="0" smtClean="0"/>
          </a:p>
          <a:p>
            <a:pPr lvl="1"/>
            <a:endParaRPr lang="it-IT" sz="2200" dirty="0" smtClean="0"/>
          </a:p>
          <a:p>
            <a:pPr lvl="0"/>
            <a:r>
              <a:rPr lang="it-IT" sz="2200" dirty="0" smtClean="0"/>
              <a:t> </a:t>
            </a:r>
            <a:endParaRPr lang="en" sz="2200" dirty="0"/>
          </a:p>
        </p:txBody>
      </p:sp>
      <p:sp>
        <p:nvSpPr>
          <p:cNvPr id="52" name="Shape 52"/>
          <p:cNvSpPr txBox="1"/>
          <p:nvPr/>
        </p:nvSpPr>
        <p:spPr>
          <a:xfrm>
            <a:off x="199950" y="6248400"/>
            <a:ext cx="82953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000" b="1" dirty="0">
                <a:solidFill>
                  <a:srgbClr val="0000FF"/>
                </a:solidFill>
              </a:rPr>
              <a:t>Giuseppe Piro, Ph.D. </a:t>
            </a:r>
          </a:p>
          <a:p>
            <a:pPr lvl="0" rtl="0">
              <a:buNone/>
            </a:pPr>
            <a:r>
              <a:rPr lang="en" sz="1000" b="1" dirty="0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000" b="1" u="sng" dirty="0">
                <a:solidFill>
                  <a:srgbClr val="0000FF"/>
                </a:solidFill>
                <a:hlinkClick r:id="rId3"/>
              </a:rPr>
              <a:t>giuseppe.piro@poliba.it</a:t>
            </a:r>
            <a:r>
              <a:rPr lang="en" sz="1000" b="1" dirty="0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buNone/>
            </a:pPr>
            <a:r>
              <a:rPr lang="en" sz="1000" b="1" dirty="0">
                <a:solidFill>
                  <a:srgbClr val="0000FF"/>
                </a:solidFill>
              </a:rPr>
              <a:t> 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5" y="1635179"/>
            <a:ext cx="6800850" cy="171762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8229600" cy="639763"/>
          </a:xfrm>
        </p:spPr>
        <p:txBody>
          <a:bodyPr/>
          <a:lstStyle/>
          <a:p>
            <a:pPr lvl="0"/>
            <a:r>
              <a:rPr lang="it-IT" dirty="0" err="1" smtClean="0"/>
              <a:t>Specificity</a:t>
            </a:r>
            <a:endParaRPr lang="en" dirty="0"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28600" y="1052100"/>
            <a:ext cx="8610600" cy="49677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it-IT" sz="2000" b="1" dirty="0" smtClean="0"/>
              <a:t>P1906.</a:t>
            </a:r>
            <a:r>
              <a:rPr lang="it-IT" sz="2000" b="1" dirty="0" err="1" smtClean="0"/>
              <a:t>1</a:t>
            </a:r>
            <a:r>
              <a:rPr lang="it-IT" sz="2000" b="1" dirty="0" smtClean="0"/>
              <a:t> EM </a:t>
            </a:r>
            <a:r>
              <a:rPr lang="it-IT" sz="2000" b="1" dirty="0" err="1" smtClean="0"/>
              <a:t>Example</a:t>
            </a:r>
            <a:r>
              <a:rPr lang="it-IT" sz="2000" b="1" dirty="0" smtClean="0"/>
              <a:t>: </a:t>
            </a:r>
            <a:r>
              <a:rPr lang="en-US" sz="2000" b="1" dirty="0" smtClean="0"/>
              <a:t>Antenna aperture, frequency/resonance, etc… (will CNT resonate with the received signal?)</a:t>
            </a:r>
          </a:p>
          <a:p>
            <a:pPr>
              <a:buFont typeface="Arial"/>
              <a:buChar char="•"/>
            </a:pPr>
            <a:endParaRPr lang="en-US" sz="2000" b="1" dirty="0" smtClean="0"/>
          </a:p>
          <a:p>
            <a:pPr lvl="1">
              <a:buFont typeface="Arial"/>
              <a:buChar char="•"/>
            </a:pPr>
            <a:r>
              <a:rPr lang="en-US" sz="2000" dirty="0" smtClean="0"/>
              <a:t>The signal is received only if:</a:t>
            </a:r>
          </a:p>
          <a:p>
            <a:pPr lvl="2" indent="0"/>
            <a:r>
              <a:rPr lang="en-US" sz="2000" dirty="0"/>
              <a:t>	</a:t>
            </a:r>
            <a:r>
              <a:rPr lang="en-US" sz="2000" dirty="0" smtClean="0"/>
              <a:t>- transmitter and received use the same channel 	configuration (bandwidth and central frequency)</a:t>
            </a:r>
          </a:p>
          <a:p>
            <a:pPr lvl="2" indent="0"/>
            <a:r>
              <a:rPr lang="en-US" sz="2000" dirty="0"/>
              <a:t>	</a:t>
            </a:r>
            <a:r>
              <a:rPr lang="en-US" sz="2000" dirty="0" smtClean="0"/>
              <a:t>- the channel capacity (Shannon bound) is higher or equal to 	the transmission physical data rate</a:t>
            </a:r>
          </a:p>
          <a:p>
            <a:pPr lvl="2" indent="0"/>
            <a:r>
              <a:rPr lang="en-US" sz="2000" dirty="0"/>
              <a:t>	</a:t>
            </a:r>
            <a:r>
              <a:rPr lang="en-US" sz="2000" dirty="0" smtClean="0"/>
              <a:t>	- A and N represents the </a:t>
            </a:r>
            <a:r>
              <a:rPr lang="en-US" sz="2000" dirty="0" err="1" smtClean="0"/>
              <a:t>pathloss</a:t>
            </a:r>
            <a:r>
              <a:rPr lang="en-US" sz="2000" dirty="0" smtClean="0"/>
              <a:t> and the</a:t>
            </a:r>
          </a:p>
          <a:p>
            <a:pPr lvl="2" indent="0"/>
            <a:r>
              <a:rPr lang="en-US" sz="2000" dirty="0"/>
              <a:t>	</a:t>
            </a:r>
            <a:r>
              <a:rPr lang="en-US" sz="2000" dirty="0" smtClean="0"/>
              <a:t>	molecular noise, respectively </a:t>
            </a:r>
          </a:p>
          <a:p>
            <a:pPr lvl="2" indent="0"/>
            <a:r>
              <a:rPr lang="en-US" sz="2000" dirty="0"/>
              <a:t>	</a:t>
            </a:r>
            <a:r>
              <a:rPr lang="en-US" sz="2000" dirty="0" smtClean="0"/>
              <a:t>	(provided by </a:t>
            </a:r>
            <a:r>
              <a:rPr lang="en-US" sz="2000" dirty="0" err="1" smtClean="0"/>
              <a:t>Akram’s</a:t>
            </a:r>
            <a:r>
              <a:rPr lang="en-US" sz="2000" dirty="0" smtClean="0"/>
              <a:t> model)</a:t>
            </a:r>
          </a:p>
          <a:p>
            <a:pPr lvl="2" indent="0"/>
            <a:r>
              <a:rPr lang="en-US" sz="2000" dirty="0"/>
              <a:t>	</a:t>
            </a:r>
            <a:r>
              <a:rPr lang="en-US" sz="2000" dirty="0" smtClean="0"/>
              <a:t> </a:t>
            </a:r>
            <a:endParaRPr lang="it-IT" sz="2000" dirty="0" smtClean="0"/>
          </a:p>
          <a:p>
            <a:pPr lvl="0">
              <a:buFont typeface="Arial"/>
              <a:buChar char="•"/>
            </a:pPr>
            <a:endParaRPr lang="it-IT" sz="2000" dirty="0" smtClean="0"/>
          </a:p>
          <a:p>
            <a:pPr lvl="1">
              <a:buFont typeface="Arial"/>
              <a:buChar char="•"/>
            </a:pPr>
            <a:endParaRPr lang="it-IT" sz="2000" dirty="0" smtClean="0"/>
          </a:p>
          <a:p>
            <a:pPr lvl="0"/>
            <a:r>
              <a:rPr lang="it-IT" sz="2000" dirty="0" smtClean="0"/>
              <a:t> </a:t>
            </a:r>
            <a:endParaRPr lang="en" sz="2000" dirty="0"/>
          </a:p>
        </p:txBody>
      </p:sp>
      <p:sp>
        <p:nvSpPr>
          <p:cNvPr id="52" name="Shape 52"/>
          <p:cNvSpPr txBox="1"/>
          <p:nvPr/>
        </p:nvSpPr>
        <p:spPr>
          <a:xfrm>
            <a:off x="199950" y="6296575"/>
            <a:ext cx="82953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Giuseppe Piro, Ph.D. </a:t>
            </a:r>
          </a:p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000" b="1" u="sng">
                <a:solidFill>
                  <a:srgbClr val="0000FF"/>
                </a:solidFill>
                <a:hlinkClick r:id="rId3"/>
              </a:rPr>
              <a:t>giuseppe.piro@poliba.it</a:t>
            </a:r>
            <a:r>
              <a:rPr lang="en" sz="10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 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5105400"/>
            <a:ext cx="4800600" cy="82538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534400" cy="838200"/>
          </a:xfrm>
        </p:spPr>
        <p:txBody>
          <a:bodyPr/>
          <a:lstStyle/>
          <a:p>
            <a:pPr lvl="0"/>
            <a:r>
              <a:rPr lang="it-IT" dirty="0" err="1" smtClean="0"/>
              <a:t>Motion</a:t>
            </a:r>
            <a:r>
              <a:rPr lang="it-IT" dirty="0" smtClean="0"/>
              <a:t>/Flow</a:t>
            </a:r>
            <a:endParaRPr lang="en" dirty="0"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28600" y="945150"/>
            <a:ext cx="8686800" cy="4967700"/>
          </a:xfrm>
        </p:spPr>
        <p:txBody>
          <a:bodyPr/>
          <a:lstStyle/>
          <a:p>
            <a:pPr lvl="0">
              <a:buFont typeface="Arial"/>
              <a:buChar char="•"/>
            </a:pPr>
            <a:r>
              <a:rPr lang="it-IT" sz="2700" b="1" dirty="0" smtClean="0"/>
              <a:t>P1906.</a:t>
            </a:r>
            <a:r>
              <a:rPr lang="it-IT" sz="2700" b="1" dirty="0" err="1" smtClean="0"/>
              <a:t>1</a:t>
            </a:r>
            <a:r>
              <a:rPr lang="it-IT" sz="2700" b="1" dirty="0" smtClean="0"/>
              <a:t> EM </a:t>
            </a:r>
            <a:r>
              <a:rPr lang="it-IT" sz="2700" b="1" dirty="0" err="1" smtClean="0"/>
              <a:t>Example</a:t>
            </a:r>
            <a:r>
              <a:rPr lang="it-IT" sz="2700" b="1" dirty="0" smtClean="0"/>
              <a:t>: </a:t>
            </a:r>
            <a:r>
              <a:rPr lang="it-IT" sz="2700" b="1" dirty="0" err="1" smtClean="0"/>
              <a:t>How</a:t>
            </a:r>
            <a:r>
              <a:rPr lang="it-IT" sz="2700" b="1" dirty="0" smtClean="0"/>
              <a:t> a </a:t>
            </a:r>
            <a:r>
              <a:rPr lang="it-IT" sz="2700" b="1" dirty="0" err="1" smtClean="0"/>
              <a:t>wave</a:t>
            </a:r>
            <a:r>
              <a:rPr lang="it-IT" sz="2700" b="1" dirty="0" smtClean="0"/>
              <a:t> </a:t>
            </a:r>
            <a:r>
              <a:rPr lang="it-IT" sz="2700" b="1" dirty="0" err="1" smtClean="0"/>
              <a:t>travels</a:t>
            </a:r>
            <a:r>
              <a:rPr lang="it-IT" sz="2700" b="1" dirty="0" smtClean="0"/>
              <a:t> (</a:t>
            </a:r>
            <a:r>
              <a:rPr lang="it-IT" sz="2700" b="1" dirty="0" err="1" smtClean="0"/>
              <a:t>reflections</a:t>
            </a:r>
            <a:r>
              <a:rPr lang="it-IT" sz="2700" b="1" dirty="0" smtClean="0"/>
              <a:t>, slow down in some </a:t>
            </a:r>
            <a:r>
              <a:rPr lang="it-IT" sz="2700" b="1" dirty="0" err="1" smtClean="0"/>
              <a:t>mediums</a:t>
            </a:r>
            <a:r>
              <a:rPr lang="it-IT" sz="2700" b="1" dirty="0" smtClean="0"/>
              <a:t>, </a:t>
            </a:r>
            <a:r>
              <a:rPr lang="it-IT" sz="2700" b="1" dirty="0" err="1" smtClean="0"/>
              <a:t>etc</a:t>
            </a:r>
            <a:r>
              <a:rPr lang="it-IT" sz="2700" b="1" dirty="0" smtClean="0"/>
              <a:t>)</a:t>
            </a:r>
          </a:p>
          <a:p>
            <a:pPr lvl="0">
              <a:buFont typeface="Arial"/>
              <a:buChar char="•"/>
            </a:pPr>
            <a:r>
              <a:rPr lang="it-IT" sz="2700" dirty="0" err="1" smtClean="0"/>
              <a:t>Parameters</a:t>
            </a:r>
            <a:r>
              <a:rPr lang="it-IT" sz="2700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it-IT" sz="2700" dirty="0" err="1" smtClean="0"/>
              <a:t>Speed</a:t>
            </a:r>
            <a:r>
              <a:rPr lang="it-IT" sz="2700" dirty="0" smtClean="0"/>
              <a:t> </a:t>
            </a:r>
            <a:r>
              <a:rPr lang="it-IT" sz="2700" dirty="0" err="1" smtClean="0"/>
              <a:t>of</a:t>
            </a:r>
            <a:r>
              <a:rPr lang="it-IT" sz="2700" dirty="0" smtClean="0"/>
              <a:t> </a:t>
            </a:r>
            <a:r>
              <a:rPr lang="it-IT" sz="2700" dirty="0" err="1" smtClean="0"/>
              <a:t>wave</a:t>
            </a:r>
            <a:r>
              <a:rPr lang="it-IT" sz="2700" dirty="0" smtClean="0"/>
              <a:t> in </a:t>
            </a:r>
            <a:r>
              <a:rPr lang="it-IT" sz="2700" dirty="0" err="1" smtClean="0"/>
              <a:t>different</a:t>
            </a:r>
            <a:r>
              <a:rPr lang="it-IT" sz="2700" dirty="0" smtClean="0"/>
              <a:t> </a:t>
            </a:r>
            <a:r>
              <a:rPr lang="it-IT" sz="2700" dirty="0" err="1" smtClean="0"/>
              <a:t>materials</a:t>
            </a:r>
            <a:endParaRPr lang="it-IT" sz="2700" dirty="0" smtClean="0"/>
          </a:p>
          <a:p>
            <a:pPr lvl="1">
              <a:buFont typeface="Arial"/>
              <a:buChar char="•"/>
            </a:pPr>
            <a:r>
              <a:rPr lang="it-IT" sz="2700" dirty="0" err="1" smtClean="0"/>
              <a:t>Propagation</a:t>
            </a:r>
            <a:r>
              <a:rPr lang="it-IT" sz="2700" dirty="0" smtClean="0"/>
              <a:t> loss (</a:t>
            </a:r>
            <a:r>
              <a:rPr lang="it-IT" sz="2700" dirty="0" err="1" smtClean="0"/>
              <a:t>Akram’s</a:t>
            </a:r>
            <a:r>
              <a:rPr lang="it-IT" sz="2700" dirty="0" smtClean="0"/>
              <a:t> team </a:t>
            </a:r>
            <a:r>
              <a:rPr lang="it-IT" sz="2700" dirty="0" err="1" smtClean="0"/>
              <a:t>contribution</a:t>
            </a:r>
            <a:r>
              <a:rPr lang="it-IT" sz="2700" dirty="0" smtClean="0"/>
              <a:t>)</a:t>
            </a:r>
          </a:p>
          <a:p>
            <a:pPr lvl="1"/>
            <a:endParaRPr lang="it-IT" sz="2700" dirty="0" smtClean="0"/>
          </a:p>
          <a:p>
            <a:pPr lvl="0">
              <a:buFont typeface="Arial"/>
              <a:buChar char="•"/>
            </a:pPr>
            <a:endParaRPr lang="it-IT" sz="2700" b="1" dirty="0" smtClean="0"/>
          </a:p>
          <a:p>
            <a:pPr lvl="0"/>
            <a:endParaRPr lang="it-IT" sz="2700" b="1" dirty="0" smtClean="0"/>
          </a:p>
          <a:p>
            <a:pPr lvl="0">
              <a:buFont typeface="Arial"/>
              <a:buChar char="•"/>
            </a:pPr>
            <a:endParaRPr lang="it-IT" sz="2700" dirty="0" smtClean="0"/>
          </a:p>
          <a:p>
            <a:pPr>
              <a:buFont typeface="Arial"/>
              <a:buChar char="•"/>
            </a:pPr>
            <a:endParaRPr lang="it-IT" sz="2700" dirty="0" smtClean="0"/>
          </a:p>
          <a:p>
            <a:pPr lvl="0">
              <a:buFont typeface="Arial"/>
              <a:buChar char="•"/>
            </a:pPr>
            <a:endParaRPr lang="en" sz="2700" dirty="0"/>
          </a:p>
        </p:txBody>
      </p:sp>
      <p:sp>
        <p:nvSpPr>
          <p:cNvPr id="52" name="Shape 52"/>
          <p:cNvSpPr txBox="1"/>
          <p:nvPr/>
        </p:nvSpPr>
        <p:spPr>
          <a:xfrm>
            <a:off x="199950" y="6296575"/>
            <a:ext cx="82953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Giuseppe Piro, Ph.D. </a:t>
            </a:r>
          </a:p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000" b="1" u="sng">
                <a:solidFill>
                  <a:srgbClr val="0000FF"/>
                </a:solidFill>
                <a:hlinkClick r:id="rId3"/>
              </a:rPr>
              <a:t>giuseppe.piro@poliba.it</a:t>
            </a:r>
            <a:r>
              <a:rPr lang="en" sz="10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807370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534400" cy="838200"/>
          </a:xfrm>
        </p:spPr>
        <p:txBody>
          <a:bodyPr/>
          <a:lstStyle/>
          <a:p>
            <a:pPr lvl="0"/>
            <a:r>
              <a:rPr lang="it-IT" dirty="0" err="1" smtClean="0"/>
              <a:t>Motion</a:t>
            </a:r>
            <a:r>
              <a:rPr lang="it-IT" dirty="0" smtClean="0"/>
              <a:t>/Flow</a:t>
            </a:r>
            <a:endParaRPr lang="en" dirty="0"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28600" y="945150"/>
            <a:ext cx="8686800" cy="4967700"/>
          </a:xfrm>
        </p:spPr>
        <p:txBody>
          <a:bodyPr/>
          <a:lstStyle/>
          <a:p>
            <a:pPr lvl="0">
              <a:buFont typeface="Arial"/>
              <a:buChar char="•"/>
            </a:pPr>
            <a:r>
              <a:rPr lang="it-IT" sz="2700" dirty="0" err="1" smtClean="0"/>
              <a:t>Akram’s</a:t>
            </a:r>
            <a:r>
              <a:rPr lang="it-IT" sz="2700" dirty="0" smtClean="0"/>
              <a:t> team </a:t>
            </a:r>
            <a:r>
              <a:rPr lang="it-IT" sz="2700" dirty="0" err="1" smtClean="0"/>
              <a:t>contribution</a:t>
            </a:r>
            <a:r>
              <a:rPr lang="it-IT" sz="2700" dirty="0" smtClean="0"/>
              <a:t> (</a:t>
            </a:r>
            <a:r>
              <a:rPr lang="it-IT" sz="2700" dirty="0" err="1" smtClean="0"/>
              <a:t>path</a:t>
            </a:r>
            <a:r>
              <a:rPr lang="it-IT" sz="2700" dirty="0" smtClean="0"/>
              <a:t> loss)</a:t>
            </a:r>
          </a:p>
          <a:p>
            <a:pPr lvl="0"/>
            <a:endParaRPr lang="it-IT" sz="2700" b="1" dirty="0" smtClean="0"/>
          </a:p>
          <a:p>
            <a:pPr lvl="1"/>
            <a:endParaRPr lang="it-IT" sz="2700" dirty="0" smtClean="0"/>
          </a:p>
          <a:p>
            <a:pPr lvl="0">
              <a:buFont typeface="Arial"/>
              <a:buChar char="•"/>
            </a:pPr>
            <a:endParaRPr lang="it-IT" sz="2700" b="1" dirty="0" smtClean="0"/>
          </a:p>
          <a:p>
            <a:pPr lvl="0"/>
            <a:endParaRPr lang="it-IT" sz="2700" b="1" dirty="0" smtClean="0"/>
          </a:p>
          <a:p>
            <a:pPr lvl="0">
              <a:buFont typeface="Arial"/>
              <a:buChar char="•"/>
            </a:pPr>
            <a:endParaRPr lang="it-IT" sz="2700" dirty="0" smtClean="0"/>
          </a:p>
          <a:p>
            <a:pPr>
              <a:buFont typeface="Arial"/>
              <a:buChar char="•"/>
            </a:pPr>
            <a:endParaRPr lang="it-IT" sz="2700" dirty="0" smtClean="0"/>
          </a:p>
          <a:p>
            <a:pPr lvl="0">
              <a:buFont typeface="Arial"/>
              <a:buChar char="•"/>
            </a:pPr>
            <a:endParaRPr lang="en" sz="2700" dirty="0"/>
          </a:p>
        </p:txBody>
      </p:sp>
      <p:sp>
        <p:nvSpPr>
          <p:cNvPr id="52" name="Shape 52"/>
          <p:cNvSpPr txBox="1"/>
          <p:nvPr/>
        </p:nvSpPr>
        <p:spPr>
          <a:xfrm>
            <a:off x="199950" y="6296575"/>
            <a:ext cx="82953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Giuseppe Piro, Ph.D. </a:t>
            </a:r>
          </a:p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000" b="1" u="sng">
                <a:solidFill>
                  <a:srgbClr val="0000FF"/>
                </a:solidFill>
                <a:hlinkClick r:id="rId3"/>
              </a:rPr>
              <a:t>giuseppe.piro@poliba.it</a:t>
            </a:r>
            <a:r>
              <a:rPr lang="en" sz="10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 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444" y="2133600"/>
            <a:ext cx="7111111" cy="36000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807370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534400" cy="838200"/>
          </a:xfrm>
        </p:spPr>
        <p:txBody>
          <a:bodyPr/>
          <a:lstStyle/>
          <a:p>
            <a:pPr lvl="0"/>
            <a:r>
              <a:rPr lang="it-IT" dirty="0" err="1" smtClean="0"/>
              <a:t>Motion</a:t>
            </a:r>
            <a:r>
              <a:rPr lang="it-IT" dirty="0" smtClean="0"/>
              <a:t>/Flow</a:t>
            </a:r>
            <a:endParaRPr lang="en" dirty="0"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28600" y="945150"/>
            <a:ext cx="8686800" cy="4967700"/>
          </a:xfrm>
        </p:spPr>
        <p:txBody>
          <a:bodyPr/>
          <a:lstStyle/>
          <a:p>
            <a:pPr lvl="0">
              <a:buFont typeface="Arial"/>
              <a:buChar char="•"/>
            </a:pPr>
            <a:r>
              <a:rPr lang="it-IT" sz="2700" dirty="0" err="1" smtClean="0"/>
              <a:t>Akram’s</a:t>
            </a:r>
            <a:r>
              <a:rPr lang="it-IT" sz="2700" dirty="0" smtClean="0"/>
              <a:t> team </a:t>
            </a:r>
            <a:r>
              <a:rPr lang="it-IT" sz="2700" dirty="0" err="1" smtClean="0"/>
              <a:t>contribution</a:t>
            </a:r>
            <a:r>
              <a:rPr lang="it-IT" sz="2700" dirty="0" smtClean="0"/>
              <a:t> (</a:t>
            </a:r>
            <a:r>
              <a:rPr lang="it-IT" sz="2700" dirty="0" err="1" smtClean="0"/>
              <a:t>molecular</a:t>
            </a:r>
            <a:r>
              <a:rPr lang="it-IT" sz="2700" dirty="0" smtClean="0"/>
              <a:t> </a:t>
            </a:r>
            <a:r>
              <a:rPr lang="it-IT" sz="2700" dirty="0" err="1" smtClean="0"/>
              <a:t>noise</a:t>
            </a:r>
            <a:r>
              <a:rPr lang="it-IT" sz="2700" dirty="0" smtClean="0"/>
              <a:t>)</a:t>
            </a:r>
          </a:p>
          <a:p>
            <a:pPr lvl="0"/>
            <a:endParaRPr lang="it-IT" sz="2700" b="1" dirty="0" smtClean="0"/>
          </a:p>
          <a:p>
            <a:pPr lvl="1"/>
            <a:endParaRPr lang="it-IT" sz="2700" dirty="0" smtClean="0"/>
          </a:p>
          <a:p>
            <a:pPr lvl="0">
              <a:buFont typeface="Arial"/>
              <a:buChar char="•"/>
            </a:pPr>
            <a:endParaRPr lang="it-IT" sz="2700" b="1" dirty="0" smtClean="0"/>
          </a:p>
          <a:p>
            <a:pPr lvl="0"/>
            <a:endParaRPr lang="it-IT" sz="2700" b="1" dirty="0" smtClean="0"/>
          </a:p>
          <a:p>
            <a:pPr lvl="0">
              <a:buFont typeface="Arial"/>
              <a:buChar char="•"/>
            </a:pPr>
            <a:endParaRPr lang="it-IT" sz="2700" dirty="0" smtClean="0"/>
          </a:p>
          <a:p>
            <a:pPr>
              <a:buFont typeface="Arial"/>
              <a:buChar char="•"/>
            </a:pPr>
            <a:endParaRPr lang="it-IT" sz="2700" dirty="0" smtClean="0"/>
          </a:p>
          <a:p>
            <a:pPr lvl="0">
              <a:buFont typeface="Arial"/>
              <a:buChar char="•"/>
            </a:pPr>
            <a:endParaRPr lang="en" sz="2700" dirty="0"/>
          </a:p>
        </p:txBody>
      </p:sp>
      <p:sp>
        <p:nvSpPr>
          <p:cNvPr id="52" name="Shape 52"/>
          <p:cNvSpPr txBox="1"/>
          <p:nvPr/>
        </p:nvSpPr>
        <p:spPr>
          <a:xfrm>
            <a:off x="199950" y="6296575"/>
            <a:ext cx="82953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Giuseppe Piro, Ph.D. </a:t>
            </a:r>
          </a:p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000" b="1" u="sng">
                <a:solidFill>
                  <a:srgbClr val="0000FF"/>
                </a:solidFill>
                <a:hlinkClick r:id="rId3"/>
              </a:rPr>
              <a:t>giuseppe.piro@poliba.it</a:t>
            </a:r>
            <a:r>
              <a:rPr lang="en" sz="10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 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444" y="2057400"/>
            <a:ext cx="7111111" cy="36000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807370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>
            <a:off x="199950" y="6296575"/>
            <a:ext cx="82953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000" b="1" dirty="0">
                <a:solidFill>
                  <a:srgbClr val="0000FF"/>
                </a:solidFill>
              </a:rPr>
              <a:t>Giuseppe Piro, Ph.D. </a:t>
            </a:r>
          </a:p>
          <a:p>
            <a:pPr lvl="0" rtl="0">
              <a:buNone/>
            </a:pPr>
            <a:r>
              <a:rPr lang="en" sz="1000" b="1" dirty="0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000" b="1" u="sng" dirty="0">
                <a:solidFill>
                  <a:srgbClr val="0000FF"/>
                </a:solidFill>
                <a:hlinkClick r:id="rId3"/>
              </a:rPr>
              <a:t>giuseppe.piro@poliba.it</a:t>
            </a:r>
            <a:r>
              <a:rPr lang="en" sz="1000" b="1" dirty="0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buNone/>
            </a:pPr>
            <a:r>
              <a:rPr lang="en" sz="1000" b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81000" y="1763792"/>
            <a:ext cx="83820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100" dirty="0" smtClean="0"/>
              <a:t>download and instal</a:t>
            </a:r>
            <a:r>
              <a:rPr lang="en-US" sz="2100" dirty="0" smtClean="0"/>
              <a:t>l the simulator</a:t>
            </a:r>
          </a:p>
          <a:p>
            <a:pPr marL="457200" lvl="2" indent="-457200" algn="just"/>
            <a:endParaRPr lang="it-IT" sz="2100" dirty="0" smtClean="0">
              <a:hlinkClick r:id="rId4"/>
            </a:endParaRPr>
          </a:p>
          <a:p>
            <a:pPr marL="457200" lvl="2" indent="-457200" algn="just"/>
            <a:r>
              <a:rPr lang="it-IT" sz="1500" b="1" dirty="0" smtClean="0">
                <a:solidFill>
                  <a:srgbClr val="0000FF"/>
                </a:solidFill>
                <a:hlinkClick r:id="rId4"/>
              </a:rPr>
              <a:t>https</a:t>
            </a:r>
            <a:r>
              <a:rPr lang="it-IT" sz="1500" b="1" dirty="0" smtClean="0">
                <a:solidFill>
                  <a:srgbClr val="0000FF"/>
                </a:solidFill>
                <a:hlinkClick r:id="rId4"/>
              </a:rPr>
              <a:t>://code.google.com/p/ieee-p1906-1-reference-</a:t>
            </a:r>
            <a:r>
              <a:rPr lang="it-IT" sz="1500" b="1" dirty="0" smtClean="0">
                <a:solidFill>
                  <a:srgbClr val="0000FF"/>
                </a:solidFill>
                <a:hlinkClick r:id="rId4"/>
              </a:rPr>
              <a:t>code</a:t>
            </a:r>
            <a:endParaRPr lang="it-IT" sz="1500" b="1" dirty="0" smtClean="0">
              <a:solidFill>
                <a:srgbClr val="0000FF"/>
              </a:solidFill>
            </a:endParaRPr>
          </a:p>
          <a:p>
            <a:pPr marL="457200" lvl="2" indent="-457200" algn="just"/>
            <a:r>
              <a:rPr lang="it-IT" sz="1500" b="1" dirty="0" smtClean="0">
                <a:solidFill>
                  <a:srgbClr val="0000FF"/>
                </a:solidFill>
                <a:hlinkClick r:id="rId5"/>
              </a:rPr>
              <a:t>https</a:t>
            </a:r>
            <a:r>
              <a:rPr lang="it-IT" sz="1500" b="1" dirty="0" smtClean="0">
                <a:solidFill>
                  <a:srgbClr val="0000FF"/>
                </a:solidFill>
                <a:hlinkClick r:id="rId5"/>
              </a:rPr>
              <a:t>://code.google.com/p/ieee-p1906-1-reference-code/</a:t>
            </a:r>
            <a:r>
              <a:rPr lang="it-IT" sz="1500" b="1" dirty="0" smtClean="0">
                <a:solidFill>
                  <a:srgbClr val="0000FF"/>
                </a:solidFill>
                <a:hlinkClick r:id="rId5"/>
              </a:rPr>
              <a:t>source</a:t>
            </a:r>
            <a:r>
              <a:rPr lang="it-IT" sz="1500" b="1" dirty="0" smtClean="0">
                <a:solidFill>
                  <a:srgbClr val="0000FF"/>
                </a:solidFill>
                <a:hlinkClick r:id="rId5"/>
              </a:rPr>
              <a:t>/</a:t>
            </a:r>
            <a:r>
              <a:rPr lang="it-IT" sz="1500" b="1" dirty="0" smtClean="0">
                <a:solidFill>
                  <a:srgbClr val="0000FF"/>
                </a:solidFill>
                <a:hlinkClick r:id="rId5"/>
              </a:rPr>
              <a:t>browse</a:t>
            </a:r>
            <a:r>
              <a:rPr lang="it-IT" sz="1500" b="1" dirty="0" smtClean="0">
                <a:solidFill>
                  <a:srgbClr val="0000FF"/>
                </a:solidFill>
                <a:hlinkClick r:id="rId5"/>
              </a:rPr>
              <a:t>/</a:t>
            </a:r>
            <a:r>
              <a:rPr lang="it-IT" sz="1500" b="1" dirty="0" smtClean="0">
                <a:solidFill>
                  <a:srgbClr val="0000FF"/>
                </a:solidFill>
                <a:hlinkClick r:id="rId5"/>
              </a:rPr>
              <a:t>README</a:t>
            </a:r>
            <a:endParaRPr lang="it-IT" sz="1500" b="1" dirty="0" smtClean="0">
              <a:solidFill>
                <a:srgbClr val="0000FF"/>
              </a:solidFill>
            </a:endParaRPr>
          </a:p>
          <a:p>
            <a:pPr marL="457200" lvl="2" indent="-457200" algn="just"/>
            <a:endParaRPr lang="it-IT" sz="15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100" dirty="0" smtClean="0"/>
              <a:t> run the EM example through command line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100" dirty="0" smtClean="0"/>
          </a:p>
          <a:p>
            <a:pPr marL="457200" indent="-457200" algn="just"/>
            <a:r>
              <a:rPr lang="it-IT" sz="1700" b="1" dirty="0" err="1" smtClean="0">
                <a:solidFill>
                  <a:srgbClr val="0000FF"/>
                </a:solidFill>
              </a:rPr>
              <a:t>cp</a:t>
            </a:r>
            <a:r>
              <a:rPr lang="it-IT" sz="1700" b="1" dirty="0" smtClean="0">
                <a:solidFill>
                  <a:srgbClr val="0000FF"/>
                </a:solidFill>
              </a:rPr>
              <a:t> </a:t>
            </a:r>
            <a:r>
              <a:rPr lang="it-IT" sz="1700" b="1" dirty="0" smtClean="0">
                <a:solidFill>
                  <a:srgbClr val="0000FF"/>
                </a:solidFill>
              </a:rPr>
              <a:t>ns-3-dev/p1906/</a:t>
            </a:r>
            <a:r>
              <a:rPr lang="it-IT" sz="1700" b="1" dirty="0" err="1" smtClean="0">
                <a:solidFill>
                  <a:srgbClr val="0000FF"/>
                </a:solidFill>
              </a:rPr>
              <a:t>example</a:t>
            </a:r>
            <a:r>
              <a:rPr lang="it-IT" sz="1700" b="1" dirty="0" smtClean="0">
                <a:solidFill>
                  <a:srgbClr val="0000FF"/>
                </a:solidFill>
              </a:rPr>
              <a:t>/</a:t>
            </a:r>
            <a:r>
              <a:rPr lang="it-IT" sz="1700" b="1" dirty="0" err="1" smtClean="0">
                <a:solidFill>
                  <a:srgbClr val="0000FF"/>
                </a:solidFill>
              </a:rPr>
              <a:t>em-example.cc</a:t>
            </a:r>
            <a:r>
              <a:rPr lang="it-IT" sz="1700" b="1" dirty="0" smtClean="0">
                <a:solidFill>
                  <a:srgbClr val="0000FF"/>
                </a:solidFill>
              </a:rPr>
              <a:t> </a:t>
            </a:r>
            <a:r>
              <a:rPr lang="it-IT" sz="1700" b="1" dirty="0" smtClean="0">
                <a:solidFill>
                  <a:srgbClr val="0000FF"/>
                </a:solidFill>
              </a:rPr>
              <a:t>scratch</a:t>
            </a:r>
            <a:r>
              <a:rPr lang="it-IT" sz="1700" b="1" dirty="0" smtClean="0">
                <a:solidFill>
                  <a:srgbClr val="0000FF"/>
                </a:solidFill>
              </a:rPr>
              <a:t> </a:t>
            </a:r>
          </a:p>
          <a:p>
            <a:pPr marL="457200" indent="-457200" algn="just"/>
            <a:r>
              <a:rPr lang="it-IT" sz="1700" b="1" dirty="0" smtClean="0">
                <a:solidFill>
                  <a:srgbClr val="0000FF"/>
                </a:solidFill>
              </a:rPr>
              <a:t>.</a:t>
            </a:r>
            <a:r>
              <a:rPr lang="it-IT" sz="1700" b="1" dirty="0" smtClean="0">
                <a:solidFill>
                  <a:srgbClr val="0000FF"/>
                </a:solidFill>
              </a:rPr>
              <a:t>/</a:t>
            </a:r>
            <a:r>
              <a:rPr lang="it-IT" sz="1700" b="1" dirty="0" err="1" smtClean="0">
                <a:solidFill>
                  <a:srgbClr val="0000FF"/>
                </a:solidFill>
              </a:rPr>
              <a:t>waf</a:t>
            </a:r>
            <a:r>
              <a:rPr lang="it-IT" sz="1700" b="1" dirty="0" smtClean="0">
                <a:solidFill>
                  <a:srgbClr val="0000FF"/>
                </a:solidFill>
              </a:rPr>
              <a:t> </a:t>
            </a:r>
            <a:r>
              <a:rPr lang="it-IT" sz="1700" b="1" dirty="0" err="1" smtClean="0">
                <a:solidFill>
                  <a:srgbClr val="0000FF"/>
                </a:solidFill>
              </a:rPr>
              <a:t>--run</a:t>
            </a:r>
            <a:r>
              <a:rPr lang="it-IT" sz="1700" b="1" dirty="0" smtClean="0">
                <a:solidFill>
                  <a:srgbClr val="0000FF"/>
                </a:solidFill>
              </a:rPr>
              <a:t> scratch</a:t>
            </a:r>
            <a:r>
              <a:rPr lang="it-IT" sz="1700" b="1" dirty="0" smtClean="0">
                <a:solidFill>
                  <a:srgbClr val="0000FF"/>
                </a:solidFill>
              </a:rPr>
              <a:t>/</a:t>
            </a:r>
            <a:r>
              <a:rPr lang="it-IT" sz="1700" b="1" dirty="0" err="1" smtClean="0">
                <a:solidFill>
                  <a:srgbClr val="0000FF"/>
                </a:solidFill>
              </a:rPr>
              <a:t>em-example</a:t>
            </a:r>
            <a:endParaRPr lang="en-US" sz="1700" b="1" dirty="0" smtClean="0">
              <a:solidFill>
                <a:srgbClr val="0000FF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100" dirty="0" smtClean="0"/>
          </a:p>
          <a:p>
            <a:pPr marL="457200" indent="-457200" algn="just"/>
            <a:endParaRPr lang="en-US" sz="2100" dirty="0" smtClean="0"/>
          </a:p>
          <a:p>
            <a:pPr marL="457200" indent="-457200" algn="just"/>
            <a:endParaRPr lang="en-US" sz="2100" dirty="0"/>
          </a:p>
        </p:txBody>
      </p:sp>
      <p:sp>
        <p:nvSpPr>
          <p:cNvPr id="5" name="Titolo 1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pPr lvl="0"/>
            <a:r>
              <a:rPr lang="it-IT" dirty="0" smtClean="0"/>
              <a:t>Simulate </a:t>
            </a:r>
            <a:r>
              <a:rPr lang="it-IT" dirty="0" smtClean="0"/>
              <a:t>the EM </a:t>
            </a:r>
            <a:r>
              <a:rPr lang="it-IT" dirty="0" err="1" smtClean="0"/>
              <a:t>example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it-IT" sz="4000" dirty="0" err="1" smtClean="0"/>
              <a:t>Molecular</a:t>
            </a:r>
            <a:r>
              <a:rPr lang="it-IT" sz="4000" dirty="0" smtClean="0"/>
              <a:t> </a:t>
            </a:r>
            <a:r>
              <a:rPr lang="it-IT" sz="4000" dirty="0" err="1" smtClean="0"/>
              <a:t>example</a:t>
            </a:r>
            <a:endParaRPr lang="en" sz="4000" dirty="0"/>
          </a:p>
        </p:txBody>
      </p:sp>
      <p:sp>
        <p:nvSpPr>
          <p:cNvPr id="24" name="Shape 24"/>
          <p:cNvSpPr txBox="1"/>
          <p:nvPr/>
        </p:nvSpPr>
        <p:spPr>
          <a:xfrm>
            <a:off x="199950" y="6296575"/>
            <a:ext cx="82953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Giuseppe Piro, Ph.D. </a:t>
            </a:r>
          </a:p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000" b="1" u="sng">
                <a:solidFill>
                  <a:srgbClr val="0000FF"/>
                </a:solidFill>
                <a:hlinkClick r:id="rId3"/>
              </a:rPr>
              <a:t>giuseppe.piro@poliba.it</a:t>
            </a:r>
            <a:r>
              <a:rPr lang="en" sz="1000" b="1">
                <a:solidFill>
                  <a:srgbClr val="0000FF"/>
                </a:solidFill>
              </a:rPr>
              <a:t> telematics.poliba.it/piro</a:t>
            </a:r>
          </a:p>
          <a:p>
            <a:pPr>
              <a:buNone/>
            </a:pPr>
            <a:r>
              <a:rPr lang="en" sz="1000" b="1">
                <a:solidFill>
                  <a:srgbClr val="0000FF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52400" y="-304800"/>
            <a:ext cx="8229600" cy="1143000"/>
          </a:xfrm>
        </p:spPr>
        <p:txBody>
          <a:bodyPr/>
          <a:lstStyle/>
          <a:p>
            <a:pPr lvl="0"/>
            <a:r>
              <a:rPr lang="it-IT" dirty="0" err="1" smtClean="0"/>
              <a:t>Goals</a:t>
            </a:r>
            <a:endParaRPr lang="en" dirty="0"/>
          </a:p>
        </p:txBody>
      </p:sp>
      <p:sp>
        <p:nvSpPr>
          <p:cNvPr id="15" name="Segnaposto testo 14"/>
          <p:cNvSpPr>
            <a:spLocks noGrp="1"/>
          </p:cNvSpPr>
          <p:nvPr>
            <p:ph type="body" idx="1"/>
          </p:nvPr>
        </p:nvSpPr>
        <p:spPr>
          <a:xfrm>
            <a:off x="76200" y="990600"/>
            <a:ext cx="8229600" cy="49677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it-IT" sz="2500" dirty="0" smtClean="0"/>
              <a:t>E</a:t>
            </a:r>
            <a:r>
              <a:rPr lang="en" sz="2500" dirty="0" smtClean="0"/>
              <a:t>xample dedicated to </a:t>
            </a:r>
            <a:r>
              <a:rPr lang="it-IT" sz="2500" dirty="0" err="1" smtClean="0"/>
              <a:t>molecular</a:t>
            </a:r>
            <a:r>
              <a:rPr lang="it-IT" sz="2500" dirty="0" smtClean="0"/>
              <a:t> </a:t>
            </a:r>
            <a:r>
              <a:rPr lang="it-IT" sz="2500" dirty="0" err="1" smtClean="0"/>
              <a:t>communication</a:t>
            </a:r>
            <a:endParaRPr lang="it-IT" sz="2500" dirty="0" smtClean="0"/>
          </a:p>
          <a:p>
            <a:pPr>
              <a:buFont typeface="Arial"/>
              <a:buChar char="•"/>
            </a:pPr>
            <a:r>
              <a:rPr lang="en" sz="2500" dirty="0" smtClean="0"/>
              <a:t>Single </a:t>
            </a:r>
            <a:r>
              <a:rPr lang="en" sz="2500" dirty="0" smtClean="0"/>
              <a:t>transmitter / receiver </a:t>
            </a:r>
            <a:r>
              <a:rPr lang="en" sz="2500" dirty="0" smtClean="0"/>
              <a:t>pair</a:t>
            </a:r>
            <a:endParaRPr lang="it-IT" sz="2500" dirty="0" smtClean="0"/>
          </a:p>
        </p:txBody>
      </p:sp>
      <p:sp>
        <p:nvSpPr>
          <p:cNvPr id="52" name="Shape 52"/>
          <p:cNvSpPr txBox="1"/>
          <p:nvPr/>
        </p:nvSpPr>
        <p:spPr>
          <a:xfrm>
            <a:off x="199950" y="6296575"/>
            <a:ext cx="82953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Giuseppe Piro, Ph.D. </a:t>
            </a:r>
          </a:p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000" b="1" u="sng">
                <a:solidFill>
                  <a:srgbClr val="0000FF"/>
                </a:solidFill>
                <a:hlinkClick r:id="rId3"/>
              </a:rPr>
              <a:t>giuseppe.piro@poliba.it</a:t>
            </a:r>
            <a:r>
              <a:rPr lang="en" sz="10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534400" cy="838200"/>
          </a:xfrm>
        </p:spPr>
        <p:txBody>
          <a:bodyPr/>
          <a:lstStyle/>
          <a:p>
            <a:pPr lvl="0"/>
            <a:r>
              <a:rPr lang="it-IT" dirty="0" err="1" smtClean="0"/>
              <a:t>Message</a:t>
            </a:r>
            <a:r>
              <a:rPr lang="it-IT" dirty="0" smtClean="0"/>
              <a:t> </a:t>
            </a:r>
            <a:r>
              <a:rPr lang="it-IT" dirty="0" err="1" smtClean="0"/>
              <a:t>Carrier</a:t>
            </a:r>
            <a:endParaRPr lang="en" dirty="0"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28600" y="945150"/>
            <a:ext cx="8686800" cy="4967700"/>
          </a:xfrm>
        </p:spPr>
        <p:txBody>
          <a:bodyPr/>
          <a:lstStyle/>
          <a:p>
            <a:pPr lvl="0">
              <a:buClr>
                <a:schemeClr val="accent1"/>
              </a:buClr>
              <a:buFont typeface="Arial"/>
              <a:buChar char="•"/>
            </a:pPr>
            <a:r>
              <a:rPr lang="it-IT" sz="2000" b="1" dirty="0" smtClean="0"/>
              <a:t>P1906.</a:t>
            </a:r>
            <a:r>
              <a:rPr lang="it-IT" sz="2000" b="1" dirty="0" err="1" smtClean="0"/>
              <a:t>1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Mol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Example</a:t>
            </a:r>
            <a:r>
              <a:rPr lang="it-IT" sz="2000" b="1" dirty="0" smtClean="0"/>
              <a:t>:</a:t>
            </a:r>
            <a:r>
              <a:rPr lang="it-IT" sz="2000" b="1" dirty="0" smtClean="0"/>
              <a:t> </a:t>
            </a:r>
            <a:r>
              <a:rPr lang="it-IT" sz="2000" b="1" dirty="0" err="1" smtClean="0">
                <a:solidFill>
                  <a:srgbClr val="FF0000"/>
                </a:solidFill>
              </a:rPr>
              <a:t>description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lvl="0">
              <a:buFont typeface="Arial"/>
              <a:buChar char="•"/>
            </a:pPr>
            <a:r>
              <a:rPr lang="en-US" sz="2000" dirty="0" smtClean="0"/>
              <a:t>Parameters:</a:t>
            </a:r>
            <a:endParaRPr lang="en-US" sz="2000" dirty="0" smtClean="0"/>
          </a:p>
          <a:p>
            <a:pPr lvl="1">
              <a:buFont typeface="Wingdings" charset="2"/>
              <a:buChar char="ü"/>
            </a:pPr>
            <a:r>
              <a:rPr lang="en-US" sz="2000" dirty="0" smtClean="0"/>
              <a:t>Message </a:t>
            </a:r>
            <a:r>
              <a:rPr lang="en-US" sz="2000" dirty="0" smtClean="0"/>
              <a:t>to transmit (packet</a:t>
            </a:r>
            <a:r>
              <a:rPr lang="en-US" sz="2000" dirty="0" smtClean="0"/>
              <a:t>)</a:t>
            </a:r>
          </a:p>
          <a:p>
            <a:pPr lvl="1">
              <a:buFont typeface="Wingdings" charset="2"/>
              <a:buChar char="ü"/>
            </a:pPr>
            <a:r>
              <a:rPr lang="en-US" sz="2000" dirty="0" smtClean="0">
                <a:solidFill>
                  <a:srgbClr val="FF0000"/>
                </a:solidFill>
              </a:rPr>
              <a:t>xxx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/>
              <a:buChar char="•"/>
            </a:pPr>
            <a:r>
              <a:rPr lang="en-US" sz="2000" dirty="0" smtClean="0"/>
              <a:t>All the parameters are set by the perturbation component before the physical transmission</a:t>
            </a:r>
          </a:p>
          <a:p>
            <a:pPr lvl="1">
              <a:buFont typeface="Arial"/>
              <a:buChar char="•"/>
            </a:pPr>
            <a:endParaRPr lang="en-US" sz="2000" dirty="0" smtClean="0"/>
          </a:p>
          <a:p>
            <a:pPr lvl="0">
              <a:buFont typeface="Arial"/>
              <a:buChar char="•"/>
            </a:pPr>
            <a:endParaRPr lang="it-IT" sz="2000" dirty="0" smtClean="0"/>
          </a:p>
          <a:p>
            <a:pPr>
              <a:buFont typeface="Arial"/>
              <a:buChar char="•"/>
            </a:pPr>
            <a:endParaRPr lang="it-IT" sz="2000" dirty="0" smtClean="0"/>
          </a:p>
          <a:p>
            <a:pPr lvl="0">
              <a:buFont typeface="Arial"/>
              <a:buChar char="•"/>
            </a:pPr>
            <a:endParaRPr lang="en" sz="2000" dirty="0"/>
          </a:p>
        </p:txBody>
      </p:sp>
      <p:sp>
        <p:nvSpPr>
          <p:cNvPr id="52" name="Shape 52"/>
          <p:cNvSpPr txBox="1"/>
          <p:nvPr/>
        </p:nvSpPr>
        <p:spPr>
          <a:xfrm>
            <a:off x="199950" y="6296575"/>
            <a:ext cx="82953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Giuseppe Piro, Ph.D. </a:t>
            </a:r>
          </a:p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000" b="1" u="sng">
                <a:solidFill>
                  <a:srgbClr val="0000FF"/>
                </a:solidFill>
                <a:hlinkClick r:id="rId3"/>
              </a:rPr>
              <a:t>giuseppe.piro@poliba.it</a:t>
            </a:r>
            <a:r>
              <a:rPr lang="en" sz="10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807370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229600" cy="715963"/>
          </a:xfrm>
        </p:spPr>
        <p:txBody>
          <a:bodyPr/>
          <a:lstStyle/>
          <a:p>
            <a:pPr lvl="0"/>
            <a:r>
              <a:rPr lang="it-IT" dirty="0" err="1" smtClean="0"/>
              <a:t>Field</a:t>
            </a:r>
            <a:r>
              <a:rPr lang="it-IT" dirty="0" smtClean="0"/>
              <a:t> (optional)</a:t>
            </a:r>
            <a:endParaRPr lang="en" dirty="0"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/>
              <a:buChar char="•"/>
            </a:pPr>
            <a:r>
              <a:rPr lang="it-IT" sz="2000" b="1" dirty="0" smtClean="0"/>
              <a:t>P1906.</a:t>
            </a:r>
            <a:r>
              <a:rPr lang="it-IT" sz="2000" b="1" dirty="0" err="1" smtClean="0"/>
              <a:t>1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Mol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Example</a:t>
            </a:r>
            <a:r>
              <a:rPr lang="it-IT" sz="2000" b="1" dirty="0" smtClean="0"/>
              <a:t>:</a:t>
            </a:r>
            <a:r>
              <a:rPr lang="it-IT" sz="2000" b="1" dirty="0" smtClean="0"/>
              <a:t> </a:t>
            </a:r>
            <a:r>
              <a:rPr lang="it-IT" sz="2000" b="1" dirty="0" err="1" smtClean="0">
                <a:solidFill>
                  <a:srgbClr val="FF0000"/>
                </a:solidFill>
              </a:rPr>
              <a:t>description</a:t>
            </a:r>
            <a:endParaRPr lang="it-IT" sz="2000" b="1" dirty="0" smtClean="0">
              <a:solidFill>
                <a:srgbClr val="FF0000"/>
              </a:solidFill>
            </a:endParaRPr>
          </a:p>
          <a:p>
            <a:pPr lvl="1" algn="just">
              <a:buFont typeface="Arial"/>
              <a:buChar char="•"/>
            </a:pPr>
            <a:r>
              <a:rPr lang="it-IT" sz="2000" dirty="0" smtClean="0"/>
              <a:t>assume </a:t>
            </a:r>
            <a:r>
              <a:rPr lang="it-IT" sz="2000" dirty="0" err="1" smtClean="0"/>
              <a:t>omnidirectional</a:t>
            </a:r>
            <a:r>
              <a:rPr lang="it-IT" sz="2000" dirty="0" smtClean="0"/>
              <a:t> or </a:t>
            </a:r>
            <a:r>
              <a:rPr lang="it-IT" sz="2000" dirty="0" err="1" smtClean="0"/>
              <a:t>not</a:t>
            </a:r>
            <a:r>
              <a:rPr lang="it-IT" sz="2000" dirty="0" smtClean="0"/>
              <a:t> ?</a:t>
            </a:r>
          </a:p>
          <a:p>
            <a:pPr lvl="0"/>
            <a:endParaRPr lang="it-IT" sz="2000" dirty="0" smtClean="0"/>
          </a:p>
          <a:p>
            <a:pPr lvl="0"/>
            <a:endParaRPr lang="it-IT" sz="2000" dirty="0" smtClean="0"/>
          </a:p>
          <a:p>
            <a:pPr lvl="0"/>
            <a:r>
              <a:rPr lang="it-IT" sz="2000" dirty="0" smtClean="0"/>
              <a:t> </a:t>
            </a:r>
            <a:endParaRPr lang="en" sz="2000" dirty="0"/>
          </a:p>
        </p:txBody>
      </p:sp>
      <p:sp>
        <p:nvSpPr>
          <p:cNvPr id="52" name="Shape 52"/>
          <p:cNvSpPr txBox="1"/>
          <p:nvPr/>
        </p:nvSpPr>
        <p:spPr>
          <a:xfrm>
            <a:off x="199950" y="6296575"/>
            <a:ext cx="82953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Giuseppe Piro, Ph.D. </a:t>
            </a:r>
          </a:p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000" b="1" u="sng">
                <a:solidFill>
                  <a:srgbClr val="0000FF"/>
                </a:solidFill>
                <a:hlinkClick r:id="rId3"/>
              </a:rPr>
              <a:t>giuseppe.piro@poliba.it</a:t>
            </a:r>
            <a:r>
              <a:rPr lang="en" sz="10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>
            <a:off x="199950" y="6296575"/>
            <a:ext cx="82953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Giuseppe Piro, Ph.D. </a:t>
            </a:r>
          </a:p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000" b="1" u="sng">
                <a:solidFill>
                  <a:srgbClr val="0000FF"/>
                </a:solidFill>
                <a:hlinkClick r:id="rId3"/>
              </a:rPr>
              <a:t>giuseppe.piro@poliba.it</a:t>
            </a:r>
            <a:r>
              <a:rPr lang="en" sz="10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20" name="Titolo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dirty="0" err="1" smtClean="0"/>
              <a:t>Core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the </a:t>
            </a:r>
            <a:r>
              <a:rPr lang="it-IT" dirty="0" err="1" smtClean="0"/>
              <a:t>module</a:t>
            </a:r>
            <a:r>
              <a:rPr lang="it-IT" dirty="0" smtClean="0"/>
              <a:t> (</a:t>
            </a:r>
            <a:r>
              <a:rPr lang="it-IT" dirty="0" err="1" smtClean="0"/>
              <a:t>list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classes</a:t>
            </a:r>
            <a:r>
              <a:rPr lang="it-IT" dirty="0" smtClean="0"/>
              <a:t>)       </a:t>
            </a:r>
            <a:br>
              <a:rPr lang="it-IT" dirty="0" smtClean="0"/>
            </a:br>
            <a:endParaRPr lang="en" dirty="0"/>
          </a:p>
        </p:txBody>
      </p:sp>
      <p:sp>
        <p:nvSpPr>
          <p:cNvPr id="21" name="Segnaposto testo 20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677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500" b="1" dirty="0" smtClean="0"/>
              <a:t>Components belonging to the P1906.1 framework</a:t>
            </a:r>
            <a:r>
              <a:rPr lang="en-US" sz="2500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en-US" sz="1900" dirty="0" err="1" smtClean="0"/>
              <a:t>MessageCarrier</a:t>
            </a:r>
            <a:r>
              <a:rPr lang="en-US" sz="1900" dirty="0" smtClean="0"/>
              <a:t>, </a:t>
            </a:r>
          </a:p>
          <a:p>
            <a:pPr lvl="1">
              <a:buFont typeface="Arial"/>
              <a:buChar char="•"/>
            </a:pPr>
            <a:r>
              <a:rPr lang="en-US" sz="1900" dirty="0" smtClean="0"/>
              <a:t>Motion, </a:t>
            </a:r>
          </a:p>
          <a:p>
            <a:pPr lvl="1">
              <a:buFont typeface="Arial"/>
              <a:buChar char="•"/>
            </a:pPr>
            <a:r>
              <a:rPr lang="en-US" sz="1900" dirty="0" smtClean="0"/>
              <a:t>Field, </a:t>
            </a:r>
          </a:p>
          <a:p>
            <a:pPr lvl="1">
              <a:buFont typeface="Arial"/>
              <a:buChar char="•"/>
            </a:pPr>
            <a:r>
              <a:rPr lang="en-US" sz="1900" dirty="0" smtClean="0"/>
              <a:t>Perturbation, </a:t>
            </a:r>
          </a:p>
          <a:p>
            <a:pPr lvl="1">
              <a:buFont typeface="Arial"/>
              <a:buChar char="•"/>
            </a:pPr>
            <a:r>
              <a:rPr lang="en-US" sz="1900" dirty="0" smtClean="0"/>
              <a:t>Specificity</a:t>
            </a:r>
          </a:p>
          <a:p>
            <a:pPr>
              <a:buFont typeface="Arial"/>
              <a:buChar char="•"/>
            </a:pPr>
            <a:r>
              <a:rPr lang="en-US" sz="2500" b="1" dirty="0" smtClean="0"/>
              <a:t>Entities belonging to the P1906.1 framework</a:t>
            </a:r>
            <a:r>
              <a:rPr lang="en-US" sz="2500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en-US" sz="1900" dirty="0" smtClean="0"/>
              <a:t>Medium, </a:t>
            </a:r>
          </a:p>
          <a:p>
            <a:pPr lvl="1">
              <a:buFont typeface="Arial"/>
              <a:buChar char="•"/>
            </a:pPr>
            <a:r>
              <a:rPr lang="en-US" sz="1900" dirty="0" smtClean="0"/>
              <a:t>Message</a:t>
            </a:r>
          </a:p>
          <a:p>
            <a:pPr>
              <a:buFont typeface="Arial"/>
              <a:buChar char="•"/>
            </a:pPr>
            <a:r>
              <a:rPr lang="en-US" sz="2500" b="1" dirty="0" smtClean="0"/>
              <a:t>Additional entities</a:t>
            </a:r>
            <a:r>
              <a:rPr lang="en-US" sz="2500" dirty="0" smtClean="0"/>
              <a:t>: </a:t>
            </a:r>
          </a:p>
          <a:p>
            <a:pPr lvl="1">
              <a:buFont typeface="Arial"/>
              <a:buChar char="•"/>
            </a:pPr>
            <a:r>
              <a:rPr lang="en-US" sz="1900" dirty="0" err="1" smtClean="0"/>
              <a:t>NetDevice</a:t>
            </a:r>
            <a:r>
              <a:rPr lang="en-US" sz="1900" dirty="0" smtClean="0"/>
              <a:t>, </a:t>
            </a:r>
            <a:r>
              <a:rPr lang="en-US" sz="1900" dirty="0" err="1" smtClean="0"/>
              <a:t>CommunicationInterface</a:t>
            </a:r>
            <a:r>
              <a:rPr lang="en-US" sz="1900" dirty="0" smtClean="0"/>
              <a:t>,</a:t>
            </a:r>
          </a:p>
          <a:p>
            <a:pPr lvl="1">
              <a:buFont typeface="Arial"/>
              <a:buChar char="•"/>
            </a:pPr>
            <a:r>
              <a:rPr lang="en-US" sz="1900" dirty="0" err="1" smtClean="0"/>
              <a:t>TransmitterCommunicationInterface</a:t>
            </a:r>
            <a:r>
              <a:rPr lang="en-US" sz="1900" dirty="0" smtClean="0"/>
              <a:t>,</a:t>
            </a:r>
          </a:p>
          <a:p>
            <a:pPr lvl="1">
              <a:buFont typeface="Arial"/>
              <a:buChar char="•"/>
            </a:pPr>
            <a:r>
              <a:rPr lang="en-US" sz="1900" dirty="0" err="1" smtClean="0"/>
              <a:t>ReceiverCommunicationInterface</a:t>
            </a:r>
            <a:endParaRPr lang="en-US" sz="1900" dirty="0" smtClean="0"/>
          </a:p>
          <a:p>
            <a:endParaRPr lang="en-US" sz="25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500070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229600" cy="715963"/>
          </a:xfrm>
        </p:spPr>
        <p:txBody>
          <a:bodyPr/>
          <a:lstStyle/>
          <a:p>
            <a:pPr lvl="0"/>
            <a:r>
              <a:rPr lang="it-IT" smtClean="0"/>
              <a:t>Pertubation</a:t>
            </a:r>
            <a:endParaRPr lang="en" dirty="0"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52400" y="945150"/>
            <a:ext cx="8991600" cy="49677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it-IT" sz="2200" b="1" dirty="0" smtClean="0"/>
              <a:t>P1906.</a:t>
            </a:r>
            <a:r>
              <a:rPr lang="it-IT" sz="2200" b="1" dirty="0" err="1" smtClean="0"/>
              <a:t>1</a:t>
            </a:r>
            <a:r>
              <a:rPr lang="it-IT" sz="2200" b="1" dirty="0" smtClean="0"/>
              <a:t> </a:t>
            </a:r>
            <a:r>
              <a:rPr lang="it-IT" sz="2200" b="1" dirty="0" err="1" smtClean="0"/>
              <a:t>Mol</a:t>
            </a:r>
            <a:r>
              <a:rPr lang="it-IT" sz="2200" b="1" dirty="0" smtClean="0"/>
              <a:t> </a:t>
            </a:r>
            <a:r>
              <a:rPr lang="it-IT" sz="2200" b="1" dirty="0" err="1" smtClean="0"/>
              <a:t>Example</a:t>
            </a:r>
            <a:r>
              <a:rPr lang="it-IT" sz="2200" b="1" dirty="0" smtClean="0"/>
              <a:t>: </a:t>
            </a:r>
            <a:r>
              <a:rPr lang="it-IT" sz="2200" b="1" dirty="0" err="1" smtClean="0"/>
              <a:t>description</a:t>
            </a:r>
            <a:endParaRPr lang="it-IT" sz="2200" b="1" dirty="0" smtClean="0"/>
          </a:p>
          <a:p>
            <a:pPr lvl="0">
              <a:buFont typeface="Arial"/>
              <a:buChar char="•"/>
            </a:pPr>
            <a:endParaRPr lang="it-IT" sz="2200" dirty="0" smtClean="0"/>
          </a:p>
          <a:p>
            <a:pPr lvl="0">
              <a:buFont typeface="Arial"/>
              <a:buChar char="•"/>
            </a:pPr>
            <a:endParaRPr lang="it-IT" sz="2200" dirty="0" smtClean="0"/>
          </a:p>
          <a:p>
            <a:pPr lvl="0">
              <a:buFont typeface="Arial"/>
              <a:buChar char="•"/>
            </a:pPr>
            <a:endParaRPr lang="it-IT" sz="2200" dirty="0" smtClean="0"/>
          </a:p>
          <a:p>
            <a:pPr lvl="0">
              <a:buFont typeface="Arial"/>
              <a:buChar char="•"/>
            </a:pPr>
            <a:endParaRPr lang="it-IT" sz="2200" dirty="0" smtClean="0"/>
          </a:p>
          <a:p>
            <a:pPr lvl="0">
              <a:buFont typeface="Arial"/>
              <a:buChar char="•"/>
            </a:pPr>
            <a:endParaRPr lang="it-IT" sz="2200" dirty="0" smtClean="0"/>
          </a:p>
          <a:p>
            <a:pPr lvl="0">
              <a:buFont typeface="Arial"/>
              <a:buChar char="•"/>
            </a:pPr>
            <a:r>
              <a:rPr lang="it-IT" sz="2200" dirty="0" err="1" smtClean="0"/>
              <a:t>Parameters</a:t>
            </a:r>
            <a:endParaRPr lang="it-IT" sz="2200" dirty="0" smtClean="0"/>
          </a:p>
          <a:p>
            <a:pPr lvl="1">
              <a:buFont typeface="Wingdings" charset="2"/>
              <a:buChar char="ü"/>
            </a:pPr>
            <a:r>
              <a:rPr lang="it-IT" sz="1600" dirty="0" err="1" smtClean="0">
                <a:solidFill>
                  <a:srgbClr val="FF0000"/>
                </a:solidFill>
              </a:rPr>
              <a:t>xxx</a:t>
            </a:r>
            <a:endParaRPr lang="it-IT" sz="1600" dirty="0" smtClean="0">
              <a:solidFill>
                <a:srgbClr val="FF0000"/>
              </a:solidFill>
            </a:endParaRPr>
          </a:p>
          <a:p>
            <a:pPr lvl="1"/>
            <a:endParaRPr lang="en" sz="2200" dirty="0"/>
          </a:p>
        </p:txBody>
      </p:sp>
      <p:sp>
        <p:nvSpPr>
          <p:cNvPr id="52" name="Shape 52"/>
          <p:cNvSpPr txBox="1"/>
          <p:nvPr/>
        </p:nvSpPr>
        <p:spPr>
          <a:xfrm>
            <a:off x="199950" y="6248400"/>
            <a:ext cx="82953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000" b="1" dirty="0">
                <a:solidFill>
                  <a:srgbClr val="0000FF"/>
                </a:solidFill>
              </a:rPr>
              <a:t>Giuseppe Piro, Ph.D. </a:t>
            </a:r>
          </a:p>
          <a:p>
            <a:pPr lvl="0" rtl="0">
              <a:buNone/>
            </a:pPr>
            <a:r>
              <a:rPr lang="en" sz="1000" b="1" dirty="0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000" b="1" u="sng" dirty="0">
                <a:solidFill>
                  <a:srgbClr val="0000FF"/>
                </a:solidFill>
                <a:hlinkClick r:id="rId3"/>
              </a:rPr>
              <a:t>giuseppe.piro@poliba.it</a:t>
            </a:r>
            <a:r>
              <a:rPr lang="en" sz="1000" b="1" dirty="0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buNone/>
            </a:pPr>
            <a:r>
              <a:rPr lang="en" sz="1000" b="1" dirty="0">
                <a:solidFill>
                  <a:srgbClr val="0000FF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8229600" cy="639763"/>
          </a:xfrm>
        </p:spPr>
        <p:txBody>
          <a:bodyPr/>
          <a:lstStyle/>
          <a:p>
            <a:pPr lvl="0"/>
            <a:r>
              <a:rPr lang="it-IT" dirty="0" err="1" smtClean="0"/>
              <a:t>Specificity</a:t>
            </a:r>
            <a:endParaRPr lang="en" dirty="0"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28600" y="1052100"/>
            <a:ext cx="8610600" cy="49677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it-IT" sz="2000" b="1" dirty="0" smtClean="0"/>
              <a:t>P1906.</a:t>
            </a:r>
            <a:r>
              <a:rPr lang="it-IT" sz="2000" b="1" dirty="0" err="1" smtClean="0"/>
              <a:t>1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Mol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Example</a:t>
            </a:r>
            <a:r>
              <a:rPr lang="it-IT" sz="2000" b="1" dirty="0" smtClean="0"/>
              <a:t>: </a:t>
            </a:r>
            <a:r>
              <a:rPr lang="it-IT" sz="2000" b="1" dirty="0" err="1" smtClean="0">
                <a:solidFill>
                  <a:srgbClr val="FF0000"/>
                </a:solidFill>
              </a:rPr>
              <a:t>description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>
              <a:buFont typeface="Arial"/>
              <a:buChar char="•"/>
            </a:pPr>
            <a:endParaRPr lang="en-US" sz="2000" b="1" dirty="0" smtClean="0"/>
          </a:p>
          <a:p>
            <a:pPr lvl="1">
              <a:buFont typeface="Arial"/>
              <a:buChar char="•"/>
            </a:pPr>
            <a:endParaRPr lang="it-IT" sz="2000" dirty="0" smtClean="0"/>
          </a:p>
          <a:p>
            <a:pPr lvl="0"/>
            <a:r>
              <a:rPr lang="it-IT" sz="2000" dirty="0" smtClean="0"/>
              <a:t> </a:t>
            </a:r>
            <a:endParaRPr lang="en" sz="2000" dirty="0"/>
          </a:p>
        </p:txBody>
      </p:sp>
      <p:sp>
        <p:nvSpPr>
          <p:cNvPr id="52" name="Shape 52"/>
          <p:cNvSpPr txBox="1"/>
          <p:nvPr/>
        </p:nvSpPr>
        <p:spPr>
          <a:xfrm>
            <a:off x="199950" y="6296575"/>
            <a:ext cx="82953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Giuseppe Piro, Ph.D. </a:t>
            </a:r>
          </a:p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000" b="1" u="sng">
                <a:solidFill>
                  <a:srgbClr val="0000FF"/>
                </a:solidFill>
                <a:hlinkClick r:id="rId3"/>
              </a:rPr>
              <a:t>giuseppe.piro@poliba.it</a:t>
            </a:r>
            <a:r>
              <a:rPr lang="en" sz="10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534400" cy="838200"/>
          </a:xfrm>
        </p:spPr>
        <p:txBody>
          <a:bodyPr/>
          <a:lstStyle/>
          <a:p>
            <a:pPr lvl="0"/>
            <a:r>
              <a:rPr lang="it-IT" dirty="0" err="1" smtClean="0"/>
              <a:t>Motion</a:t>
            </a:r>
            <a:r>
              <a:rPr lang="it-IT" dirty="0" smtClean="0"/>
              <a:t>/Flow</a:t>
            </a:r>
            <a:endParaRPr lang="en" dirty="0"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28600" y="945150"/>
            <a:ext cx="8686800" cy="4967700"/>
          </a:xfrm>
        </p:spPr>
        <p:txBody>
          <a:bodyPr/>
          <a:lstStyle/>
          <a:p>
            <a:pPr lvl="0">
              <a:buFont typeface="Arial"/>
              <a:buChar char="•"/>
            </a:pPr>
            <a:r>
              <a:rPr lang="it-IT" sz="2700" b="1" dirty="0" smtClean="0"/>
              <a:t>P1906.</a:t>
            </a:r>
            <a:r>
              <a:rPr lang="it-IT" sz="2700" b="1" dirty="0" err="1" smtClean="0"/>
              <a:t>1</a:t>
            </a:r>
            <a:r>
              <a:rPr lang="it-IT" sz="2700" b="1" dirty="0" smtClean="0"/>
              <a:t> EM </a:t>
            </a:r>
            <a:r>
              <a:rPr lang="it-IT" sz="2700" b="1" dirty="0" err="1" smtClean="0"/>
              <a:t>Example</a:t>
            </a:r>
            <a:r>
              <a:rPr lang="it-IT" sz="2700" b="1" dirty="0" smtClean="0"/>
              <a:t>:</a:t>
            </a:r>
            <a:r>
              <a:rPr lang="it-IT" sz="2700" b="1" dirty="0" smtClean="0"/>
              <a:t> </a:t>
            </a:r>
            <a:r>
              <a:rPr lang="it-IT" sz="2700" b="1" dirty="0" err="1" smtClean="0">
                <a:solidFill>
                  <a:srgbClr val="FF0000"/>
                </a:solidFill>
              </a:rPr>
              <a:t>description</a:t>
            </a:r>
            <a:endParaRPr lang="it-IT" sz="2700" b="1" dirty="0" smtClean="0">
              <a:solidFill>
                <a:srgbClr val="FF0000"/>
              </a:solidFill>
            </a:endParaRPr>
          </a:p>
          <a:p>
            <a:pPr lvl="0">
              <a:buFont typeface="Arial"/>
              <a:buChar char="•"/>
            </a:pPr>
            <a:r>
              <a:rPr lang="it-IT" sz="2700" dirty="0" err="1" smtClean="0"/>
              <a:t>Parameters</a:t>
            </a:r>
            <a:r>
              <a:rPr lang="it-IT" sz="2700" dirty="0" smtClean="0"/>
              <a:t>:</a:t>
            </a:r>
            <a:endParaRPr lang="it-IT" sz="2700" dirty="0" smtClean="0"/>
          </a:p>
          <a:p>
            <a:pPr lvl="1">
              <a:buFont typeface="Wingdings" charset="2"/>
              <a:buChar char="ü"/>
            </a:pPr>
            <a:r>
              <a:rPr lang="it-IT" sz="2700" dirty="0" err="1" smtClean="0">
                <a:solidFill>
                  <a:srgbClr val="FF0000"/>
                </a:solidFill>
              </a:rPr>
              <a:t>xxx</a:t>
            </a:r>
            <a:endParaRPr lang="it-IT" sz="2700" dirty="0" smtClean="0">
              <a:solidFill>
                <a:srgbClr val="FF0000"/>
              </a:solidFill>
            </a:endParaRPr>
          </a:p>
          <a:p>
            <a:pPr lvl="0">
              <a:buFont typeface="Arial"/>
              <a:buChar char="•"/>
            </a:pPr>
            <a:endParaRPr lang="it-IT" sz="2700" b="1" dirty="0" smtClean="0"/>
          </a:p>
          <a:p>
            <a:pPr lvl="0"/>
            <a:endParaRPr lang="it-IT" sz="2700" b="1" dirty="0" smtClean="0"/>
          </a:p>
          <a:p>
            <a:pPr lvl="0">
              <a:buFont typeface="Arial"/>
              <a:buChar char="•"/>
            </a:pPr>
            <a:endParaRPr lang="it-IT" sz="2700" dirty="0" smtClean="0"/>
          </a:p>
          <a:p>
            <a:pPr>
              <a:buFont typeface="Arial"/>
              <a:buChar char="•"/>
            </a:pPr>
            <a:endParaRPr lang="it-IT" sz="2700" dirty="0" smtClean="0"/>
          </a:p>
          <a:p>
            <a:pPr lvl="0">
              <a:buFont typeface="Arial"/>
              <a:buChar char="•"/>
            </a:pPr>
            <a:endParaRPr lang="en" sz="2700" dirty="0"/>
          </a:p>
        </p:txBody>
      </p:sp>
      <p:sp>
        <p:nvSpPr>
          <p:cNvPr id="52" name="Shape 52"/>
          <p:cNvSpPr txBox="1"/>
          <p:nvPr/>
        </p:nvSpPr>
        <p:spPr>
          <a:xfrm>
            <a:off x="199950" y="6296575"/>
            <a:ext cx="82953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Giuseppe Piro, Ph.D. </a:t>
            </a:r>
          </a:p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000" b="1" u="sng">
                <a:solidFill>
                  <a:srgbClr val="0000FF"/>
                </a:solidFill>
                <a:hlinkClick r:id="rId3"/>
              </a:rPr>
              <a:t>giuseppe.piro@poliba.it</a:t>
            </a:r>
            <a:r>
              <a:rPr lang="en" sz="10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807370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228600" y="1905000"/>
            <a:ext cx="4191000" cy="304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 smtClean="0"/>
              <a:t>NetDevice</a:t>
            </a:r>
            <a:r>
              <a:rPr lang="en-US" dirty="0" smtClean="0"/>
              <a:t> (</a:t>
            </a:r>
            <a:r>
              <a:rPr lang="en-US" b="1" dirty="0" smtClean="0"/>
              <a:t>sender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2" name="Shape 52"/>
          <p:cNvSpPr txBox="1"/>
          <p:nvPr/>
        </p:nvSpPr>
        <p:spPr>
          <a:xfrm>
            <a:off x="199950" y="6296575"/>
            <a:ext cx="82953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000" b="1" dirty="0">
                <a:solidFill>
                  <a:srgbClr val="0000FF"/>
                </a:solidFill>
              </a:rPr>
              <a:t>Giuseppe Piro, Ph.D. </a:t>
            </a:r>
          </a:p>
          <a:p>
            <a:pPr lvl="0" rtl="0">
              <a:buNone/>
            </a:pPr>
            <a:r>
              <a:rPr lang="en" sz="1000" b="1" dirty="0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000" b="1" u="sng" dirty="0">
                <a:solidFill>
                  <a:srgbClr val="0000FF"/>
                </a:solidFill>
                <a:hlinkClick r:id="rId3"/>
              </a:rPr>
              <a:t>giuseppe.piro@poliba.it</a:t>
            </a:r>
            <a:r>
              <a:rPr lang="en" sz="1000" b="1" dirty="0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buNone/>
            </a:pPr>
            <a:r>
              <a:rPr lang="en" sz="1000" b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6" name="Rettangolo 5"/>
          <p:cNvSpPr/>
          <p:nvPr/>
        </p:nvSpPr>
        <p:spPr>
          <a:xfrm>
            <a:off x="381000" y="2590800"/>
            <a:ext cx="3886200" cy="228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Communication Interface</a:t>
            </a:r>
            <a:endParaRPr lang="en-US" dirty="0"/>
          </a:p>
        </p:txBody>
      </p:sp>
      <p:sp>
        <p:nvSpPr>
          <p:cNvPr id="9" name="Rettangolo 8"/>
          <p:cNvSpPr/>
          <p:nvPr/>
        </p:nvSpPr>
        <p:spPr>
          <a:xfrm>
            <a:off x="533400" y="3352800"/>
            <a:ext cx="2057400" cy="137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Transmitter Communication Interface</a:t>
            </a:r>
            <a:endParaRPr lang="en-US" dirty="0"/>
          </a:p>
        </p:txBody>
      </p:sp>
      <p:sp>
        <p:nvSpPr>
          <p:cNvPr id="10" name="Rettangolo 9"/>
          <p:cNvSpPr/>
          <p:nvPr/>
        </p:nvSpPr>
        <p:spPr>
          <a:xfrm>
            <a:off x="2667000" y="3352800"/>
            <a:ext cx="1447800" cy="137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Receiver</a:t>
            </a:r>
          </a:p>
          <a:p>
            <a:r>
              <a:rPr lang="en-US" dirty="0" smtClean="0"/>
              <a:t>Communication Interface</a:t>
            </a:r>
            <a:endParaRPr lang="en-US" dirty="0"/>
          </a:p>
        </p:txBody>
      </p:sp>
      <p:sp>
        <p:nvSpPr>
          <p:cNvPr id="11" name="Rettangolo 10"/>
          <p:cNvSpPr/>
          <p:nvPr/>
        </p:nvSpPr>
        <p:spPr>
          <a:xfrm>
            <a:off x="609600" y="4114800"/>
            <a:ext cx="1219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Perturbation</a:t>
            </a:r>
            <a:endParaRPr lang="en-US" dirty="0"/>
          </a:p>
        </p:txBody>
      </p:sp>
      <p:sp>
        <p:nvSpPr>
          <p:cNvPr id="12" name="Rettangolo 11"/>
          <p:cNvSpPr/>
          <p:nvPr/>
        </p:nvSpPr>
        <p:spPr>
          <a:xfrm>
            <a:off x="1905000" y="4114800"/>
            <a:ext cx="6096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Field</a:t>
            </a:r>
            <a:endParaRPr lang="en-US" dirty="0"/>
          </a:p>
        </p:txBody>
      </p:sp>
      <p:sp>
        <p:nvSpPr>
          <p:cNvPr id="13" name="Rettangolo 12"/>
          <p:cNvSpPr/>
          <p:nvPr/>
        </p:nvSpPr>
        <p:spPr>
          <a:xfrm>
            <a:off x="2743200" y="4114800"/>
            <a:ext cx="1219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Specificity</a:t>
            </a:r>
            <a:endParaRPr lang="en-US" dirty="0"/>
          </a:p>
        </p:txBody>
      </p:sp>
      <p:sp>
        <p:nvSpPr>
          <p:cNvPr id="14" name="Rettangolo 13"/>
          <p:cNvSpPr/>
          <p:nvPr/>
        </p:nvSpPr>
        <p:spPr>
          <a:xfrm>
            <a:off x="4724400" y="1905000"/>
            <a:ext cx="4191000" cy="304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 smtClean="0"/>
              <a:t>NetDevice</a:t>
            </a:r>
            <a:r>
              <a:rPr lang="en-US" dirty="0" smtClean="0"/>
              <a:t> (</a:t>
            </a:r>
            <a:r>
              <a:rPr lang="en-US" b="1" dirty="0" smtClean="0"/>
              <a:t>receiver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Rettangolo 14"/>
          <p:cNvSpPr/>
          <p:nvPr/>
        </p:nvSpPr>
        <p:spPr>
          <a:xfrm>
            <a:off x="4876800" y="2590800"/>
            <a:ext cx="3886200" cy="228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Communication Interface</a:t>
            </a:r>
            <a:endParaRPr lang="en-US" dirty="0"/>
          </a:p>
        </p:txBody>
      </p:sp>
      <p:sp>
        <p:nvSpPr>
          <p:cNvPr id="16" name="Rettangolo 15"/>
          <p:cNvSpPr/>
          <p:nvPr/>
        </p:nvSpPr>
        <p:spPr>
          <a:xfrm>
            <a:off x="5029200" y="3352800"/>
            <a:ext cx="2057400" cy="137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Transmitter Communication Interface</a:t>
            </a:r>
            <a:endParaRPr lang="en-US" dirty="0"/>
          </a:p>
        </p:txBody>
      </p:sp>
      <p:sp>
        <p:nvSpPr>
          <p:cNvPr id="17" name="Rettangolo 16"/>
          <p:cNvSpPr/>
          <p:nvPr/>
        </p:nvSpPr>
        <p:spPr>
          <a:xfrm>
            <a:off x="7162800" y="3352800"/>
            <a:ext cx="1447800" cy="137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Receiver</a:t>
            </a:r>
          </a:p>
          <a:p>
            <a:r>
              <a:rPr lang="en-US" dirty="0" smtClean="0"/>
              <a:t>Communication Interface</a:t>
            </a:r>
            <a:endParaRPr lang="en-US" dirty="0"/>
          </a:p>
        </p:txBody>
      </p:sp>
      <p:sp>
        <p:nvSpPr>
          <p:cNvPr id="18" name="Rettangolo 17"/>
          <p:cNvSpPr/>
          <p:nvPr/>
        </p:nvSpPr>
        <p:spPr>
          <a:xfrm>
            <a:off x="5105400" y="4114800"/>
            <a:ext cx="1219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Perturbation</a:t>
            </a:r>
            <a:endParaRPr lang="en-US" dirty="0"/>
          </a:p>
        </p:txBody>
      </p:sp>
      <p:sp>
        <p:nvSpPr>
          <p:cNvPr id="19" name="Rettangolo 18"/>
          <p:cNvSpPr/>
          <p:nvPr/>
        </p:nvSpPr>
        <p:spPr>
          <a:xfrm>
            <a:off x="6400800" y="4114800"/>
            <a:ext cx="6096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Field</a:t>
            </a:r>
            <a:endParaRPr lang="en-US" dirty="0"/>
          </a:p>
        </p:txBody>
      </p:sp>
      <p:sp>
        <p:nvSpPr>
          <p:cNvPr id="22" name="Rettangolo 21"/>
          <p:cNvSpPr/>
          <p:nvPr/>
        </p:nvSpPr>
        <p:spPr>
          <a:xfrm>
            <a:off x="7239000" y="4114800"/>
            <a:ext cx="1219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Specificity</a:t>
            </a:r>
            <a:endParaRPr lang="en-US" dirty="0"/>
          </a:p>
        </p:txBody>
      </p:sp>
      <p:sp>
        <p:nvSpPr>
          <p:cNvPr id="23" name="Rettangolo 22"/>
          <p:cNvSpPr/>
          <p:nvPr/>
        </p:nvSpPr>
        <p:spPr>
          <a:xfrm>
            <a:off x="2476500" y="5181600"/>
            <a:ext cx="41910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Medium</a:t>
            </a:r>
            <a:endParaRPr lang="en-US" dirty="0"/>
          </a:p>
        </p:txBody>
      </p:sp>
      <p:sp>
        <p:nvSpPr>
          <p:cNvPr id="24" name="Rettangolo 23"/>
          <p:cNvSpPr/>
          <p:nvPr/>
        </p:nvSpPr>
        <p:spPr>
          <a:xfrm>
            <a:off x="3962400" y="5334000"/>
            <a:ext cx="1219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Motion/Flow</a:t>
            </a:r>
            <a:endParaRPr lang="en-US" dirty="0"/>
          </a:p>
        </p:txBody>
      </p:sp>
      <p:sp>
        <p:nvSpPr>
          <p:cNvPr id="25" name="Rettangolo 24"/>
          <p:cNvSpPr/>
          <p:nvPr/>
        </p:nvSpPr>
        <p:spPr>
          <a:xfrm>
            <a:off x="533400" y="5257800"/>
            <a:ext cx="12192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Message Carrier</a:t>
            </a:r>
            <a:endParaRPr lang="en-US" dirty="0"/>
          </a:p>
        </p:txBody>
      </p:sp>
      <p:sp>
        <p:nvSpPr>
          <p:cNvPr id="26" name="Ovale 25"/>
          <p:cNvSpPr/>
          <p:nvPr/>
        </p:nvSpPr>
        <p:spPr>
          <a:xfrm>
            <a:off x="3810000" y="205740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8" name="Connettore 2 27"/>
          <p:cNvCxnSpPr>
            <a:endCxn id="26" idx="0"/>
          </p:cNvCxnSpPr>
          <p:nvPr/>
        </p:nvCxnSpPr>
        <p:spPr>
          <a:xfrm rot="5400000">
            <a:off x="3657600" y="1676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Connettore 2 29"/>
          <p:cNvCxnSpPr/>
          <p:nvPr/>
        </p:nvCxnSpPr>
        <p:spPr>
          <a:xfrm rot="5400000">
            <a:off x="2781300" y="2171700"/>
            <a:ext cx="914400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Ovale 28"/>
          <p:cNvSpPr/>
          <p:nvPr/>
        </p:nvSpPr>
        <p:spPr>
          <a:xfrm>
            <a:off x="2057400" y="342900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Connettore 2 31"/>
          <p:cNvCxnSpPr/>
          <p:nvPr/>
        </p:nvCxnSpPr>
        <p:spPr>
          <a:xfrm rot="5400000">
            <a:off x="1676400" y="37338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rot="5400000">
            <a:off x="838200" y="48768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 rot="16200000" flipH="1">
            <a:off x="1333500" y="4457699"/>
            <a:ext cx="905155" cy="1133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Connettore 2 34"/>
          <p:cNvCxnSpPr/>
          <p:nvPr/>
        </p:nvCxnSpPr>
        <p:spPr>
          <a:xfrm rot="16200000" flipH="1">
            <a:off x="1943101" y="4838699"/>
            <a:ext cx="762000" cy="228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>
            <a:off x="1752600" y="55626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Ovale 36"/>
          <p:cNvSpPr/>
          <p:nvPr/>
        </p:nvSpPr>
        <p:spPr>
          <a:xfrm>
            <a:off x="2286000" y="548640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8" name="Ovale 37"/>
          <p:cNvSpPr/>
          <p:nvPr/>
        </p:nvSpPr>
        <p:spPr>
          <a:xfrm>
            <a:off x="4800600" y="563880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9" name="Connettore 2 38"/>
          <p:cNvCxnSpPr>
            <a:endCxn id="38" idx="2"/>
          </p:cNvCxnSpPr>
          <p:nvPr/>
        </p:nvCxnSpPr>
        <p:spPr>
          <a:xfrm>
            <a:off x="2743202" y="5638800"/>
            <a:ext cx="2057398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Ovale 41"/>
          <p:cNvSpPr/>
          <p:nvPr/>
        </p:nvSpPr>
        <p:spPr>
          <a:xfrm>
            <a:off x="7696200" y="441960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3" name="Ovale 42"/>
          <p:cNvSpPr/>
          <p:nvPr/>
        </p:nvSpPr>
        <p:spPr>
          <a:xfrm>
            <a:off x="8305800" y="388620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44" name="Connettore 2 43"/>
          <p:cNvCxnSpPr>
            <a:endCxn id="42" idx="3"/>
          </p:cNvCxnSpPr>
          <p:nvPr/>
        </p:nvCxnSpPr>
        <p:spPr>
          <a:xfrm flipV="1">
            <a:off x="5257800" y="4809845"/>
            <a:ext cx="2505355" cy="1057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Connettore 2 45"/>
          <p:cNvCxnSpPr>
            <a:endCxn id="43" idx="4"/>
          </p:cNvCxnSpPr>
          <p:nvPr/>
        </p:nvCxnSpPr>
        <p:spPr>
          <a:xfrm flipV="1">
            <a:off x="8153400" y="43434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Connettore 2 48"/>
          <p:cNvCxnSpPr/>
          <p:nvPr/>
        </p:nvCxnSpPr>
        <p:spPr>
          <a:xfrm rot="5400000" flipH="1" flipV="1">
            <a:off x="7277100" y="2628900"/>
            <a:ext cx="2514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Ovale 53"/>
          <p:cNvSpPr/>
          <p:nvPr/>
        </p:nvSpPr>
        <p:spPr>
          <a:xfrm>
            <a:off x="8305800" y="91440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1" name="Titolo 1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pPr lvl="0"/>
            <a:r>
              <a:rPr lang="it-IT" dirty="0" err="1" smtClean="0"/>
              <a:t>Interaction</a:t>
            </a:r>
            <a:r>
              <a:rPr lang="it-IT" dirty="0" smtClean="0"/>
              <a:t> </a:t>
            </a:r>
            <a:r>
              <a:rPr lang="it-IT" dirty="0" err="1" smtClean="0"/>
              <a:t>among</a:t>
            </a:r>
            <a:r>
              <a:rPr lang="it-IT" dirty="0" smtClean="0"/>
              <a:t> </a:t>
            </a:r>
            <a:r>
              <a:rPr lang="it-IT" dirty="0" err="1" smtClean="0"/>
              <a:t>components</a:t>
            </a:r>
            <a:r>
              <a:rPr lang="it-IT" dirty="0" smtClean="0"/>
              <a:t> and </a:t>
            </a:r>
            <a:r>
              <a:rPr lang="it-IT" dirty="0" err="1" smtClean="0"/>
              <a:t>entities</a:t>
            </a:r>
            <a:r>
              <a:rPr lang="it-IT" dirty="0" smtClean="0"/>
              <a:t> (</a:t>
            </a:r>
            <a:r>
              <a:rPr lang="it-IT" dirty="0" err="1" smtClean="0"/>
              <a:t>1</a:t>
            </a:r>
            <a:r>
              <a:rPr lang="it-IT" dirty="0" smtClean="0"/>
              <a:t>/</a:t>
            </a:r>
            <a:r>
              <a:rPr lang="it-IT" dirty="0" err="1" smtClean="0"/>
              <a:t>2</a:t>
            </a:r>
            <a:r>
              <a:rPr lang="it-IT" dirty="0" smtClean="0"/>
              <a:t>)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>
            <a:off x="199950" y="6296575"/>
            <a:ext cx="82953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000" b="1" dirty="0">
                <a:solidFill>
                  <a:srgbClr val="0000FF"/>
                </a:solidFill>
              </a:rPr>
              <a:t>Giuseppe Piro, Ph.D. </a:t>
            </a:r>
          </a:p>
          <a:p>
            <a:pPr lvl="0" rtl="0">
              <a:buNone/>
            </a:pPr>
            <a:r>
              <a:rPr lang="en" sz="1000" b="1" dirty="0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000" b="1" u="sng" dirty="0">
                <a:solidFill>
                  <a:srgbClr val="0000FF"/>
                </a:solidFill>
                <a:hlinkClick r:id="rId3"/>
              </a:rPr>
              <a:t>giuseppe.piro@poliba.it</a:t>
            </a:r>
            <a:r>
              <a:rPr lang="en" sz="1000" b="1" dirty="0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buNone/>
            </a:pPr>
            <a:r>
              <a:rPr lang="en" sz="1000" b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81000" y="1726317"/>
            <a:ext cx="83820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100" dirty="0" smtClean="0"/>
              <a:t>The </a:t>
            </a:r>
            <a:r>
              <a:rPr lang="en-US" sz="2100" dirty="0" err="1" smtClean="0"/>
              <a:t>NetDevice</a:t>
            </a:r>
            <a:r>
              <a:rPr lang="en-US" sz="2100" dirty="0" smtClean="0"/>
              <a:t> receives a message from upper layers. The message is delivered to the Transmitter Communication Interface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100" dirty="0" smtClean="0"/>
              <a:t>The Perturbation component is used to create the Message Carrier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100" dirty="0" smtClean="0"/>
              <a:t>The Transmitter Communication Interface triggers the propagation in the medium by passing </a:t>
            </a:r>
            <a:r>
              <a:rPr lang="en-US" sz="2100" dirty="0" err="1" smtClean="0"/>
              <a:t>MessageCarrier</a:t>
            </a:r>
            <a:r>
              <a:rPr lang="en-US" sz="2100" dirty="0" smtClean="0"/>
              <a:t>, Perturbation, and Field components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100" dirty="0" smtClean="0"/>
              <a:t>The Motion component modify properties of the Message Carrier (i.e., propagation loss, delay)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100" dirty="0" smtClean="0"/>
              <a:t>The Message Carrier is delivered to the receiver and the Specificity component verifies the compatibility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100" dirty="0" smtClean="0"/>
              <a:t>In case of compatibility, the message is delivered to upper layers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100" dirty="0" smtClean="0"/>
              <a:t>The message is received by upper </a:t>
            </a:r>
            <a:r>
              <a:rPr lang="en-US" sz="2100" dirty="0" smtClean="0"/>
              <a:t>layers</a:t>
            </a:r>
            <a:endParaRPr lang="en-US" sz="2100" dirty="0"/>
          </a:p>
        </p:txBody>
      </p:sp>
      <p:sp>
        <p:nvSpPr>
          <p:cNvPr id="5" name="Titolo 1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pPr lvl="0"/>
            <a:r>
              <a:rPr lang="it-IT" dirty="0" err="1" smtClean="0"/>
              <a:t>Interaction</a:t>
            </a:r>
            <a:r>
              <a:rPr lang="it-IT" dirty="0" smtClean="0"/>
              <a:t> </a:t>
            </a:r>
            <a:r>
              <a:rPr lang="it-IT" dirty="0" err="1" smtClean="0"/>
              <a:t>among</a:t>
            </a:r>
            <a:r>
              <a:rPr lang="it-IT" dirty="0" smtClean="0"/>
              <a:t> </a:t>
            </a:r>
            <a:r>
              <a:rPr lang="it-IT" dirty="0" err="1" smtClean="0"/>
              <a:t>components</a:t>
            </a:r>
            <a:r>
              <a:rPr lang="it-IT" dirty="0" smtClean="0"/>
              <a:t> and </a:t>
            </a:r>
            <a:r>
              <a:rPr lang="it-IT" dirty="0" err="1" smtClean="0"/>
              <a:t>entities</a:t>
            </a:r>
            <a:r>
              <a:rPr lang="it-IT" dirty="0" smtClean="0"/>
              <a:t> (</a:t>
            </a:r>
            <a:r>
              <a:rPr lang="it-IT" dirty="0" err="1" smtClean="0"/>
              <a:t>2</a:t>
            </a:r>
            <a:r>
              <a:rPr lang="it-IT" dirty="0" smtClean="0"/>
              <a:t>/</a:t>
            </a:r>
            <a:r>
              <a:rPr lang="it-IT" dirty="0" err="1" smtClean="0"/>
              <a:t>2</a:t>
            </a:r>
            <a:r>
              <a:rPr lang="it-IT" dirty="0" smtClean="0"/>
              <a:t>)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>
            <a:off x="199950" y="6296575"/>
            <a:ext cx="82953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000" b="1" dirty="0">
                <a:solidFill>
                  <a:srgbClr val="0000FF"/>
                </a:solidFill>
              </a:rPr>
              <a:t>Giuseppe Piro, Ph.D. </a:t>
            </a:r>
          </a:p>
          <a:p>
            <a:pPr lvl="0" rtl="0">
              <a:buNone/>
            </a:pPr>
            <a:r>
              <a:rPr lang="en" sz="1000" b="1" dirty="0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000" b="1" u="sng" dirty="0">
                <a:solidFill>
                  <a:srgbClr val="0000FF"/>
                </a:solidFill>
                <a:hlinkClick r:id="rId3"/>
              </a:rPr>
              <a:t>giuseppe.piro@poliba.it</a:t>
            </a:r>
            <a:r>
              <a:rPr lang="en" sz="1000" b="1" dirty="0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buNone/>
            </a:pPr>
            <a:r>
              <a:rPr lang="en" sz="1000" b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81000" y="1763792"/>
            <a:ext cx="83820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100" dirty="0" smtClean="0"/>
              <a:t>download and instal</a:t>
            </a:r>
            <a:r>
              <a:rPr lang="en-US" sz="2100" dirty="0" smtClean="0"/>
              <a:t>l the simulator</a:t>
            </a:r>
          </a:p>
          <a:p>
            <a:pPr marL="457200" lvl="2" indent="-457200" algn="just"/>
            <a:endParaRPr lang="it-IT" sz="2100" dirty="0" smtClean="0">
              <a:hlinkClick r:id="rId4"/>
            </a:endParaRPr>
          </a:p>
          <a:p>
            <a:pPr marL="457200" lvl="2" indent="-457200" algn="just"/>
            <a:r>
              <a:rPr lang="it-IT" sz="1500" b="1" dirty="0" smtClean="0">
                <a:solidFill>
                  <a:srgbClr val="0000FF"/>
                </a:solidFill>
                <a:hlinkClick r:id="rId4"/>
              </a:rPr>
              <a:t>https</a:t>
            </a:r>
            <a:r>
              <a:rPr lang="it-IT" sz="1500" b="1" dirty="0" smtClean="0">
                <a:solidFill>
                  <a:srgbClr val="0000FF"/>
                </a:solidFill>
                <a:hlinkClick r:id="rId4"/>
              </a:rPr>
              <a:t>://code.google.com/p/ieee-p1906-1-reference-</a:t>
            </a:r>
            <a:r>
              <a:rPr lang="it-IT" sz="1500" b="1" dirty="0" smtClean="0">
                <a:solidFill>
                  <a:srgbClr val="0000FF"/>
                </a:solidFill>
                <a:hlinkClick r:id="rId4"/>
              </a:rPr>
              <a:t>code</a:t>
            </a:r>
            <a:endParaRPr lang="it-IT" sz="1500" b="1" dirty="0" smtClean="0">
              <a:solidFill>
                <a:srgbClr val="0000FF"/>
              </a:solidFill>
            </a:endParaRPr>
          </a:p>
          <a:p>
            <a:pPr marL="457200" lvl="2" indent="-457200" algn="just"/>
            <a:r>
              <a:rPr lang="it-IT" sz="1500" b="1" dirty="0" smtClean="0">
                <a:solidFill>
                  <a:srgbClr val="0000FF"/>
                </a:solidFill>
                <a:hlinkClick r:id="rId5"/>
              </a:rPr>
              <a:t>https</a:t>
            </a:r>
            <a:r>
              <a:rPr lang="it-IT" sz="1500" b="1" dirty="0" smtClean="0">
                <a:solidFill>
                  <a:srgbClr val="0000FF"/>
                </a:solidFill>
                <a:hlinkClick r:id="rId5"/>
              </a:rPr>
              <a:t>://code.google.com/p/ieee-p1906-1-reference-code/</a:t>
            </a:r>
            <a:r>
              <a:rPr lang="it-IT" sz="1500" b="1" dirty="0" smtClean="0">
                <a:solidFill>
                  <a:srgbClr val="0000FF"/>
                </a:solidFill>
                <a:hlinkClick r:id="rId5"/>
              </a:rPr>
              <a:t>source</a:t>
            </a:r>
            <a:r>
              <a:rPr lang="it-IT" sz="1500" b="1" dirty="0" smtClean="0">
                <a:solidFill>
                  <a:srgbClr val="0000FF"/>
                </a:solidFill>
                <a:hlinkClick r:id="rId5"/>
              </a:rPr>
              <a:t>/</a:t>
            </a:r>
            <a:r>
              <a:rPr lang="it-IT" sz="1500" b="1" dirty="0" smtClean="0">
                <a:solidFill>
                  <a:srgbClr val="0000FF"/>
                </a:solidFill>
                <a:hlinkClick r:id="rId5"/>
              </a:rPr>
              <a:t>browse</a:t>
            </a:r>
            <a:r>
              <a:rPr lang="it-IT" sz="1500" b="1" dirty="0" smtClean="0">
                <a:solidFill>
                  <a:srgbClr val="0000FF"/>
                </a:solidFill>
                <a:hlinkClick r:id="rId5"/>
              </a:rPr>
              <a:t>/</a:t>
            </a:r>
            <a:r>
              <a:rPr lang="it-IT" sz="1500" b="1" dirty="0" smtClean="0">
                <a:solidFill>
                  <a:srgbClr val="0000FF"/>
                </a:solidFill>
                <a:hlinkClick r:id="rId5"/>
              </a:rPr>
              <a:t>README</a:t>
            </a:r>
            <a:endParaRPr lang="it-IT" sz="1500" b="1" dirty="0" smtClean="0">
              <a:solidFill>
                <a:srgbClr val="0000FF"/>
              </a:solidFill>
            </a:endParaRPr>
          </a:p>
          <a:p>
            <a:pPr marL="457200" lvl="2" indent="-457200" algn="just"/>
            <a:endParaRPr lang="it-IT" sz="15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100" dirty="0" smtClean="0"/>
              <a:t> run the simple example through command line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100" dirty="0" smtClean="0"/>
          </a:p>
          <a:p>
            <a:pPr marL="457200" indent="-457200" algn="just"/>
            <a:r>
              <a:rPr lang="it-IT" sz="1700" b="1" dirty="0" err="1" smtClean="0">
                <a:solidFill>
                  <a:srgbClr val="0000FF"/>
                </a:solidFill>
              </a:rPr>
              <a:t>cp</a:t>
            </a:r>
            <a:r>
              <a:rPr lang="it-IT" sz="1700" b="1" dirty="0" smtClean="0">
                <a:solidFill>
                  <a:srgbClr val="0000FF"/>
                </a:solidFill>
              </a:rPr>
              <a:t> </a:t>
            </a:r>
            <a:r>
              <a:rPr lang="it-IT" sz="1700" b="1" dirty="0" smtClean="0">
                <a:solidFill>
                  <a:srgbClr val="0000FF"/>
                </a:solidFill>
              </a:rPr>
              <a:t>ns-3-dev/p1906/</a:t>
            </a:r>
            <a:r>
              <a:rPr lang="it-IT" sz="1700" b="1" dirty="0" err="1" smtClean="0">
                <a:solidFill>
                  <a:srgbClr val="0000FF"/>
                </a:solidFill>
              </a:rPr>
              <a:t>example</a:t>
            </a:r>
            <a:r>
              <a:rPr lang="it-IT" sz="1700" b="1" dirty="0" smtClean="0">
                <a:solidFill>
                  <a:srgbClr val="0000FF"/>
                </a:solidFill>
              </a:rPr>
              <a:t>/</a:t>
            </a:r>
            <a:r>
              <a:rPr lang="it-IT" sz="1700" b="1" dirty="0" err="1" smtClean="0">
                <a:solidFill>
                  <a:srgbClr val="0000FF"/>
                </a:solidFill>
              </a:rPr>
              <a:t>first-example.cc</a:t>
            </a:r>
            <a:r>
              <a:rPr lang="it-IT" sz="1700" b="1" dirty="0" smtClean="0">
                <a:solidFill>
                  <a:srgbClr val="0000FF"/>
                </a:solidFill>
              </a:rPr>
              <a:t> scratch</a:t>
            </a:r>
            <a:r>
              <a:rPr lang="it-IT" sz="1700" b="1" dirty="0" smtClean="0">
                <a:solidFill>
                  <a:srgbClr val="0000FF"/>
                </a:solidFill>
              </a:rPr>
              <a:t> </a:t>
            </a:r>
          </a:p>
          <a:p>
            <a:pPr marL="457200" indent="-457200" algn="just"/>
            <a:r>
              <a:rPr lang="it-IT" sz="1700" b="1" dirty="0" smtClean="0">
                <a:solidFill>
                  <a:srgbClr val="0000FF"/>
                </a:solidFill>
              </a:rPr>
              <a:t>.</a:t>
            </a:r>
            <a:r>
              <a:rPr lang="it-IT" sz="1700" b="1" dirty="0" smtClean="0">
                <a:solidFill>
                  <a:srgbClr val="0000FF"/>
                </a:solidFill>
              </a:rPr>
              <a:t>/</a:t>
            </a:r>
            <a:r>
              <a:rPr lang="it-IT" sz="1700" b="1" dirty="0" err="1" smtClean="0">
                <a:solidFill>
                  <a:srgbClr val="0000FF"/>
                </a:solidFill>
              </a:rPr>
              <a:t>waf</a:t>
            </a:r>
            <a:r>
              <a:rPr lang="it-IT" sz="1700" b="1" dirty="0" smtClean="0">
                <a:solidFill>
                  <a:srgbClr val="0000FF"/>
                </a:solidFill>
              </a:rPr>
              <a:t> </a:t>
            </a:r>
            <a:r>
              <a:rPr lang="it-IT" sz="1700" b="1" dirty="0" err="1" smtClean="0">
                <a:solidFill>
                  <a:srgbClr val="0000FF"/>
                </a:solidFill>
              </a:rPr>
              <a:t>--run</a:t>
            </a:r>
            <a:r>
              <a:rPr lang="it-IT" sz="1700" b="1" dirty="0" smtClean="0">
                <a:solidFill>
                  <a:srgbClr val="0000FF"/>
                </a:solidFill>
              </a:rPr>
              <a:t> scratch/</a:t>
            </a:r>
            <a:r>
              <a:rPr lang="it-IT" sz="1700" b="1" dirty="0" err="1" smtClean="0">
                <a:solidFill>
                  <a:srgbClr val="0000FF"/>
                </a:solidFill>
              </a:rPr>
              <a:t>first-example</a:t>
            </a:r>
            <a:endParaRPr lang="en-US" sz="1700" b="1" dirty="0" smtClean="0">
              <a:solidFill>
                <a:srgbClr val="0000FF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100" dirty="0" smtClean="0"/>
          </a:p>
          <a:p>
            <a:pPr marL="457200" indent="-457200" algn="just"/>
            <a:endParaRPr lang="en-US" sz="2100" dirty="0" smtClean="0"/>
          </a:p>
          <a:p>
            <a:pPr marL="457200" indent="-457200" algn="just"/>
            <a:endParaRPr lang="en-US" sz="2100" dirty="0"/>
          </a:p>
        </p:txBody>
      </p:sp>
      <p:sp>
        <p:nvSpPr>
          <p:cNvPr id="5" name="Titolo 1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pPr lvl="0"/>
            <a:r>
              <a:rPr lang="it-IT" dirty="0" smtClean="0"/>
              <a:t>Simulate </a:t>
            </a:r>
            <a:r>
              <a:rPr lang="it-IT" dirty="0" smtClean="0"/>
              <a:t>the </a:t>
            </a:r>
            <a:r>
              <a:rPr lang="it-IT" dirty="0" err="1" smtClean="0"/>
              <a:t>simple</a:t>
            </a:r>
            <a:r>
              <a:rPr lang="it-IT" dirty="0" smtClean="0"/>
              <a:t> scenario (</a:t>
            </a:r>
            <a:r>
              <a:rPr lang="it-IT" dirty="0" err="1" smtClean="0"/>
              <a:t>ideal</a:t>
            </a:r>
            <a:r>
              <a:rPr lang="it-IT" dirty="0" smtClean="0"/>
              <a:t> </a:t>
            </a:r>
            <a:r>
              <a:rPr lang="it-IT" dirty="0" err="1" smtClean="0"/>
              <a:t>communication</a:t>
            </a:r>
            <a:r>
              <a:rPr lang="it-IT" dirty="0" smtClean="0"/>
              <a:t>)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it-IT" sz="4000" dirty="0" smtClean="0"/>
              <a:t>EM </a:t>
            </a:r>
            <a:r>
              <a:rPr lang="it-IT" sz="4000" dirty="0" err="1" smtClean="0"/>
              <a:t>example</a:t>
            </a:r>
            <a:endParaRPr lang="en" sz="4000" dirty="0"/>
          </a:p>
        </p:txBody>
      </p:sp>
      <p:sp>
        <p:nvSpPr>
          <p:cNvPr id="24" name="Shape 24"/>
          <p:cNvSpPr txBox="1"/>
          <p:nvPr/>
        </p:nvSpPr>
        <p:spPr>
          <a:xfrm>
            <a:off x="199950" y="6296575"/>
            <a:ext cx="82953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Giuseppe Piro, Ph.D. </a:t>
            </a:r>
          </a:p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000" b="1" u="sng">
                <a:solidFill>
                  <a:srgbClr val="0000FF"/>
                </a:solidFill>
                <a:hlinkClick r:id="rId3"/>
              </a:rPr>
              <a:t>giuseppe.piro@poliba.it</a:t>
            </a:r>
            <a:r>
              <a:rPr lang="en" sz="1000" b="1">
                <a:solidFill>
                  <a:srgbClr val="0000FF"/>
                </a:solidFill>
              </a:rPr>
              <a:t> telematics.poliba.it/piro</a:t>
            </a:r>
          </a:p>
          <a:p>
            <a:pPr>
              <a:buNone/>
            </a:pPr>
            <a:r>
              <a:rPr lang="en" sz="1000" b="1">
                <a:solidFill>
                  <a:srgbClr val="0000FF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52400" y="-304800"/>
            <a:ext cx="8229600" cy="1143000"/>
          </a:xfrm>
        </p:spPr>
        <p:txBody>
          <a:bodyPr/>
          <a:lstStyle/>
          <a:p>
            <a:pPr lvl="0"/>
            <a:r>
              <a:rPr lang="it-IT" dirty="0" err="1" smtClean="0"/>
              <a:t>Goals</a:t>
            </a:r>
            <a:endParaRPr lang="en" dirty="0"/>
          </a:p>
        </p:txBody>
      </p:sp>
      <p:sp>
        <p:nvSpPr>
          <p:cNvPr id="15" name="Segnaposto testo 14"/>
          <p:cNvSpPr>
            <a:spLocks noGrp="1"/>
          </p:cNvSpPr>
          <p:nvPr>
            <p:ph type="body" idx="1"/>
          </p:nvPr>
        </p:nvSpPr>
        <p:spPr>
          <a:xfrm>
            <a:off x="76200" y="990600"/>
            <a:ext cx="8229600" cy="49677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it-IT" sz="2500" dirty="0" smtClean="0"/>
              <a:t>E</a:t>
            </a:r>
            <a:r>
              <a:rPr lang="en" sz="2500" dirty="0" smtClean="0"/>
              <a:t>xample dedicated to electromagnetic communication</a:t>
            </a:r>
          </a:p>
          <a:p>
            <a:pPr>
              <a:buFont typeface="Arial"/>
              <a:buChar char="•"/>
            </a:pPr>
            <a:r>
              <a:rPr lang="en" sz="2500" dirty="0" smtClean="0"/>
              <a:t>Single transmitter / receiver pair</a:t>
            </a:r>
            <a:endParaRPr lang="it-IT" sz="2500" dirty="0" smtClean="0"/>
          </a:p>
          <a:p>
            <a:pPr>
              <a:buFont typeface="Arial"/>
              <a:buChar char="•"/>
            </a:pPr>
            <a:r>
              <a:rPr lang="en" sz="2500" dirty="0" smtClean="0"/>
              <a:t>Re-use the NANO-SIM cod</a:t>
            </a:r>
            <a:r>
              <a:rPr lang="it-IT" sz="2500" dirty="0" smtClean="0"/>
              <a:t>e, b</a:t>
            </a:r>
            <a:r>
              <a:rPr lang="en" sz="2500" dirty="0" smtClean="0"/>
              <a:t>ut fit into P1906.1 framework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199950" y="6296575"/>
            <a:ext cx="82953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Giuseppe Piro, Ph.D. </a:t>
            </a:r>
          </a:p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000" b="1" u="sng">
                <a:solidFill>
                  <a:srgbClr val="0000FF"/>
                </a:solidFill>
                <a:hlinkClick r:id="rId3"/>
              </a:rPr>
              <a:t>giuseppe.piro@poliba.it</a:t>
            </a:r>
            <a:r>
              <a:rPr lang="en" sz="10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 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0" y="3048000"/>
            <a:ext cx="1778000" cy="32004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048000"/>
            <a:ext cx="2362200" cy="32258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534400" cy="838200"/>
          </a:xfrm>
        </p:spPr>
        <p:txBody>
          <a:bodyPr/>
          <a:lstStyle/>
          <a:p>
            <a:pPr lvl="0"/>
            <a:r>
              <a:rPr lang="it-IT" dirty="0" err="1" smtClean="0"/>
              <a:t>Message</a:t>
            </a:r>
            <a:r>
              <a:rPr lang="it-IT" dirty="0" smtClean="0"/>
              <a:t> </a:t>
            </a:r>
            <a:r>
              <a:rPr lang="it-IT" dirty="0" err="1" smtClean="0"/>
              <a:t>Carrier</a:t>
            </a:r>
            <a:endParaRPr lang="en" dirty="0"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28600" y="945150"/>
            <a:ext cx="8686800" cy="4967700"/>
          </a:xfrm>
        </p:spPr>
        <p:txBody>
          <a:bodyPr/>
          <a:lstStyle/>
          <a:p>
            <a:pPr lvl="0">
              <a:buFont typeface="Arial"/>
              <a:buChar char="•"/>
            </a:pPr>
            <a:r>
              <a:rPr lang="it-IT" sz="2000" b="1" dirty="0" smtClean="0"/>
              <a:t>P1906.</a:t>
            </a:r>
            <a:r>
              <a:rPr lang="it-IT" sz="2000" b="1" dirty="0" err="1" smtClean="0"/>
              <a:t>1</a:t>
            </a:r>
            <a:r>
              <a:rPr lang="it-IT" sz="2000" b="1" dirty="0" smtClean="0"/>
              <a:t> EM </a:t>
            </a:r>
            <a:r>
              <a:rPr lang="it-IT" sz="2000" b="1" dirty="0" err="1" smtClean="0"/>
              <a:t>Example</a:t>
            </a:r>
            <a:r>
              <a:rPr lang="it-IT" sz="2000" b="1" dirty="0" smtClean="0"/>
              <a:t>: An </a:t>
            </a:r>
            <a:r>
              <a:rPr lang="en-US" sz="2000" b="1" dirty="0" smtClean="0"/>
              <a:t>electromagnetic wave (physical) from 0.3 to 3 terahertz (THz)</a:t>
            </a:r>
          </a:p>
          <a:p>
            <a:pPr lvl="0">
              <a:buFont typeface="Arial"/>
              <a:buChar char="•"/>
            </a:pPr>
            <a:r>
              <a:rPr lang="en-US" sz="2000" dirty="0" smtClean="0"/>
              <a:t>Parameters:</a:t>
            </a:r>
          </a:p>
          <a:p>
            <a:pPr lvl="1">
              <a:buFont typeface="Wingdings" charset="2"/>
              <a:buChar char="ü"/>
            </a:pPr>
            <a:r>
              <a:rPr lang="en-US" sz="2000" dirty="0" smtClean="0"/>
              <a:t>Number of </a:t>
            </a:r>
            <a:r>
              <a:rPr lang="en-US" sz="2000" dirty="0" err="1" smtClean="0"/>
              <a:t>subchannels</a:t>
            </a:r>
            <a:endParaRPr lang="en-US" sz="2000" dirty="0" smtClean="0"/>
          </a:p>
          <a:p>
            <a:pPr lvl="1">
              <a:buFont typeface="Wingdings" charset="2"/>
              <a:buChar char="ü"/>
            </a:pPr>
            <a:r>
              <a:rPr lang="en-US" sz="2000" dirty="0" smtClean="0"/>
              <a:t>Bandwidth size</a:t>
            </a:r>
          </a:p>
          <a:p>
            <a:pPr lvl="1">
              <a:buFont typeface="Wingdings" charset="2"/>
              <a:buChar char="ü"/>
            </a:pPr>
            <a:r>
              <a:rPr lang="en-US" sz="2000" dirty="0" smtClean="0"/>
              <a:t>Central frequency</a:t>
            </a:r>
          </a:p>
          <a:p>
            <a:pPr lvl="1">
              <a:buFont typeface="Wingdings" charset="2"/>
              <a:buChar char="ü"/>
            </a:pPr>
            <a:r>
              <a:rPr lang="en-US" sz="2000" dirty="0" smtClean="0"/>
              <a:t>Pulse duration</a:t>
            </a:r>
          </a:p>
          <a:p>
            <a:pPr lvl="1">
              <a:buFont typeface="Wingdings" charset="2"/>
              <a:buChar char="ü"/>
            </a:pPr>
            <a:r>
              <a:rPr lang="en-US" sz="2000" dirty="0" smtClean="0"/>
              <a:t>Pulse interval</a:t>
            </a:r>
          </a:p>
          <a:p>
            <a:pPr lvl="1">
              <a:buFont typeface="Wingdings" charset="2"/>
              <a:buChar char="ü"/>
            </a:pPr>
            <a:r>
              <a:rPr lang="en-US" sz="2000" dirty="0" smtClean="0"/>
              <a:t>Starting time</a:t>
            </a:r>
          </a:p>
          <a:p>
            <a:pPr lvl="1">
              <a:buFont typeface="Wingdings" charset="2"/>
              <a:buChar char="ü"/>
            </a:pPr>
            <a:r>
              <a:rPr lang="en-US" sz="2000" dirty="0" smtClean="0"/>
              <a:t>Duration</a:t>
            </a:r>
          </a:p>
          <a:p>
            <a:pPr lvl="1">
              <a:buFont typeface="Wingdings" charset="2"/>
              <a:buChar char="ü"/>
            </a:pPr>
            <a:r>
              <a:rPr lang="en-US" sz="2000" dirty="0" smtClean="0"/>
              <a:t>Spectrum Values (i.e., Power Spectral Density) </a:t>
            </a:r>
          </a:p>
          <a:p>
            <a:pPr lvl="1">
              <a:buFont typeface="Wingdings" charset="2"/>
              <a:buChar char="ü"/>
            </a:pPr>
            <a:r>
              <a:rPr lang="en-US" sz="2000" dirty="0" smtClean="0"/>
              <a:t>Message to transmit (packet)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All the parameters are set by the perturbation component before the physical transmission</a:t>
            </a:r>
          </a:p>
          <a:p>
            <a:pPr lvl="1">
              <a:buFont typeface="Arial"/>
              <a:buChar char="•"/>
            </a:pPr>
            <a:endParaRPr lang="en-US" sz="2000" dirty="0" smtClean="0"/>
          </a:p>
          <a:p>
            <a:pPr lvl="0">
              <a:buFont typeface="Arial"/>
              <a:buChar char="•"/>
            </a:pPr>
            <a:endParaRPr lang="it-IT" sz="2000" dirty="0" smtClean="0"/>
          </a:p>
          <a:p>
            <a:pPr>
              <a:buFont typeface="Arial"/>
              <a:buChar char="•"/>
            </a:pPr>
            <a:endParaRPr lang="it-IT" sz="2000" dirty="0" smtClean="0"/>
          </a:p>
          <a:p>
            <a:pPr lvl="0">
              <a:buFont typeface="Arial"/>
              <a:buChar char="•"/>
            </a:pPr>
            <a:endParaRPr lang="en" sz="2000" dirty="0"/>
          </a:p>
        </p:txBody>
      </p:sp>
      <p:sp>
        <p:nvSpPr>
          <p:cNvPr id="52" name="Shape 52"/>
          <p:cNvSpPr txBox="1"/>
          <p:nvPr/>
        </p:nvSpPr>
        <p:spPr>
          <a:xfrm>
            <a:off x="199950" y="6296575"/>
            <a:ext cx="82953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Giuseppe Piro, Ph.D. </a:t>
            </a:r>
          </a:p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000" b="1" u="sng">
                <a:solidFill>
                  <a:srgbClr val="0000FF"/>
                </a:solidFill>
                <a:hlinkClick r:id="rId3"/>
              </a:rPr>
              <a:t>giuseppe.piro@poliba.it</a:t>
            </a:r>
            <a:r>
              <a:rPr lang="en" sz="10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807370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229600" cy="715963"/>
          </a:xfrm>
        </p:spPr>
        <p:txBody>
          <a:bodyPr/>
          <a:lstStyle/>
          <a:p>
            <a:pPr lvl="0"/>
            <a:r>
              <a:rPr lang="it-IT" smtClean="0"/>
              <a:t>Field</a:t>
            </a:r>
            <a:r>
              <a:rPr lang="it-IT" dirty="0" smtClean="0"/>
              <a:t> (optional)</a:t>
            </a:r>
            <a:endParaRPr lang="en" dirty="0"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/>
              <a:buChar char="•"/>
            </a:pPr>
            <a:r>
              <a:rPr lang="it-IT" sz="2000" b="1" dirty="0" smtClean="0"/>
              <a:t>P1906.1 EM </a:t>
            </a:r>
            <a:r>
              <a:rPr lang="it-IT" sz="2000" b="1" dirty="0" err="1" smtClean="0"/>
              <a:t>Example</a:t>
            </a:r>
            <a:r>
              <a:rPr lang="it-IT" sz="2000" b="1" dirty="0" smtClean="0"/>
              <a:t>: </a:t>
            </a:r>
            <a:r>
              <a:rPr lang="it-IT" sz="2000" b="1" dirty="0" err="1" smtClean="0"/>
              <a:t>Ability</a:t>
            </a:r>
            <a:r>
              <a:rPr lang="it-IT" sz="2000" b="1" dirty="0" smtClean="0"/>
              <a:t> of </a:t>
            </a:r>
            <a:r>
              <a:rPr lang="it-IT" sz="2000" b="1" dirty="0" err="1" smtClean="0"/>
              <a:t>wave</a:t>
            </a:r>
            <a:r>
              <a:rPr lang="it-IT" sz="2000" b="1" dirty="0" smtClean="0"/>
              <a:t> to be </a:t>
            </a:r>
            <a:r>
              <a:rPr lang="it-IT" sz="2000" b="1" dirty="0" err="1" smtClean="0"/>
              <a:t>directed</a:t>
            </a:r>
            <a:r>
              <a:rPr lang="it-IT" sz="2000" b="1" dirty="0" smtClean="0"/>
              <a:t> in </a:t>
            </a:r>
            <a:r>
              <a:rPr lang="it-IT" sz="2000" b="1" dirty="0" err="1" smtClean="0"/>
              <a:t>particular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direction</a:t>
            </a:r>
            <a:endParaRPr lang="it-IT" sz="2000" b="1" dirty="0" smtClean="0"/>
          </a:p>
          <a:p>
            <a:pPr lvl="1" algn="just">
              <a:buFont typeface="Arial"/>
              <a:buChar char="•"/>
            </a:pPr>
            <a:r>
              <a:rPr lang="it-IT" sz="2000" dirty="0" smtClean="0"/>
              <a:t>assume </a:t>
            </a:r>
            <a:r>
              <a:rPr lang="it-IT" sz="2000" dirty="0" err="1" smtClean="0"/>
              <a:t>omnidirectional</a:t>
            </a:r>
            <a:endParaRPr lang="it-IT" sz="2000" dirty="0" smtClean="0"/>
          </a:p>
          <a:p>
            <a:pPr lvl="0"/>
            <a:endParaRPr lang="it-IT" sz="2000" dirty="0" smtClean="0"/>
          </a:p>
          <a:p>
            <a:pPr lvl="0"/>
            <a:endParaRPr lang="it-IT" sz="2000" dirty="0" smtClean="0"/>
          </a:p>
          <a:p>
            <a:pPr lvl="0"/>
            <a:r>
              <a:rPr lang="it-IT" sz="2000" dirty="0" smtClean="0"/>
              <a:t> </a:t>
            </a:r>
            <a:endParaRPr lang="en" sz="2000" dirty="0"/>
          </a:p>
        </p:txBody>
      </p:sp>
      <p:sp>
        <p:nvSpPr>
          <p:cNvPr id="52" name="Shape 52"/>
          <p:cNvSpPr txBox="1"/>
          <p:nvPr/>
        </p:nvSpPr>
        <p:spPr>
          <a:xfrm>
            <a:off x="199950" y="6296575"/>
            <a:ext cx="82953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Giuseppe Piro, Ph.D. </a:t>
            </a:r>
          </a:p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000" b="1" u="sng">
                <a:solidFill>
                  <a:srgbClr val="0000FF"/>
                </a:solidFill>
                <a:hlinkClick r:id="rId3"/>
              </a:rPr>
              <a:t>giuseppe.piro@poliba.it</a:t>
            </a:r>
            <a:r>
              <a:rPr lang="en" sz="1000" b="1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buNone/>
            </a:pPr>
            <a:r>
              <a:rPr lang="en" sz="1000" b="1">
                <a:solidFill>
                  <a:srgbClr val="0000FF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1158</Words>
  <Application>Microsoft Macintosh PowerPoint</Application>
  <PresentationFormat>Presentazione su schermo (4:3)</PresentationFormat>
  <Paragraphs>253</Paragraphs>
  <Slides>22</Slides>
  <Notes>22</Notes>
  <HiddenSlides>0</HiddenSlides>
  <MMClips>0</MMClips>
  <ScaleCrop>false</ScaleCrop>
  <HeadingPairs>
    <vt:vector size="4" baseType="variant">
      <vt:variant>
        <vt:lpstr>Modello struttura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3" baseType="lpstr">
      <vt:lpstr>simple-light</vt:lpstr>
      <vt:lpstr>Mapping scheme   from the P1906.1 reference model to the reference code</vt:lpstr>
      <vt:lpstr>Core of the module (list of classes)        </vt:lpstr>
      <vt:lpstr>Interaction among components and entities (1/2)</vt:lpstr>
      <vt:lpstr>Interaction among components and entities (2/2)</vt:lpstr>
      <vt:lpstr>Simulate the simple scenario (ideal communication)</vt:lpstr>
      <vt:lpstr>EM example</vt:lpstr>
      <vt:lpstr>Goals</vt:lpstr>
      <vt:lpstr>Message Carrier</vt:lpstr>
      <vt:lpstr>Field (optional)</vt:lpstr>
      <vt:lpstr>Pertubation</vt:lpstr>
      <vt:lpstr>Specificity</vt:lpstr>
      <vt:lpstr>Motion/Flow</vt:lpstr>
      <vt:lpstr>Motion/Flow</vt:lpstr>
      <vt:lpstr>Motion/Flow</vt:lpstr>
      <vt:lpstr>Simulate the EM example</vt:lpstr>
      <vt:lpstr>Molecular example</vt:lpstr>
      <vt:lpstr>Goals</vt:lpstr>
      <vt:lpstr>Message Carrier</vt:lpstr>
      <vt:lpstr>Field (optional)</vt:lpstr>
      <vt:lpstr>Pertubation</vt:lpstr>
      <vt:lpstr>Specificity</vt:lpstr>
      <vt:lpstr>Motion/Flow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model for the P1906 framework new update 2 Apr. 2014</dc:title>
  <dc:creator>Stephen F Bush</dc:creator>
  <cp:lastModifiedBy>Giuseppe Piro</cp:lastModifiedBy>
  <cp:revision>61</cp:revision>
  <dcterms:created xsi:type="dcterms:W3CDTF">2014-09-03T08:09:35Z</dcterms:created>
  <dcterms:modified xsi:type="dcterms:W3CDTF">2014-09-03T08:27:36Z</dcterms:modified>
</cp:coreProperties>
</file>