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</p:sldIdLst>
  <p:sldSz cx="18288000" cy="10287000"/>
  <p:notesSz cx="6858000" cy="9144000"/>
  <p:embeddedFontLst>
    <p:embeddedFont>
      <p:font typeface="More Sugar" charset="1" panose="00000000000000000000"/>
      <p:regular r:id="rId9"/>
    </p:embeddedFont>
    <p:embeddedFont>
      <p:font typeface="Open Sans" charset="1" panose="020B0606030504020204"/>
      <p:regular r:id="rId10"/>
    </p:embeddedFont>
    <p:embeddedFont>
      <p:font typeface="Open Sans Bold" charset="1" panose="020B0806030504020204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slide3.xml" Type="http://schemas.openxmlformats.org/officeDocument/2006/relationships/slide"/><Relationship Id="rId4" Target="slide2.xml" Type="http://schemas.openxmlformats.org/officeDocument/2006/relationships/slid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png" Type="http://schemas.openxmlformats.org/officeDocument/2006/relationships/image"/><Relationship Id="rId11" Target="slide1.xml" Type="http://schemas.openxmlformats.org/officeDocument/2006/relationships/slide"/><Relationship Id="rId12" Target="slide3.xml" Type="http://schemas.openxmlformats.org/officeDocument/2006/relationships/slid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slide1.xml" Type="http://schemas.openxmlformats.org/officeDocument/2006/relationships/slide"/><Relationship Id="rId4" Target="slide2.xml" Type="http://schemas.openxmlformats.org/officeDocument/2006/relationships/slide"/><Relationship Id="rId5" Target="../media/image11.png" Type="http://schemas.openxmlformats.org/officeDocument/2006/relationships/image"/><Relationship Id="rId6" Target="../media/image1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49" r="0" b="-849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75698" y="1130497"/>
            <a:ext cx="14736604" cy="1708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999">
                <a:solidFill>
                  <a:srgbClr val="FFFFFF"/>
                </a:solidFill>
                <a:latin typeface="More Sugar"/>
                <a:ea typeface="More Sugar"/>
                <a:cs typeface="More Sugar"/>
                <a:sym typeface="More Sugar"/>
              </a:rPr>
              <a:t>Adventure Works Cycles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540107" y="4764484"/>
            <a:ext cx="2826595" cy="758032"/>
            <a:chOff x="0" y="0"/>
            <a:chExt cx="744453" cy="19964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4453" cy="199646"/>
            </a:xfrm>
            <a:custGeom>
              <a:avLst/>
              <a:gdLst/>
              <a:ahLst/>
              <a:cxnLst/>
              <a:rect r="r" b="b" t="t" l="l"/>
              <a:pathLst>
                <a:path h="199646" w="744453">
                  <a:moveTo>
                    <a:pt x="99823" y="0"/>
                  </a:moveTo>
                  <a:lnTo>
                    <a:pt x="644630" y="0"/>
                  </a:lnTo>
                  <a:cubicBezTo>
                    <a:pt x="671105" y="0"/>
                    <a:pt x="696495" y="10517"/>
                    <a:pt x="715216" y="29238"/>
                  </a:cubicBezTo>
                  <a:cubicBezTo>
                    <a:pt x="733936" y="47958"/>
                    <a:pt x="744453" y="73348"/>
                    <a:pt x="744453" y="99823"/>
                  </a:cubicBezTo>
                  <a:lnTo>
                    <a:pt x="744453" y="99823"/>
                  </a:lnTo>
                  <a:cubicBezTo>
                    <a:pt x="744453" y="126298"/>
                    <a:pt x="733936" y="151688"/>
                    <a:pt x="715216" y="170409"/>
                  </a:cubicBezTo>
                  <a:cubicBezTo>
                    <a:pt x="696495" y="189129"/>
                    <a:pt x="671105" y="199646"/>
                    <a:pt x="644630" y="199646"/>
                  </a:cubicBezTo>
                  <a:lnTo>
                    <a:pt x="99823" y="199646"/>
                  </a:lnTo>
                  <a:cubicBezTo>
                    <a:pt x="73348" y="199646"/>
                    <a:pt x="47958" y="189129"/>
                    <a:pt x="29238" y="170409"/>
                  </a:cubicBezTo>
                  <a:cubicBezTo>
                    <a:pt x="10517" y="151688"/>
                    <a:pt x="0" y="126298"/>
                    <a:pt x="0" y="99823"/>
                  </a:cubicBezTo>
                  <a:lnTo>
                    <a:pt x="0" y="99823"/>
                  </a:lnTo>
                  <a:cubicBezTo>
                    <a:pt x="0" y="73348"/>
                    <a:pt x="10517" y="47958"/>
                    <a:pt x="29238" y="29238"/>
                  </a:cubicBezTo>
                  <a:cubicBezTo>
                    <a:pt x="47958" y="10517"/>
                    <a:pt x="73348" y="0"/>
                    <a:pt x="99823" y="0"/>
                  </a:cubicBezTo>
                  <a:close/>
                </a:path>
              </a:pathLst>
            </a:custGeom>
            <a:solidFill>
              <a:srgbClr val="959594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744453" cy="2377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u="sng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  <a:hlinkClick r:id="rId3" action="ppaction://hlinksldjump"/>
                </a:rPr>
                <a:t>REPORTE USA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540107" y="3657143"/>
            <a:ext cx="2826595" cy="758032"/>
            <a:chOff x="0" y="0"/>
            <a:chExt cx="744453" cy="19964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744453" cy="199646"/>
            </a:xfrm>
            <a:custGeom>
              <a:avLst/>
              <a:gdLst/>
              <a:ahLst/>
              <a:cxnLst/>
              <a:rect r="r" b="b" t="t" l="l"/>
              <a:pathLst>
                <a:path h="199646" w="744453">
                  <a:moveTo>
                    <a:pt x="99823" y="0"/>
                  </a:moveTo>
                  <a:lnTo>
                    <a:pt x="644630" y="0"/>
                  </a:lnTo>
                  <a:cubicBezTo>
                    <a:pt x="671105" y="0"/>
                    <a:pt x="696495" y="10517"/>
                    <a:pt x="715216" y="29238"/>
                  </a:cubicBezTo>
                  <a:cubicBezTo>
                    <a:pt x="733936" y="47958"/>
                    <a:pt x="744453" y="73348"/>
                    <a:pt x="744453" y="99823"/>
                  </a:cubicBezTo>
                  <a:lnTo>
                    <a:pt x="744453" y="99823"/>
                  </a:lnTo>
                  <a:cubicBezTo>
                    <a:pt x="744453" y="126298"/>
                    <a:pt x="733936" y="151688"/>
                    <a:pt x="715216" y="170409"/>
                  </a:cubicBezTo>
                  <a:cubicBezTo>
                    <a:pt x="696495" y="189129"/>
                    <a:pt x="671105" y="199646"/>
                    <a:pt x="644630" y="199646"/>
                  </a:cubicBezTo>
                  <a:lnTo>
                    <a:pt x="99823" y="199646"/>
                  </a:lnTo>
                  <a:cubicBezTo>
                    <a:pt x="73348" y="199646"/>
                    <a:pt x="47958" y="189129"/>
                    <a:pt x="29238" y="170409"/>
                  </a:cubicBezTo>
                  <a:cubicBezTo>
                    <a:pt x="10517" y="151688"/>
                    <a:pt x="0" y="126298"/>
                    <a:pt x="0" y="99823"/>
                  </a:cubicBezTo>
                  <a:lnTo>
                    <a:pt x="0" y="99823"/>
                  </a:lnTo>
                  <a:cubicBezTo>
                    <a:pt x="0" y="73348"/>
                    <a:pt x="10517" y="47958"/>
                    <a:pt x="29238" y="29238"/>
                  </a:cubicBezTo>
                  <a:cubicBezTo>
                    <a:pt x="47958" y="10517"/>
                    <a:pt x="73348" y="0"/>
                    <a:pt x="99823" y="0"/>
                  </a:cubicBezTo>
                  <a:close/>
                </a:path>
              </a:pathLst>
            </a:custGeom>
            <a:solidFill>
              <a:srgbClr val="959594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744453" cy="2377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u="sng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  <a:hlinkClick r:id="rId4" action="ppaction://hlinksldjump"/>
                </a:rPr>
                <a:t>REPORTE GLOBAL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4746843" y="7880358"/>
            <a:ext cx="8794314" cy="13779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FFFFFF"/>
                </a:solidFill>
                <a:latin typeface="More Sugar"/>
                <a:ea typeface="More Sugar"/>
                <a:cs typeface="More Sugar"/>
                <a:sym typeface="More Sugar"/>
              </a:rPr>
              <a:t>Reporte Financiero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2D8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16314" y="158644"/>
            <a:ext cx="2826595" cy="2066718"/>
          </a:xfrm>
          <a:custGeom>
            <a:avLst/>
            <a:gdLst/>
            <a:ahLst/>
            <a:cxnLst/>
            <a:rect r="r" b="b" t="t" l="l"/>
            <a:pathLst>
              <a:path h="2066718" w="2826595">
                <a:moveTo>
                  <a:pt x="0" y="0"/>
                </a:moveTo>
                <a:lnTo>
                  <a:pt x="2826595" y="0"/>
                </a:lnTo>
                <a:lnTo>
                  <a:pt x="2826595" y="2066718"/>
                </a:lnTo>
                <a:lnTo>
                  <a:pt x="0" y="20667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2678256" y="2762946"/>
            <a:ext cx="5432976" cy="3749095"/>
          </a:xfrm>
          <a:prstGeom prst="rect">
            <a:avLst/>
          </a:prstGeom>
        </p:spPr>
      </p:pic>
      <p:sp>
        <p:nvSpPr>
          <p:cNvPr name="Freeform 4" id="4"/>
          <p:cNvSpPr/>
          <p:nvPr/>
        </p:nvSpPr>
        <p:spPr>
          <a:xfrm flipH="false" flipV="false" rot="0">
            <a:off x="13498021" y="6212992"/>
            <a:ext cx="4143523" cy="3782815"/>
          </a:xfrm>
          <a:custGeom>
            <a:avLst/>
            <a:gdLst/>
            <a:ahLst/>
            <a:cxnLst/>
            <a:rect r="r" b="b" t="t" l="l"/>
            <a:pathLst>
              <a:path h="3782815" w="4143523">
                <a:moveTo>
                  <a:pt x="0" y="0"/>
                </a:moveTo>
                <a:lnTo>
                  <a:pt x="4143523" y="0"/>
                </a:lnTo>
                <a:lnTo>
                  <a:pt x="4143523" y="3782815"/>
                </a:lnTo>
                <a:lnTo>
                  <a:pt x="0" y="378281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0926" t="0" r="-16535" b="0"/>
            </a:stretch>
          </a:blipFill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557539" y="6607449"/>
            <a:ext cx="5824438" cy="3645061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0">
            <a:off x="3880325" y="4456471"/>
            <a:ext cx="3178866" cy="1374057"/>
            <a:chOff x="0" y="0"/>
            <a:chExt cx="837232" cy="36189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37232" cy="361892"/>
            </a:xfrm>
            <a:custGeom>
              <a:avLst/>
              <a:gdLst/>
              <a:ahLst/>
              <a:cxnLst/>
              <a:rect r="r" b="b" t="t" l="l"/>
              <a:pathLst>
                <a:path h="361892" w="837232">
                  <a:moveTo>
                    <a:pt x="158303" y="0"/>
                  </a:moveTo>
                  <a:lnTo>
                    <a:pt x="678929" y="0"/>
                  </a:lnTo>
                  <a:cubicBezTo>
                    <a:pt x="720914" y="0"/>
                    <a:pt x="761179" y="16678"/>
                    <a:pt x="790866" y="46366"/>
                  </a:cubicBezTo>
                  <a:cubicBezTo>
                    <a:pt x="820554" y="76054"/>
                    <a:pt x="837232" y="116319"/>
                    <a:pt x="837232" y="158303"/>
                  </a:cubicBezTo>
                  <a:lnTo>
                    <a:pt x="837232" y="203588"/>
                  </a:lnTo>
                  <a:cubicBezTo>
                    <a:pt x="837232" y="291017"/>
                    <a:pt x="766357" y="361892"/>
                    <a:pt x="678929" y="361892"/>
                  </a:cubicBezTo>
                  <a:lnTo>
                    <a:pt x="158303" y="361892"/>
                  </a:lnTo>
                  <a:cubicBezTo>
                    <a:pt x="116319" y="361892"/>
                    <a:pt x="76054" y="345213"/>
                    <a:pt x="46366" y="315526"/>
                  </a:cubicBezTo>
                  <a:cubicBezTo>
                    <a:pt x="16678" y="285838"/>
                    <a:pt x="0" y="245573"/>
                    <a:pt x="0" y="203588"/>
                  </a:cubicBezTo>
                  <a:lnTo>
                    <a:pt x="0" y="158303"/>
                  </a:lnTo>
                  <a:cubicBezTo>
                    <a:pt x="0" y="70875"/>
                    <a:pt x="70875" y="0"/>
                    <a:pt x="158303" y="0"/>
                  </a:cubicBezTo>
                  <a:close/>
                </a:path>
              </a:pathLst>
            </a:custGeom>
            <a:solidFill>
              <a:srgbClr val="DA6E28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837232" cy="3999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TOTAL QUANTITY PER YEAR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3135790" y="222676"/>
            <a:ext cx="14505754" cy="1056510"/>
            <a:chOff x="0" y="0"/>
            <a:chExt cx="3820445" cy="27825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820445" cy="278258"/>
            </a:xfrm>
            <a:custGeom>
              <a:avLst/>
              <a:gdLst/>
              <a:ahLst/>
              <a:cxnLst/>
              <a:rect r="r" b="b" t="t" l="l"/>
              <a:pathLst>
                <a:path h="278258" w="3820445">
                  <a:moveTo>
                    <a:pt x="27219" y="0"/>
                  </a:moveTo>
                  <a:lnTo>
                    <a:pt x="3793226" y="0"/>
                  </a:lnTo>
                  <a:cubicBezTo>
                    <a:pt x="3800445" y="0"/>
                    <a:pt x="3807368" y="2868"/>
                    <a:pt x="3812473" y="7972"/>
                  </a:cubicBezTo>
                  <a:cubicBezTo>
                    <a:pt x="3817578" y="13077"/>
                    <a:pt x="3820445" y="20000"/>
                    <a:pt x="3820445" y="27219"/>
                  </a:cubicBezTo>
                  <a:lnTo>
                    <a:pt x="3820445" y="251038"/>
                  </a:lnTo>
                  <a:cubicBezTo>
                    <a:pt x="3820445" y="258257"/>
                    <a:pt x="3817578" y="265181"/>
                    <a:pt x="3812473" y="270285"/>
                  </a:cubicBezTo>
                  <a:cubicBezTo>
                    <a:pt x="3807368" y="275390"/>
                    <a:pt x="3800445" y="278258"/>
                    <a:pt x="3793226" y="278258"/>
                  </a:cubicBezTo>
                  <a:lnTo>
                    <a:pt x="27219" y="278258"/>
                  </a:lnTo>
                  <a:cubicBezTo>
                    <a:pt x="20000" y="278258"/>
                    <a:pt x="13077" y="275390"/>
                    <a:pt x="7972" y="270285"/>
                  </a:cubicBezTo>
                  <a:cubicBezTo>
                    <a:pt x="2868" y="265181"/>
                    <a:pt x="0" y="258257"/>
                    <a:pt x="0" y="251038"/>
                  </a:cubicBezTo>
                  <a:lnTo>
                    <a:pt x="0" y="27219"/>
                  </a:lnTo>
                  <a:cubicBezTo>
                    <a:pt x="0" y="20000"/>
                    <a:pt x="2868" y="13077"/>
                    <a:pt x="7972" y="7972"/>
                  </a:cubicBezTo>
                  <a:cubicBezTo>
                    <a:pt x="13077" y="2868"/>
                    <a:pt x="20000" y="0"/>
                    <a:pt x="27219" y="0"/>
                  </a:cubicBezTo>
                  <a:close/>
                </a:path>
              </a:pathLst>
            </a:custGeom>
            <a:solidFill>
              <a:srgbClr val="3A6B5B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85725"/>
              <a:ext cx="3820445" cy="3639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299"/>
                </a:lnSpc>
                <a:spcBef>
                  <a:spcPct val="0"/>
                </a:spcBef>
              </a:pPr>
              <a:r>
                <a:rPr lang="en-US" sz="4499">
                  <a:solidFill>
                    <a:srgbClr val="FFFFFF"/>
                  </a:solidFill>
                  <a:latin typeface="More Sugar"/>
                  <a:ea typeface="More Sugar"/>
                  <a:cs typeface="More Sugar"/>
                  <a:sym typeface="More Sugar"/>
                </a:rPr>
                <a:t>Reporte Financiero - Global</a:t>
              </a:r>
            </a:p>
          </p:txBody>
        </p: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8079195" y="3098116"/>
            <a:ext cx="2328720" cy="135842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0516500" y="3106552"/>
            <a:ext cx="2311848" cy="1348578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8046367" y="4546508"/>
            <a:ext cx="2364532" cy="137931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7632331" y="6645624"/>
            <a:ext cx="5861710" cy="3765077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0516500" y="4572849"/>
            <a:ext cx="2311848" cy="1348578"/>
          </a:xfrm>
          <a:prstGeom prst="rect">
            <a:avLst/>
          </a:prstGeom>
        </p:spPr>
      </p:pic>
      <p:grpSp>
        <p:nvGrpSpPr>
          <p:cNvPr name="Group 17" id="17"/>
          <p:cNvGrpSpPr/>
          <p:nvPr/>
        </p:nvGrpSpPr>
        <p:grpSpPr>
          <a:xfrm rot="0">
            <a:off x="3475867" y="1430899"/>
            <a:ext cx="4263285" cy="858495"/>
            <a:chOff x="0" y="0"/>
            <a:chExt cx="1122840" cy="22610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122840" cy="226106"/>
            </a:xfrm>
            <a:custGeom>
              <a:avLst/>
              <a:gdLst/>
              <a:ahLst/>
              <a:cxnLst/>
              <a:rect r="r" b="b" t="t" l="l"/>
              <a:pathLst>
                <a:path h="226106" w="1122840">
                  <a:moveTo>
                    <a:pt x="92614" y="0"/>
                  </a:moveTo>
                  <a:lnTo>
                    <a:pt x="1030227" y="0"/>
                  </a:lnTo>
                  <a:cubicBezTo>
                    <a:pt x="1081376" y="0"/>
                    <a:pt x="1122840" y="41464"/>
                    <a:pt x="1122840" y="92614"/>
                  </a:cubicBezTo>
                  <a:lnTo>
                    <a:pt x="1122840" y="133492"/>
                  </a:lnTo>
                  <a:cubicBezTo>
                    <a:pt x="1122840" y="158055"/>
                    <a:pt x="1113083" y="181611"/>
                    <a:pt x="1095715" y="198980"/>
                  </a:cubicBezTo>
                  <a:cubicBezTo>
                    <a:pt x="1078346" y="216348"/>
                    <a:pt x="1054789" y="226106"/>
                    <a:pt x="1030227" y="226106"/>
                  </a:cubicBezTo>
                  <a:lnTo>
                    <a:pt x="92614" y="226106"/>
                  </a:lnTo>
                  <a:cubicBezTo>
                    <a:pt x="41464" y="226106"/>
                    <a:pt x="0" y="184641"/>
                    <a:pt x="0" y="133492"/>
                  </a:cubicBezTo>
                  <a:lnTo>
                    <a:pt x="0" y="92614"/>
                  </a:lnTo>
                  <a:cubicBezTo>
                    <a:pt x="0" y="41464"/>
                    <a:pt x="41464" y="0"/>
                    <a:pt x="92614" y="0"/>
                  </a:cubicBezTo>
                  <a:close/>
                </a:path>
              </a:pathLst>
            </a:custGeom>
            <a:solidFill>
              <a:srgbClr val="959594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122840" cy="2642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FILTROS ANUALES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7917632" y="6315312"/>
            <a:ext cx="5583045" cy="544144"/>
            <a:chOff x="0" y="0"/>
            <a:chExt cx="1470432" cy="143314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470432" cy="143314"/>
            </a:xfrm>
            <a:custGeom>
              <a:avLst/>
              <a:gdLst/>
              <a:ahLst/>
              <a:cxnLst/>
              <a:rect r="r" b="b" t="t" l="l"/>
              <a:pathLst>
                <a:path h="143314" w="1470432">
                  <a:moveTo>
                    <a:pt x="70721" y="0"/>
                  </a:moveTo>
                  <a:lnTo>
                    <a:pt x="1399711" y="0"/>
                  </a:lnTo>
                  <a:cubicBezTo>
                    <a:pt x="1418467" y="0"/>
                    <a:pt x="1436455" y="7451"/>
                    <a:pt x="1449718" y="20714"/>
                  </a:cubicBezTo>
                  <a:cubicBezTo>
                    <a:pt x="1462981" y="33976"/>
                    <a:pt x="1470432" y="51965"/>
                    <a:pt x="1470432" y="70721"/>
                  </a:cubicBezTo>
                  <a:lnTo>
                    <a:pt x="1470432" y="72593"/>
                  </a:lnTo>
                  <a:cubicBezTo>
                    <a:pt x="1470432" y="91349"/>
                    <a:pt x="1462981" y="109337"/>
                    <a:pt x="1449718" y="122600"/>
                  </a:cubicBezTo>
                  <a:cubicBezTo>
                    <a:pt x="1436455" y="135863"/>
                    <a:pt x="1418467" y="143314"/>
                    <a:pt x="1399711" y="143314"/>
                  </a:cubicBezTo>
                  <a:lnTo>
                    <a:pt x="70721" y="143314"/>
                  </a:lnTo>
                  <a:cubicBezTo>
                    <a:pt x="51965" y="143314"/>
                    <a:pt x="33976" y="135863"/>
                    <a:pt x="20714" y="122600"/>
                  </a:cubicBezTo>
                  <a:cubicBezTo>
                    <a:pt x="7451" y="109337"/>
                    <a:pt x="0" y="91349"/>
                    <a:pt x="0" y="72593"/>
                  </a:cubicBezTo>
                  <a:lnTo>
                    <a:pt x="0" y="70721"/>
                  </a:lnTo>
                  <a:cubicBezTo>
                    <a:pt x="0" y="51965"/>
                    <a:pt x="7451" y="33976"/>
                    <a:pt x="20714" y="20714"/>
                  </a:cubicBezTo>
                  <a:cubicBezTo>
                    <a:pt x="33976" y="7451"/>
                    <a:pt x="51965" y="0"/>
                    <a:pt x="70721" y="0"/>
                  </a:cubicBezTo>
                  <a:close/>
                </a:path>
              </a:pathLst>
            </a:custGeom>
            <a:solidFill>
              <a:srgbClr val="D1BF96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1470432" cy="1814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GROSS PROFIT AND NET PROFIT PER CATEGORY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3135790" y="6186725"/>
            <a:ext cx="4603362" cy="801319"/>
            <a:chOff x="0" y="0"/>
            <a:chExt cx="1212408" cy="211047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212408" cy="211047"/>
            </a:xfrm>
            <a:custGeom>
              <a:avLst/>
              <a:gdLst/>
              <a:ahLst/>
              <a:cxnLst/>
              <a:rect r="r" b="b" t="t" l="l"/>
              <a:pathLst>
                <a:path h="211047" w="1212408">
                  <a:moveTo>
                    <a:pt x="85772" y="0"/>
                  </a:moveTo>
                  <a:lnTo>
                    <a:pt x="1126637" y="0"/>
                  </a:lnTo>
                  <a:cubicBezTo>
                    <a:pt x="1174007" y="0"/>
                    <a:pt x="1212408" y="38401"/>
                    <a:pt x="1212408" y="85772"/>
                  </a:cubicBezTo>
                  <a:lnTo>
                    <a:pt x="1212408" y="125275"/>
                  </a:lnTo>
                  <a:cubicBezTo>
                    <a:pt x="1212408" y="148023"/>
                    <a:pt x="1203372" y="169840"/>
                    <a:pt x="1187286" y="185925"/>
                  </a:cubicBezTo>
                  <a:cubicBezTo>
                    <a:pt x="1171201" y="202010"/>
                    <a:pt x="1149385" y="211047"/>
                    <a:pt x="1126637" y="211047"/>
                  </a:cubicBezTo>
                  <a:lnTo>
                    <a:pt x="85772" y="211047"/>
                  </a:lnTo>
                  <a:cubicBezTo>
                    <a:pt x="38401" y="211047"/>
                    <a:pt x="0" y="172646"/>
                    <a:pt x="0" y="125275"/>
                  </a:cubicBezTo>
                  <a:lnTo>
                    <a:pt x="0" y="85772"/>
                  </a:lnTo>
                  <a:cubicBezTo>
                    <a:pt x="0" y="38401"/>
                    <a:pt x="38401" y="0"/>
                    <a:pt x="85772" y="0"/>
                  </a:cubicBezTo>
                  <a:close/>
                </a:path>
              </a:pathLst>
            </a:custGeom>
            <a:solidFill>
              <a:srgbClr val="D1BF96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1212408" cy="2491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TOTAL INCOME, COST AND UTILITY PER MOTH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3097123" y="2332589"/>
            <a:ext cx="4561361" cy="801319"/>
            <a:chOff x="0" y="0"/>
            <a:chExt cx="1201346" cy="211047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201346" cy="211047"/>
            </a:xfrm>
            <a:custGeom>
              <a:avLst/>
              <a:gdLst/>
              <a:ahLst/>
              <a:cxnLst/>
              <a:rect r="r" b="b" t="t" l="l"/>
              <a:pathLst>
                <a:path h="211047" w="1201346">
                  <a:moveTo>
                    <a:pt x="86561" y="0"/>
                  </a:moveTo>
                  <a:lnTo>
                    <a:pt x="1114785" y="0"/>
                  </a:lnTo>
                  <a:cubicBezTo>
                    <a:pt x="1137742" y="0"/>
                    <a:pt x="1159759" y="9120"/>
                    <a:pt x="1175993" y="25353"/>
                  </a:cubicBezTo>
                  <a:cubicBezTo>
                    <a:pt x="1192226" y="41587"/>
                    <a:pt x="1201346" y="63604"/>
                    <a:pt x="1201346" y="86561"/>
                  </a:cubicBezTo>
                  <a:lnTo>
                    <a:pt x="1201346" y="124486"/>
                  </a:lnTo>
                  <a:cubicBezTo>
                    <a:pt x="1201346" y="147443"/>
                    <a:pt x="1192226" y="169460"/>
                    <a:pt x="1175993" y="185694"/>
                  </a:cubicBezTo>
                  <a:cubicBezTo>
                    <a:pt x="1159759" y="201927"/>
                    <a:pt x="1137742" y="211047"/>
                    <a:pt x="1114785" y="211047"/>
                  </a:cubicBezTo>
                  <a:lnTo>
                    <a:pt x="86561" y="211047"/>
                  </a:lnTo>
                  <a:cubicBezTo>
                    <a:pt x="63604" y="211047"/>
                    <a:pt x="41587" y="201927"/>
                    <a:pt x="25353" y="185694"/>
                  </a:cubicBezTo>
                  <a:cubicBezTo>
                    <a:pt x="9120" y="169460"/>
                    <a:pt x="0" y="147443"/>
                    <a:pt x="0" y="124486"/>
                  </a:cubicBezTo>
                  <a:lnTo>
                    <a:pt x="0" y="86561"/>
                  </a:lnTo>
                  <a:cubicBezTo>
                    <a:pt x="0" y="63604"/>
                    <a:pt x="9120" y="41587"/>
                    <a:pt x="25353" y="25353"/>
                  </a:cubicBezTo>
                  <a:cubicBezTo>
                    <a:pt x="41587" y="9120"/>
                    <a:pt x="63604" y="0"/>
                    <a:pt x="86561" y="0"/>
                  </a:cubicBezTo>
                  <a:close/>
                </a:path>
              </a:pathLst>
            </a:custGeom>
            <a:solidFill>
              <a:srgbClr val="D1BF96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1201346" cy="2491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TOTAL INCOME, COST AND UTILITY PER YEAR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8458166" y="2479306"/>
            <a:ext cx="4210039" cy="507887"/>
            <a:chOff x="0" y="0"/>
            <a:chExt cx="1108817" cy="133764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108817" cy="133764"/>
            </a:xfrm>
            <a:custGeom>
              <a:avLst/>
              <a:gdLst/>
              <a:ahLst/>
              <a:cxnLst/>
              <a:rect r="r" b="b" t="t" l="l"/>
              <a:pathLst>
                <a:path h="133764" w="1108817">
                  <a:moveTo>
                    <a:pt x="66882" y="0"/>
                  </a:moveTo>
                  <a:lnTo>
                    <a:pt x="1041935" y="0"/>
                  </a:lnTo>
                  <a:cubicBezTo>
                    <a:pt x="1078873" y="0"/>
                    <a:pt x="1108817" y="29944"/>
                    <a:pt x="1108817" y="66882"/>
                  </a:cubicBezTo>
                  <a:lnTo>
                    <a:pt x="1108817" y="66882"/>
                  </a:lnTo>
                  <a:cubicBezTo>
                    <a:pt x="1108817" y="84620"/>
                    <a:pt x="1101771" y="101632"/>
                    <a:pt x="1089228" y="114175"/>
                  </a:cubicBezTo>
                  <a:cubicBezTo>
                    <a:pt x="1076685" y="126718"/>
                    <a:pt x="1059673" y="133764"/>
                    <a:pt x="1041935" y="133764"/>
                  </a:cubicBezTo>
                  <a:lnTo>
                    <a:pt x="66882" y="133764"/>
                  </a:lnTo>
                  <a:cubicBezTo>
                    <a:pt x="29944" y="133764"/>
                    <a:pt x="0" y="103820"/>
                    <a:pt x="0" y="66882"/>
                  </a:cubicBezTo>
                  <a:lnTo>
                    <a:pt x="0" y="66882"/>
                  </a:lnTo>
                  <a:cubicBezTo>
                    <a:pt x="0" y="29944"/>
                    <a:pt x="29944" y="0"/>
                    <a:pt x="66882" y="0"/>
                  </a:cubicBezTo>
                  <a:close/>
                </a:path>
              </a:pathLst>
            </a:custGeom>
            <a:solidFill>
              <a:srgbClr val="D1BF96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1108817" cy="1718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RATIOS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216314" y="2457662"/>
            <a:ext cx="2826595" cy="758032"/>
            <a:chOff x="0" y="0"/>
            <a:chExt cx="744453" cy="199646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744453" cy="199646"/>
            </a:xfrm>
            <a:custGeom>
              <a:avLst/>
              <a:gdLst/>
              <a:ahLst/>
              <a:cxnLst/>
              <a:rect r="r" b="b" t="t" l="l"/>
              <a:pathLst>
                <a:path h="199646" w="744453">
                  <a:moveTo>
                    <a:pt x="99823" y="0"/>
                  </a:moveTo>
                  <a:lnTo>
                    <a:pt x="644630" y="0"/>
                  </a:lnTo>
                  <a:cubicBezTo>
                    <a:pt x="671105" y="0"/>
                    <a:pt x="696495" y="10517"/>
                    <a:pt x="715216" y="29238"/>
                  </a:cubicBezTo>
                  <a:cubicBezTo>
                    <a:pt x="733936" y="47958"/>
                    <a:pt x="744453" y="73348"/>
                    <a:pt x="744453" y="99823"/>
                  </a:cubicBezTo>
                  <a:lnTo>
                    <a:pt x="744453" y="99823"/>
                  </a:lnTo>
                  <a:cubicBezTo>
                    <a:pt x="744453" y="126298"/>
                    <a:pt x="733936" y="151688"/>
                    <a:pt x="715216" y="170409"/>
                  </a:cubicBezTo>
                  <a:cubicBezTo>
                    <a:pt x="696495" y="189129"/>
                    <a:pt x="671105" y="199646"/>
                    <a:pt x="644630" y="199646"/>
                  </a:cubicBezTo>
                  <a:lnTo>
                    <a:pt x="99823" y="199646"/>
                  </a:lnTo>
                  <a:cubicBezTo>
                    <a:pt x="73348" y="199646"/>
                    <a:pt x="47958" y="189129"/>
                    <a:pt x="29238" y="170409"/>
                  </a:cubicBezTo>
                  <a:cubicBezTo>
                    <a:pt x="10517" y="151688"/>
                    <a:pt x="0" y="126298"/>
                    <a:pt x="0" y="99823"/>
                  </a:cubicBezTo>
                  <a:lnTo>
                    <a:pt x="0" y="99823"/>
                  </a:lnTo>
                  <a:cubicBezTo>
                    <a:pt x="0" y="73348"/>
                    <a:pt x="10517" y="47958"/>
                    <a:pt x="29238" y="29238"/>
                  </a:cubicBezTo>
                  <a:cubicBezTo>
                    <a:pt x="47958" y="10517"/>
                    <a:pt x="73348" y="0"/>
                    <a:pt x="99823" y="0"/>
                  </a:cubicBezTo>
                  <a:close/>
                </a:path>
              </a:pathLst>
            </a:custGeom>
            <a:solidFill>
              <a:srgbClr val="959594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38100"/>
              <a:ext cx="744453" cy="2377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u="sng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  <a:hlinkClick r:id="rId11" action="ppaction://hlinksldjump"/>
                </a:rPr>
                <a:t>INICIO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216314" y="4662526"/>
            <a:ext cx="2826595" cy="719637"/>
            <a:chOff x="0" y="0"/>
            <a:chExt cx="744453" cy="189534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744453" cy="189534"/>
            </a:xfrm>
            <a:custGeom>
              <a:avLst/>
              <a:gdLst/>
              <a:ahLst/>
              <a:cxnLst/>
              <a:rect r="r" b="b" t="t" l="l"/>
              <a:pathLst>
                <a:path h="189534" w="744453">
                  <a:moveTo>
                    <a:pt x="94767" y="0"/>
                  </a:moveTo>
                  <a:lnTo>
                    <a:pt x="649686" y="0"/>
                  </a:lnTo>
                  <a:cubicBezTo>
                    <a:pt x="702024" y="0"/>
                    <a:pt x="744453" y="42429"/>
                    <a:pt x="744453" y="94767"/>
                  </a:cubicBezTo>
                  <a:lnTo>
                    <a:pt x="744453" y="94767"/>
                  </a:lnTo>
                  <a:cubicBezTo>
                    <a:pt x="744453" y="119901"/>
                    <a:pt x="734469" y="144005"/>
                    <a:pt x="716696" y="161777"/>
                  </a:cubicBezTo>
                  <a:cubicBezTo>
                    <a:pt x="698924" y="179550"/>
                    <a:pt x="674820" y="189534"/>
                    <a:pt x="649686" y="189534"/>
                  </a:cubicBezTo>
                  <a:lnTo>
                    <a:pt x="94767" y="189534"/>
                  </a:lnTo>
                  <a:cubicBezTo>
                    <a:pt x="69633" y="189534"/>
                    <a:pt x="45529" y="179550"/>
                    <a:pt x="27757" y="161777"/>
                  </a:cubicBezTo>
                  <a:cubicBezTo>
                    <a:pt x="9984" y="144005"/>
                    <a:pt x="0" y="119901"/>
                    <a:pt x="0" y="94767"/>
                  </a:cubicBezTo>
                  <a:lnTo>
                    <a:pt x="0" y="94767"/>
                  </a:lnTo>
                  <a:cubicBezTo>
                    <a:pt x="0" y="69633"/>
                    <a:pt x="9984" y="45529"/>
                    <a:pt x="27757" y="27757"/>
                  </a:cubicBezTo>
                  <a:cubicBezTo>
                    <a:pt x="45529" y="9984"/>
                    <a:pt x="69633" y="0"/>
                    <a:pt x="94767" y="0"/>
                  </a:cubicBezTo>
                  <a:close/>
                </a:path>
              </a:pathLst>
            </a:custGeom>
            <a:solidFill>
              <a:srgbClr val="959594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38100"/>
              <a:ext cx="744453" cy="2276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LIMPIAR FILTROS</a:t>
              </a: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216314" y="3504443"/>
            <a:ext cx="2826595" cy="758032"/>
            <a:chOff x="0" y="0"/>
            <a:chExt cx="744453" cy="199646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744453" cy="199646"/>
            </a:xfrm>
            <a:custGeom>
              <a:avLst/>
              <a:gdLst/>
              <a:ahLst/>
              <a:cxnLst/>
              <a:rect r="r" b="b" t="t" l="l"/>
              <a:pathLst>
                <a:path h="199646" w="744453">
                  <a:moveTo>
                    <a:pt x="99823" y="0"/>
                  </a:moveTo>
                  <a:lnTo>
                    <a:pt x="644630" y="0"/>
                  </a:lnTo>
                  <a:cubicBezTo>
                    <a:pt x="671105" y="0"/>
                    <a:pt x="696495" y="10517"/>
                    <a:pt x="715216" y="29238"/>
                  </a:cubicBezTo>
                  <a:cubicBezTo>
                    <a:pt x="733936" y="47958"/>
                    <a:pt x="744453" y="73348"/>
                    <a:pt x="744453" y="99823"/>
                  </a:cubicBezTo>
                  <a:lnTo>
                    <a:pt x="744453" y="99823"/>
                  </a:lnTo>
                  <a:cubicBezTo>
                    <a:pt x="744453" y="126298"/>
                    <a:pt x="733936" y="151688"/>
                    <a:pt x="715216" y="170409"/>
                  </a:cubicBezTo>
                  <a:cubicBezTo>
                    <a:pt x="696495" y="189129"/>
                    <a:pt x="671105" y="199646"/>
                    <a:pt x="644630" y="199646"/>
                  </a:cubicBezTo>
                  <a:lnTo>
                    <a:pt x="99823" y="199646"/>
                  </a:lnTo>
                  <a:cubicBezTo>
                    <a:pt x="73348" y="199646"/>
                    <a:pt x="47958" y="189129"/>
                    <a:pt x="29238" y="170409"/>
                  </a:cubicBezTo>
                  <a:cubicBezTo>
                    <a:pt x="10517" y="151688"/>
                    <a:pt x="0" y="126298"/>
                    <a:pt x="0" y="99823"/>
                  </a:cubicBezTo>
                  <a:lnTo>
                    <a:pt x="0" y="99823"/>
                  </a:lnTo>
                  <a:cubicBezTo>
                    <a:pt x="0" y="73348"/>
                    <a:pt x="10517" y="47958"/>
                    <a:pt x="29238" y="29238"/>
                  </a:cubicBezTo>
                  <a:cubicBezTo>
                    <a:pt x="47958" y="10517"/>
                    <a:pt x="73348" y="0"/>
                    <a:pt x="99823" y="0"/>
                  </a:cubicBezTo>
                  <a:close/>
                </a:path>
              </a:pathLst>
            </a:custGeom>
            <a:solidFill>
              <a:srgbClr val="959594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38100"/>
              <a:ext cx="744453" cy="2377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u="sng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  <a:hlinkClick r:id="rId12" action="ppaction://hlinksldjump"/>
                </a:rPr>
                <a:t>REPORTE USA</a:t>
              </a: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309195" y="5782212"/>
            <a:ext cx="2640833" cy="3476088"/>
            <a:chOff x="0" y="0"/>
            <a:chExt cx="695528" cy="915513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695528" cy="915513"/>
            </a:xfrm>
            <a:custGeom>
              <a:avLst/>
              <a:gdLst/>
              <a:ahLst/>
              <a:cxnLst/>
              <a:rect r="r" b="b" t="t" l="l"/>
              <a:pathLst>
                <a:path h="915513" w="695528">
                  <a:moveTo>
                    <a:pt x="149513" y="0"/>
                  </a:moveTo>
                  <a:lnTo>
                    <a:pt x="546015" y="0"/>
                  </a:lnTo>
                  <a:cubicBezTo>
                    <a:pt x="628589" y="0"/>
                    <a:pt x="695528" y="66939"/>
                    <a:pt x="695528" y="149513"/>
                  </a:cubicBezTo>
                  <a:lnTo>
                    <a:pt x="695528" y="766000"/>
                  </a:lnTo>
                  <a:cubicBezTo>
                    <a:pt x="695528" y="805653"/>
                    <a:pt x="679776" y="843683"/>
                    <a:pt x="651737" y="871722"/>
                  </a:cubicBezTo>
                  <a:cubicBezTo>
                    <a:pt x="623698" y="899761"/>
                    <a:pt x="585669" y="915513"/>
                    <a:pt x="546015" y="915513"/>
                  </a:cubicBezTo>
                  <a:lnTo>
                    <a:pt x="149513" y="915513"/>
                  </a:lnTo>
                  <a:cubicBezTo>
                    <a:pt x="66939" y="915513"/>
                    <a:pt x="0" y="848574"/>
                    <a:pt x="0" y="766000"/>
                  </a:cubicBezTo>
                  <a:lnTo>
                    <a:pt x="0" y="149513"/>
                  </a:lnTo>
                  <a:cubicBezTo>
                    <a:pt x="0" y="109859"/>
                    <a:pt x="15752" y="71830"/>
                    <a:pt x="43791" y="43791"/>
                  </a:cubicBezTo>
                  <a:cubicBezTo>
                    <a:pt x="71830" y="15752"/>
                    <a:pt x="109859" y="0"/>
                    <a:pt x="149513" y="0"/>
                  </a:cubicBezTo>
                  <a:close/>
                </a:path>
              </a:pathLst>
            </a:custGeom>
            <a:solidFill>
              <a:srgbClr val="959594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38100"/>
              <a:ext cx="695528" cy="9536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FILTROS POR CATEGORIA</a:t>
              </a: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7896607" y="1430899"/>
            <a:ext cx="9744937" cy="858495"/>
            <a:chOff x="0" y="0"/>
            <a:chExt cx="2566568" cy="226106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2566568" cy="226106"/>
            </a:xfrm>
            <a:custGeom>
              <a:avLst/>
              <a:gdLst/>
              <a:ahLst/>
              <a:cxnLst/>
              <a:rect r="r" b="b" t="t" l="l"/>
              <a:pathLst>
                <a:path h="226106" w="2566568">
                  <a:moveTo>
                    <a:pt x="40517" y="0"/>
                  </a:moveTo>
                  <a:lnTo>
                    <a:pt x="2526050" y="0"/>
                  </a:lnTo>
                  <a:cubicBezTo>
                    <a:pt x="2548428" y="0"/>
                    <a:pt x="2566568" y="18140"/>
                    <a:pt x="2566568" y="40517"/>
                  </a:cubicBezTo>
                  <a:lnTo>
                    <a:pt x="2566568" y="185588"/>
                  </a:lnTo>
                  <a:cubicBezTo>
                    <a:pt x="2566568" y="196334"/>
                    <a:pt x="2562299" y="206640"/>
                    <a:pt x="2554700" y="214238"/>
                  </a:cubicBezTo>
                  <a:cubicBezTo>
                    <a:pt x="2547102" y="221837"/>
                    <a:pt x="2536796" y="226106"/>
                    <a:pt x="2526050" y="226106"/>
                  </a:cubicBezTo>
                  <a:lnTo>
                    <a:pt x="40517" y="226106"/>
                  </a:lnTo>
                  <a:cubicBezTo>
                    <a:pt x="29771" y="226106"/>
                    <a:pt x="19466" y="221837"/>
                    <a:pt x="11867" y="214238"/>
                  </a:cubicBezTo>
                  <a:cubicBezTo>
                    <a:pt x="4269" y="206640"/>
                    <a:pt x="0" y="196334"/>
                    <a:pt x="0" y="185588"/>
                  </a:cubicBezTo>
                  <a:lnTo>
                    <a:pt x="0" y="40517"/>
                  </a:lnTo>
                  <a:cubicBezTo>
                    <a:pt x="0" y="29771"/>
                    <a:pt x="4269" y="19466"/>
                    <a:pt x="11867" y="11867"/>
                  </a:cubicBezTo>
                  <a:cubicBezTo>
                    <a:pt x="19466" y="4269"/>
                    <a:pt x="29771" y="0"/>
                    <a:pt x="40517" y="0"/>
                  </a:cubicBezTo>
                  <a:close/>
                </a:path>
              </a:pathLst>
            </a:custGeom>
            <a:solidFill>
              <a:srgbClr val="959594"/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0" y="-38100"/>
              <a:ext cx="2566568" cy="2642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FILTROS MENSUALES</a:t>
              </a: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3880325" y="2733249"/>
            <a:ext cx="3178866" cy="1374057"/>
            <a:chOff x="0" y="0"/>
            <a:chExt cx="837232" cy="361892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837232" cy="361892"/>
            </a:xfrm>
            <a:custGeom>
              <a:avLst/>
              <a:gdLst/>
              <a:ahLst/>
              <a:cxnLst/>
              <a:rect r="r" b="b" t="t" l="l"/>
              <a:pathLst>
                <a:path h="361892" w="837232">
                  <a:moveTo>
                    <a:pt x="158303" y="0"/>
                  </a:moveTo>
                  <a:lnTo>
                    <a:pt x="678929" y="0"/>
                  </a:lnTo>
                  <a:cubicBezTo>
                    <a:pt x="720914" y="0"/>
                    <a:pt x="761179" y="16678"/>
                    <a:pt x="790866" y="46366"/>
                  </a:cubicBezTo>
                  <a:cubicBezTo>
                    <a:pt x="820554" y="76054"/>
                    <a:pt x="837232" y="116319"/>
                    <a:pt x="837232" y="158303"/>
                  </a:cubicBezTo>
                  <a:lnTo>
                    <a:pt x="837232" y="203588"/>
                  </a:lnTo>
                  <a:cubicBezTo>
                    <a:pt x="837232" y="291017"/>
                    <a:pt x="766357" y="361892"/>
                    <a:pt x="678929" y="361892"/>
                  </a:cubicBezTo>
                  <a:lnTo>
                    <a:pt x="158303" y="361892"/>
                  </a:lnTo>
                  <a:cubicBezTo>
                    <a:pt x="116319" y="361892"/>
                    <a:pt x="76054" y="345213"/>
                    <a:pt x="46366" y="315526"/>
                  </a:cubicBezTo>
                  <a:cubicBezTo>
                    <a:pt x="16678" y="285838"/>
                    <a:pt x="0" y="245573"/>
                    <a:pt x="0" y="203588"/>
                  </a:cubicBezTo>
                  <a:lnTo>
                    <a:pt x="0" y="158303"/>
                  </a:lnTo>
                  <a:cubicBezTo>
                    <a:pt x="0" y="70875"/>
                    <a:pt x="70875" y="0"/>
                    <a:pt x="158303" y="0"/>
                  </a:cubicBezTo>
                  <a:close/>
                </a:path>
              </a:pathLst>
            </a:custGeom>
            <a:solidFill>
              <a:srgbClr val="DA6E28"/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0" y="-38100"/>
              <a:ext cx="837232" cy="3999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TOTAL CUSTOMER PER YEAR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2D8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09195" y="222676"/>
            <a:ext cx="2826595" cy="2066718"/>
          </a:xfrm>
          <a:custGeom>
            <a:avLst/>
            <a:gdLst/>
            <a:ahLst/>
            <a:cxnLst/>
            <a:rect r="r" b="b" t="t" l="l"/>
            <a:pathLst>
              <a:path h="2066718" w="2826595">
                <a:moveTo>
                  <a:pt x="0" y="0"/>
                </a:moveTo>
                <a:lnTo>
                  <a:pt x="2826595" y="0"/>
                </a:lnTo>
                <a:lnTo>
                  <a:pt x="2826595" y="2066718"/>
                </a:lnTo>
                <a:lnTo>
                  <a:pt x="0" y="20667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grpSp>
        <p:nvGrpSpPr>
          <p:cNvPr name="Group 3" id="3"/>
          <p:cNvGrpSpPr/>
          <p:nvPr/>
        </p:nvGrpSpPr>
        <p:grpSpPr>
          <a:xfrm rot="0">
            <a:off x="3135790" y="222676"/>
            <a:ext cx="14505754" cy="1056510"/>
            <a:chOff x="0" y="0"/>
            <a:chExt cx="3820445" cy="27825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820445" cy="278258"/>
            </a:xfrm>
            <a:custGeom>
              <a:avLst/>
              <a:gdLst/>
              <a:ahLst/>
              <a:cxnLst/>
              <a:rect r="r" b="b" t="t" l="l"/>
              <a:pathLst>
                <a:path h="278258" w="3820445">
                  <a:moveTo>
                    <a:pt x="27219" y="0"/>
                  </a:moveTo>
                  <a:lnTo>
                    <a:pt x="3793226" y="0"/>
                  </a:lnTo>
                  <a:cubicBezTo>
                    <a:pt x="3800445" y="0"/>
                    <a:pt x="3807368" y="2868"/>
                    <a:pt x="3812473" y="7972"/>
                  </a:cubicBezTo>
                  <a:cubicBezTo>
                    <a:pt x="3817578" y="13077"/>
                    <a:pt x="3820445" y="20000"/>
                    <a:pt x="3820445" y="27219"/>
                  </a:cubicBezTo>
                  <a:lnTo>
                    <a:pt x="3820445" y="251038"/>
                  </a:lnTo>
                  <a:cubicBezTo>
                    <a:pt x="3820445" y="258257"/>
                    <a:pt x="3817578" y="265181"/>
                    <a:pt x="3812473" y="270285"/>
                  </a:cubicBezTo>
                  <a:cubicBezTo>
                    <a:pt x="3807368" y="275390"/>
                    <a:pt x="3800445" y="278258"/>
                    <a:pt x="3793226" y="278258"/>
                  </a:cubicBezTo>
                  <a:lnTo>
                    <a:pt x="27219" y="278258"/>
                  </a:lnTo>
                  <a:cubicBezTo>
                    <a:pt x="20000" y="278258"/>
                    <a:pt x="13077" y="275390"/>
                    <a:pt x="7972" y="270285"/>
                  </a:cubicBezTo>
                  <a:cubicBezTo>
                    <a:pt x="2868" y="265181"/>
                    <a:pt x="0" y="258257"/>
                    <a:pt x="0" y="251038"/>
                  </a:cubicBezTo>
                  <a:lnTo>
                    <a:pt x="0" y="27219"/>
                  </a:lnTo>
                  <a:cubicBezTo>
                    <a:pt x="0" y="20000"/>
                    <a:pt x="2868" y="13077"/>
                    <a:pt x="7972" y="7972"/>
                  </a:cubicBezTo>
                  <a:cubicBezTo>
                    <a:pt x="13077" y="2868"/>
                    <a:pt x="20000" y="0"/>
                    <a:pt x="27219" y="0"/>
                  </a:cubicBezTo>
                  <a:close/>
                </a:path>
              </a:pathLst>
            </a:custGeom>
            <a:solidFill>
              <a:srgbClr val="3A6B5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85725"/>
              <a:ext cx="3820445" cy="3639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299"/>
                </a:lnSpc>
                <a:spcBef>
                  <a:spcPct val="0"/>
                </a:spcBef>
              </a:pPr>
              <a:r>
                <a:rPr lang="en-US" sz="4499">
                  <a:solidFill>
                    <a:srgbClr val="FFFFFF"/>
                  </a:solidFill>
                  <a:latin typeface="More Sugar"/>
                  <a:ea typeface="More Sugar"/>
                  <a:cs typeface="More Sugar"/>
                  <a:sym typeface="More Sugar"/>
                </a:rPr>
                <a:t>Reporte Financiero - USA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387707" y="2479306"/>
            <a:ext cx="2826595" cy="758032"/>
            <a:chOff x="0" y="0"/>
            <a:chExt cx="744453" cy="19964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44453" cy="199646"/>
            </a:xfrm>
            <a:custGeom>
              <a:avLst/>
              <a:gdLst/>
              <a:ahLst/>
              <a:cxnLst/>
              <a:rect r="r" b="b" t="t" l="l"/>
              <a:pathLst>
                <a:path h="199646" w="744453">
                  <a:moveTo>
                    <a:pt x="99823" y="0"/>
                  </a:moveTo>
                  <a:lnTo>
                    <a:pt x="644630" y="0"/>
                  </a:lnTo>
                  <a:cubicBezTo>
                    <a:pt x="671105" y="0"/>
                    <a:pt x="696495" y="10517"/>
                    <a:pt x="715216" y="29238"/>
                  </a:cubicBezTo>
                  <a:cubicBezTo>
                    <a:pt x="733936" y="47958"/>
                    <a:pt x="744453" y="73348"/>
                    <a:pt x="744453" y="99823"/>
                  </a:cubicBezTo>
                  <a:lnTo>
                    <a:pt x="744453" y="99823"/>
                  </a:lnTo>
                  <a:cubicBezTo>
                    <a:pt x="744453" y="126298"/>
                    <a:pt x="733936" y="151688"/>
                    <a:pt x="715216" y="170409"/>
                  </a:cubicBezTo>
                  <a:cubicBezTo>
                    <a:pt x="696495" y="189129"/>
                    <a:pt x="671105" y="199646"/>
                    <a:pt x="644630" y="199646"/>
                  </a:cubicBezTo>
                  <a:lnTo>
                    <a:pt x="99823" y="199646"/>
                  </a:lnTo>
                  <a:cubicBezTo>
                    <a:pt x="73348" y="199646"/>
                    <a:pt x="47958" y="189129"/>
                    <a:pt x="29238" y="170409"/>
                  </a:cubicBezTo>
                  <a:cubicBezTo>
                    <a:pt x="10517" y="151688"/>
                    <a:pt x="0" y="126298"/>
                    <a:pt x="0" y="99823"/>
                  </a:cubicBezTo>
                  <a:lnTo>
                    <a:pt x="0" y="99823"/>
                  </a:lnTo>
                  <a:cubicBezTo>
                    <a:pt x="0" y="73348"/>
                    <a:pt x="10517" y="47958"/>
                    <a:pt x="29238" y="29238"/>
                  </a:cubicBezTo>
                  <a:cubicBezTo>
                    <a:pt x="47958" y="10517"/>
                    <a:pt x="73348" y="0"/>
                    <a:pt x="99823" y="0"/>
                  </a:cubicBezTo>
                  <a:close/>
                </a:path>
              </a:pathLst>
            </a:custGeom>
            <a:solidFill>
              <a:srgbClr val="959594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744453" cy="2377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u="sng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  <a:hlinkClick r:id="rId3" action="ppaction://hlinksldjump"/>
                </a:rPr>
                <a:t>INICIO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387707" y="4662526"/>
            <a:ext cx="2826595" cy="719637"/>
            <a:chOff x="0" y="0"/>
            <a:chExt cx="744453" cy="18953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44453" cy="189534"/>
            </a:xfrm>
            <a:custGeom>
              <a:avLst/>
              <a:gdLst/>
              <a:ahLst/>
              <a:cxnLst/>
              <a:rect r="r" b="b" t="t" l="l"/>
              <a:pathLst>
                <a:path h="189534" w="744453">
                  <a:moveTo>
                    <a:pt x="94767" y="0"/>
                  </a:moveTo>
                  <a:lnTo>
                    <a:pt x="649686" y="0"/>
                  </a:lnTo>
                  <a:cubicBezTo>
                    <a:pt x="702024" y="0"/>
                    <a:pt x="744453" y="42429"/>
                    <a:pt x="744453" y="94767"/>
                  </a:cubicBezTo>
                  <a:lnTo>
                    <a:pt x="744453" y="94767"/>
                  </a:lnTo>
                  <a:cubicBezTo>
                    <a:pt x="744453" y="119901"/>
                    <a:pt x="734469" y="144005"/>
                    <a:pt x="716696" y="161777"/>
                  </a:cubicBezTo>
                  <a:cubicBezTo>
                    <a:pt x="698924" y="179550"/>
                    <a:pt x="674820" y="189534"/>
                    <a:pt x="649686" y="189534"/>
                  </a:cubicBezTo>
                  <a:lnTo>
                    <a:pt x="94767" y="189534"/>
                  </a:lnTo>
                  <a:cubicBezTo>
                    <a:pt x="69633" y="189534"/>
                    <a:pt x="45529" y="179550"/>
                    <a:pt x="27757" y="161777"/>
                  </a:cubicBezTo>
                  <a:cubicBezTo>
                    <a:pt x="9984" y="144005"/>
                    <a:pt x="0" y="119901"/>
                    <a:pt x="0" y="94767"/>
                  </a:cubicBezTo>
                  <a:lnTo>
                    <a:pt x="0" y="94767"/>
                  </a:lnTo>
                  <a:cubicBezTo>
                    <a:pt x="0" y="69633"/>
                    <a:pt x="9984" y="45529"/>
                    <a:pt x="27757" y="27757"/>
                  </a:cubicBezTo>
                  <a:cubicBezTo>
                    <a:pt x="45529" y="9984"/>
                    <a:pt x="69633" y="0"/>
                    <a:pt x="94767" y="0"/>
                  </a:cubicBezTo>
                  <a:close/>
                </a:path>
              </a:pathLst>
            </a:custGeom>
            <a:solidFill>
              <a:srgbClr val="959594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744453" cy="2276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LIMPIAR FILTROS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387707" y="3504743"/>
            <a:ext cx="2826595" cy="758032"/>
            <a:chOff x="0" y="0"/>
            <a:chExt cx="744453" cy="19964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44453" cy="199646"/>
            </a:xfrm>
            <a:custGeom>
              <a:avLst/>
              <a:gdLst/>
              <a:ahLst/>
              <a:cxnLst/>
              <a:rect r="r" b="b" t="t" l="l"/>
              <a:pathLst>
                <a:path h="199646" w="744453">
                  <a:moveTo>
                    <a:pt x="99823" y="0"/>
                  </a:moveTo>
                  <a:lnTo>
                    <a:pt x="644630" y="0"/>
                  </a:lnTo>
                  <a:cubicBezTo>
                    <a:pt x="671105" y="0"/>
                    <a:pt x="696495" y="10517"/>
                    <a:pt x="715216" y="29238"/>
                  </a:cubicBezTo>
                  <a:cubicBezTo>
                    <a:pt x="733936" y="47958"/>
                    <a:pt x="744453" y="73348"/>
                    <a:pt x="744453" y="99823"/>
                  </a:cubicBezTo>
                  <a:lnTo>
                    <a:pt x="744453" y="99823"/>
                  </a:lnTo>
                  <a:cubicBezTo>
                    <a:pt x="744453" y="126298"/>
                    <a:pt x="733936" y="151688"/>
                    <a:pt x="715216" y="170409"/>
                  </a:cubicBezTo>
                  <a:cubicBezTo>
                    <a:pt x="696495" y="189129"/>
                    <a:pt x="671105" y="199646"/>
                    <a:pt x="644630" y="199646"/>
                  </a:cubicBezTo>
                  <a:lnTo>
                    <a:pt x="99823" y="199646"/>
                  </a:lnTo>
                  <a:cubicBezTo>
                    <a:pt x="73348" y="199646"/>
                    <a:pt x="47958" y="189129"/>
                    <a:pt x="29238" y="170409"/>
                  </a:cubicBezTo>
                  <a:cubicBezTo>
                    <a:pt x="10517" y="151688"/>
                    <a:pt x="0" y="126298"/>
                    <a:pt x="0" y="99823"/>
                  </a:cubicBezTo>
                  <a:lnTo>
                    <a:pt x="0" y="99823"/>
                  </a:lnTo>
                  <a:cubicBezTo>
                    <a:pt x="0" y="73348"/>
                    <a:pt x="10517" y="47958"/>
                    <a:pt x="29238" y="29238"/>
                  </a:cubicBezTo>
                  <a:cubicBezTo>
                    <a:pt x="47958" y="10517"/>
                    <a:pt x="73348" y="0"/>
                    <a:pt x="99823" y="0"/>
                  </a:cubicBezTo>
                  <a:close/>
                </a:path>
              </a:pathLst>
            </a:custGeom>
            <a:solidFill>
              <a:srgbClr val="959594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744453" cy="2377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u="sng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  <a:hlinkClick r:id="rId4" action="ppaction://hlinksldjump"/>
                </a:rPr>
                <a:t>REPORTE GLOBAL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494957" y="5782212"/>
            <a:ext cx="2640833" cy="3476088"/>
            <a:chOff x="0" y="0"/>
            <a:chExt cx="695528" cy="91551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95528" cy="915513"/>
            </a:xfrm>
            <a:custGeom>
              <a:avLst/>
              <a:gdLst/>
              <a:ahLst/>
              <a:cxnLst/>
              <a:rect r="r" b="b" t="t" l="l"/>
              <a:pathLst>
                <a:path h="915513" w="695528">
                  <a:moveTo>
                    <a:pt x="149513" y="0"/>
                  </a:moveTo>
                  <a:lnTo>
                    <a:pt x="546015" y="0"/>
                  </a:lnTo>
                  <a:cubicBezTo>
                    <a:pt x="628589" y="0"/>
                    <a:pt x="695528" y="66939"/>
                    <a:pt x="695528" y="149513"/>
                  </a:cubicBezTo>
                  <a:lnTo>
                    <a:pt x="695528" y="766000"/>
                  </a:lnTo>
                  <a:cubicBezTo>
                    <a:pt x="695528" y="805653"/>
                    <a:pt x="679776" y="843683"/>
                    <a:pt x="651737" y="871722"/>
                  </a:cubicBezTo>
                  <a:cubicBezTo>
                    <a:pt x="623698" y="899761"/>
                    <a:pt x="585669" y="915513"/>
                    <a:pt x="546015" y="915513"/>
                  </a:cubicBezTo>
                  <a:lnTo>
                    <a:pt x="149513" y="915513"/>
                  </a:lnTo>
                  <a:cubicBezTo>
                    <a:pt x="66939" y="915513"/>
                    <a:pt x="0" y="848574"/>
                    <a:pt x="0" y="766000"/>
                  </a:cubicBezTo>
                  <a:lnTo>
                    <a:pt x="0" y="149513"/>
                  </a:lnTo>
                  <a:cubicBezTo>
                    <a:pt x="0" y="109859"/>
                    <a:pt x="15752" y="71830"/>
                    <a:pt x="43791" y="43791"/>
                  </a:cubicBezTo>
                  <a:cubicBezTo>
                    <a:pt x="71830" y="15752"/>
                    <a:pt x="109859" y="0"/>
                    <a:pt x="149513" y="0"/>
                  </a:cubicBezTo>
                  <a:close/>
                </a:path>
              </a:pathLst>
            </a:custGeom>
            <a:solidFill>
              <a:srgbClr val="959594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695528" cy="9536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FILTROS POR CATEGORIA</a:t>
              </a:r>
            </a:p>
          </p:txBody>
        </p:sp>
      </p:grpSp>
      <p:graphicFrame>
        <p:nvGraphicFramePr>
          <p:cNvPr name="Table 18" id="18"/>
          <p:cNvGraphicFramePr>
            <a:graphicFrameLocks noGrp="true"/>
          </p:cNvGraphicFramePr>
          <p:nvPr/>
        </p:nvGraphicFramePr>
        <p:xfrm>
          <a:off x="3369315" y="2479306"/>
          <a:ext cx="9264444" cy="7347302"/>
        </p:xfrm>
        <a:graphic>
          <a:graphicData uri="http://schemas.openxmlformats.org/drawingml/2006/table">
            <a:tbl>
              <a:tblPr/>
              <a:tblGrid>
                <a:gridCol w="1425639"/>
                <a:gridCol w="979851"/>
                <a:gridCol w="979851"/>
                <a:gridCol w="979851"/>
                <a:gridCol w="979851"/>
                <a:gridCol w="979851"/>
                <a:gridCol w="979851"/>
                <a:gridCol w="979851"/>
                <a:gridCol w="979851"/>
              </a:tblGrid>
              <a:tr h="231899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CATEGORY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STATE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CITY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INCOME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COGS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COGS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GROSS PROFIT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NET PROFIT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SHIPING COST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</a:tr>
              <a:tr h="167610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</a:tr>
              <a:tr h="167610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</a:tr>
              <a:tr h="167610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</a:tr>
            </a:tbl>
          </a:graphicData>
        </a:graphic>
      </p:graphicFrame>
      <p:sp>
        <p:nvSpPr>
          <p:cNvPr name="Freeform 19" id="19"/>
          <p:cNvSpPr/>
          <p:nvPr/>
        </p:nvSpPr>
        <p:spPr>
          <a:xfrm flipH="false" flipV="false" rot="0">
            <a:off x="12961067" y="6981287"/>
            <a:ext cx="4680476" cy="2845321"/>
          </a:xfrm>
          <a:custGeom>
            <a:avLst/>
            <a:gdLst/>
            <a:ahLst/>
            <a:cxnLst/>
            <a:rect r="r" b="b" t="t" l="l"/>
            <a:pathLst>
              <a:path h="2845321" w="4680476">
                <a:moveTo>
                  <a:pt x="0" y="0"/>
                </a:moveTo>
                <a:lnTo>
                  <a:pt x="4680477" y="0"/>
                </a:lnTo>
                <a:lnTo>
                  <a:pt x="4680477" y="2845321"/>
                </a:lnTo>
                <a:lnTo>
                  <a:pt x="0" y="284532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943" r="-3320" b="-1943"/>
            </a:stretch>
          </a:blipFill>
        </p:spPr>
      </p:sp>
      <p:pic>
        <p:nvPicPr>
          <p:cNvPr name="Picture 20" id="20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2509275" y="2480746"/>
            <a:ext cx="5421509" cy="3874790"/>
          </a:xfrm>
          <a:prstGeom prst="rect">
            <a:avLst/>
          </a:prstGeom>
        </p:spPr>
      </p:pic>
      <p:grpSp>
        <p:nvGrpSpPr>
          <p:cNvPr name="Group 21" id="21"/>
          <p:cNvGrpSpPr/>
          <p:nvPr/>
        </p:nvGrpSpPr>
        <p:grpSpPr>
          <a:xfrm rot="0">
            <a:off x="12917631" y="2436019"/>
            <a:ext cx="4561361" cy="477469"/>
            <a:chOff x="0" y="0"/>
            <a:chExt cx="1201346" cy="125753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201346" cy="125753"/>
            </a:xfrm>
            <a:custGeom>
              <a:avLst/>
              <a:gdLst/>
              <a:ahLst/>
              <a:cxnLst/>
              <a:rect r="r" b="b" t="t" l="l"/>
              <a:pathLst>
                <a:path h="125753" w="1201346">
                  <a:moveTo>
                    <a:pt x="62877" y="0"/>
                  </a:moveTo>
                  <a:lnTo>
                    <a:pt x="1138469" y="0"/>
                  </a:lnTo>
                  <a:cubicBezTo>
                    <a:pt x="1173195" y="0"/>
                    <a:pt x="1201346" y="28151"/>
                    <a:pt x="1201346" y="62877"/>
                  </a:cubicBezTo>
                  <a:lnTo>
                    <a:pt x="1201346" y="62877"/>
                  </a:lnTo>
                  <a:cubicBezTo>
                    <a:pt x="1201346" y="97602"/>
                    <a:pt x="1173195" y="125753"/>
                    <a:pt x="1138469" y="125753"/>
                  </a:cubicBezTo>
                  <a:lnTo>
                    <a:pt x="62877" y="125753"/>
                  </a:lnTo>
                  <a:cubicBezTo>
                    <a:pt x="28151" y="125753"/>
                    <a:pt x="0" y="97602"/>
                    <a:pt x="0" y="62877"/>
                  </a:cubicBezTo>
                  <a:lnTo>
                    <a:pt x="0" y="62877"/>
                  </a:lnTo>
                  <a:cubicBezTo>
                    <a:pt x="0" y="28151"/>
                    <a:pt x="28151" y="0"/>
                    <a:pt x="62877" y="0"/>
                  </a:cubicBezTo>
                  <a:close/>
                </a:path>
              </a:pathLst>
            </a:custGeom>
            <a:solidFill>
              <a:srgbClr val="D1BF96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1201346" cy="1638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TOTAL INCOME PER YEAR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3475867" y="1430899"/>
            <a:ext cx="4263285" cy="858495"/>
            <a:chOff x="0" y="0"/>
            <a:chExt cx="1122840" cy="226106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122840" cy="226106"/>
            </a:xfrm>
            <a:custGeom>
              <a:avLst/>
              <a:gdLst/>
              <a:ahLst/>
              <a:cxnLst/>
              <a:rect r="r" b="b" t="t" l="l"/>
              <a:pathLst>
                <a:path h="226106" w="1122840">
                  <a:moveTo>
                    <a:pt x="92614" y="0"/>
                  </a:moveTo>
                  <a:lnTo>
                    <a:pt x="1030227" y="0"/>
                  </a:lnTo>
                  <a:cubicBezTo>
                    <a:pt x="1081376" y="0"/>
                    <a:pt x="1122840" y="41464"/>
                    <a:pt x="1122840" y="92614"/>
                  </a:cubicBezTo>
                  <a:lnTo>
                    <a:pt x="1122840" y="133492"/>
                  </a:lnTo>
                  <a:cubicBezTo>
                    <a:pt x="1122840" y="158055"/>
                    <a:pt x="1113083" y="181611"/>
                    <a:pt x="1095715" y="198980"/>
                  </a:cubicBezTo>
                  <a:cubicBezTo>
                    <a:pt x="1078346" y="216348"/>
                    <a:pt x="1054789" y="226106"/>
                    <a:pt x="1030227" y="226106"/>
                  </a:cubicBezTo>
                  <a:lnTo>
                    <a:pt x="92614" y="226106"/>
                  </a:lnTo>
                  <a:cubicBezTo>
                    <a:pt x="41464" y="226106"/>
                    <a:pt x="0" y="184641"/>
                    <a:pt x="0" y="133492"/>
                  </a:cubicBezTo>
                  <a:lnTo>
                    <a:pt x="0" y="92614"/>
                  </a:lnTo>
                  <a:cubicBezTo>
                    <a:pt x="0" y="41464"/>
                    <a:pt x="41464" y="0"/>
                    <a:pt x="92614" y="0"/>
                  </a:cubicBezTo>
                  <a:close/>
                </a:path>
              </a:pathLst>
            </a:custGeom>
            <a:solidFill>
              <a:srgbClr val="959594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1122840" cy="2642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FILTROS ANUALES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7896607" y="1430899"/>
            <a:ext cx="9744937" cy="858495"/>
            <a:chOff x="0" y="0"/>
            <a:chExt cx="2566568" cy="226106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2566568" cy="226106"/>
            </a:xfrm>
            <a:custGeom>
              <a:avLst/>
              <a:gdLst/>
              <a:ahLst/>
              <a:cxnLst/>
              <a:rect r="r" b="b" t="t" l="l"/>
              <a:pathLst>
                <a:path h="226106" w="2566568">
                  <a:moveTo>
                    <a:pt x="40517" y="0"/>
                  </a:moveTo>
                  <a:lnTo>
                    <a:pt x="2526050" y="0"/>
                  </a:lnTo>
                  <a:cubicBezTo>
                    <a:pt x="2548428" y="0"/>
                    <a:pt x="2566568" y="18140"/>
                    <a:pt x="2566568" y="40517"/>
                  </a:cubicBezTo>
                  <a:lnTo>
                    <a:pt x="2566568" y="185588"/>
                  </a:lnTo>
                  <a:cubicBezTo>
                    <a:pt x="2566568" y="196334"/>
                    <a:pt x="2562299" y="206640"/>
                    <a:pt x="2554700" y="214238"/>
                  </a:cubicBezTo>
                  <a:cubicBezTo>
                    <a:pt x="2547102" y="221837"/>
                    <a:pt x="2536796" y="226106"/>
                    <a:pt x="2526050" y="226106"/>
                  </a:cubicBezTo>
                  <a:lnTo>
                    <a:pt x="40517" y="226106"/>
                  </a:lnTo>
                  <a:cubicBezTo>
                    <a:pt x="29771" y="226106"/>
                    <a:pt x="19466" y="221837"/>
                    <a:pt x="11867" y="214238"/>
                  </a:cubicBezTo>
                  <a:cubicBezTo>
                    <a:pt x="4269" y="206640"/>
                    <a:pt x="0" y="196334"/>
                    <a:pt x="0" y="185588"/>
                  </a:cubicBezTo>
                  <a:lnTo>
                    <a:pt x="0" y="40517"/>
                  </a:lnTo>
                  <a:cubicBezTo>
                    <a:pt x="0" y="29771"/>
                    <a:pt x="4269" y="19466"/>
                    <a:pt x="11867" y="11867"/>
                  </a:cubicBezTo>
                  <a:cubicBezTo>
                    <a:pt x="19466" y="4269"/>
                    <a:pt x="29771" y="0"/>
                    <a:pt x="40517" y="0"/>
                  </a:cubicBezTo>
                  <a:close/>
                </a:path>
              </a:pathLst>
            </a:custGeom>
            <a:solidFill>
              <a:srgbClr val="959594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2566568" cy="2642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FILTROS MENSUALES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2961067" y="6037093"/>
            <a:ext cx="4680476" cy="809821"/>
            <a:chOff x="0" y="0"/>
            <a:chExt cx="1232718" cy="213286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232718" cy="213286"/>
            </a:xfrm>
            <a:custGeom>
              <a:avLst/>
              <a:gdLst/>
              <a:ahLst/>
              <a:cxnLst/>
              <a:rect r="r" b="b" t="t" l="l"/>
              <a:pathLst>
                <a:path h="213286" w="1232718">
                  <a:moveTo>
                    <a:pt x="84358" y="0"/>
                  </a:moveTo>
                  <a:lnTo>
                    <a:pt x="1148359" y="0"/>
                  </a:lnTo>
                  <a:cubicBezTo>
                    <a:pt x="1170733" y="0"/>
                    <a:pt x="1192190" y="8888"/>
                    <a:pt x="1208010" y="24708"/>
                  </a:cubicBezTo>
                  <a:cubicBezTo>
                    <a:pt x="1223830" y="40528"/>
                    <a:pt x="1232718" y="61985"/>
                    <a:pt x="1232718" y="84358"/>
                  </a:cubicBezTo>
                  <a:lnTo>
                    <a:pt x="1232718" y="128928"/>
                  </a:lnTo>
                  <a:cubicBezTo>
                    <a:pt x="1232718" y="151301"/>
                    <a:pt x="1223830" y="172758"/>
                    <a:pt x="1208010" y="188578"/>
                  </a:cubicBezTo>
                  <a:cubicBezTo>
                    <a:pt x="1192190" y="204398"/>
                    <a:pt x="1170733" y="213286"/>
                    <a:pt x="1148359" y="213286"/>
                  </a:cubicBezTo>
                  <a:lnTo>
                    <a:pt x="84358" y="213286"/>
                  </a:lnTo>
                  <a:cubicBezTo>
                    <a:pt x="61985" y="213286"/>
                    <a:pt x="40528" y="204398"/>
                    <a:pt x="24708" y="188578"/>
                  </a:cubicBezTo>
                  <a:cubicBezTo>
                    <a:pt x="8888" y="172758"/>
                    <a:pt x="0" y="151301"/>
                    <a:pt x="0" y="128928"/>
                  </a:cubicBezTo>
                  <a:lnTo>
                    <a:pt x="0" y="84358"/>
                  </a:lnTo>
                  <a:cubicBezTo>
                    <a:pt x="0" y="61985"/>
                    <a:pt x="8888" y="40528"/>
                    <a:pt x="24708" y="24708"/>
                  </a:cubicBezTo>
                  <a:cubicBezTo>
                    <a:pt x="40528" y="8888"/>
                    <a:pt x="61985" y="0"/>
                    <a:pt x="84358" y="0"/>
                  </a:cubicBezTo>
                  <a:close/>
                </a:path>
              </a:pathLst>
            </a:custGeom>
            <a:solidFill>
              <a:srgbClr val="D1BF96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1232718" cy="2513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TOTAL INCOME, COST AND UTILITY PER CITY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DAGFPE4rkj8</dc:identifier>
  <dcterms:modified xsi:type="dcterms:W3CDTF">2011-08-01T06:04:30Z</dcterms:modified>
  <cp:revision>1</cp:revision>
  <dc:title>Adventure Works Cycles</dc:title>
</cp:coreProperties>
</file>