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76" r:id="rId2"/>
    <p:sldId id="279" r:id="rId3"/>
    <p:sldId id="257" r:id="rId4"/>
    <p:sldId id="278" r:id="rId5"/>
    <p:sldId id="256" r:id="rId6"/>
    <p:sldId id="258" r:id="rId7"/>
    <p:sldId id="259" r:id="rId8"/>
    <p:sldId id="281" r:id="rId9"/>
    <p:sldId id="280" r:id="rId10"/>
    <p:sldId id="282" r:id="rId11"/>
    <p:sldId id="283" r:id="rId12"/>
    <p:sldId id="284" r:id="rId13"/>
    <p:sldId id="260" r:id="rId14"/>
    <p:sldId id="261" r:id="rId15"/>
    <p:sldId id="265" r:id="rId16"/>
    <p:sldId id="266" r:id="rId17"/>
    <p:sldId id="267" r:id="rId18"/>
    <p:sldId id="268" r:id="rId19"/>
    <p:sldId id="273" r:id="rId20"/>
    <p:sldId id="274" r:id="rId21"/>
    <p:sldId id="269" r:id="rId22"/>
    <p:sldId id="270" r:id="rId23"/>
    <p:sldId id="277" r:id="rId24"/>
    <p:sldId id="288" r:id="rId25"/>
    <p:sldId id="287" r:id="rId26"/>
    <p:sldId id="285" r:id="rId27"/>
    <p:sldId id="286" r:id="rId28"/>
    <p:sldId id="289" r:id="rId29"/>
    <p:sldId id="290" r:id="rId30"/>
    <p:sldId id="291" r:id="rId31"/>
    <p:sldId id="292" r:id="rId32"/>
    <p:sldId id="293" r:id="rId33"/>
    <p:sldId id="294" r:id="rId34"/>
    <p:sldId id="26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1377423-4328-46A5-A001-2B2C21A41E6C}">
          <p14:sldIdLst>
            <p14:sldId id="276"/>
            <p14:sldId id="279"/>
            <p14:sldId id="257"/>
            <p14:sldId id="278"/>
            <p14:sldId id="256"/>
            <p14:sldId id="258"/>
            <p14:sldId id="259"/>
            <p14:sldId id="281"/>
            <p14:sldId id="280"/>
            <p14:sldId id="282"/>
            <p14:sldId id="283"/>
            <p14:sldId id="284"/>
            <p14:sldId id="260"/>
            <p14:sldId id="261"/>
            <p14:sldId id="265"/>
            <p14:sldId id="266"/>
            <p14:sldId id="267"/>
            <p14:sldId id="268"/>
            <p14:sldId id="273"/>
            <p14:sldId id="274"/>
            <p14:sldId id="269"/>
            <p14:sldId id="270"/>
            <p14:sldId id="277"/>
            <p14:sldId id="288"/>
            <p14:sldId id="287"/>
            <p14:sldId id="285"/>
            <p14:sldId id="286"/>
            <p14:sldId id="289"/>
            <p14:sldId id="290"/>
            <p14:sldId id="291"/>
            <p14:sldId id="292"/>
            <p14:sldId id="293"/>
            <p14:sldId id="294"/>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p:cViewPr varScale="1">
        <p:scale>
          <a:sx n="114" d="100"/>
          <a:sy n="114" d="100"/>
        </p:scale>
        <p:origin x="3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12/1/2022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0389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99992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11756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98228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12/1/2022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3941951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33153475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1979406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25512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97552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12/1/2022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517710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12/1/2022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52256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12/1/2022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86115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9.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36A8E7-5DB0-4348-9041-5C08339BEC6A}"/>
              </a:ext>
            </a:extLst>
          </p:cNvPr>
          <p:cNvSpPr>
            <a:spLocks noGrp="1"/>
          </p:cNvSpPr>
          <p:nvPr>
            <p:ph type="title"/>
          </p:nvPr>
        </p:nvSpPr>
        <p:spPr>
          <a:xfrm>
            <a:off x="3217764" y="2047145"/>
            <a:ext cx="8577158" cy="2311401"/>
          </a:xfrm>
        </p:spPr>
        <p:txBody>
          <a:bodyPr>
            <a:normAutofit fontScale="90000"/>
          </a:bodyPr>
          <a:lstStyle/>
          <a:p>
            <a:r>
              <a:rPr lang="es-PE" sz="6600" dirty="0"/>
              <a:t>SUSTENTACIÓN FINAL DE PROYECTO – ADS II</a:t>
            </a:r>
          </a:p>
        </p:txBody>
      </p:sp>
    </p:spTree>
    <p:extLst>
      <p:ext uri="{BB962C8B-B14F-4D97-AF65-F5344CB8AC3E}">
        <p14:creationId xmlns:p14="http://schemas.microsoft.com/office/powerpoint/2010/main" val="2195372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EA3605B-EF42-7F81-B88B-45460FA71F31}"/>
              </a:ext>
            </a:extLst>
          </p:cNvPr>
          <p:cNvSpPr>
            <a:spLocks noGrp="1"/>
          </p:cNvSpPr>
          <p:nvPr>
            <p:ph type="title"/>
          </p:nvPr>
        </p:nvSpPr>
        <p:spPr>
          <a:xfrm>
            <a:off x="7365534" y="299454"/>
            <a:ext cx="4181911" cy="573001"/>
          </a:xfrm>
        </p:spPr>
        <p:txBody>
          <a:bodyPr>
            <a:normAutofit fontScale="90000"/>
          </a:bodyPr>
          <a:lstStyle/>
          <a:p>
            <a:pPr algn="r"/>
            <a:r>
              <a:rPr lang="es-PE" sz="3600" dirty="0"/>
              <a:t>ECU – Registrar resultados de entrevistas</a:t>
            </a:r>
          </a:p>
        </p:txBody>
      </p:sp>
      <p:graphicFrame>
        <p:nvGraphicFramePr>
          <p:cNvPr id="3" name="Tabla 2">
            <a:extLst>
              <a:ext uri="{FF2B5EF4-FFF2-40B4-BE49-F238E27FC236}">
                <a16:creationId xmlns:a16="http://schemas.microsoft.com/office/drawing/2014/main" id="{49A26A81-EC67-617B-E3C1-4AE0ED2E3C46}"/>
              </a:ext>
            </a:extLst>
          </p:cNvPr>
          <p:cNvGraphicFramePr>
            <a:graphicFrameLocks noGrp="1"/>
          </p:cNvGraphicFramePr>
          <p:nvPr>
            <p:extLst>
              <p:ext uri="{D42A27DB-BD31-4B8C-83A1-F6EECF244321}">
                <p14:modId xmlns:p14="http://schemas.microsoft.com/office/powerpoint/2010/main" val="2949318155"/>
              </p:ext>
            </p:extLst>
          </p:nvPr>
        </p:nvGraphicFramePr>
        <p:xfrm>
          <a:off x="6589240" y="2613578"/>
          <a:ext cx="4770755" cy="2133600"/>
        </p:xfrm>
        <a:graphic>
          <a:graphicData uri="http://schemas.openxmlformats.org/drawingml/2006/table">
            <a:tbl>
              <a:tblPr firstRow="1" firstCol="1" bandRow="1">
                <a:tableStyleId>{5C22544A-7EE6-4342-B048-85BDC9FD1C3A}</a:tableStyleId>
              </a:tblPr>
              <a:tblGrid>
                <a:gridCol w="918845">
                  <a:extLst>
                    <a:ext uri="{9D8B030D-6E8A-4147-A177-3AD203B41FA5}">
                      <a16:colId xmlns:a16="http://schemas.microsoft.com/office/drawing/2014/main" val="560256784"/>
                    </a:ext>
                  </a:extLst>
                </a:gridCol>
                <a:gridCol w="3851910">
                  <a:extLst>
                    <a:ext uri="{9D8B030D-6E8A-4147-A177-3AD203B41FA5}">
                      <a16:colId xmlns:a16="http://schemas.microsoft.com/office/drawing/2014/main" val="3457668815"/>
                    </a:ext>
                  </a:extLst>
                </a:gridCol>
              </a:tblGrid>
              <a:tr h="0">
                <a:tc>
                  <a:txBody>
                    <a:bodyPr/>
                    <a:lstStyle/>
                    <a:p>
                      <a:r>
                        <a:rPr lang="es-ES" sz="1000">
                          <a:effectLst/>
                        </a:rPr>
                        <a:t>Caso de Uso:</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a:effectLst/>
                        </a:rPr>
                        <a:t>CU06 – Registrar resultados de entrevista.</a:t>
                      </a:r>
                      <a:endParaRPr lang="es-P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23803265"/>
                  </a:ext>
                </a:extLst>
              </a:tr>
              <a:tr h="0">
                <a:tc>
                  <a:txBody>
                    <a:bodyPr/>
                    <a:lstStyle/>
                    <a:p>
                      <a:r>
                        <a:rPr lang="es-ES" sz="1000">
                          <a:effectLst/>
                        </a:rPr>
                        <a:t>Actor(es):</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Encargado del proceso de selección de practicantes de la URRHH.</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82470424"/>
                  </a:ext>
                </a:extLst>
              </a:tr>
              <a:tr h="0">
                <a:tc>
                  <a:txBody>
                    <a:bodyPr/>
                    <a:lstStyle/>
                    <a:p>
                      <a:r>
                        <a:rPr lang="es-ES" sz="1000">
                          <a:effectLst/>
                        </a:rPr>
                        <a:t>Propósito:</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Registrar resultados de entrevista.</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3852146"/>
                  </a:ext>
                </a:extLst>
              </a:tr>
              <a:tr h="0">
                <a:tc>
                  <a:txBody>
                    <a:bodyPr/>
                    <a:lstStyle/>
                    <a:p>
                      <a:r>
                        <a:rPr lang="es-ES" sz="1000">
                          <a:effectLst/>
                        </a:rPr>
                        <a:t>Caso de uso asociado:</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a:effectLst/>
                        </a:rPr>
                        <a:t>CU04 – Registrar resultados de entrevista.</a:t>
                      </a:r>
                      <a:endParaRPr lang="es-P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7622696"/>
                  </a:ext>
                </a:extLst>
              </a:tr>
              <a:tr h="0">
                <a:tc>
                  <a:txBody>
                    <a:bodyPr/>
                    <a:lstStyle/>
                    <a:p>
                      <a:r>
                        <a:rPr lang="es-ES" sz="1000">
                          <a:effectLst/>
                        </a:rPr>
                        <a:t>Resumen:</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a:effectLst/>
                        </a:rPr>
                        <a:t>El Caso de Uso inicia cuando el Encargado del proceso de selección de practicantes de la URRHH procede a Registrar resultados de entrevista de cada postulante. El Encargado del proceso de selección de practicantes de la URRHH deberá llenar los campos requeridos en el sistema. Finalmente, el Encargado del proceso de selección de practicantes de la URRHH pulsará el botón “Registrar” para concluir con el registro resultados de entrevista.</a:t>
                      </a:r>
                      <a:endParaRPr lang="es-P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65574443"/>
                  </a:ext>
                </a:extLst>
              </a:tr>
              <a:tr h="0">
                <a:tc>
                  <a:txBody>
                    <a:bodyPr/>
                    <a:lstStyle/>
                    <a:p>
                      <a:r>
                        <a:rPr lang="es-ES" sz="1000">
                          <a:effectLst/>
                        </a:rPr>
                        <a:t>Clasificación:</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a:effectLst/>
                        </a:rPr>
                        <a:t>Primario.</a:t>
                      </a:r>
                      <a:endParaRPr lang="es-P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9320030"/>
                  </a:ext>
                </a:extLst>
              </a:tr>
              <a:tr h="44450">
                <a:tc>
                  <a:txBody>
                    <a:bodyPr/>
                    <a:lstStyle/>
                    <a:p>
                      <a:r>
                        <a:rPr lang="es-ES" sz="1000">
                          <a:effectLst/>
                        </a:rPr>
                        <a:t>Requisitos:</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RF-005.</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34053149"/>
                  </a:ext>
                </a:extLst>
              </a:tr>
            </a:tbl>
          </a:graphicData>
        </a:graphic>
      </p:graphicFrame>
      <p:graphicFrame>
        <p:nvGraphicFramePr>
          <p:cNvPr id="5" name="Tabla 4">
            <a:extLst>
              <a:ext uri="{FF2B5EF4-FFF2-40B4-BE49-F238E27FC236}">
                <a16:creationId xmlns:a16="http://schemas.microsoft.com/office/drawing/2014/main" id="{3EEC3C5D-D08A-5D9A-6089-2965CDEE207D}"/>
              </a:ext>
            </a:extLst>
          </p:cNvPr>
          <p:cNvGraphicFramePr>
            <a:graphicFrameLocks noGrp="1"/>
          </p:cNvGraphicFramePr>
          <p:nvPr>
            <p:extLst>
              <p:ext uri="{D42A27DB-BD31-4B8C-83A1-F6EECF244321}">
                <p14:modId xmlns:p14="http://schemas.microsoft.com/office/powerpoint/2010/main" val="3622187029"/>
              </p:ext>
            </p:extLst>
          </p:nvPr>
        </p:nvGraphicFramePr>
        <p:xfrm>
          <a:off x="1152128" y="299454"/>
          <a:ext cx="4943872" cy="6197980"/>
        </p:xfrm>
        <a:graphic>
          <a:graphicData uri="http://schemas.openxmlformats.org/drawingml/2006/table">
            <a:tbl>
              <a:tblPr firstRow="1" firstCol="1" bandRow="1">
                <a:tableStyleId>{5C22544A-7EE6-4342-B048-85BDC9FD1C3A}</a:tableStyleId>
              </a:tblPr>
              <a:tblGrid>
                <a:gridCol w="1225202">
                  <a:extLst>
                    <a:ext uri="{9D8B030D-6E8A-4147-A177-3AD203B41FA5}">
                      <a16:colId xmlns:a16="http://schemas.microsoft.com/office/drawing/2014/main" val="853356381"/>
                    </a:ext>
                  </a:extLst>
                </a:gridCol>
                <a:gridCol w="3718670">
                  <a:extLst>
                    <a:ext uri="{9D8B030D-6E8A-4147-A177-3AD203B41FA5}">
                      <a16:colId xmlns:a16="http://schemas.microsoft.com/office/drawing/2014/main" val="651896079"/>
                    </a:ext>
                  </a:extLst>
                </a:gridCol>
              </a:tblGrid>
              <a:tr h="144726">
                <a:tc gridSpan="2">
                  <a:txBody>
                    <a:bodyPr/>
                    <a:lstStyle/>
                    <a:p>
                      <a:pPr algn="ctr"/>
                      <a:r>
                        <a:rPr lang="es-ES" sz="900" dirty="0">
                          <a:effectLst/>
                        </a:rPr>
                        <a:t>ESPECIFICACIÓN DE CASOS DE USO: CU16</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tc hMerge="1">
                  <a:txBody>
                    <a:bodyPr/>
                    <a:lstStyle/>
                    <a:p>
                      <a:endParaRPr lang="es-PE"/>
                    </a:p>
                  </a:txBody>
                  <a:tcPr/>
                </a:tc>
                <a:extLst>
                  <a:ext uri="{0D108BD9-81ED-4DB2-BD59-A6C34878D82A}">
                    <a16:rowId xmlns:a16="http://schemas.microsoft.com/office/drawing/2014/main" val="2636235282"/>
                  </a:ext>
                </a:extLst>
              </a:tr>
              <a:tr h="144726">
                <a:tc>
                  <a:txBody>
                    <a:bodyPr/>
                    <a:lstStyle/>
                    <a:p>
                      <a:r>
                        <a:rPr lang="es-ES" sz="900" dirty="0">
                          <a:effectLst/>
                        </a:rPr>
                        <a:t>Nombre</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r>
                        <a:rPr lang="es-ES" sz="900">
                          <a:effectLst/>
                        </a:rPr>
                        <a:t>Registrar resultados de entrevista.</a:t>
                      </a:r>
                      <a:endParaRPr lang="es-PE" sz="90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3638435093"/>
                  </a:ext>
                </a:extLst>
              </a:tr>
              <a:tr h="73893">
                <a:tc>
                  <a:txBody>
                    <a:bodyPr/>
                    <a:lstStyle/>
                    <a:p>
                      <a:r>
                        <a:rPr lang="es-ES" sz="900" dirty="0">
                          <a:effectLst/>
                        </a:rPr>
                        <a:t>Actores</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r>
                        <a:rPr lang="es-ES" sz="900" dirty="0">
                          <a:effectLst/>
                          <a:latin typeface="Times New Roman" panose="02020603050405020304" pitchFamily="18" charset="0"/>
                          <a:ea typeface="Times New Roman" panose="02020603050405020304" pitchFamily="18" charset="0"/>
                        </a:rPr>
                        <a:t>Encargado del proceso de selección</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1926540700"/>
                  </a:ext>
                </a:extLst>
              </a:tr>
              <a:tr h="289452">
                <a:tc>
                  <a:txBody>
                    <a:bodyPr/>
                    <a:lstStyle/>
                    <a:p>
                      <a:r>
                        <a:rPr lang="es-ES" sz="900" dirty="0">
                          <a:effectLst/>
                        </a:rPr>
                        <a:t>Propósito</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r>
                        <a:rPr lang="es-ES" sz="900" dirty="0">
                          <a:effectLst/>
                        </a:rPr>
                        <a:t>El objetivo del CU es permitir registrar los resultados de entrevistas.</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2662437440"/>
                  </a:ext>
                </a:extLst>
              </a:tr>
              <a:tr h="289452">
                <a:tc>
                  <a:txBody>
                    <a:bodyPr/>
                    <a:lstStyle/>
                    <a:p>
                      <a:r>
                        <a:rPr lang="es-ES" sz="900" dirty="0">
                          <a:effectLst/>
                        </a:rPr>
                        <a:t>Breve descripción</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900" dirty="0">
                          <a:effectLst/>
                        </a:rPr>
                        <a:t>El </a:t>
                      </a:r>
                      <a:r>
                        <a:rPr lang="es-ES" sz="900" dirty="0">
                          <a:effectLst/>
                          <a:latin typeface="Times New Roman" panose="02020603050405020304" pitchFamily="18" charset="0"/>
                          <a:ea typeface="Times New Roman" panose="02020603050405020304" pitchFamily="18" charset="0"/>
                        </a:rPr>
                        <a:t>Encargado del proceso de selección</a:t>
                      </a:r>
                      <a:endParaRPr lang="es-PE" sz="900" dirty="0">
                        <a:effectLst/>
                        <a:latin typeface="Times New Roman" panose="02020603050405020304" pitchFamily="18" charset="0"/>
                        <a:ea typeface="Times New Roman" panose="02020603050405020304" pitchFamily="18" charset="0"/>
                      </a:endParaRPr>
                    </a:p>
                    <a:p>
                      <a:r>
                        <a:rPr lang="es-ES" sz="900" dirty="0">
                          <a:effectLst/>
                        </a:rPr>
                        <a:t>registra los resultados de entrevistas de los candidatos seleccionados.</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301643039"/>
                  </a:ext>
                </a:extLst>
              </a:tr>
              <a:tr h="289452">
                <a:tc>
                  <a:txBody>
                    <a:bodyPr/>
                    <a:lstStyle/>
                    <a:p>
                      <a:r>
                        <a:rPr lang="es-ES" sz="900" dirty="0">
                          <a:effectLst/>
                        </a:rPr>
                        <a:t>Precondición</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900" dirty="0">
                          <a:effectLst/>
                        </a:rPr>
                        <a:t>El </a:t>
                      </a:r>
                      <a:r>
                        <a:rPr lang="es-ES" sz="900" dirty="0">
                          <a:effectLst/>
                          <a:latin typeface="Times New Roman" panose="02020603050405020304" pitchFamily="18" charset="0"/>
                          <a:ea typeface="Times New Roman" panose="02020603050405020304" pitchFamily="18" charset="0"/>
                        </a:rPr>
                        <a:t>Encargado del proceso de selección</a:t>
                      </a:r>
                      <a:endParaRPr lang="es-PE" sz="900" dirty="0">
                        <a:effectLst/>
                        <a:latin typeface="Times New Roman" panose="02020603050405020304" pitchFamily="18" charset="0"/>
                        <a:ea typeface="Times New Roman" panose="02020603050405020304" pitchFamily="18" charset="0"/>
                      </a:endParaRPr>
                    </a:p>
                    <a:p>
                      <a:r>
                        <a:rPr lang="es-ES" sz="900" dirty="0">
                          <a:effectLst/>
                        </a:rPr>
                        <a:t> debe haber realizado las entrevistas a los candidatos seleccionados.</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1492725894"/>
                  </a:ext>
                </a:extLst>
              </a:tr>
              <a:tr h="289452">
                <a:tc>
                  <a:txBody>
                    <a:bodyPr/>
                    <a:lstStyle/>
                    <a:p>
                      <a:r>
                        <a:rPr lang="es-ES" sz="900" dirty="0">
                          <a:effectLst/>
                        </a:rPr>
                        <a:t>Postcondición</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900" dirty="0">
                          <a:effectLst/>
                        </a:rPr>
                        <a:t>El </a:t>
                      </a:r>
                      <a:r>
                        <a:rPr lang="es-ES" sz="900" dirty="0">
                          <a:effectLst/>
                          <a:latin typeface="Times New Roman" panose="02020603050405020304" pitchFamily="18" charset="0"/>
                          <a:ea typeface="Times New Roman" panose="02020603050405020304" pitchFamily="18" charset="0"/>
                        </a:rPr>
                        <a:t>Encargado del proceso de selección</a:t>
                      </a:r>
                      <a:endParaRPr lang="es-PE" sz="900" dirty="0">
                        <a:effectLst/>
                        <a:latin typeface="Times New Roman" panose="02020603050405020304" pitchFamily="18" charset="0"/>
                        <a:ea typeface="Times New Roman" panose="02020603050405020304" pitchFamily="18" charset="0"/>
                      </a:endParaRPr>
                    </a:p>
                    <a:p>
                      <a:r>
                        <a:rPr lang="es-ES" sz="900" dirty="0">
                          <a:effectLst/>
                        </a:rPr>
                        <a:t>ha registrado los resultados de entrevistas de cada candidato seleccionado.</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3353626318"/>
                  </a:ext>
                </a:extLst>
              </a:tr>
              <a:tr h="289452">
                <a:tc>
                  <a:txBody>
                    <a:bodyPr/>
                    <a:lstStyle/>
                    <a:p>
                      <a:r>
                        <a:rPr lang="es-ES" sz="900" dirty="0">
                          <a:effectLst/>
                        </a:rPr>
                        <a:t>Evento disparador</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900" dirty="0">
                          <a:effectLst/>
                        </a:rPr>
                        <a:t>El CU inicia cuando el Representante designado del </a:t>
                      </a:r>
                      <a:r>
                        <a:rPr lang="es-ES" sz="900" dirty="0">
                          <a:effectLst/>
                          <a:latin typeface="Times New Roman" panose="02020603050405020304" pitchFamily="18" charset="0"/>
                          <a:ea typeface="Times New Roman" panose="02020603050405020304" pitchFamily="18" charset="0"/>
                        </a:rPr>
                        <a:t>Encargado del proceso de selección</a:t>
                      </a:r>
                      <a:endParaRPr lang="es-PE" sz="900" dirty="0">
                        <a:effectLst/>
                        <a:latin typeface="Times New Roman" panose="02020603050405020304" pitchFamily="18" charset="0"/>
                        <a:ea typeface="Times New Roman" panose="02020603050405020304" pitchFamily="18" charset="0"/>
                      </a:endParaRPr>
                    </a:p>
                    <a:p>
                      <a:r>
                        <a:rPr lang="es-ES" sz="900" dirty="0">
                          <a:effectLst/>
                        </a:rPr>
                        <a:t>pulsa el botón “Registrar”.</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2019098647"/>
                  </a:ext>
                </a:extLst>
              </a:tr>
              <a:tr h="2754818">
                <a:tc>
                  <a:txBody>
                    <a:bodyPr/>
                    <a:lstStyle/>
                    <a:p>
                      <a:r>
                        <a:rPr lang="es-ES" sz="900" dirty="0">
                          <a:effectLst/>
                        </a:rPr>
                        <a:t>Flujo Básico</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pPr marL="342900" lvl="0" indent="-342900">
                        <a:lnSpc>
                          <a:spcPct val="107000"/>
                        </a:lnSpc>
                        <a:buFont typeface="+mj-lt"/>
                        <a:buAutoNum type="arabicPeriod"/>
                      </a:pPr>
                      <a:r>
                        <a:rPr lang="es-PE" sz="900" dirty="0">
                          <a:effectLst/>
                        </a:rPr>
                        <a:t>El sistema muestra formulario de “resultado de entrevista”</a:t>
                      </a:r>
                    </a:p>
                    <a:p>
                      <a:pPr marL="0" lvl="0" indent="0">
                        <a:lnSpc>
                          <a:spcPct val="107000"/>
                        </a:lnSpc>
                        <a:buFont typeface="+mj-lt"/>
                        <a:buNone/>
                      </a:pPr>
                      <a:r>
                        <a:rPr lang="es-PE" sz="900" dirty="0">
                          <a:effectLst/>
                        </a:rPr>
                        <a:t>2.-El encargado de proceso de selección  presiona el botón buscar encargado</a:t>
                      </a:r>
                    </a:p>
                    <a:p>
                      <a:pPr marL="0" marR="0" lvl="0" indent="0" algn="l" defTabSz="914400" rtl="0" eaLnBrk="1" fontAlgn="auto" latinLnBrk="0" hangingPunct="1">
                        <a:lnSpc>
                          <a:spcPct val="107000"/>
                        </a:lnSpc>
                        <a:spcBef>
                          <a:spcPts val="0"/>
                        </a:spcBef>
                        <a:spcAft>
                          <a:spcPts val="0"/>
                        </a:spcAft>
                        <a:buClrTx/>
                        <a:buSzTx/>
                        <a:buFont typeface="+mj-lt"/>
                        <a:buNone/>
                        <a:tabLst/>
                        <a:defRPr/>
                      </a:pPr>
                      <a:r>
                        <a:rPr lang="es-PE" sz="900" b="0" dirty="0">
                          <a:solidFill>
                            <a:schemeClr val="tx1"/>
                          </a:solidFill>
                          <a:effectLst/>
                        </a:rPr>
                        <a:t>3.-El sistema llama a la Interfaz Buscar Encargado de proceso de selección.</a:t>
                      </a:r>
                    </a:p>
                    <a:p>
                      <a:pPr marL="0" lvl="0" indent="0">
                        <a:lnSpc>
                          <a:spcPct val="107000"/>
                        </a:lnSpc>
                        <a:buFont typeface="+mj-lt"/>
                        <a:buNone/>
                      </a:pPr>
                      <a:endParaRPr lang="es-PE" sz="900" dirty="0">
                        <a:effectLst/>
                      </a:endParaRPr>
                    </a:p>
                    <a:p>
                      <a:pPr marL="0" lvl="0" indent="0">
                        <a:lnSpc>
                          <a:spcPct val="107000"/>
                        </a:lnSpc>
                        <a:buFont typeface="+mj-lt"/>
                        <a:buNone/>
                      </a:pPr>
                      <a:r>
                        <a:rPr lang="es-ES" sz="900" dirty="0">
                          <a:effectLst/>
                        </a:rPr>
                        <a:t>4.- El encargado de selección presiona el botón buscar postulante</a:t>
                      </a:r>
                    </a:p>
                    <a:p>
                      <a:pPr marL="0" marR="0" lvl="0" indent="0" algn="l" defTabSz="914400" rtl="0" eaLnBrk="1" fontAlgn="auto" latinLnBrk="0" hangingPunct="1">
                        <a:lnSpc>
                          <a:spcPct val="107000"/>
                        </a:lnSpc>
                        <a:spcBef>
                          <a:spcPts val="0"/>
                        </a:spcBef>
                        <a:spcAft>
                          <a:spcPts val="0"/>
                        </a:spcAft>
                        <a:buClrTx/>
                        <a:buSzTx/>
                        <a:buFont typeface="+mj-lt"/>
                        <a:buNone/>
                        <a:tabLst/>
                        <a:defRPr/>
                      </a:pPr>
                      <a:r>
                        <a:rPr lang="es-PE" sz="900" b="0" dirty="0">
                          <a:solidFill>
                            <a:schemeClr val="tx1"/>
                          </a:solidFill>
                          <a:effectLst/>
                        </a:rPr>
                        <a:t>5.-El sistema llama a la Interfaz Buscar postulante  de proceso de selección.</a:t>
                      </a:r>
                      <a:endParaRPr lang="es-ES" sz="900" dirty="0">
                        <a:effectLst/>
                      </a:endParaRPr>
                    </a:p>
                    <a:p>
                      <a:pPr marL="0" lvl="0" indent="0">
                        <a:lnSpc>
                          <a:spcPct val="107000"/>
                        </a:lnSpc>
                        <a:buFont typeface="+mj-lt"/>
                        <a:buNone/>
                      </a:pPr>
                      <a:r>
                        <a:rPr lang="es-ES" sz="900" dirty="0">
                          <a:effectLst/>
                        </a:rPr>
                        <a:t>6.- el encargado llena los datos de la interfaz “detalle entrevista” del candidato que realizo la entrevista :</a:t>
                      </a:r>
                    </a:p>
                    <a:p>
                      <a:pPr marL="0" lvl="0" indent="0">
                        <a:lnSpc>
                          <a:spcPct val="107000"/>
                        </a:lnSpc>
                        <a:buFont typeface="+mj-lt"/>
                        <a:buNone/>
                      </a:pPr>
                      <a:r>
                        <a:rPr lang="es-ES" sz="900" dirty="0">
                          <a:effectLst/>
                        </a:rPr>
                        <a:t>   -</a:t>
                      </a:r>
                      <a:r>
                        <a:rPr lang="es-ES" sz="900" dirty="0" err="1">
                          <a:effectLst/>
                        </a:rPr>
                        <a:t>nr</a:t>
                      </a:r>
                      <a:r>
                        <a:rPr lang="es-ES" sz="900" dirty="0">
                          <a:effectLst/>
                        </a:rPr>
                        <a:t> entrevista, puntaje y descripción.</a:t>
                      </a:r>
                    </a:p>
                    <a:p>
                      <a:pPr marL="0" marR="0" lvl="0" indent="0" algn="l" defTabSz="914400" rtl="0" eaLnBrk="1" fontAlgn="auto" latinLnBrk="0" hangingPunct="1">
                        <a:lnSpc>
                          <a:spcPct val="107000"/>
                        </a:lnSpc>
                        <a:spcBef>
                          <a:spcPts val="0"/>
                        </a:spcBef>
                        <a:spcAft>
                          <a:spcPts val="0"/>
                        </a:spcAft>
                        <a:buClrTx/>
                        <a:buSzTx/>
                        <a:buFont typeface="+mj-lt"/>
                        <a:buNone/>
                        <a:tabLst/>
                        <a:defRPr/>
                      </a:pPr>
                      <a:r>
                        <a:rPr lang="es-ES" sz="900" dirty="0">
                          <a:effectLst/>
                        </a:rPr>
                        <a:t>7.-El sistema muestra información de resumen del postulante en la interfaz “datos del postulante” al que se le registraran los resultados.</a:t>
                      </a:r>
                      <a:endParaRPr lang="es-PE" sz="900" dirty="0">
                        <a:effectLst/>
                      </a:endParaRPr>
                    </a:p>
                    <a:p>
                      <a:pPr marL="0" lvl="0" indent="0">
                        <a:lnSpc>
                          <a:spcPct val="107000"/>
                        </a:lnSpc>
                        <a:buFont typeface="+mj-lt"/>
                        <a:buNone/>
                      </a:pPr>
                      <a:r>
                        <a:rPr lang="es-ES" sz="900" dirty="0">
                          <a:effectLst/>
                        </a:rPr>
                        <a:t>8.- El Representante designado del Órgano solicitante pulsa el botón “Registrar”.</a:t>
                      </a:r>
                    </a:p>
                    <a:p>
                      <a:pPr marL="0" lvl="0" indent="0">
                        <a:lnSpc>
                          <a:spcPct val="107000"/>
                        </a:lnSpc>
                        <a:buFont typeface="+mj-lt"/>
                        <a:buNone/>
                      </a:pPr>
                      <a:r>
                        <a:rPr lang="es-ES" sz="900" dirty="0">
                          <a:effectLst/>
                        </a:rPr>
                        <a:t>9.-El Representante designado del Órgano solicitante confirma el registro pulsando el botón “Aceptar”.</a:t>
                      </a:r>
                      <a:endParaRPr lang="es-PE" sz="900" dirty="0">
                        <a:effectLst/>
                      </a:endParaRPr>
                    </a:p>
                    <a:p>
                      <a:pPr marL="0" lvl="0" indent="0">
                        <a:lnSpc>
                          <a:spcPct val="107000"/>
                        </a:lnSpc>
                        <a:buFont typeface="+mj-lt"/>
                        <a:buNone/>
                      </a:pPr>
                      <a:r>
                        <a:rPr lang="es-ES" sz="900" dirty="0">
                          <a:effectLst/>
                        </a:rPr>
                        <a:t>10.-El sistema registra los resultados del candidato. El Caso de Uso termina.</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3922749332"/>
                  </a:ext>
                </a:extLst>
              </a:tr>
              <a:tr h="144726">
                <a:tc>
                  <a:txBody>
                    <a:bodyPr/>
                    <a:lstStyle/>
                    <a:p>
                      <a:r>
                        <a:rPr lang="es-ES" sz="900">
                          <a:effectLst/>
                        </a:rPr>
                        <a:t>Subflujos</a:t>
                      </a:r>
                      <a:endParaRPr lang="es-PE" sz="90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r>
                        <a:rPr lang="es-ES" sz="900" dirty="0">
                          <a:effectLst/>
                        </a:rPr>
                        <a:t>Ninguno.</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2276693421"/>
                  </a:ext>
                </a:extLst>
              </a:tr>
              <a:tr h="578905">
                <a:tc>
                  <a:txBody>
                    <a:bodyPr/>
                    <a:lstStyle/>
                    <a:p>
                      <a:r>
                        <a:rPr lang="es-ES" sz="900">
                          <a:effectLst/>
                        </a:rPr>
                        <a:t>Flujos Alternos</a:t>
                      </a:r>
                      <a:endParaRPr lang="es-PE" sz="90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r>
                        <a:rPr lang="es-ES" sz="900" dirty="0">
                          <a:effectLst/>
                        </a:rPr>
                        <a:t>En el paso 5: Si el sistema ya tiene resultados de la entrevista registrados del candidato que se ingresó sus datos el sistema muestra un mensaje de error: “Este candidato ya tiene resultados de entrevista registrados”.</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4103204096"/>
                  </a:ext>
                </a:extLst>
              </a:tr>
              <a:tr h="144726">
                <a:tc>
                  <a:txBody>
                    <a:bodyPr/>
                    <a:lstStyle/>
                    <a:p>
                      <a:r>
                        <a:rPr lang="es-ES" sz="900">
                          <a:effectLst/>
                        </a:rPr>
                        <a:t>Puntos de extensión</a:t>
                      </a:r>
                      <a:endParaRPr lang="es-PE" sz="90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r>
                        <a:rPr lang="es-ES" sz="900" dirty="0">
                          <a:effectLst/>
                        </a:rPr>
                        <a:t>Ninguno. </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3915573449"/>
                  </a:ext>
                </a:extLst>
              </a:tr>
              <a:tr h="434179">
                <a:tc>
                  <a:txBody>
                    <a:bodyPr/>
                    <a:lstStyle/>
                    <a:p>
                      <a:r>
                        <a:rPr lang="es-ES" sz="900">
                          <a:effectLst/>
                        </a:rPr>
                        <a:t>Requerimientos Funcionales asociados</a:t>
                      </a:r>
                      <a:endParaRPr lang="es-PE" sz="90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r>
                        <a:rPr lang="es-ES" sz="900" dirty="0">
                          <a:effectLst/>
                        </a:rPr>
                        <a:t>RF-013: El sistema debe permitir al Representante designado del Órgano solicitante registrar los resultados de entrevistas de cada candidato.</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2447632274"/>
                  </a:ext>
                </a:extLst>
              </a:tr>
              <a:tr h="144726">
                <a:tc>
                  <a:txBody>
                    <a:bodyPr/>
                    <a:lstStyle/>
                    <a:p>
                      <a:r>
                        <a:rPr lang="es-ES" sz="900">
                          <a:effectLst/>
                        </a:rPr>
                        <a:t>Requisitos especiales</a:t>
                      </a:r>
                      <a:endParaRPr lang="es-PE" sz="900">
                        <a:effectLst/>
                        <a:latin typeface="Times New Roman" panose="02020603050405020304" pitchFamily="18" charset="0"/>
                        <a:ea typeface="Times New Roman" panose="02020603050405020304" pitchFamily="18" charset="0"/>
                      </a:endParaRPr>
                    </a:p>
                  </a:txBody>
                  <a:tcPr marL="39566" marR="39566" marT="0" marB="0" anchor="ctr"/>
                </a:tc>
                <a:tc>
                  <a:txBody>
                    <a:bodyPr/>
                    <a:lstStyle/>
                    <a:p>
                      <a:r>
                        <a:rPr lang="es-ES" sz="900" dirty="0">
                          <a:effectLst/>
                        </a:rPr>
                        <a:t>Ninguno.</a:t>
                      </a:r>
                      <a:endParaRPr lang="es-PE" sz="900" dirty="0">
                        <a:effectLst/>
                        <a:latin typeface="Times New Roman" panose="02020603050405020304" pitchFamily="18" charset="0"/>
                        <a:ea typeface="Times New Roman" panose="02020603050405020304" pitchFamily="18" charset="0"/>
                      </a:endParaRPr>
                    </a:p>
                  </a:txBody>
                  <a:tcPr marL="39566" marR="39566" marT="0" marB="0" anchor="ctr"/>
                </a:tc>
                <a:extLst>
                  <a:ext uri="{0D108BD9-81ED-4DB2-BD59-A6C34878D82A}">
                    <a16:rowId xmlns:a16="http://schemas.microsoft.com/office/drawing/2014/main" val="3522740153"/>
                  </a:ext>
                </a:extLst>
              </a:tr>
            </a:tbl>
          </a:graphicData>
        </a:graphic>
      </p:graphicFrame>
    </p:spTree>
    <p:extLst>
      <p:ext uri="{BB962C8B-B14F-4D97-AF65-F5344CB8AC3E}">
        <p14:creationId xmlns:p14="http://schemas.microsoft.com/office/powerpoint/2010/main" val="100744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A6C3175-739A-94A1-8928-F3DA31BC3066}"/>
              </a:ext>
            </a:extLst>
          </p:cNvPr>
          <p:cNvSpPr>
            <a:spLocks noGrp="1"/>
          </p:cNvSpPr>
          <p:nvPr>
            <p:ph type="title"/>
          </p:nvPr>
        </p:nvSpPr>
        <p:spPr>
          <a:xfrm>
            <a:off x="7365534" y="299454"/>
            <a:ext cx="4181911" cy="573001"/>
          </a:xfrm>
        </p:spPr>
        <p:txBody>
          <a:bodyPr>
            <a:normAutofit fontScale="90000"/>
          </a:bodyPr>
          <a:lstStyle/>
          <a:p>
            <a:pPr algn="r"/>
            <a:r>
              <a:rPr lang="es-PE" sz="3600" dirty="0"/>
              <a:t>ECU – Registrar CV de postulante</a:t>
            </a:r>
          </a:p>
        </p:txBody>
      </p:sp>
      <p:graphicFrame>
        <p:nvGraphicFramePr>
          <p:cNvPr id="5" name="Tabla 4">
            <a:extLst>
              <a:ext uri="{FF2B5EF4-FFF2-40B4-BE49-F238E27FC236}">
                <a16:creationId xmlns:a16="http://schemas.microsoft.com/office/drawing/2014/main" id="{64D183F3-B95F-2AD3-B8CC-1843A535397A}"/>
              </a:ext>
            </a:extLst>
          </p:cNvPr>
          <p:cNvGraphicFramePr>
            <a:graphicFrameLocks noGrp="1"/>
          </p:cNvGraphicFramePr>
          <p:nvPr>
            <p:extLst>
              <p:ext uri="{D42A27DB-BD31-4B8C-83A1-F6EECF244321}">
                <p14:modId xmlns:p14="http://schemas.microsoft.com/office/powerpoint/2010/main" val="969540267"/>
              </p:ext>
            </p:extLst>
          </p:nvPr>
        </p:nvGraphicFramePr>
        <p:xfrm>
          <a:off x="7116196" y="2336454"/>
          <a:ext cx="4680585" cy="2384639"/>
        </p:xfrm>
        <a:graphic>
          <a:graphicData uri="http://schemas.openxmlformats.org/drawingml/2006/table">
            <a:tbl>
              <a:tblPr firstRow="1" firstCol="1" bandRow="1">
                <a:tableStyleId>{5C22544A-7EE6-4342-B048-85BDC9FD1C3A}</a:tableStyleId>
              </a:tblPr>
              <a:tblGrid>
                <a:gridCol w="918845">
                  <a:extLst>
                    <a:ext uri="{9D8B030D-6E8A-4147-A177-3AD203B41FA5}">
                      <a16:colId xmlns:a16="http://schemas.microsoft.com/office/drawing/2014/main" val="2961438062"/>
                    </a:ext>
                  </a:extLst>
                </a:gridCol>
                <a:gridCol w="3761740">
                  <a:extLst>
                    <a:ext uri="{9D8B030D-6E8A-4147-A177-3AD203B41FA5}">
                      <a16:colId xmlns:a16="http://schemas.microsoft.com/office/drawing/2014/main" val="358121062"/>
                    </a:ext>
                  </a:extLst>
                </a:gridCol>
              </a:tblGrid>
              <a:tr h="172823">
                <a:tc>
                  <a:txBody>
                    <a:bodyPr/>
                    <a:lstStyle/>
                    <a:p>
                      <a:r>
                        <a:rPr lang="es-ES" sz="1000" dirty="0">
                          <a:effectLst/>
                        </a:rPr>
                        <a:t>Caso de Uso:</a:t>
                      </a:r>
                      <a:endParaRPr lang="es-P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a:effectLst/>
                        </a:rPr>
                        <a:t>CU04 – Registrar CVS de postulantes</a:t>
                      </a:r>
                      <a:endParaRPr lang="es-P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29659970"/>
                  </a:ext>
                </a:extLst>
              </a:tr>
              <a:tr h="172823">
                <a:tc>
                  <a:txBody>
                    <a:bodyPr/>
                    <a:lstStyle/>
                    <a:p>
                      <a:r>
                        <a:rPr lang="es-ES" sz="1000" dirty="0">
                          <a:effectLst/>
                        </a:rPr>
                        <a:t>Actor(es):</a:t>
                      </a:r>
                      <a:endParaRPr lang="es-P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Encargado del proceso de selección de practicantes de la URRHH.</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37639040"/>
                  </a:ext>
                </a:extLst>
              </a:tr>
              <a:tr h="172823">
                <a:tc>
                  <a:txBody>
                    <a:bodyPr/>
                    <a:lstStyle/>
                    <a:p>
                      <a:r>
                        <a:rPr lang="es-ES" sz="1000" dirty="0">
                          <a:effectLst/>
                        </a:rPr>
                        <a:t>Propósito:</a:t>
                      </a:r>
                      <a:endParaRPr lang="es-P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Registrar los CV de los postulantes.</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93799910"/>
                  </a:ext>
                </a:extLst>
              </a:tr>
              <a:tr h="345647">
                <a:tc>
                  <a:txBody>
                    <a:bodyPr/>
                    <a:lstStyle/>
                    <a:p>
                      <a:r>
                        <a:rPr lang="es-ES" sz="1000">
                          <a:effectLst/>
                        </a:rPr>
                        <a:t>Caso de uso asociado:</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CU04 – Registrar CVS de postulantes</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6516477"/>
                  </a:ext>
                </a:extLst>
              </a:tr>
              <a:tr h="1174877">
                <a:tc>
                  <a:txBody>
                    <a:bodyPr/>
                    <a:lstStyle/>
                    <a:p>
                      <a:r>
                        <a:rPr lang="es-ES" sz="1000">
                          <a:effectLst/>
                        </a:rPr>
                        <a:t>Resumen:</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El Caso de Uso inicia cuando el Encargado del proceso de selección de practicantes de la URRHH procede a registrar los CV de los postulantes. El Encargado del proceso de selección de practicantes de la URRHH deberá llenar los campos requeridos en el registro. Finalmente, el Encargado del proceso de selección de practicantes de la URRHH pulsará el botón “Registrar” para culminar el registro de CV del postulante</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1131002"/>
                  </a:ext>
                </a:extLst>
              </a:tr>
              <a:tr h="172823">
                <a:tc>
                  <a:txBody>
                    <a:bodyPr/>
                    <a:lstStyle/>
                    <a:p>
                      <a:r>
                        <a:rPr lang="es-ES" sz="1000" dirty="0">
                          <a:effectLst/>
                        </a:rPr>
                        <a:t>Clasificación:</a:t>
                      </a:r>
                      <a:endParaRPr lang="es-P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Primario.</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3492401"/>
                  </a:ext>
                </a:extLst>
              </a:tr>
              <a:tr h="172823">
                <a:tc>
                  <a:txBody>
                    <a:bodyPr/>
                    <a:lstStyle/>
                    <a:p>
                      <a:r>
                        <a:rPr lang="es-ES" sz="1000" dirty="0">
                          <a:effectLst/>
                        </a:rPr>
                        <a:t>Requisitos:</a:t>
                      </a:r>
                      <a:endParaRPr lang="es-P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RF-004.</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99732198"/>
                  </a:ext>
                </a:extLst>
              </a:tr>
            </a:tbl>
          </a:graphicData>
        </a:graphic>
      </p:graphicFrame>
      <p:graphicFrame>
        <p:nvGraphicFramePr>
          <p:cNvPr id="6" name="Tabla 5">
            <a:extLst>
              <a:ext uri="{FF2B5EF4-FFF2-40B4-BE49-F238E27FC236}">
                <a16:creationId xmlns:a16="http://schemas.microsoft.com/office/drawing/2014/main" id="{03E29635-0748-0976-5F03-1376DA538A43}"/>
              </a:ext>
            </a:extLst>
          </p:cNvPr>
          <p:cNvGraphicFramePr>
            <a:graphicFrameLocks noGrp="1"/>
          </p:cNvGraphicFramePr>
          <p:nvPr>
            <p:extLst>
              <p:ext uri="{D42A27DB-BD31-4B8C-83A1-F6EECF244321}">
                <p14:modId xmlns:p14="http://schemas.microsoft.com/office/powerpoint/2010/main" val="83423499"/>
              </p:ext>
            </p:extLst>
          </p:nvPr>
        </p:nvGraphicFramePr>
        <p:xfrm>
          <a:off x="1145887" y="250501"/>
          <a:ext cx="5759115" cy="6356998"/>
        </p:xfrm>
        <a:graphic>
          <a:graphicData uri="http://schemas.openxmlformats.org/drawingml/2006/table">
            <a:tbl>
              <a:tblPr firstRow="1" firstCol="1" bandRow="1">
                <a:tableStyleId>{5C22544A-7EE6-4342-B048-85BDC9FD1C3A}</a:tableStyleId>
              </a:tblPr>
              <a:tblGrid>
                <a:gridCol w="1758041">
                  <a:extLst>
                    <a:ext uri="{9D8B030D-6E8A-4147-A177-3AD203B41FA5}">
                      <a16:colId xmlns:a16="http://schemas.microsoft.com/office/drawing/2014/main" val="2007429859"/>
                    </a:ext>
                  </a:extLst>
                </a:gridCol>
                <a:gridCol w="4001074">
                  <a:extLst>
                    <a:ext uri="{9D8B030D-6E8A-4147-A177-3AD203B41FA5}">
                      <a16:colId xmlns:a16="http://schemas.microsoft.com/office/drawing/2014/main" val="3358368496"/>
                    </a:ext>
                  </a:extLst>
                </a:gridCol>
              </a:tblGrid>
              <a:tr h="133152">
                <a:tc gridSpan="2">
                  <a:txBody>
                    <a:bodyPr/>
                    <a:lstStyle/>
                    <a:p>
                      <a:pPr algn="ctr"/>
                      <a:r>
                        <a:rPr lang="es-ES" sz="900" dirty="0">
                          <a:effectLst/>
                        </a:rPr>
                        <a:t>ESPECIFICACIÓN DE CASOS DE USO: CU04</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tc hMerge="1">
                  <a:txBody>
                    <a:bodyPr/>
                    <a:lstStyle/>
                    <a:p>
                      <a:endParaRPr lang="es-PE"/>
                    </a:p>
                  </a:txBody>
                  <a:tcPr/>
                </a:tc>
                <a:extLst>
                  <a:ext uri="{0D108BD9-81ED-4DB2-BD59-A6C34878D82A}">
                    <a16:rowId xmlns:a16="http://schemas.microsoft.com/office/drawing/2014/main" val="109602486"/>
                  </a:ext>
                </a:extLst>
              </a:tr>
              <a:tr h="137087">
                <a:tc>
                  <a:txBody>
                    <a:bodyPr/>
                    <a:lstStyle/>
                    <a:p>
                      <a:r>
                        <a:rPr lang="es-ES" sz="900" dirty="0">
                          <a:effectLst/>
                        </a:rPr>
                        <a:t>Nombre</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a:effectLst/>
                        </a:rPr>
                        <a:t>Registrar CVS de postulantes.</a:t>
                      </a:r>
                      <a:endParaRPr lang="es-PE" sz="90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3603205476"/>
                  </a:ext>
                </a:extLst>
              </a:tr>
              <a:tr h="137087">
                <a:tc>
                  <a:txBody>
                    <a:bodyPr/>
                    <a:lstStyle/>
                    <a:p>
                      <a:r>
                        <a:rPr lang="es-ES" sz="900" dirty="0">
                          <a:effectLst/>
                        </a:rPr>
                        <a:t>Actores</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dirty="0">
                          <a:effectLst/>
                        </a:rPr>
                        <a:t>Encargado del proceso de selección de practicantes de la URRHH.</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2112828344"/>
                  </a:ext>
                </a:extLst>
              </a:tr>
              <a:tr h="137087">
                <a:tc>
                  <a:txBody>
                    <a:bodyPr/>
                    <a:lstStyle/>
                    <a:p>
                      <a:r>
                        <a:rPr lang="es-ES" sz="900">
                          <a:effectLst/>
                        </a:rPr>
                        <a:t>Propósito</a:t>
                      </a:r>
                      <a:endParaRPr lang="es-PE" sz="90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dirty="0">
                          <a:effectLst/>
                        </a:rPr>
                        <a:t>El objetivo del CU es permitir registrar las CVS de los postulantes.</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1883083265"/>
                  </a:ext>
                </a:extLst>
              </a:tr>
              <a:tr h="375230">
                <a:tc>
                  <a:txBody>
                    <a:bodyPr/>
                    <a:lstStyle/>
                    <a:p>
                      <a:r>
                        <a:rPr lang="es-ES" sz="900">
                          <a:effectLst/>
                        </a:rPr>
                        <a:t>Breve descripción</a:t>
                      </a:r>
                      <a:endParaRPr lang="es-PE" sz="90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dirty="0">
                          <a:effectLst/>
                        </a:rPr>
                        <a:t>El Cu permite al Encargado del proceso de selección de practicantes de la URRHH registrar el CVS de los postulantes al puesto.</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537511467"/>
                  </a:ext>
                </a:extLst>
              </a:tr>
              <a:tr h="250153">
                <a:tc>
                  <a:txBody>
                    <a:bodyPr/>
                    <a:lstStyle/>
                    <a:p>
                      <a:r>
                        <a:rPr lang="es-ES" sz="900">
                          <a:effectLst/>
                        </a:rPr>
                        <a:t>Precondición</a:t>
                      </a:r>
                      <a:endParaRPr lang="es-PE" sz="90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dirty="0">
                          <a:effectLst/>
                        </a:rPr>
                        <a:t>El Encargado del proceso de selección de practicantes de la URRHH debe haber recibido los CVS de los postulantes. </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2007441912"/>
                  </a:ext>
                </a:extLst>
              </a:tr>
              <a:tr h="250153">
                <a:tc>
                  <a:txBody>
                    <a:bodyPr/>
                    <a:lstStyle/>
                    <a:p>
                      <a:r>
                        <a:rPr lang="es-ES" sz="900">
                          <a:effectLst/>
                        </a:rPr>
                        <a:t>Postcondición</a:t>
                      </a:r>
                      <a:endParaRPr lang="es-PE" sz="90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dirty="0">
                          <a:effectLst/>
                        </a:rPr>
                        <a:t>El Encargado del proceso de selección de practicantes de la URRHH ha registrado los CVS de los postulantes al puesto</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1014387022"/>
                  </a:ext>
                </a:extLst>
              </a:tr>
              <a:tr h="250153">
                <a:tc>
                  <a:txBody>
                    <a:bodyPr/>
                    <a:lstStyle/>
                    <a:p>
                      <a:r>
                        <a:rPr lang="es-ES" sz="900">
                          <a:effectLst/>
                        </a:rPr>
                        <a:t>Evento disparador</a:t>
                      </a:r>
                      <a:endParaRPr lang="es-PE" sz="90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dirty="0">
                          <a:effectLst/>
                        </a:rPr>
                        <a:t>El CU inicia cuando el Encargado del proceso de selección de practicantes de la URRHH pulsa el botón “Registrar CV”.</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1134668035"/>
                  </a:ext>
                </a:extLst>
              </a:tr>
              <a:tr h="3072998">
                <a:tc>
                  <a:txBody>
                    <a:bodyPr/>
                    <a:lstStyle/>
                    <a:p>
                      <a:r>
                        <a:rPr lang="es-ES" sz="900" dirty="0">
                          <a:effectLst/>
                        </a:rPr>
                        <a:t>Flujo Básico</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pPr marL="342900" lvl="0" indent="-342900">
                        <a:lnSpc>
                          <a:spcPct val="107000"/>
                        </a:lnSpc>
                        <a:buFont typeface="+mj-lt"/>
                        <a:buAutoNum type="arabicPeriod"/>
                      </a:pPr>
                      <a:r>
                        <a:rPr lang="es-PE" sz="900" dirty="0">
                          <a:effectLst/>
                        </a:rPr>
                        <a:t>El sistema muestra un formulario de registro y carga de archivos PDF. </a:t>
                      </a:r>
                    </a:p>
                    <a:p>
                      <a:pPr marL="342900" lvl="0" indent="-342900">
                        <a:lnSpc>
                          <a:spcPct val="107000"/>
                        </a:lnSpc>
                        <a:buFont typeface="+mj-lt"/>
                        <a:buAutoNum type="arabicPeriod"/>
                      </a:pPr>
                      <a:r>
                        <a:rPr lang="es-PE" sz="900" dirty="0">
                          <a:effectLst/>
                        </a:rPr>
                        <a:t>El Encargado del proceso de selección de practicantes de la URRHH ingresa el nombre del postulante y pulsa el botón “Buscar”</a:t>
                      </a:r>
                    </a:p>
                    <a:p>
                      <a:pPr marL="342900" lvl="0" indent="-342900">
                        <a:lnSpc>
                          <a:spcPct val="107000"/>
                        </a:lnSpc>
                        <a:buFont typeface="+mj-lt"/>
                        <a:buAutoNum type="arabicPeriod"/>
                      </a:pPr>
                      <a:r>
                        <a:rPr lang="es-PE" sz="900" dirty="0">
                          <a:effectLst/>
                        </a:rPr>
                        <a:t>El sistema llama a la interfaz “Buscar postulante”.</a:t>
                      </a:r>
                    </a:p>
                    <a:p>
                      <a:pPr marL="342900" lvl="0" indent="-342900">
                        <a:lnSpc>
                          <a:spcPct val="107000"/>
                        </a:lnSpc>
                        <a:buFont typeface="+mj-lt"/>
                        <a:buAutoNum type="arabicPeriod"/>
                      </a:pPr>
                      <a:r>
                        <a:rPr lang="es-PE" sz="900" dirty="0">
                          <a:effectLst/>
                        </a:rPr>
                        <a:t>El Encargado del proceso de selección de practicantes de la URRHH rellena los datos del postulante solicitado.</a:t>
                      </a:r>
                    </a:p>
                    <a:p>
                      <a:pPr marL="457200">
                        <a:lnSpc>
                          <a:spcPct val="107000"/>
                        </a:lnSpc>
                      </a:pPr>
                      <a:r>
                        <a:rPr lang="es-PE" sz="900" dirty="0">
                          <a:effectLst/>
                        </a:rPr>
                        <a:t>Datos del postulante: Especialización, Edad, estudios, Lugar de estudio, Grado de estudio, Años de trabajo, Tipo de Experiencia, Idiomas, CV virtual.</a:t>
                      </a:r>
                    </a:p>
                    <a:p>
                      <a:pPr marL="342900" lvl="0" indent="-342900">
                        <a:lnSpc>
                          <a:spcPct val="107000"/>
                        </a:lnSpc>
                        <a:buFont typeface="+mj-lt"/>
                        <a:buAutoNum type="arabicPeriod"/>
                      </a:pPr>
                      <a:r>
                        <a:rPr lang="es-PE" sz="900" dirty="0">
                          <a:effectLst/>
                        </a:rPr>
                        <a:t>El Encargado del proceso de selección de practicantes de la URRHH revisa los datos del postulante, cargar el CV del postulante en formato PDF pulsando el botón “Cargar archivo PDF”.</a:t>
                      </a:r>
                    </a:p>
                    <a:p>
                      <a:pPr marL="342900" lvl="0" indent="-342900">
                        <a:lnSpc>
                          <a:spcPct val="107000"/>
                        </a:lnSpc>
                        <a:buFont typeface="+mj-lt"/>
                        <a:buAutoNum type="arabicPeriod"/>
                      </a:pPr>
                      <a:r>
                        <a:rPr lang="es-PE" sz="900" dirty="0">
                          <a:effectLst/>
                        </a:rPr>
                        <a:t>El Encargado del proceso de selección de practicantes de la URRHH pulsa el botón “Registrar”.</a:t>
                      </a:r>
                    </a:p>
                    <a:p>
                      <a:pPr marL="342900" lvl="0" indent="-342900">
                        <a:lnSpc>
                          <a:spcPct val="107000"/>
                        </a:lnSpc>
                        <a:buFont typeface="+mj-lt"/>
                        <a:buAutoNum type="arabicPeriod"/>
                      </a:pPr>
                      <a:r>
                        <a:rPr lang="es-PE" sz="900" dirty="0">
                          <a:effectLst/>
                        </a:rPr>
                        <a:t>El sistema muestra información de resumen del postulante al que se le registra el CV y pidiendo confirmación de registro al Encargado del proceso de selección de practicantes de la URRHH.</a:t>
                      </a:r>
                    </a:p>
                    <a:p>
                      <a:pPr marL="342900" lvl="0" indent="-342900">
                        <a:lnSpc>
                          <a:spcPct val="107000"/>
                        </a:lnSpc>
                        <a:buFont typeface="+mj-lt"/>
                        <a:buAutoNum type="arabicPeriod"/>
                      </a:pPr>
                      <a:r>
                        <a:rPr lang="es-PE" sz="900" dirty="0">
                          <a:effectLst/>
                        </a:rPr>
                        <a:t>El Encargado del proceso de selección de practicantes de la URRHH confirma el registro pulsando el botón “Guardar”.</a:t>
                      </a:r>
                    </a:p>
                    <a:p>
                      <a:pPr marL="342900" lvl="0" indent="-342900">
                        <a:lnSpc>
                          <a:spcPct val="107000"/>
                        </a:lnSpc>
                        <a:spcAft>
                          <a:spcPts val="800"/>
                        </a:spcAft>
                        <a:buFont typeface="+mj-lt"/>
                        <a:buAutoNum type="arabicPeriod"/>
                      </a:pPr>
                      <a:r>
                        <a:rPr lang="es-PE" sz="900" dirty="0">
                          <a:effectLst/>
                        </a:rPr>
                        <a:t>El sistema registrar el CV del postulante.  El caso de Uso termina.</a:t>
                      </a:r>
                      <a:endParaRPr lang="es-P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1286" marR="31286" marT="0" marB="0" anchor="ctr"/>
                </a:tc>
                <a:extLst>
                  <a:ext uri="{0D108BD9-81ED-4DB2-BD59-A6C34878D82A}">
                    <a16:rowId xmlns:a16="http://schemas.microsoft.com/office/drawing/2014/main" val="1055365699"/>
                  </a:ext>
                </a:extLst>
              </a:tr>
              <a:tr h="137087">
                <a:tc>
                  <a:txBody>
                    <a:bodyPr/>
                    <a:lstStyle/>
                    <a:p>
                      <a:r>
                        <a:rPr lang="es-ES" sz="900">
                          <a:effectLst/>
                        </a:rPr>
                        <a:t>Subflujos</a:t>
                      </a:r>
                      <a:endParaRPr lang="es-PE" sz="90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dirty="0">
                          <a:effectLst/>
                        </a:rPr>
                        <a:t>Ninguno.</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4037736342"/>
                  </a:ext>
                </a:extLst>
              </a:tr>
              <a:tr h="625383">
                <a:tc>
                  <a:txBody>
                    <a:bodyPr/>
                    <a:lstStyle/>
                    <a:p>
                      <a:r>
                        <a:rPr lang="es-ES" sz="900">
                          <a:effectLst/>
                        </a:rPr>
                        <a:t>Flujos Alternos</a:t>
                      </a:r>
                      <a:endParaRPr lang="es-PE" sz="90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dirty="0">
                          <a:effectLst/>
                        </a:rPr>
                        <a:t>En el paso 3, Si el sistema ya tiene registrado el CV del postulante del que se ingresaron los datos el sistema muestra un mensaje de error: “Este postulante ya tiene CV registrado”.</a:t>
                      </a:r>
                      <a:endParaRPr lang="es-PE" sz="900" dirty="0">
                        <a:effectLst/>
                      </a:endParaRPr>
                    </a:p>
                    <a:p>
                      <a:r>
                        <a:rPr lang="es-ES" sz="900" dirty="0">
                          <a:effectLst/>
                        </a:rPr>
                        <a:t>En el paso 8, si el encargado desea cancelar el proceso pulsa el botón “Cancelar”</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3906394777"/>
                  </a:ext>
                </a:extLst>
              </a:tr>
              <a:tr h="137087">
                <a:tc>
                  <a:txBody>
                    <a:bodyPr/>
                    <a:lstStyle/>
                    <a:p>
                      <a:r>
                        <a:rPr lang="es-ES" sz="900">
                          <a:effectLst/>
                        </a:rPr>
                        <a:t>Puntos de extensión</a:t>
                      </a:r>
                      <a:endParaRPr lang="es-PE" sz="90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dirty="0">
                          <a:effectLst/>
                        </a:rPr>
                        <a:t>Ninguno.</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3729231554"/>
                  </a:ext>
                </a:extLst>
              </a:tr>
              <a:tr h="500307">
                <a:tc>
                  <a:txBody>
                    <a:bodyPr/>
                    <a:lstStyle/>
                    <a:p>
                      <a:r>
                        <a:rPr lang="es-ES" sz="900">
                          <a:effectLst/>
                        </a:rPr>
                        <a:t>Requerimientos Funcionales asociados</a:t>
                      </a:r>
                      <a:endParaRPr lang="es-PE" sz="90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dirty="0">
                          <a:effectLst/>
                        </a:rPr>
                        <a:t>RF-004: El sistema debe permitir al Encargado del proceso de selección de practicantes de la URRHH registrar los CVS de los postulantes. RF-001: Permitir al sistema verificar los datos del postulante y verificar si tiene un CV registrado.</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562342679"/>
                  </a:ext>
                </a:extLst>
              </a:tr>
              <a:tr h="137087">
                <a:tc>
                  <a:txBody>
                    <a:bodyPr/>
                    <a:lstStyle/>
                    <a:p>
                      <a:r>
                        <a:rPr lang="es-ES" sz="900">
                          <a:effectLst/>
                        </a:rPr>
                        <a:t>Requisitos especiales</a:t>
                      </a:r>
                      <a:endParaRPr lang="es-PE" sz="900">
                        <a:effectLst/>
                        <a:latin typeface="Times New Roman" panose="02020603050405020304" pitchFamily="18" charset="0"/>
                        <a:ea typeface="Times New Roman" panose="02020603050405020304" pitchFamily="18" charset="0"/>
                      </a:endParaRPr>
                    </a:p>
                  </a:txBody>
                  <a:tcPr marL="31286" marR="31286" marT="0" marB="0" anchor="ctr"/>
                </a:tc>
                <a:tc>
                  <a:txBody>
                    <a:bodyPr/>
                    <a:lstStyle/>
                    <a:p>
                      <a:r>
                        <a:rPr lang="es-ES" sz="900" dirty="0">
                          <a:effectLst/>
                        </a:rPr>
                        <a:t>Ninguno.</a:t>
                      </a:r>
                      <a:endParaRPr lang="es-PE" sz="900" dirty="0">
                        <a:effectLst/>
                        <a:latin typeface="Times New Roman" panose="02020603050405020304" pitchFamily="18" charset="0"/>
                        <a:ea typeface="Times New Roman" panose="02020603050405020304" pitchFamily="18" charset="0"/>
                      </a:endParaRPr>
                    </a:p>
                  </a:txBody>
                  <a:tcPr marL="31286" marR="31286" marT="0" marB="0" anchor="ctr"/>
                </a:tc>
                <a:extLst>
                  <a:ext uri="{0D108BD9-81ED-4DB2-BD59-A6C34878D82A}">
                    <a16:rowId xmlns:a16="http://schemas.microsoft.com/office/drawing/2014/main" val="2667628372"/>
                  </a:ext>
                </a:extLst>
              </a:tr>
            </a:tbl>
          </a:graphicData>
        </a:graphic>
      </p:graphicFrame>
    </p:spTree>
    <p:extLst>
      <p:ext uri="{BB962C8B-B14F-4D97-AF65-F5344CB8AC3E}">
        <p14:creationId xmlns:p14="http://schemas.microsoft.com/office/powerpoint/2010/main" val="226818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0AD4D9F-64E6-0A32-0D0B-221D667AC9A6}"/>
              </a:ext>
            </a:extLst>
          </p:cNvPr>
          <p:cNvSpPr>
            <a:spLocks noGrp="1"/>
          </p:cNvSpPr>
          <p:nvPr>
            <p:ph type="title"/>
          </p:nvPr>
        </p:nvSpPr>
        <p:spPr>
          <a:xfrm>
            <a:off x="7365534" y="299454"/>
            <a:ext cx="4181911" cy="573001"/>
          </a:xfrm>
        </p:spPr>
        <p:txBody>
          <a:bodyPr>
            <a:normAutofit fontScale="90000"/>
          </a:bodyPr>
          <a:lstStyle/>
          <a:p>
            <a:pPr algn="r"/>
            <a:r>
              <a:rPr lang="es-PE" sz="3600" dirty="0"/>
              <a:t>ECU – Registrar resultados de selección</a:t>
            </a:r>
          </a:p>
        </p:txBody>
      </p:sp>
      <p:graphicFrame>
        <p:nvGraphicFramePr>
          <p:cNvPr id="5" name="Tabla 4">
            <a:extLst>
              <a:ext uri="{FF2B5EF4-FFF2-40B4-BE49-F238E27FC236}">
                <a16:creationId xmlns:a16="http://schemas.microsoft.com/office/drawing/2014/main" id="{A9D6D097-6845-7327-53C6-3766778AAA87}"/>
              </a:ext>
            </a:extLst>
          </p:cNvPr>
          <p:cNvGraphicFramePr>
            <a:graphicFrameLocks noGrp="1"/>
          </p:cNvGraphicFramePr>
          <p:nvPr>
            <p:extLst>
              <p:ext uri="{D42A27DB-BD31-4B8C-83A1-F6EECF244321}">
                <p14:modId xmlns:p14="http://schemas.microsoft.com/office/powerpoint/2010/main" val="3569392115"/>
              </p:ext>
            </p:extLst>
          </p:nvPr>
        </p:nvGraphicFramePr>
        <p:xfrm>
          <a:off x="7071111" y="2461295"/>
          <a:ext cx="4770755" cy="2133600"/>
        </p:xfrm>
        <a:graphic>
          <a:graphicData uri="http://schemas.openxmlformats.org/drawingml/2006/table">
            <a:tbl>
              <a:tblPr firstRow="1" firstCol="1" bandRow="1">
                <a:tableStyleId>{5C22544A-7EE6-4342-B048-85BDC9FD1C3A}</a:tableStyleId>
              </a:tblPr>
              <a:tblGrid>
                <a:gridCol w="918845">
                  <a:extLst>
                    <a:ext uri="{9D8B030D-6E8A-4147-A177-3AD203B41FA5}">
                      <a16:colId xmlns:a16="http://schemas.microsoft.com/office/drawing/2014/main" val="2129134580"/>
                    </a:ext>
                  </a:extLst>
                </a:gridCol>
                <a:gridCol w="3851910">
                  <a:extLst>
                    <a:ext uri="{9D8B030D-6E8A-4147-A177-3AD203B41FA5}">
                      <a16:colId xmlns:a16="http://schemas.microsoft.com/office/drawing/2014/main" val="242212585"/>
                    </a:ext>
                  </a:extLst>
                </a:gridCol>
              </a:tblGrid>
              <a:tr h="0">
                <a:tc>
                  <a:txBody>
                    <a:bodyPr/>
                    <a:lstStyle/>
                    <a:p>
                      <a:r>
                        <a:rPr lang="es-ES" sz="1000" dirty="0">
                          <a:effectLst/>
                        </a:rPr>
                        <a:t>Caso de Uso:</a:t>
                      </a:r>
                      <a:endParaRPr lang="es-P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CU06 – Registrar resultados de selección</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66540656"/>
                  </a:ext>
                </a:extLst>
              </a:tr>
              <a:tr h="0">
                <a:tc>
                  <a:txBody>
                    <a:bodyPr/>
                    <a:lstStyle/>
                    <a:p>
                      <a:r>
                        <a:rPr lang="es-ES" sz="1000" dirty="0">
                          <a:effectLst/>
                        </a:rPr>
                        <a:t>Actor(es):</a:t>
                      </a:r>
                      <a:endParaRPr lang="es-P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a:effectLst/>
                        </a:rPr>
                        <a:t>Encargado del proceso de selección de postulante de la URRHH.</a:t>
                      </a:r>
                      <a:endParaRPr lang="es-P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38259366"/>
                  </a:ext>
                </a:extLst>
              </a:tr>
              <a:tr h="0">
                <a:tc>
                  <a:txBody>
                    <a:bodyPr/>
                    <a:lstStyle/>
                    <a:p>
                      <a:r>
                        <a:rPr lang="es-ES" sz="1000" dirty="0">
                          <a:effectLst/>
                        </a:rPr>
                        <a:t>Propósito:</a:t>
                      </a:r>
                      <a:endParaRPr lang="es-P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a:effectLst/>
                        </a:rPr>
                        <a:t>Registrar resultados de la selección. </a:t>
                      </a:r>
                      <a:endParaRPr lang="es-P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24978328"/>
                  </a:ext>
                </a:extLst>
              </a:tr>
              <a:tr h="0">
                <a:tc>
                  <a:txBody>
                    <a:bodyPr/>
                    <a:lstStyle/>
                    <a:p>
                      <a:r>
                        <a:rPr lang="es-ES" sz="1000" dirty="0">
                          <a:effectLst/>
                        </a:rPr>
                        <a:t>Caso de uso asociado:</a:t>
                      </a:r>
                      <a:endParaRPr lang="es-P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CU04 – Registrar resultados de selección.</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14272089"/>
                  </a:ext>
                </a:extLst>
              </a:tr>
              <a:tr h="0">
                <a:tc>
                  <a:txBody>
                    <a:bodyPr/>
                    <a:lstStyle/>
                    <a:p>
                      <a:r>
                        <a:rPr lang="es-ES" sz="1000">
                          <a:effectLst/>
                        </a:rPr>
                        <a:t>Resumen:</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El Caso de Uso inicia cuando el Encargado del proceso de selección de postulante procede a registrar los resultados de selección de cada practicante y encargado que está dando la evaluación. El Encargado del proceso de selección de postulante deberá llenar los campos requeridos en el sistema. Finalmente, el Encargado del proceso de selección de postulante pulsará el botón “Registrar” para concluir con el registro de resultados de selección.</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2173552"/>
                  </a:ext>
                </a:extLst>
              </a:tr>
              <a:tr h="0">
                <a:tc>
                  <a:txBody>
                    <a:bodyPr/>
                    <a:lstStyle/>
                    <a:p>
                      <a:r>
                        <a:rPr lang="es-ES" sz="1000">
                          <a:effectLst/>
                        </a:rPr>
                        <a:t>Clasificación:</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Primario.</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16836228"/>
                  </a:ext>
                </a:extLst>
              </a:tr>
              <a:tr h="44450">
                <a:tc>
                  <a:txBody>
                    <a:bodyPr/>
                    <a:lstStyle/>
                    <a:p>
                      <a:r>
                        <a:rPr lang="es-ES" sz="1000">
                          <a:effectLst/>
                        </a:rPr>
                        <a:t>Requisitos:</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s-ES" sz="1000" dirty="0">
                          <a:effectLst/>
                        </a:rPr>
                        <a:t>RF-005.</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33854747"/>
                  </a:ext>
                </a:extLst>
              </a:tr>
            </a:tbl>
          </a:graphicData>
        </a:graphic>
      </p:graphicFrame>
      <p:graphicFrame>
        <p:nvGraphicFramePr>
          <p:cNvPr id="6" name="Tabla 5">
            <a:extLst>
              <a:ext uri="{FF2B5EF4-FFF2-40B4-BE49-F238E27FC236}">
                <a16:creationId xmlns:a16="http://schemas.microsoft.com/office/drawing/2014/main" id="{E4C70C73-3795-D05A-FAF1-A3055FA88BDD}"/>
              </a:ext>
            </a:extLst>
          </p:cNvPr>
          <p:cNvGraphicFramePr>
            <a:graphicFrameLocks noGrp="1"/>
          </p:cNvGraphicFramePr>
          <p:nvPr>
            <p:extLst>
              <p:ext uri="{D42A27DB-BD31-4B8C-83A1-F6EECF244321}">
                <p14:modId xmlns:p14="http://schemas.microsoft.com/office/powerpoint/2010/main" val="532607552"/>
              </p:ext>
            </p:extLst>
          </p:nvPr>
        </p:nvGraphicFramePr>
        <p:xfrm>
          <a:off x="1012685" y="118572"/>
          <a:ext cx="5926500" cy="7742125"/>
        </p:xfrm>
        <a:graphic>
          <a:graphicData uri="http://schemas.openxmlformats.org/drawingml/2006/table">
            <a:tbl>
              <a:tblPr firstRow="1" firstCol="1" bandRow="1">
                <a:tableStyleId>{5C22544A-7EE6-4342-B048-85BDC9FD1C3A}</a:tableStyleId>
              </a:tblPr>
              <a:tblGrid>
                <a:gridCol w="1098126">
                  <a:extLst>
                    <a:ext uri="{9D8B030D-6E8A-4147-A177-3AD203B41FA5}">
                      <a16:colId xmlns:a16="http://schemas.microsoft.com/office/drawing/2014/main" val="1644177788"/>
                    </a:ext>
                  </a:extLst>
                </a:gridCol>
                <a:gridCol w="4828374">
                  <a:extLst>
                    <a:ext uri="{9D8B030D-6E8A-4147-A177-3AD203B41FA5}">
                      <a16:colId xmlns:a16="http://schemas.microsoft.com/office/drawing/2014/main" val="35408375"/>
                    </a:ext>
                  </a:extLst>
                </a:gridCol>
              </a:tblGrid>
              <a:tr h="133786">
                <a:tc gridSpan="2">
                  <a:txBody>
                    <a:bodyPr/>
                    <a:lstStyle/>
                    <a:p>
                      <a:pPr algn="ctr"/>
                      <a:r>
                        <a:rPr lang="es-ES" sz="900" dirty="0">
                          <a:effectLst/>
                        </a:rPr>
                        <a:t>ESPECIFICACIÓN DE CASOS DE USO: CU06</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tc hMerge="1">
                  <a:txBody>
                    <a:bodyPr/>
                    <a:lstStyle/>
                    <a:p>
                      <a:endParaRPr lang="es-PE"/>
                    </a:p>
                  </a:txBody>
                  <a:tcPr/>
                </a:tc>
                <a:extLst>
                  <a:ext uri="{0D108BD9-81ED-4DB2-BD59-A6C34878D82A}">
                    <a16:rowId xmlns:a16="http://schemas.microsoft.com/office/drawing/2014/main" val="42895283"/>
                  </a:ext>
                </a:extLst>
              </a:tr>
              <a:tr h="133786">
                <a:tc>
                  <a:txBody>
                    <a:bodyPr/>
                    <a:lstStyle/>
                    <a:p>
                      <a:r>
                        <a:rPr lang="es-ES" sz="900">
                          <a:effectLst/>
                        </a:rPr>
                        <a:t>Nombre</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a:effectLst/>
                        </a:rPr>
                        <a:t>Registrar resultados de selección.</a:t>
                      </a:r>
                      <a:endParaRPr lang="es-PE" sz="90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4261583970"/>
                  </a:ext>
                </a:extLst>
              </a:tr>
              <a:tr h="133786">
                <a:tc>
                  <a:txBody>
                    <a:bodyPr/>
                    <a:lstStyle/>
                    <a:p>
                      <a:r>
                        <a:rPr lang="es-ES" sz="900">
                          <a:effectLst/>
                        </a:rPr>
                        <a:t>Actores</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El Encargado del proceso de selección de postulante </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1134537432"/>
                  </a:ext>
                </a:extLst>
              </a:tr>
              <a:tr h="267571">
                <a:tc>
                  <a:txBody>
                    <a:bodyPr/>
                    <a:lstStyle/>
                    <a:p>
                      <a:r>
                        <a:rPr lang="es-ES" sz="900">
                          <a:effectLst/>
                        </a:rPr>
                        <a:t>Propósito</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El objetivo del CU es permitir registrar los resultados de la selección.</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3787795080"/>
                  </a:ext>
                </a:extLst>
              </a:tr>
              <a:tr h="401357">
                <a:tc>
                  <a:txBody>
                    <a:bodyPr/>
                    <a:lstStyle/>
                    <a:p>
                      <a:r>
                        <a:rPr lang="es-ES" sz="900">
                          <a:effectLst/>
                        </a:rPr>
                        <a:t>Breve descripción</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El Caso de uso permite al Encargado del proceso de selección de postulante, registrar los resultados de selección.</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3039076475"/>
                  </a:ext>
                </a:extLst>
              </a:tr>
              <a:tr h="267571">
                <a:tc>
                  <a:txBody>
                    <a:bodyPr/>
                    <a:lstStyle/>
                    <a:p>
                      <a:r>
                        <a:rPr lang="es-ES" sz="900">
                          <a:effectLst/>
                        </a:rPr>
                        <a:t>Precondición</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El Encargado del proceso de selección de postulante</a:t>
                      </a:r>
                      <a:endParaRPr lang="es-PE" sz="900" dirty="0">
                        <a:effectLst/>
                      </a:endParaRPr>
                    </a:p>
                    <a:p>
                      <a:r>
                        <a:rPr lang="es-ES" sz="900" dirty="0">
                          <a:effectLst/>
                        </a:rPr>
                        <a:t> debe haber tomado pruebas a los postulantes.</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2416802112"/>
                  </a:ext>
                </a:extLst>
              </a:tr>
              <a:tr h="267571">
                <a:tc>
                  <a:txBody>
                    <a:bodyPr/>
                    <a:lstStyle/>
                    <a:p>
                      <a:r>
                        <a:rPr lang="es-ES" sz="900">
                          <a:effectLst/>
                        </a:rPr>
                        <a:t>Postcondición</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El Encargado del proceso de selección de postulante ha registrado con éxito los resultados de selección.</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3879150628"/>
                  </a:ext>
                </a:extLst>
              </a:tr>
              <a:tr h="535144">
                <a:tc>
                  <a:txBody>
                    <a:bodyPr/>
                    <a:lstStyle/>
                    <a:p>
                      <a:r>
                        <a:rPr lang="es-ES" sz="900">
                          <a:effectLst/>
                        </a:rPr>
                        <a:t>Evento disparador</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El Caso de uso inicia cuando El Encargado del proceso de selección de postulante se dirige a menú principal las opciones de mantenimiento indicando registrar resultados de selección.</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3521029005"/>
                  </a:ext>
                </a:extLst>
              </a:tr>
              <a:tr h="3154171">
                <a:tc>
                  <a:txBody>
                    <a:bodyPr/>
                    <a:lstStyle/>
                    <a:p>
                      <a:r>
                        <a:rPr lang="es-ES" sz="900">
                          <a:effectLst/>
                        </a:rPr>
                        <a:t>Flujo Básico</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 </a:t>
                      </a:r>
                      <a:endParaRPr lang="es-PE" sz="900" dirty="0">
                        <a:effectLst/>
                      </a:endParaRPr>
                    </a:p>
                    <a:p>
                      <a:pPr marL="342900" lvl="0" indent="-342900">
                        <a:lnSpc>
                          <a:spcPct val="107000"/>
                        </a:lnSpc>
                        <a:buFont typeface="+mj-lt"/>
                        <a:buAutoNum type="arabicPeriod"/>
                      </a:pPr>
                      <a:r>
                        <a:rPr lang="es-PE" sz="900" dirty="0">
                          <a:effectLst/>
                        </a:rPr>
                        <a:t>El sistema muestra la interfaz ¨Registrar resultados de selección¨ con los siguientes campos</a:t>
                      </a:r>
                    </a:p>
                    <a:p>
                      <a:pPr marL="457200">
                        <a:lnSpc>
                          <a:spcPct val="107000"/>
                        </a:lnSpc>
                      </a:pPr>
                      <a:r>
                        <a:rPr lang="es-PE" sz="900" dirty="0">
                          <a:effectLst/>
                        </a:rPr>
                        <a:t>Proceso de selección: Se dará una marca al tipo de selección que se encuentre el postulante vigente.</a:t>
                      </a:r>
                    </a:p>
                    <a:p>
                      <a:pPr marL="457200">
                        <a:lnSpc>
                          <a:spcPct val="107000"/>
                        </a:lnSpc>
                      </a:pPr>
                      <a:r>
                        <a:rPr lang="es-PE" sz="900" dirty="0">
                          <a:effectLst/>
                        </a:rPr>
                        <a:t>Datos del Postulante: Cuadros de </a:t>
                      </a:r>
                      <a:r>
                        <a:rPr lang="es-PE" sz="900" dirty="0" err="1">
                          <a:effectLst/>
                        </a:rPr>
                        <a:t>check</a:t>
                      </a:r>
                      <a:r>
                        <a:rPr lang="es-PE" sz="900" dirty="0">
                          <a:effectLst/>
                        </a:rPr>
                        <a:t> de los tipos de documentos (DNI, Pasaporte, carnet de FFAA, carnet de FFPP), numero del documento (donde se tendrá la opción buscar y al dar </a:t>
                      </a:r>
                      <a:r>
                        <a:rPr lang="es-PE" sz="900" dirty="0" err="1">
                          <a:effectLst/>
                        </a:rPr>
                        <a:t>click</a:t>
                      </a:r>
                      <a:r>
                        <a:rPr lang="es-PE" sz="900" dirty="0">
                          <a:effectLst/>
                        </a:rPr>
                        <a:t> aparecerán los datos en los casilleros de nombres y apellidos), en nombres y apellidos (Se tendrá Opciones de limpiar los casilleros).</a:t>
                      </a:r>
                    </a:p>
                    <a:p>
                      <a:pPr marL="342900" lvl="0" indent="-342900">
                        <a:lnSpc>
                          <a:spcPct val="107000"/>
                        </a:lnSpc>
                        <a:buFont typeface="+mj-lt"/>
                        <a:buAutoNum type="arabicPeriod"/>
                      </a:pPr>
                      <a:r>
                        <a:rPr lang="es-PE" sz="900" dirty="0">
                          <a:effectLst/>
                        </a:rPr>
                        <a:t>El Encargado del proceso de selección de postulante selecciona al proceso de marcar el tipo de proceso de selección, marca el tipo de documento, </a:t>
                      </a:r>
                      <a:r>
                        <a:rPr lang="es-PE" sz="900" u="sng" dirty="0">
                          <a:effectLst/>
                        </a:rPr>
                        <a:t>ingresa</a:t>
                      </a:r>
                      <a:r>
                        <a:rPr lang="es-PE" sz="900" dirty="0">
                          <a:effectLst/>
                        </a:rPr>
                        <a:t> el número de documento, los nombres y apellidos del practicante.</a:t>
                      </a:r>
                    </a:p>
                    <a:p>
                      <a:pPr marL="342900" lvl="0" indent="-342900">
                        <a:lnSpc>
                          <a:spcPct val="107000"/>
                        </a:lnSpc>
                        <a:buFont typeface="+mj-lt"/>
                        <a:buAutoNum type="arabicPeriod"/>
                      </a:pPr>
                      <a:r>
                        <a:rPr lang="es-PE" sz="900" dirty="0">
                          <a:effectLst/>
                        </a:rPr>
                        <a:t>En el siguiente cuadro de Encargado se completa, opcionalmente el siguiente formulario:</a:t>
                      </a:r>
                    </a:p>
                    <a:p>
                      <a:pPr marL="457200">
                        <a:lnSpc>
                          <a:spcPct val="107000"/>
                        </a:lnSpc>
                      </a:pPr>
                      <a:r>
                        <a:rPr lang="es-PE" sz="900" dirty="0">
                          <a:effectLst/>
                        </a:rPr>
                        <a:t>Cargo: Opciones de lista desplegable (Interno, Externo) ,lista desplegable de tipo de documento ,numero de documento.(Opción de botón Buscar y al dar </a:t>
                      </a:r>
                      <a:r>
                        <a:rPr lang="es-PE" sz="900" dirty="0" err="1">
                          <a:effectLst/>
                        </a:rPr>
                        <a:t>click</a:t>
                      </a:r>
                      <a:r>
                        <a:rPr lang="es-PE" sz="900" dirty="0">
                          <a:effectLst/>
                        </a:rPr>
                        <a:t> aparecen los datos en casilleros de nombres y apellidos), nombres y apellidos(Opción de botón Limpiar)</a:t>
                      </a:r>
                    </a:p>
                    <a:p>
                      <a:pPr marL="342900" lvl="0" indent="-342900">
                        <a:lnSpc>
                          <a:spcPct val="107000"/>
                        </a:lnSpc>
                        <a:buFont typeface="+mj-lt"/>
                        <a:buAutoNum type="arabicPeriod"/>
                      </a:pPr>
                      <a:r>
                        <a:rPr lang="es-PE" sz="900" dirty="0">
                          <a:effectLst/>
                        </a:rPr>
                        <a:t>El Cuadro inferior  se encuentra la observación (agregar y limpiar) en caso de que se quiera añadir más observaciones al postulante y el puntaje se añade de cuantos punto acumulo el postulante.</a:t>
                      </a:r>
                    </a:p>
                    <a:p>
                      <a:pPr marL="342900" lvl="0" indent="-342900">
                        <a:lnSpc>
                          <a:spcPct val="107000"/>
                        </a:lnSpc>
                        <a:buFont typeface="+mj-lt"/>
                        <a:buAutoNum type="arabicPeriod"/>
                      </a:pPr>
                      <a:r>
                        <a:rPr lang="es-PE" sz="900" dirty="0">
                          <a:effectLst/>
                        </a:rPr>
                        <a:t>Una vez se tenga los casilleros completados, El Encargado del proceso de selección de postulante pulsa el botón “Registrar” para mostrar los resultados.</a:t>
                      </a:r>
                    </a:p>
                    <a:p>
                      <a:pPr marL="342900" lvl="0" indent="-342900">
                        <a:lnSpc>
                          <a:spcPct val="107000"/>
                        </a:lnSpc>
                        <a:buFont typeface="+mj-lt"/>
                        <a:buAutoNum type="arabicPeriod"/>
                      </a:pPr>
                      <a:r>
                        <a:rPr lang="es-PE" sz="900" dirty="0">
                          <a:effectLst/>
                        </a:rPr>
                        <a:t>El sistema muestra la tabla de ´´los resultados de postulante de selección´´ con los campos solicitados:</a:t>
                      </a:r>
                    </a:p>
                    <a:p>
                      <a:pPr marL="457200">
                        <a:lnSpc>
                          <a:spcPct val="107000"/>
                        </a:lnSpc>
                      </a:pPr>
                      <a:r>
                        <a:rPr lang="es-PE" sz="900" dirty="0">
                          <a:effectLst/>
                        </a:rPr>
                        <a:t>Datos Personales del Practicante: se obtiene los datos de (Numero de DNI, nombres, apellidos, puntaje, el encargado y observación)</a:t>
                      </a:r>
                    </a:p>
                    <a:p>
                      <a:pPr marL="342900" lvl="0" indent="-342900">
                        <a:lnSpc>
                          <a:spcPct val="107000"/>
                        </a:lnSpc>
                        <a:buFont typeface="+mj-lt"/>
                        <a:buAutoNum type="arabicPeriod"/>
                      </a:pPr>
                      <a:r>
                        <a:rPr lang="es-PE" sz="900" dirty="0">
                          <a:effectLst/>
                        </a:rPr>
                        <a:t>El sistema genera el número en que se registra la tabla del practicante.</a:t>
                      </a:r>
                    </a:p>
                    <a:p>
                      <a:pPr marL="342900" lvl="0" indent="-342900">
                        <a:lnSpc>
                          <a:spcPct val="107000"/>
                        </a:lnSpc>
                        <a:spcAft>
                          <a:spcPts val="800"/>
                        </a:spcAft>
                        <a:buFont typeface="+mj-lt"/>
                        <a:buAutoNum type="arabicPeriod"/>
                      </a:pPr>
                      <a:r>
                        <a:rPr lang="es-PE" sz="900" dirty="0">
                          <a:effectLst/>
                        </a:rPr>
                        <a:t>El Encargado del proceso de selección de postulante solicita “Salir”, cierra la interfaz y el caso de uso finaliza</a:t>
                      </a:r>
                      <a:endParaRPr lang="es-P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652" marR="24652" marT="0" marB="0" anchor="ctr"/>
                </a:tc>
                <a:extLst>
                  <a:ext uri="{0D108BD9-81ED-4DB2-BD59-A6C34878D82A}">
                    <a16:rowId xmlns:a16="http://schemas.microsoft.com/office/drawing/2014/main" val="623105934"/>
                  </a:ext>
                </a:extLst>
              </a:tr>
              <a:tr h="133786">
                <a:tc>
                  <a:txBody>
                    <a:bodyPr/>
                    <a:lstStyle/>
                    <a:p>
                      <a:r>
                        <a:rPr lang="es-ES" sz="900">
                          <a:effectLst/>
                        </a:rPr>
                        <a:t>Subflujos</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Ninguno.</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2165321570"/>
                  </a:ext>
                </a:extLst>
              </a:tr>
              <a:tr h="535144">
                <a:tc>
                  <a:txBody>
                    <a:bodyPr/>
                    <a:lstStyle/>
                    <a:p>
                      <a:r>
                        <a:rPr lang="es-ES" sz="900">
                          <a:effectLst/>
                        </a:rPr>
                        <a:t>Flujos Alternos</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En el punto 3, Si el sistema ya tiene registrado los resultados de selección de algún postulante en el sistema, se mostrará un interfaz de mensaje de error: “Este postulante ya tiene resultados de selección registrados”.</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1640013832"/>
                  </a:ext>
                </a:extLst>
              </a:tr>
              <a:tr h="133786">
                <a:tc>
                  <a:txBody>
                    <a:bodyPr/>
                    <a:lstStyle/>
                    <a:p>
                      <a:r>
                        <a:rPr lang="es-ES" sz="900">
                          <a:effectLst/>
                        </a:rPr>
                        <a:t>Puntos de extensión</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Ninguno.</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1895861244"/>
                  </a:ext>
                </a:extLst>
              </a:tr>
              <a:tr h="401357">
                <a:tc>
                  <a:txBody>
                    <a:bodyPr/>
                    <a:lstStyle/>
                    <a:p>
                      <a:r>
                        <a:rPr lang="es-ES" sz="900">
                          <a:effectLst/>
                        </a:rPr>
                        <a:t>Requerimientos Funcionales asociados</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El sistema debe permitir al Encargado del proceso de selección de postulante registrar los resultados de selección para cada postulante</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2781209908"/>
                  </a:ext>
                </a:extLst>
              </a:tr>
              <a:tr h="133786">
                <a:tc>
                  <a:txBody>
                    <a:bodyPr/>
                    <a:lstStyle/>
                    <a:p>
                      <a:r>
                        <a:rPr lang="es-ES" sz="900">
                          <a:effectLst/>
                        </a:rPr>
                        <a:t>Requisitos especiales</a:t>
                      </a:r>
                      <a:endParaRPr lang="es-PE" sz="900">
                        <a:effectLst/>
                        <a:latin typeface="Times New Roman" panose="02020603050405020304" pitchFamily="18" charset="0"/>
                        <a:ea typeface="Times New Roman" panose="02020603050405020304" pitchFamily="18" charset="0"/>
                      </a:endParaRPr>
                    </a:p>
                  </a:txBody>
                  <a:tcPr marL="24652" marR="24652" marT="0" marB="0" anchor="ctr"/>
                </a:tc>
                <a:tc>
                  <a:txBody>
                    <a:bodyPr/>
                    <a:lstStyle/>
                    <a:p>
                      <a:r>
                        <a:rPr lang="es-ES" sz="900" dirty="0">
                          <a:effectLst/>
                        </a:rPr>
                        <a:t>Ninguno.</a:t>
                      </a:r>
                      <a:endParaRPr lang="es-PE" sz="900" dirty="0">
                        <a:effectLst/>
                        <a:latin typeface="Times New Roman" panose="02020603050405020304" pitchFamily="18" charset="0"/>
                        <a:ea typeface="Times New Roman" panose="02020603050405020304" pitchFamily="18" charset="0"/>
                      </a:endParaRPr>
                    </a:p>
                  </a:txBody>
                  <a:tcPr marL="24652" marR="24652" marT="0" marB="0" anchor="ctr"/>
                </a:tc>
                <a:extLst>
                  <a:ext uri="{0D108BD9-81ED-4DB2-BD59-A6C34878D82A}">
                    <a16:rowId xmlns:a16="http://schemas.microsoft.com/office/drawing/2014/main" val="860877786"/>
                  </a:ext>
                </a:extLst>
              </a:tr>
            </a:tbl>
          </a:graphicData>
        </a:graphic>
      </p:graphicFrame>
      <p:sp>
        <p:nvSpPr>
          <p:cNvPr id="7" name="Rectangle 1">
            <a:extLst>
              <a:ext uri="{FF2B5EF4-FFF2-40B4-BE49-F238E27FC236}">
                <a16:creationId xmlns:a16="http://schemas.microsoft.com/office/drawing/2014/main" id="{F81DC011-6B37-983F-14EE-CC5BD0992B11}"/>
              </a:ext>
            </a:extLst>
          </p:cNvPr>
          <p:cNvSpPr>
            <a:spLocks noChangeArrowheads="1"/>
          </p:cNvSpPr>
          <p:nvPr/>
        </p:nvSpPr>
        <p:spPr bwMode="auto">
          <a:xfrm>
            <a:off x="5370513" y="1438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Tree>
    <p:extLst>
      <p:ext uri="{BB962C8B-B14F-4D97-AF65-F5344CB8AC3E}">
        <p14:creationId xmlns:p14="http://schemas.microsoft.com/office/powerpoint/2010/main" val="107501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DF15948-CC7E-4B1B-BD40-99C44F98A502}"/>
              </a:ext>
            </a:extLst>
          </p:cNvPr>
          <p:cNvSpPr txBox="1">
            <a:spLocks noGrp="1"/>
          </p:cNvSpPr>
          <p:nvPr>
            <p:ph type="title"/>
          </p:nvPr>
        </p:nvSpPr>
        <p:spPr>
          <a:xfrm>
            <a:off x="1339850" y="521593"/>
            <a:ext cx="10179050" cy="44291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Diagrama de clases de análisis (registrar base del concurso)</a:t>
            </a:r>
          </a:p>
        </p:txBody>
      </p:sp>
      <p:pic>
        <p:nvPicPr>
          <p:cNvPr id="5" name="Imagen 4">
            <a:extLst>
              <a:ext uri="{FF2B5EF4-FFF2-40B4-BE49-F238E27FC236}">
                <a16:creationId xmlns:a16="http://schemas.microsoft.com/office/drawing/2014/main" id="{C60AE92D-2C6D-4AFD-9BE5-F89B013721FC}"/>
              </a:ext>
            </a:extLst>
          </p:cNvPr>
          <p:cNvPicPr>
            <a:picLocks noChangeAspect="1"/>
          </p:cNvPicPr>
          <p:nvPr/>
        </p:nvPicPr>
        <p:blipFill>
          <a:blip r:embed="rId2"/>
          <a:stretch>
            <a:fillRect/>
          </a:stretch>
        </p:blipFill>
        <p:spPr>
          <a:xfrm>
            <a:off x="2070457" y="1029593"/>
            <a:ext cx="8051086" cy="5306814"/>
          </a:xfrm>
          <a:prstGeom prst="rect">
            <a:avLst/>
          </a:prstGeom>
        </p:spPr>
      </p:pic>
    </p:spTree>
    <p:extLst>
      <p:ext uri="{BB962C8B-B14F-4D97-AF65-F5344CB8AC3E}">
        <p14:creationId xmlns:p14="http://schemas.microsoft.com/office/powerpoint/2010/main" val="343807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92AFEF7-557D-4525-BDD6-99A1301204B6}"/>
              </a:ext>
            </a:extLst>
          </p:cNvPr>
          <p:cNvSpPr txBox="1">
            <a:spLocks noGrp="1"/>
          </p:cNvSpPr>
          <p:nvPr>
            <p:ph type="title"/>
          </p:nvPr>
        </p:nvSpPr>
        <p:spPr>
          <a:xfrm>
            <a:off x="1250950" y="382588"/>
            <a:ext cx="10179050" cy="43021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Diagrama de comunicación (registrar base del concurso)</a:t>
            </a:r>
          </a:p>
        </p:txBody>
      </p:sp>
      <p:pic>
        <p:nvPicPr>
          <p:cNvPr id="6" name="Imagen 5">
            <a:extLst>
              <a:ext uri="{FF2B5EF4-FFF2-40B4-BE49-F238E27FC236}">
                <a16:creationId xmlns:a16="http://schemas.microsoft.com/office/drawing/2014/main" id="{49ACBA5B-6828-405F-ADD2-877AF3FC4B27}"/>
              </a:ext>
            </a:extLst>
          </p:cNvPr>
          <p:cNvPicPr>
            <a:picLocks noChangeAspect="1"/>
          </p:cNvPicPr>
          <p:nvPr/>
        </p:nvPicPr>
        <p:blipFill>
          <a:blip r:embed="rId2"/>
          <a:stretch>
            <a:fillRect/>
          </a:stretch>
        </p:blipFill>
        <p:spPr>
          <a:xfrm>
            <a:off x="1142999" y="910338"/>
            <a:ext cx="9906002" cy="5565074"/>
          </a:xfrm>
          <a:prstGeom prst="rect">
            <a:avLst/>
          </a:prstGeom>
        </p:spPr>
      </p:pic>
    </p:spTree>
    <p:extLst>
      <p:ext uri="{BB962C8B-B14F-4D97-AF65-F5344CB8AC3E}">
        <p14:creationId xmlns:p14="http://schemas.microsoft.com/office/powerpoint/2010/main" val="421320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DF15948-CC7E-4B1B-BD40-99C44F98A502}"/>
              </a:ext>
            </a:extLst>
          </p:cNvPr>
          <p:cNvSpPr txBox="1">
            <a:spLocks noGrp="1"/>
          </p:cNvSpPr>
          <p:nvPr>
            <p:ph type="title"/>
          </p:nvPr>
        </p:nvSpPr>
        <p:spPr>
          <a:xfrm>
            <a:off x="1047750" y="521593"/>
            <a:ext cx="10560050" cy="442912"/>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Diagrama de clases de análisis (Registrar cronograma de entrevista)</a:t>
            </a:r>
          </a:p>
        </p:txBody>
      </p:sp>
      <p:pic>
        <p:nvPicPr>
          <p:cNvPr id="5" name="Imagen 4">
            <a:extLst>
              <a:ext uri="{FF2B5EF4-FFF2-40B4-BE49-F238E27FC236}">
                <a16:creationId xmlns:a16="http://schemas.microsoft.com/office/drawing/2014/main" id="{07C92A30-0CE1-54EC-27BD-E63BBC7144F4}"/>
              </a:ext>
            </a:extLst>
          </p:cNvPr>
          <p:cNvPicPr>
            <a:picLocks noChangeAspect="1"/>
          </p:cNvPicPr>
          <p:nvPr/>
        </p:nvPicPr>
        <p:blipFill>
          <a:blip r:embed="rId2"/>
          <a:stretch>
            <a:fillRect/>
          </a:stretch>
        </p:blipFill>
        <p:spPr>
          <a:xfrm>
            <a:off x="1870363" y="964505"/>
            <a:ext cx="8914824" cy="5495116"/>
          </a:xfrm>
          <a:prstGeom prst="rect">
            <a:avLst/>
          </a:prstGeom>
        </p:spPr>
      </p:pic>
    </p:spTree>
    <p:extLst>
      <p:ext uri="{BB962C8B-B14F-4D97-AF65-F5344CB8AC3E}">
        <p14:creationId xmlns:p14="http://schemas.microsoft.com/office/powerpoint/2010/main" val="308690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92AFEF7-557D-4525-BDD6-99A1301204B6}"/>
              </a:ext>
            </a:extLst>
          </p:cNvPr>
          <p:cNvSpPr txBox="1">
            <a:spLocks noGrp="1"/>
          </p:cNvSpPr>
          <p:nvPr>
            <p:ph type="title"/>
          </p:nvPr>
        </p:nvSpPr>
        <p:spPr>
          <a:xfrm>
            <a:off x="1250950" y="382588"/>
            <a:ext cx="10179050" cy="430212"/>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Diagrama de comunicación (Registrar cronograma de entrevista)</a:t>
            </a:r>
          </a:p>
        </p:txBody>
      </p:sp>
      <p:pic>
        <p:nvPicPr>
          <p:cNvPr id="5" name="Imagen 4">
            <a:extLst>
              <a:ext uri="{FF2B5EF4-FFF2-40B4-BE49-F238E27FC236}">
                <a16:creationId xmlns:a16="http://schemas.microsoft.com/office/drawing/2014/main" id="{325B1E04-90CE-983B-50B3-40ECB619FDB5}"/>
              </a:ext>
            </a:extLst>
          </p:cNvPr>
          <p:cNvPicPr>
            <a:picLocks noChangeAspect="1"/>
          </p:cNvPicPr>
          <p:nvPr/>
        </p:nvPicPr>
        <p:blipFill>
          <a:blip r:embed="rId2"/>
          <a:stretch>
            <a:fillRect/>
          </a:stretch>
        </p:blipFill>
        <p:spPr>
          <a:xfrm>
            <a:off x="971479" y="812800"/>
            <a:ext cx="10557912" cy="5896188"/>
          </a:xfrm>
          <a:prstGeom prst="rect">
            <a:avLst/>
          </a:prstGeom>
        </p:spPr>
      </p:pic>
    </p:spTree>
    <p:extLst>
      <p:ext uri="{BB962C8B-B14F-4D97-AF65-F5344CB8AC3E}">
        <p14:creationId xmlns:p14="http://schemas.microsoft.com/office/powerpoint/2010/main" val="3631924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DF15948-CC7E-4B1B-BD40-99C44F98A502}"/>
              </a:ext>
            </a:extLst>
          </p:cNvPr>
          <p:cNvSpPr txBox="1">
            <a:spLocks noGrp="1"/>
          </p:cNvSpPr>
          <p:nvPr>
            <p:ph type="title"/>
          </p:nvPr>
        </p:nvSpPr>
        <p:spPr>
          <a:xfrm>
            <a:off x="1117600" y="521593"/>
            <a:ext cx="10731500" cy="442912"/>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Diagrama de clases de análisis (Registrar resultados de entrevistas)</a:t>
            </a:r>
          </a:p>
        </p:txBody>
      </p:sp>
      <p:pic>
        <p:nvPicPr>
          <p:cNvPr id="2" name="Imagen 1">
            <a:extLst>
              <a:ext uri="{FF2B5EF4-FFF2-40B4-BE49-F238E27FC236}">
                <a16:creationId xmlns:a16="http://schemas.microsoft.com/office/drawing/2014/main" id="{CEC6379F-6EB9-432C-828F-027A64616626}"/>
              </a:ext>
            </a:extLst>
          </p:cNvPr>
          <p:cNvPicPr>
            <a:picLocks noChangeAspect="1"/>
          </p:cNvPicPr>
          <p:nvPr/>
        </p:nvPicPr>
        <p:blipFill>
          <a:blip r:embed="rId2"/>
          <a:stretch>
            <a:fillRect/>
          </a:stretch>
        </p:blipFill>
        <p:spPr>
          <a:xfrm>
            <a:off x="2184400" y="1122066"/>
            <a:ext cx="7823200" cy="5297880"/>
          </a:xfrm>
          <a:prstGeom prst="rect">
            <a:avLst/>
          </a:prstGeom>
        </p:spPr>
      </p:pic>
    </p:spTree>
    <p:extLst>
      <p:ext uri="{BB962C8B-B14F-4D97-AF65-F5344CB8AC3E}">
        <p14:creationId xmlns:p14="http://schemas.microsoft.com/office/powerpoint/2010/main" val="108740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92AFEF7-557D-4525-BDD6-99A1301204B6}"/>
              </a:ext>
            </a:extLst>
          </p:cNvPr>
          <p:cNvSpPr txBox="1">
            <a:spLocks noGrp="1"/>
          </p:cNvSpPr>
          <p:nvPr>
            <p:ph type="title"/>
          </p:nvPr>
        </p:nvSpPr>
        <p:spPr>
          <a:xfrm>
            <a:off x="1250950" y="382588"/>
            <a:ext cx="10179050" cy="430212"/>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Diagrama de comunicación (Registrar resultados de entrevistas)</a:t>
            </a:r>
          </a:p>
        </p:txBody>
      </p:sp>
      <p:pic>
        <p:nvPicPr>
          <p:cNvPr id="2" name="Imagen 1">
            <a:extLst>
              <a:ext uri="{FF2B5EF4-FFF2-40B4-BE49-F238E27FC236}">
                <a16:creationId xmlns:a16="http://schemas.microsoft.com/office/drawing/2014/main" id="{6EC3E1AD-2694-4BED-B17B-377914FA4C58}"/>
              </a:ext>
            </a:extLst>
          </p:cNvPr>
          <p:cNvPicPr>
            <a:picLocks noChangeAspect="1"/>
          </p:cNvPicPr>
          <p:nvPr/>
        </p:nvPicPr>
        <p:blipFill>
          <a:blip r:embed="rId2"/>
          <a:stretch>
            <a:fillRect/>
          </a:stretch>
        </p:blipFill>
        <p:spPr>
          <a:xfrm>
            <a:off x="1498600" y="999085"/>
            <a:ext cx="9194800" cy="5240830"/>
          </a:xfrm>
          <a:prstGeom prst="rect">
            <a:avLst/>
          </a:prstGeom>
        </p:spPr>
      </p:pic>
    </p:spTree>
    <p:extLst>
      <p:ext uri="{BB962C8B-B14F-4D97-AF65-F5344CB8AC3E}">
        <p14:creationId xmlns:p14="http://schemas.microsoft.com/office/powerpoint/2010/main" val="3444446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DF15948-CC7E-4B1B-BD40-99C44F98A502}"/>
              </a:ext>
            </a:extLst>
          </p:cNvPr>
          <p:cNvSpPr txBox="1">
            <a:spLocks noGrp="1"/>
          </p:cNvSpPr>
          <p:nvPr>
            <p:ph type="title"/>
          </p:nvPr>
        </p:nvSpPr>
        <p:spPr>
          <a:xfrm>
            <a:off x="1212850" y="318393"/>
            <a:ext cx="10179050" cy="442912"/>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Diagrama de clases de análisis (Registrar resultados de selección)</a:t>
            </a:r>
          </a:p>
        </p:txBody>
      </p:sp>
      <p:pic>
        <p:nvPicPr>
          <p:cNvPr id="3" name="Imagen 2">
            <a:extLst>
              <a:ext uri="{FF2B5EF4-FFF2-40B4-BE49-F238E27FC236}">
                <a16:creationId xmlns:a16="http://schemas.microsoft.com/office/drawing/2014/main" id="{35461839-78A7-417A-82CB-397021E0CFFC}"/>
              </a:ext>
            </a:extLst>
          </p:cNvPr>
          <p:cNvPicPr>
            <a:picLocks noChangeAspect="1"/>
          </p:cNvPicPr>
          <p:nvPr/>
        </p:nvPicPr>
        <p:blipFill>
          <a:blip r:embed="rId2"/>
          <a:stretch>
            <a:fillRect/>
          </a:stretch>
        </p:blipFill>
        <p:spPr>
          <a:xfrm>
            <a:off x="1367869" y="977899"/>
            <a:ext cx="9456262" cy="4902202"/>
          </a:xfrm>
          <a:prstGeom prst="rect">
            <a:avLst/>
          </a:prstGeom>
        </p:spPr>
      </p:pic>
    </p:spTree>
    <p:extLst>
      <p:ext uri="{BB962C8B-B14F-4D97-AF65-F5344CB8AC3E}">
        <p14:creationId xmlns:p14="http://schemas.microsoft.com/office/powerpoint/2010/main" val="47299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3F7CFFAA-A669-1E72-BFE0-5C93810ABB49}"/>
              </a:ext>
            </a:extLst>
          </p:cNvPr>
          <p:cNvPicPr>
            <a:picLocks noChangeAspect="1"/>
          </p:cNvPicPr>
          <p:nvPr/>
        </p:nvPicPr>
        <p:blipFill>
          <a:blip r:embed="rId2"/>
          <a:stretch>
            <a:fillRect/>
          </a:stretch>
        </p:blipFill>
        <p:spPr>
          <a:xfrm>
            <a:off x="8955759" y="2237043"/>
            <a:ext cx="2012196" cy="24146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ítulo 2">
            <a:extLst>
              <a:ext uri="{FF2B5EF4-FFF2-40B4-BE49-F238E27FC236}">
                <a16:creationId xmlns:a16="http://schemas.microsoft.com/office/drawing/2014/main" id="{A1E02A9B-9ADF-7825-562A-2F0B471F1239}"/>
              </a:ext>
            </a:extLst>
          </p:cNvPr>
          <p:cNvSpPr>
            <a:spLocks noGrp="1"/>
          </p:cNvSpPr>
          <p:nvPr>
            <p:ph type="title"/>
          </p:nvPr>
        </p:nvSpPr>
        <p:spPr>
          <a:xfrm>
            <a:off x="8092022" y="1431880"/>
            <a:ext cx="3739673" cy="611537"/>
          </a:xfrm>
        </p:spPr>
        <p:txBody>
          <a:bodyPr>
            <a:normAutofit/>
          </a:bodyPr>
          <a:lstStyle/>
          <a:p>
            <a:r>
              <a:rPr lang="es-PE" sz="3200" dirty="0"/>
              <a:t>INTEGRANTES</a:t>
            </a:r>
          </a:p>
        </p:txBody>
      </p:sp>
      <p:sp>
        <p:nvSpPr>
          <p:cNvPr id="5" name="Marcador de texto 2">
            <a:extLst>
              <a:ext uri="{FF2B5EF4-FFF2-40B4-BE49-F238E27FC236}">
                <a16:creationId xmlns:a16="http://schemas.microsoft.com/office/drawing/2014/main" id="{0241421C-A0B5-D0BE-977C-F450521BD7AF}"/>
              </a:ext>
            </a:extLst>
          </p:cNvPr>
          <p:cNvSpPr>
            <a:spLocks noGrp="1"/>
          </p:cNvSpPr>
          <p:nvPr>
            <p:ph type="body" sz="half" idx="2"/>
          </p:nvPr>
        </p:nvSpPr>
        <p:spPr>
          <a:xfrm>
            <a:off x="967859" y="5658725"/>
            <a:ext cx="2444989" cy="493939"/>
          </a:xfrm>
        </p:spPr>
        <p:txBody>
          <a:bodyPr>
            <a:normAutofit fontScale="40000" lnSpcReduction="20000"/>
          </a:bodyPr>
          <a:lstStyle/>
          <a:p>
            <a:pPr algn="ctr"/>
            <a:r>
              <a:rPr lang="es-PE" sz="3300" b="1" dirty="0">
                <a:solidFill>
                  <a:schemeClr val="tx1"/>
                </a:solidFill>
              </a:rPr>
              <a:t>Cesar Fabrizio Zapana Jaimes</a:t>
            </a:r>
          </a:p>
          <a:p>
            <a:pPr algn="r"/>
            <a:endParaRPr lang="es-PE" dirty="0"/>
          </a:p>
        </p:txBody>
      </p:sp>
      <p:pic>
        <p:nvPicPr>
          <p:cNvPr id="7" name="Imagen 6">
            <a:extLst>
              <a:ext uri="{FF2B5EF4-FFF2-40B4-BE49-F238E27FC236}">
                <a16:creationId xmlns:a16="http://schemas.microsoft.com/office/drawing/2014/main" id="{3075AC28-1CA6-D3CC-BD06-2D00AD13BFB6}"/>
              </a:ext>
            </a:extLst>
          </p:cNvPr>
          <p:cNvPicPr>
            <a:picLocks noChangeAspect="1"/>
          </p:cNvPicPr>
          <p:nvPr/>
        </p:nvPicPr>
        <p:blipFill>
          <a:blip r:embed="rId3"/>
          <a:stretch>
            <a:fillRect/>
          </a:stretch>
        </p:blipFill>
        <p:spPr>
          <a:xfrm>
            <a:off x="1359997" y="464869"/>
            <a:ext cx="1660715" cy="2110552"/>
          </a:xfrm>
          <a:prstGeom prst="rect">
            <a:avLst/>
          </a:prstGeom>
          <a:ln>
            <a:noFill/>
          </a:ln>
          <a:effectLst>
            <a:outerShdw blurRad="292100" dist="139700" dir="2700000" algn="tl" rotWithShape="0">
              <a:srgbClr val="333333">
                <a:alpha val="65000"/>
              </a:srgbClr>
            </a:outerShdw>
          </a:effectLst>
        </p:spPr>
      </p:pic>
      <p:sp>
        <p:nvSpPr>
          <p:cNvPr id="8" name="Marcador de texto 2">
            <a:extLst>
              <a:ext uri="{FF2B5EF4-FFF2-40B4-BE49-F238E27FC236}">
                <a16:creationId xmlns:a16="http://schemas.microsoft.com/office/drawing/2014/main" id="{3B1E8C18-CA65-604E-C4E7-8FA2D846E57A}"/>
              </a:ext>
            </a:extLst>
          </p:cNvPr>
          <p:cNvSpPr txBox="1">
            <a:spLocks/>
          </p:cNvSpPr>
          <p:nvPr/>
        </p:nvSpPr>
        <p:spPr>
          <a:xfrm>
            <a:off x="4371491" y="5658725"/>
            <a:ext cx="2138087" cy="89548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Clr>
                <a:schemeClr val="tx2"/>
              </a:buClr>
              <a:buFont typeface="Arial" panose="020B0604020202020204" pitchFamily="34" charset="0"/>
              <a:buNone/>
              <a:defRPr sz="1600" kern="1200" baseline="0">
                <a:solidFill>
                  <a:schemeClr val="bg2"/>
                </a:solidFill>
                <a:latin typeface="+mn-lt"/>
                <a:ea typeface="+mn-ea"/>
                <a:cs typeface="+mn-cs"/>
              </a:defRPr>
            </a:lvl1pPr>
            <a:lvl2pPr marL="457200" indent="0" algn="l" defTabSz="914400" rtl="0" eaLnBrk="1" latinLnBrk="0" hangingPunct="1">
              <a:lnSpc>
                <a:spcPct val="110000"/>
              </a:lnSpc>
              <a:spcBef>
                <a:spcPts val="700"/>
              </a:spcBef>
              <a:buClr>
                <a:schemeClr val="tx2"/>
              </a:buClr>
              <a:buFont typeface="Gill Sans MT" panose="020B0502020104020203" pitchFamily="34" charset="0"/>
              <a:buNone/>
              <a:defRPr sz="1400" kern="1200">
                <a:solidFill>
                  <a:schemeClr val="tx1">
                    <a:lumMod val="65000"/>
                    <a:lumOff val="35000"/>
                  </a:schemeClr>
                </a:solidFill>
                <a:latin typeface="+mn-lt"/>
                <a:ea typeface="+mn-ea"/>
                <a:cs typeface="+mn-cs"/>
              </a:defRPr>
            </a:lvl2pPr>
            <a:lvl3pPr marL="914400" indent="0" algn="l" defTabSz="914400" rtl="0" eaLnBrk="1" latinLnBrk="0" hangingPunct="1">
              <a:lnSpc>
                <a:spcPct val="110000"/>
              </a:lnSpc>
              <a:spcBef>
                <a:spcPts val="700"/>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3pPr>
            <a:lvl4pPr marL="1371600" indent="0" algn="l" defTabSz="914400" rtl="0" eaLnBrk="1" latinLnBrk="0" hangingPunct="1">
              <a:lnSpc>
                <a:spcPct val="110000"/>
              </a:lnSpc>
              <a:spcBef>
                <a:spcPts val="700"/>
              </a:spcBef>
              <a:buClr>
                <a:schemeClr val="tx2"/>
              </a:buClr>
              <a:buFont typeface="Gill Sans MT" panose="020B0502020104020203" pitchFamily="34" charset="0"/>
              <a:buNone/>
              <a:defRPr sz="1000" kern="1200">
                <a:solidFill>
                  <a:schemeClr val="tx1">
                    <a:lumMod val="65000"/>
                    <a:lumOff val="35000"/>
                  </a:schemeClr>
                </a:solidFill>
                <a:latin typeface="+mn-lt"/>
                <a:ea typeface="+mn-ea"/>
                <a:cs typeface="+mn-cs"/>
              </a:defRPr>
            </a:lvl4pPr>
            <a:lvl5pPr marL="1828800" indent="0" algn="l" defTabSz="914400" rtl="0" eaLnBrk="1" latinLnBrk="0" hangingPunct="1">
              <a:lnSpc>
                <a:spcPct val="110000"/>
              </a:lnSpc>
              <a:spcBef>
                <a:spcPts val="700"/>
              </a:spcBef>
              <a:buClr>
                <a:schemeClr val="tx2"/>
              </a:buClr>
              <a:buFont typeface="Arial" panose="020B0604020202020204" pitchFamily="34" charset="0"/>
              <a:buNone/>
              <a:defRPr sz="1000" kern="1200">
                <a:solidFill>
                  <a:schemeClr val="tx1">
                    <a:lumMod val="65000"/>
                    <a:lumOff val="35000"/>
                  </a:schemeClr>
                </a:solidFill>
                <a:latin typeface="+mn-lt"/>
                <a:ea typeface="+mn-ea"/>
                <a:cs typeface="+mn-cs"/>
              </a:defRPr>
            </a:lvl5pPr>
            <a:lvl6pPr marL="2286000" indent="0" algn="l" defTabSz="914400" rtl="0" eaLnBrk="1" latinLnBrk="0" hangingPunct="1">
              <a:lnSpc>
                <a:spcPct val="110000"/>
              </a:lnSpc>
              <a:spcBef>
                <a:spcPts val="700"/>
              </a:spcBef>
              <a:buClr>
                <a:schemeClr val="tx2"/>
              </a:buClr>
              <a:buFont typeface="Gill Sans MT" panose="020B0502020104020203" pitchFamily="34" charset="0"/>
              <a:buNone/>
              <a:defRPr sz="1000" kern="1200">
                <a:solidFill>
                  <a:schemeClr val="tx1">
                    <a:lumMod val="65000"/>
                    <a:lumOff val="35000"/>
                  </a:schemeClr>
                </a:solidFill>
                <a:latin typeface="+mn-lt"/>
                <a:ea typeface="+mn-ea"/>
                <a:cs typeface="+mn-cs"/>
              </a:defRPr>
            </a:lvl6pPr>
            <a:lvl7pPr marL="2743200" indent="0" algn="l" defTabSz="914400" rtl="0" eaLnBrk="1" latinLnBrk="0" hangingPunct="1">
              <a:lnSpc>
                <a:spcPct val="110000"/>
              </a:lnSpc>
              <a:spcBef>
                <a:spcPts val="700"/>
              </a:spcBef>
              <a:buClr>
                <a:schemeClr val="tx2"/>
              </a:buClr>
              <a:buFont typeface="Arial" panose="020B0604020202020204" pitchFamily="34" charset="0"/>
              <a:buNone/>
              <a:defRPr sz="1000" kern="1200">
                <a:solidFill>
                  <a:schemeClr val="tx1">
                    <a:lumMod val="65000"/>
                    <a:lumOff val="35000"/>
                  </a:schemeClr>
                </a:solidFill>
                <a:latin typeface="+mn-lt"/>
                <a:ea typeface="+mn-ea"/>
                <a:cs typeface="+mn-cs"/>
              </a:defRPr>
            </a:lvl7pPr>
            <a:lvl8pPr marL="3200400" indent="0" algn="l" defTabSz="914400" rtl="0" eaLnBrk="1" latinLnBrk="0" hangingPunct="1">
              <a:lnSpc>
                <a:spcPct val="110000"/>
              </a:lnSpc>
              <a:spcBef>
                <a:spcPts val="700"/>
              </a:spcBef>
              <a:buClr>
                <a:schemeClr val="tx2"/>
              </a:buClr>
              <a:buFont typeface="Gill Sans MT" panose="020B0502020104020203" pitchFamily="34" charset="0"/>
              <a:buNone/>
              <a:defRPr sz="1000" kern="1200" baseline="0">
                <a:solidFill>
                  <a:schemeClr val="tx1">
                    <a:lumMod val="65000"/>
                    <a:lumOff val="35000"/>
                  </a:schemeClr>
                </a:solidFill>
                <a:latin typeface="+mn-lt"/>
                <a:ea typeface="+mn-ea"/>
                <a:cs typeface="+mn-cs"/>
              </a:defRPr>
            </a:lvl8pPr>
            <a:lvl9pPr marL="3657600" indent="0" algn="l" defTabSz="914400" rtl="0" eaLnBrk="1" latinLnBrk="0" hangingPunct="1">
              <a:lnSpc>
                <a:spcPct val="110000"/>
              </a:lnSpc>
              <a:spcBef>
                <a:spcPts val="700"/>
              </a:spcBef>
              <a:buClr>
                <a:schemeClr val="tx2"/>
              </a:buClr>
              <a:buFont typeface="Arial" panose="020B0604020202020204" pitchFamily="34" charset="0"/>
              <a:buNone/>
              <a:defRPr sz="1000" kern="1200" baseline="0">
                <a:solidFill>
                  <a:schemeClr val="tx1">
                    <a:lumMod val="65000"/>
                    <a:lumOff val="35000"/>
                  </a:schemeClr>
                </a:solidFill>
                <a:latin typeface="+mn-lt"/>
                <a:ea typeface="+mn-ea"/>
                <a:cs typeface="+mn-cs"/>
              </a:defRPr>
            </a:lvl9pPr>
          </a:lstStyle>
          <a:p>
            <a:pPr algn="ctr"/>
            <a:r>
              <a:rPr lang="es-PE" sz="1300" b="1" dirty="0">
                <a:solidFill>
                  <a:schemeClr val="tx1"/>
                </a:solidFill>
              </a:rPr>
              <a:t>Anthony Sebastian Huaringa Esteban</a:t>
            </a:r>
          </a:p>
        </p:txBody>
      </p:sp>
      <p:sp>
        <p:nvSpPr>
          <p:cNvPr id="9" name="Marcador de texto 2">
            <a:extLst>
              <a:ext uri="{FF2B5EF4-FFF2-40B4-BE49-F238E27FC236}">
                <a16:creationId xmlns:a16="http://schemas.microsoft.com/office/drawing/2014/main" id="{A3FF3744-2B5A-714A-063E-FE304C9CACEC}"/>
              </a:ext>
            </a:extLst>
          </p:cNvPr>
          <p:cNvSpPr txBox="1">
            <a:spLocks/>
          </p:cNvSpPr>
          <p:nvPr/>
        </p:nvSpPr>
        <p:spPr>
          <a:xfrm>
            <a:off x="4463497" y="2642533"/>
            <a:ext cx="1954081" cy="49393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20000"/>
              </a:lnSpc>
              <a:spcBef>
                <a:spcPts val="1200"/>
              </a:spcBef>
              <a:buClr>
                <a:schemeClr val="tx2"/>
              </a:buClr>
              <a:buFont typeface="Arial" panose="020B0604020202020204" pitchFamily="34" charset="0"/>
              <a:buNone/>
              <a:defRPr sz="1600" kern="1200" baseline="0">
                <a:solidFill>
                  <a:schemeClr val="bg2"/>
                </a:solidFill>
                <a:latin typeface="+mn-lt"/>
                <a:ea typeface="+mn-ea"/>
                <a:cs typeface="+mn-cs"/>
              </a:defRPr>
            </a:lvl1pPr>
            <a:lvl2pPr marL="457200" indent="0" algn="l" defTabSz="914400" rtl="0" eaLnBrk="1" latinLnBrk="0" hangingPunct="1">
              <a:lnSpc>
                <a:spcPct val="110000"/>
              </a:lnSpc>
              <a:spcBef>
                <a:spcPts val="700"/>
              </a:spcBef>
              <a:buClr>
                <a:schemeClr val="tx2"/>
              </a:buClr>
              <a:buFont typeface="Gill Sans MT" panose="020B0502020104020203" pitchFamily="34" charset="0"/>
              <a:buNone/>
              <a:defRPr sz="1400" kern="1200">
                <a:solidFill>
                  <a:schemeClr val="tx1">
                    <a:lumMod val="65000"/>
                    <a:lumOff val="35000"/>
                  </a:schemeClr>
                </a:solidFill>
                <a:latin typeface="+mn-lt"/>
                <a:ea typeface="+mn-ea"/>
                <a:cs typeface="+mn-cs"/>
              </a:defRPr>
            </a:lvl2pPr>
            <a:lvl3pPr marL="914400" indent="0" algn="l" defTabSz="914400" rtl="0" eaLnBrk="1" latinLnBrk="0" hangingPunct="1">
              <a:lnSpc>
                <a:spcPct val="110000"/>
              </a:lnSpc>
              <a:spcBef>
                <a:spcPts val="700"/>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3pPr>
            <a:lvl4pPr marL="1371600" indent="0" algn="l" defTabSz="914400" rtl="0" eaLnBrk="1" latinLnBrk="0" hangingPunct="1">
              <a:lnSpc>
                <a:spcPct val="110000"/>
              </a:lnSpc>
              <a:spcBef>
                <a:spcPts val="700"/>
              </a:spcBef>
              <a:buClr>
                <a:schemeClr val="tx2"/>
              </a:buClr>
              <a:buFont typeface="Gill Sans MT" panose="020B0502020104020203" pitchFamily="34" charset="0"/>
              <a:buNone/>
              <a:defRPr sz="1000" kern="1200">
                <a:solidFill>
                  <a:schemeClr val="tx1">
                    <a:lumMod val="65000"/>
                    <a:lumOff val="35000"/>
                  </a:schemeClr>
                </a:solidFill>
                <a:latin typeface="+mn-lt"/>
                <a:ea typeface="+mn-ea"/>
                <a:cs typeface="+mn-cs"/>
              </a:defRPr>
            </a:lvl4pPr>
            <a:lvl5pPr marL="1828800" indent="0" algn="l" defTabSz="914400" rtl="0" eaLnBrk="1" latinLnBrk="0" hangingPunct="1">
              <a:lnSpc>
                <a:spcPct val="110000"/>
              </a:lnSpc>
              <a:spcBef>
                <a:spcPts val="700"/>
              </a:spcBef>
              <a:buClr>
                <a:schemeClr val="tx2"/>
              </a:buClr>
              <a:buFont typeface="Arial" panose="020B0604020202020204" pitchFamily="34" charset="0"/>
              <a:buNone/>
              <a:defRPr sz="1000" kern="1200">
                <a:solidFill>
                  <a:schemeClr val="tx1">
                    <a:lumMod val="65000"/>
                    <a:lumOff val="35000"/>
                  </a:schemeClr>
                </a:solidFill>
                <a:latin typeface="+mn-lt"/>
                <a:ea typeface="+mn-ea"/>
                <a:cs typeface="+mn-cs"/>
              </a:defRPr>
            </a:lvl5pPr>
            <a:lvl6pPr marL="2286000" indent="0" algn="l" defTabSz="914400" rtl="0" eaLnBrk="1" latinLnBrk="0" hangingPunct="1">
              <a:lnSpc>
                <a:spcPct val="110000"/>
              </a:lnSpc>
              <a:spcBef>
                <a:spcPts val="700"/>
              </a:spcBef>
              <a:buClr>
                <a:schemeClr val="tx2"/>
              </a:buClr>
              <a:buFont typeface="Gill Sans MT" panose="020B0502020104020203" pitchFamily="34" charset="0"/>
              <a:buNone/>
              <a:defRPr sz="1000" kern="1200">
                <a:solidFill>
                  <a:schemeClr val="tx1">
                    <a:lumMod val="65000"/>
                    <a:lumOff val="35000"/>
                  </a:schemeClr>
                </a:solidFill>
                <a:latin typeface="+mn-lt"/>
                <a:ea typeface="+mn-ea"/>
                <a:cs typeface="+mn-cs"/>
              </a:defRPr>
            </a:lvl6pPr>
            <a:lvl7pPr marL="2743200" indent="0" algn="l" defTabSz="914400" rtl="0" eaLnBrk="1" latinLnBrk="0" hangingPunct="1">
              <a:lnSpc>
                <a:spcPct val="110000"/>
              </a:lnSpc>
              <a:spcBef>
                <a:spcPts val="700"/>
              </a:spcBef>
              <a:buClr>
                <a:schemeClr val="tx2"/>
              </a:buClr>
              <a:buFont typeface="Arial" panose="020B0604020202020204" pitchFamily="34" charset="0"/>
              <a:buNone/>
              <a:defRPr sz="1000" kern="1200">
                <a:solidFill>
                  <a:schemeClr val="tx1">
                    <a:lumMod val="65000"/>
                    <a:lumOff val="35000"/>
                  </a:schemeClr>
                </a:solidFill>
                <a:latin typeface="+mn-lt"/>
                <a:ea typeface="+mn-ea"/>
                <a:cs typeface="+mn-cs"/>
              </a:defRPr>
            </a:lvl7pPr>
            <a:lvl8pPr marL="3200400" indent="0" algn="l" defTabSz="914400" rtl="0" eaLnBrk="1" latinLnBrk="0" hangingPunct="1">
              <a:lnSpc>
                <a:spcPct val="110000"/>
              </a:lnSpc>
              <a:spcBef>
                <a:spcPts val="700"/>
              </a:spcBef>
              <a:buClr>
                <a:schemeClr val="tx2"/>
              </a:buClr>
              <a:buFont typeface="Gill Sans MT" panose="020B0502020104020203" pitchFamily="34" charset="0"/>
              <a:buNone/>
              <a:defRPr sz="1000" kern="1200" baseline="0">
                <a:solidFill>
                  <a:schemeClr val="tx1">
                    <a:lumMod val="65000"/>
                    <a:lumOff val="35000"/>
                  </a:schemeClr>
                </a:solidFill>
                <a:latin typeface="+mn-lt"/>
                <a:ea typeface="+mn-ea"/>
                <a:cs typeface="+mn-cs"/>
              </a:defRPr>
            </a:lvl8pPr>
            <a:lvl9pPr marL="3657600" indent="0" algn="l" defTabSz="914400" rtl="0" eaLnBrk="1" latinLnBrk="0" hangingPunct="1">
              <a:lnSpc>
                <a:spcPct val="110000"/>
              </a:lnSpc>
              <a:spcBef>
                <a:spcPts val="700"/>
              </a:spcBef>
              <a:buClr>
                <a:schemeClr val="tx2"/>
              </a:buClr>
              <a:buFont typeface="Arial" panose="020B0604020202020204" pitchFamily="34" charset="0"/>
              <a:buNone/>
              <a:defRPr sz="1000" kern="1200" baseline="0">
                <a:solidFill>
                  <a:schemeClr val="tx1">
                    <a:lumMod val="65000"/>
                    <a:lumOff val="35000"/>
                  </a:schemeClr>
                </a:solidFill>
                <a:latin typeface="+mn-lt"/>
                <a:ea typeface="+mn-ea"/>
                <a:cs typeface="+mn-cs"/>
              </a:defRPr>
            </a:lvl9pPr>
          </a:lstStyle>
          <a:p>
            <a:pPr algn="ctr"/>
            <a:r>
              <a:rPr lang="es-PE" sz="1700" b="1" dirty="0">
                <a:solidFill>
                  <a:schemeClr val="tx1"/>
                </a:solidFill>
              </a:rPr>
              <a:t>Alonso Andres Gutierrez Peralta</a:t>
            </a:r>
          </a:p>
          <a:p>
            <a:pPr algn="r"/>
            <a:endParaRPr lang="es-PE" dirty="0"/>
          </a:p>
        </p:txBody>
      </p:sp>
      <p:sp>
        <p:nvSpPr>
          <p:cNvPr id="10" name="Marcador de texto 2">
            <a:extLst>
              <a:ext uri="{FF2B5EF4-FFF2-40B4-BE49-F238E27FC236}">
                <a16:creationId xmlns:a16="http://schemas.microsoft.com/office/drawing/2014/main" id="{7F82BD2D-1121-A319-61BC-FAF67BBB6149}"/>
              </a:ext>
            </a:extLst>
          </p:cNvPr>
          <p:cNvSpPr txBox="1">
            <a:spLocks/>
          </p:cNvSpPr>
          <p:nvPr/>
        </p:nvSpPr>
        <p:spPr>
          <a:xfrm>
            <a:off x="7960108" y="4789417"/>
            <a:ext cx="4003499" cy="76549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Clr>
                <a:schemeClr val="tx2"/>
              </a:buClr>
              <a:buFont typeface="Arial" panose="020B0604020202020204" pitchFamily="34" charset="0"/>
              <a:buNone/>
              <a:defRPr sz="1600" kern="1200" baseline="0">
                <a:solidFill>
                  <a:schemeClr val="bg2"/>
                </a:solidFill>
                <a:latin typeface="+mn-lt"/>
                <a:ea typeface="+mn-ea"/>
                <a:cs typeface="+mn-cs"/>
              </a:defRPr>
            </a:lvl1pPr>
            <a:lvl2pPr marL="457200" indent="0" algn="l" defTabSz="914400" rtl="0" eaLnBrk="1" latinLnBrk="0" hangingPunct="1">
              <a:lnSpc>
                <a:spcPct val="110000"/>
              </a:lnSpc>
              <a:spcBef>
                <a:spcPts val="700"/>
              </a:spcBef>
              <a:buClr>
                <a:schemeClr val="tx2"/>
              </a:buClr>
              <a:buFont typeface="Gill Sans MT" panose="020B0502020104020203" pitchFamily="34" charset="0"/>
              <a:buNone/>
              <a:defRPr sz="1400" kern="1200">
                <a:solidFill>
                  <a:schemeClr val="tx1">
                    <a:lumMod val="65000"/>
                    <a:lumOff val="35000"/>
                  </a:schemeClr>
                </a:solidFill>
                <a:latin typeface="+mn-lt"/>
                <a:ea typeface="+mn-ea"/>
                <a:cs typeface="+mn-cs"/>
              </a:defRPr>
            </a:lvl2pPr>
            <a:lvl3pPr marL="914400" indent="0" algn="l" defTabSz="914400" rtl="0" eaLnBrk="1" latinLnBrk="0" hangingPunct="1">
              <a:lnSpc>
                <a:spcPct val="110000"/>
              </a:lnSpc>
              <a:spcBef>
                <a:spcPts val="700"/>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3pPr>
            <a:lvl4pPr marL="1371600" indent="0" algn="l" defTabSz="914400" rtl="0" eaLnBrk="1" latinLnBrk="0" hangingPunct="1">
              <a:lnSpc>
                <a:spcPct val="110000"/>
              </a:lnSpc>
              <a:spcBef>
                <a:spcPts val="700"/>
              </a:spcBef>
              <a:buClr>
                <a:schemeClr val="tx2"/>
              </a:buClr>
              <a:buFont typeface="Gill Sans MT" panose="020B0502020104020203" pitchFamily="34" charset="0"/>
              <a:buNone/>
              <a:defRPr sz="1000" kern="1200">
                <a:solidFill>
                  <a:schemeClr val="tx1">
                    <a:lumMod val="65000"/>
                    <a:lumOff val="35000"/>
                  </a:schemeClr>
                </a:solidFill>
                <a:latin typeface="+mn-lt"/>
                <a:ea typeface="+mn-ea"/>
                <a:cs typeface="+mn-cs"/>
              </a:defRPr>
            </a:lvl4pPr>
            <a:lvl5pPr marL="1828800" indent="0" algn="l" defTabSz="914400" rtl="0" eaLnBrk="1" latinLnBrk="0" hangingPunct="1">
              <a:lnSpc>
                <a:spcPct val="110000"/>
              </a:lnSpc>
              <a:spcBef>
                <a:spcPts val="700"/>
              </a:spcBef>
              <a:buClr>
                <a:schemeClr val="tx2"/>
              </a:buClr>
              <a:buFont typeface="Arial" panose="020B0604020202020204" pitchFamily="34" charset="0"/>
              <a:buNone/>
              <a:defRPr sz="1000" kern="1200">
                <a:solidFill>
                  <a:schemeClr val="tx1">
                    <a:lumMod val="65000"/>
                    <a:lumOff val="35000"/>
                  </a:schemeClr>
                </a:solidFill>
                <a:latin typeface="+mn-lt"/>
                <a:ea typeface="+mn-ea"/>
                <a:cs typeface="+mn-cs"/>
              </a:defRPr>
            </a:lvl5pPr>
            <a:lvl6pPr marL="2286000" indent="0" algn="l" defTabSz="914400" rtl="0" eaLnBrk="1" latinLnBrk="0" hangingPunct="1">
              <a:lnSpc>
                <a:spcPct val="110000"/>
              </a:lnSpc>
              <a:spcBef>
                <a:spcPts val="700"/>
              </a:spcBef>
              <a:buClr>
                <a:schemeClr val="tx2"/>
              </a:buClr>
              <a:buFont typeface="Gill Sans MT" panose="020B0502020104020203" pitchFamily="34" charset="0"/>
              <a:buNone/>
              <a:defRPr sz="1000" kern="1200">
                <a:solidFill>
                  <a:schemeClr val="tx1">
                    <a:lumMod val="65000"/>
                    <a:lumOff val="35000"/>
                  </a:schemeClr>
                </a:solidFill>
                <a:latin typeface="+mn-lt"/>
                <a:ea typeface="+mn-ea"/>
                <a:cs typeface="+mn-cs"/>
              </a:defRPr>
            </a:lvl6pPr>
            <a:lvl7pPr marL="2743200" indent="0" algn="l" defTabSz="914400" rtl="0" eaLnBrk="1" latinLnBrk="0" hangingPunct="1">
              <a:lnSpc>
                <a:spcPct val="110000"/>
              </a:lnSpc>
              <a:spcBef>
                <a:spcPts val="700"/>
              </a:spcBef>
              <a:buClr>
                <a:schemeClr val="tx2"/>
              </a:buClr>
              <a:buFont typeface="Arial" panose="020B0604020202020204" pitchFamily="34" charset="0"/>
              <a:buNone/>
              <a:defRPr sz="1000" kern="1200">
                <a:solidFill>
                  <a:schemeClr val="tx1">
                    <a:lumMod val="65000"/>
                    <a:lumOff val="35000"/>
                  </a:schemeClr>
                </a:solidFill>
                <a:latin typeface="+mn-lt"/>
                <a:ea typeface="+mn-ea"/>
                <a:cs typeface="+mn-cs"/>
              </a:defRPr>
            </a:lvl7pPr>
            <a:lvl8pPr marL="3200400" indent="0" algn="l" defTabSz="914400" rtl="0" eaLnBrk="1" latinLnBrk="0" hangingPunct="1">
              <a:lnSpc>
                <a:spcPct val="110000"/>
              </a:lnSpc>
              <a:spcBef>
                <a:spcPts val="700"/>
              </a:spcBef>
              <a:buClr>
                <a:schemeClr val="tx2"/>
              </a:buClr>
              <a:buFont typeface="Gill Sans MT" panose="020B0502020104020203" pitchFamily="34" charset="0"/>
              <a:buNone/>
              <a:defRPr sz="1000" kern="1200" baseline="0">
                <a:solidFill>
                  <a:schemeClr val="tx1">
                    <a:lumMod val="65000"/>
                    <a:lumOff val="35000"/>
                  </a:schemeClr>
                </a:solidFill>
                <a:latin typeface="+mn-lt"/>
                <a:ea typeface="+mn-ea"/>
                <a:cs typeface="+mn-cs"/>
              </a:defRPr>
            </a:lvl8pPr>
            <a:lvl9pPr marL="3657600" indent="0" algn="l" defTabSz="914400" rtl="0" eaLnBrk="1" latinLnBrk="0" hangingPunct="1">
              <a:lnSpc>
                <a:spcPct val="110000"/>
              </a:lnSpc>
              <a:spcBef>
                <a:spcPts val="700"/>
              </a:spcBef>
              <a:buClr>
                <a:schemeClr val="tx2"/>
              </a:buClr>
              <a:buFont typeface="Arial" panose="020B0604020202020204" pitchFamily="34" charset="0"/>
              <a:buNone/>
              <a:defRPr sz="1000" kern="1200" baseline="0">
                <a:solidFill>
                  <a:schemeClr val="tx1">
                    <a:lumMod val="65000"/>
                    <a:lumOff val="35000"/>
                  </a:schemeClr>
                </a:solidFill>
                <a:latin typeface="+mn-lt"/>
                <a:ea typeface="+mn-ea"/>
                <a:cs typeface="+mn-cs"/>
              </a:defRPr>
            </a:lvl9pPr>
          </a:lstStyle>
          <a:p>
            <a:pPr algn="ctr"/>
            <a:r>
              <a:rPr lang="es-PE" b="1" dirty="0">
                <a:solidFill>
                  <a:schemeClr val="bg1"/>
                </a:solidFill>
              </a:rPr>
              <a:t>Nicolas Adanaqué Leon (COORDINADOR) </a:t>
            </a:r>
          </a:p>
          <a:p>
            <a:pPr algn="r"/>
            <a:endParaRPr lang="es-PE" dirty="0"/>
          </a:p>
        </p:txBody>
      </p:sp>
      <p:sp>
        <p:nvSpPr>
          <p:cNvPr id="11" name="Marcador de texto 2">
            <a:extLst>
              <a:ext uri="{FF2B5EF4-FFF2-40B4-BE49-F238E27FC236}">
                <a16:creationId xmlns:a16="http://schemas.microsoft.com/office/drawing/2014/main" id="{489C4C47-F77F-3E37-6F11-E558B8DABB7A}"/>
              </a:ext>
            </a:extLst>
          </p:cNvPr>
          <p:cNvSpPr txBox="1">
            <a:spLocks/>
          </p:cNvSpPr>
          <p:nvPr/>
        </p:nvSpPr>
        <p:spPr>
          <a:xfrm>
            <a:off x="967862" y="2735548"/>
            <a:ext cx="2444988" cy="307908"/>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20000"/>
              </a:lnSpc>
              <a:spcBef>
                <a:spcPts val="1200"/>
              </a:spcBef>
              <a:buClr>
                <a:schemeClr val="tx2"/>
              </a:buClr>
              <a:buFont typeface="Arial" panose="020B0604020202020204" pitchFamily="34" charset="0"/>
              <a:buNone/>
              <a:defRPr sz="1600" kern="1200" baseline="0">
                <a:solidFill>
                  <a:schemeClr val="bg2"/>
                </a:solidFill>
                <a:latin typeface="+mn-lt"/>
                <a:ea typeface="+mn-ea"/>
                <a:cs typeface="+mn-cs"/>
              </a:defRPr>
            </a:lvl1pPr>
            <a:lvl2pPr marL="457200" indent="0" algn="l" defTabSz="914400" rtl="0" eaLnBrk="1" latinLnBrk="0" hangingPunct="1">
              <a:lnSpc>
                <a:spcPct val="110000"/>
              </a:lnSpc>
              <a:spcBef>
                <a:spcPts val="700"/>
              </a:spcBef>
              <a:buClr>
                <a:schemeClr val="tx2"/>
              </a:buClr>
              <a:buFont typeface="Gill Sans MT" panose="020B0502020104020203" pitchFamily="34" charset="0"/>
              <a:buNone/>
              <a:defRPr sz="1400" kern="1200">
                <a:solidFill>
                  <a:schemeClr val="tx1">
                    <a:lumMod val="65000"/>
                    <a:lumOff val="35000"/>
                  </a:schemeClr>
                </a:solidFill>
                <a:latin typeface="+mn-lt"/>
                <a:ea typeface="+mn-ea"/>
                <a:cs typeface="+mn-cs"/>
              </a:defRPr>
            </a:lvl2pPr>
            <a:lvl3pPr marL="914400" indent="0" algn="l" defTabSz="914400" rtl="0" eaLnBrk="1" latinLnBrk="0" hangingPunct="1">
              <a:lnSpc>
                <a:spcPct val="110000"/>
              </a:lnSpc>
              <a:spcBef>
                <a:spcPts val="700"/>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3pPr>
            <a:lvl4pPr marL="1371600" indent="0" algn="l" defTabSz="914400" rtl="0" eaLnBrk="1" latinLnBrk="0" hangingPunct="1">
              <a:lnSpc>
                <a:spcPct val="110000"/>
              </a:lnSpc>
              <a:spcBef>
                <a:spcPts val="700"/>
              </a:spcBef>
              <a:buClr>
                <a:schemeClr val="tx2"/>
              </a:buClr>
              <a:buFont typeface="Gill Sans MT" panose="020B0502020104020203" pitchFamily="34" charset="0"/>
              <a:buNone/>
              <a:defRPr sz="1000" kern="1200">
                <a:solidFill>
                  <a:schemeClr val="tx1">
                    <a:lumMod val="65000"/>
                    <a:lumOff val="35000"/>
                  </a:schemeClr>
                </a:solidFill>
                <a:latin typeface="+mn-lt"/>
                <a:ea typeface="+mn-ea"/>
                <a:cs typeface="+mn-cs"/>
              </a:defRPr>
            </a:lvl4pPr>
            <a:lvl5pPr marL="1828800" indent="0" algn="l" defTabSz="914400" rtl="0" eaLnBrk="1" latinLnBrk="0" hangingPunct="1">
              <a:lnSpc>
                <a:spcPct val="110000"/>
              </a:lnSpc>
              <a:spcBef>
                <a:spcPts val="700"/>
              </a:spcBef>
              <a:buClr>
                <a:schemeClr val="tx2"/>
              </a:buClr>
              <a:buFont typeface="Arial" panose="020B0604020202020204" pitchFamily="34" charset="0"/>
              <a:buNone/>
              <a:defRPr sz="1000" kern="1200">
                <a:solidFill>
                  <a:schemeClr val="tx1">
                    <a:lumMod val="65000"/>
                    <a:lumOff val="35000"/>
                  </a:schemeClr>
                </a:solidFill>
                <a:latin typeface="+mn-lt"/>
                <a:ea typeface="+mn-ea"/>
                <a:cs typeface="+mn-cs"/>
              </a:defRPr>
            </a:lvl5pPr>
            <a:lvl6pPr marL="2286000" indent="0" algn="l" defTabSz="914400" rtl="0" eaLnBrk="1" latinLnBrk="0" hangingPunct="1">
              <a:lnSpc>
                <a:spcPct val="110000"/>
              </a:lnSpc>
              <a:spcBef>
                <a:spcPts val="700"/>
              </a:spcBef>
              <a:buClr>
                <a:schemeClr val="tx2"/>
              </a:buClr>
              <a:buFont typeface="Gill Sans MT" panose="020B0502020104020203" pitchFamily="34" charset="0"/>
              <a:buNone/>
              <a:defRPr sz="1000" kern="1200">
                <a:solidFill>
                  <a:schemeClr val="tx1">
                    <a:lumMod val="65000"/>
                    <a:lumOff val="35000"/>
                  </a:schemeClr>
                </a:solidFill>
                <a:latin typeface="+mn-lt"/>
                <a:ea typeface="+mn-ea"/>
                <a:cs typeface="+mn-cs"/>
              </a:defRPr>
            </a:lvl6pPr>
            <a:lvl7pPr marL="2743200" indent="0" algn="l" defTabSz="914400" rtl="0" eaLnBrk="1" latinLnBrk="0" hangingPunct="1">
              <a:lnSpc>
                <a:spcPct val="110000"/>
              </a:lnSpc>
              <a:spcBef>
                <a:spcPts val="700"/>
              </a:spcBef>
              <a:buClr>
                <a:schemeClr val="tx2"/>
              </a:buClr>
              <a:buFont typeface="Arial" panose="020B0604020202020204" pitchFamily="34" charset="0"/>
              <a:buNone/>
              <a:defRPr sz="1000" kern="1200">
                <a:solidFill>
                  <a:schemeClr val="tx1">
                    <a:lumMod val="65000"/>
                    <a:lumOff val="35000"/>
                  </a:schemeClr>
                </a:solidFill>
                <a:latin typeface="+mn-lt"/>
                <a:ea typeface="+mn-ea"/>
                <a:cs typeface="+mn-cs"/>
              </a:defRPr>
            </a:lvl7pPr>
            <a:lvl8pPr marL="3200400" indent="0" algn="l" defTabSz="914400" rtl="0" eaLnBrk="1" latinLnBrk="0" hangingPunct="1">
              <a:lnSpc>
                <a:spcPct val="110000"/>
              </a:lnSpc>
              <a:spcBef>
                <a:spcPts val="700"/>
              </a:spcBef>
              <a:buClr>
                <a:schemeClr val="tx2"/>
              </a:buClr>
              <a:buFont typeface="Gill Sans MT" panose="020B0502020104020203" pitchFamily="34" charset="0"/>
              <a:buNone/>
              <a:defRPr sz="1000" kern="1200" baseline="0">
                <a:solidFill>
                  <a:schemeClr val="tx1">
                    <a:lumMod val="65000"/>
                    <a:lumOff val="35000"/>
                  </a:schemeClr>
                </a:solidFill>
                <a:latin typeface="+mn-lt"/>
                <a:ea typeface="+mn-ea"/>
                <a:cs typeface="+mn-cs"/>
              </a:defRPr>
            </a:lvl8pPr>
            <a:lvl9pPr marL="3657600" indent="0" algn="l" defTabSz="914400" rtl="0" eaLnBrk="1" latinLnBrk="0" hangingPunct="1">
              <a:lnSpc>
                <a:spcPct val="110000"/>
              </a:lnSpc>
              <a:spcBef>
                <a:spcPts val="700"/>
              </a:spcBef>
              <a:buClr>
                <a:schemeClr val="tx2"/>
              </a:buClr>
              <a:buFont typeface="Arial" panose="020B0604020202020204" pitchFamily="34" charset="0"/>
              <a:buNone/>
              <a:defRPr sz="1000" kern="1200" baseline="0">
                <a:solidFill>
                  <a:schemeClr val="tx1">
                    <a:lumMod val="65000"/>
                    <a:lumOff val="35000"/>
                  </a:schemeClr>
                </a:solidFill>
                <a:latin typeface="+mn-lt"/>
                <a:ea typeface="+mn-ea"/>
                <a:cs typeface="+mn-cs"/>
              </a:defRPr>
            </a:lvl9pPr>
          </a:lstStyle>
          <a:p>
            <a:pPr algn="ctr"/>
            <a:r>
              <a:rPr lang="es-PE" sz="1400" b="1" dirty="0">
                <a:solidFill>
                  <a:schemeClr val="tx1"/>
                </a:solidFill>
              </a:rPr>
              <a:t>Enzo Jesús Esteban Quispe</a:t>
            </a:r>
          </a:p>
          <a:p>
            <a:pPr algn="r"/>
            <a:endParaRPr lang="es-PE" dirty="0"/>
          </a:p>
        </p:txBody>
      </p:sp>
      <p:pic>
        <p:nvPicPr>
          <p:cNvPr id="4" name="Imagen 3">
            <a:extLst>
              <a:ext uri="{FF2B5EF4-FFF2-40B4-BE49-F238E27FC236}">
                <a16:creationId xmlns:a16="http://schemas.microsoft.com/office/drawing/2014/main" id="{FCD357A5-4960-79A5-A30B-B4AE7E847F0B}"/>
              </a:ext>
            </a:extLst>
          </p:cNvPr>
          <p:cNvPicPr>
            <a:picLocks noChangeAspect="1"/>
          </p:cNvPicPr>
          <p:nvPr/>
        </p:nvPicPr>
        <p:blipFill rotWithShape="1">
          <a:blip r:embed="rId4"/>
          <a:srcRect t="4625"/>
          <a:stretch/>
        </p:blipFill>
        <p:spPr>
          <a:xfrm>
            <a:off x="4610176" y="3444360"/>
            <a:ext cx="1660715" cy="2110552"/>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A4FA2902-4CC0-32C3-AEBA-EC1DC4FFF22E}"/>
              </a:ext>
            </a:extLst>
          </p:cNvPr>
          <p:cNvPicPr>
            <a:picLocks noChangeAspect="1"/>
          </p:cNvPicPr>
          <p:nvPr/>
        </p:nvPicPr>
        <p:blipFill>
          <a:blip r:embed="rId5"/>
          <a:stretch>
            <a:fillRect/>
          </a:stretch>
        </p:blipFill>
        <p:spPr>
          <a:xfrm>
            <a:off x="4745208" y="495788"/>
            <a:ext cx="1390650" cy="2110552"/>
          </a:xfrm>
          <a:prstGeom prst="rect">
            <a:avLst/>
          </a:prstGeom>
          <a:ln>
            <a:noFill/>
          </a:ln>
          <a:effectLst>
            <a:outerShdw blurRad="292100" dist="139700" dir="2700000" algn="tl" rotWithShape="0">
              <a:srgbClr val="333333">
                <a:alpha val="65000"/>
              </a:srgbClr>
            </a:outerShdw>
          </a:effectLst>
        </p:spPr>
      </p:pic>
      <p:pic>
        <p:nvPicPr>
          <p:cNvPr id="13" name="Imagen 12">
            <a:extLst>
              <a:ext uri="{FF2B5EF4-FFF2-40B4-BE49-F238E27FC236}">
                <a16:creationId xmlns:a16="http://schemas.microsoft.com/office/drawing/2014/main" id="{6ED30547-B9D0-8F33-B69C-9959CF06B1E4}"/>
              </a:ext>
            </a:extLst>
          </p:cNvPr>
          <p:cNvPicPr>
            <a:picLocks noChangeAspect="1"/>
          </p:cNvPicPr>
          <p:nvPr/>
        </p:nvPicPr>
        <p:blipFill>
          <a:blip r:embed="rId6"/>
          <a:stretch>
            <a:fillRect/>
          </a:stretch>
        </p:blipFill>
        <p:spPr>
          <a:xfrm>
            <a:off x="1427511" y="3429000"/>
            <a:ext cx="1493448" cy="2110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3973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92AFEF7-557D-4525-BDD6-99A1301204B6}"/>
              </a:ext>
            </a:extLst>
          </p:cNvPr>
          <p:cNvSpPr txBox="1">
            <a:spLocks noGrp="1"/>
          </p:cNvSpPr>
          <p:nvPr>
            <p:ph type="title"/>
          </p:nvPr>
        </p:nvSpPr>
        <p:spPr>
          <a:xfrm>
            <a:off x="1250950" y="306388"/>
            <a:ext cx="10179050" cy="43021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Diagrama de comunicación (Registrar resultados de selección)</a:t>
            </a:r>
          </a:p>
        </p:txBody>
      </p:sp>
      <p:pic>
        <p:nvPicPr>
          <p:cNvPr id="3" name="Imagen 2">
            <a:extLst>
              <a:ext uri="{FF2B5EF4-FFF2-40B4-BE49-F238E27FC236}">
                <a16:creationId xmlns:a16="http://schemas.microsoft.com/office/drawing/2014/main" id="{FE8FD533-6BDA-4F39-B72D-71025C87A058}"/>
              </a:ext>
            </a:extLst>
          </p:cNvPr>
          <p:cNvPicPr>
            <a:picLocks noChangeAspect="1"/>
          </p:cNvPicPr>
          <p:nvPr/>
        </p:nvPicPr>
        <p:blipFill>
          <a:blip r:embed="rId2"/>
          <a:stretch>
            <a:fillRect/>
          </a:stretch>
        </p:blipFill>
        <p:spPr>
          <a:xfrm>
            <a:off x="1257300" y="884808"/>
            <a:ext cx="9677400" cy="5088384"/>
          </a:xfrm>
          <a:prstGeom prst="rect">
            <a:avLst/>
          </a:prstGeom>
        </p:spPr>
      </p:pic>
    </p:spTree>
    <p:extLst>
      <p:ext uri="{BB962C8B-B14F-4D97-AF65-F5344CB8AC3E}">
        <p14:creationId xmlns:p14="http://schemas.microsoft.com/office/powerpoint/2010/main" val="3604844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DF15948-CC7E-4B1B-BD40-99C44F98A502}"/>
              </a:ext>
            </a:extLst>
          </p:cNvPr>
          <p:cNvSpPr txBox="1">
            <a:spLocks noGrp="1"/>
          </p:cNvSpPr>
          <p:nvPr>
            <p:ph type="title"/>
          </p:nvPr>
        </p:nvSpPr>
        <p:spPr>
          <a:xfrm>
            <a:off x="1339850" y="521593"/>
            <a:ext cx="10179050" cy="44291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Diagrama de clases de análisis (Registrar CV de postulante)</a:t>
            </a:r>
          </a:p>
        </p:txBody>
      </p:sp>
      <p:pic>
        <p:nvPicPr>
          <p:cNvPr id="2" name="Imagen 1">
            <a:extLst>
              <a:ext uri="{FF2B5EF4-FFF2-40B4-BE49-F238E27FC236}">
                <a16:creationId xmlns:a16="http://schemas.microsoft.com/office/drawing/2014/main" id="{4722AC83-C77B-4FD9-966E-0204BDF84214}"/>
              </a:ext>
            </a:extLst>
          </p:cNvPr>
          <p:cNvPicPr>
            <a:picLocks noChangeAspect="1"/>
          </p:cNvPicPr>
          <p:nvPr/>
        </p:nvPicPr>
        <p:blipFill>
          <a:blip r:embed="rId2"/>
          <a:stretch>
            <a:fillRect/>
          </a:stretch>
        </p:blipFill>
        <p:spPr>
          <a:xfrm>
            <a:off x="1088080" y="1168399"/>
            <a:ext cx="10015840" cy="4800602"/>
          </a:xfrm>
          <a:prstGeom prst="rect">
            <a:avLst/>
          </a:prstGeom>
        </p:spPr>
      </p:pic>
    </p:spTree>
    <p:extLst>
      <p:ext uri="{BB962C8B-B14F-4D97-AF65-F5344CB8AC3E}">
        <p14:creationId xmlns:p14="http://schemas.microsoft.com/office/powerpoint/2010/main" val="1604822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92AFEF7-557D-4525-BDD6-99A1301204B6}"/>
              </a:ext>
            </a:extLst>
          </p:cNvPr>
          <p:cNvSpPr txBox="1">
            <a:spLocks noGrp="1"/>
          </p:cNvSpPr>
          <p:nvPr>
            <p:ph type="title"/>
          </p:nvPr>
        </p:nvSpPr>
        <p:spPr>
          <a:xfrm>
            <a:off x="1250950" y="306388"/>
            <a:ext cx="10179050" cy="43021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Diagrama de comunicación (Registrar CV de postulante)</a:t>
            </a:r>
          </a:p>
        </p:txBody>
      </p:sp>
      <p:pic>
        <p:nvPicPr>
          <p:cNvPr id="2" name="Imagen 1">
            <a:extLst>
              <a:ext uri="{FF2B5EF4-FFF2-40B4-BE49-F238E27FC236}">
                <a16:creationId xmlns:a16="http://schemas.microsoft.com/office/drawing/2014/main" id="{C99CD756-C5D0-488F-A677-C2FA2372B0BE}"/>
              </a:ext>
            </a:extLst>
          </p:cNvPr>
          <p:cNvPicPr>
            <a:picLocks noChangeAspect="1"/>
          </p:cNvPicPr>
          <p:nvPr/>
        </p:nvPicPr>
        <p:blipFill>
          <a:blip r:embed="rId2"/>
          <a:stretch>
            <a:fillRect/>
          </a:stretch>
        </p:blipFill>
        <p:spPr>
          <a:xfrm>
            <a:off x="1993900" y="774257"/>
            <a:ext cx="8204200" cy="5814464"/>
          </a:xfrm>
          <a:prstGeom prst="rect">
            <a:avLst/>
          </a:prstGeom>
        </p:spPr>
      </p:pic>
    </p:spTree>
    <p:extLst>
      <p:ext uri="{BB962C8B-B14F-4D97-AF65-F5344CB8AC3E}">
        <p14:creationId xmlns:p14="http://schemas.microsoft.com/office/powerpoint/2010/main" val="3958926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679F6D-F582-4AB9-9C7A-CA40EB4BB252}"/>
              </a:ext>
            </a:extLst>
          </p:cNvPr>
          <p:cNvSpPr>
            <a:spLocks noGrp="1"/>
          </p:cNvSpPr>
          <p:nvPr>
            <p:ph type="ctrTitle"/>
          </p:nvPr>
        </p:nvSpPr>
        <p:spPr/>
        <p:txBody>
          <a:bodyPr/>
          <a:lstStyle/>
          <a:p>
            <a:r>
              <a:rPr lang="es-PE" sz="8000" dirty="0"/>
              <a:t>Modelo de diseño</a:t>
            </a:r>
          </a:p>
        </p:txBody>
      </p:sp>
    </p:spTree>
    <p:extLst>
      <p:ext uri="{BB962C8B-B14F-4D97-AF65-F5344CB8AC3E}">
        <p14:creationId xmlns:p14="http://schemas.microsoft.com/office/powerpoint/2010/main" val="410729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229B8-C7B8-F9FC-1564-600F2C362F40}"/>
              </a:ext>
            </a:extLst>
          </p:cNvPr>
          <p:cNvSpPr>
            <a:spLocks noGrp="1"/>
          </p:cNvSpPr>
          <p:nvPr>
            <p:ph type="title"/>
          </p:nvPr>
        </p:nvSpPr>
        <p:spPr>
          <a:xfrm>
            <a:off x="1251678" y="382385"/>
            <a:ext cx="10178322" cy="448125"/>
          </a:xfrm>
        </p:spPr>
        <p:txBody>
          <a:bodyPr>
            <a:normAutofit/>
          </a:bodyPr>
          <a:lstStyle/>
          <a:p>
            <a:r>
              <a:rPr lang="es-PE" sz="2400" dirty="0"/>
              <a:t>Diagrama de clases de diseño (Registrar Bases De Concurso)</a:t>
            </a:r>
          </a:p>
        </p:txBody>
      </p:sp>
      <p:pic>
        <p:nvPicPr>
          <p:cNvPr id="3" name="Imagen 2" descr="Diagrama&#10;&#10;Descripción generada automáticamente">
            <a:extLst>
              <a:ext uri="{FF2B5EF4-FFF2-40B4-BE49-F238E27FC236}">
                <a16:creationId xmlns:a16="http://schemas.microsoft.com/office/drawing/2014/main" id="{BD449575-9E49-2B3D-7420-7E4AA0C8B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243" y="910205"/>
            <a:ext cx="10266757" cy="5037590"/>
          </a:xfrm>
          <a:prstGeom prst="rect">
            <a:avLst/>
          </a:prstGeom>
        </p:spPr>
      </p:pic>
    </p:spTree>
    <p:extLst>
      <p:ext uri="{BB962C8B-B14F-4D97-AF65-F5344CB8AC3E}">
        <p14:creationId xmlns:p14="http://schemas.microsoft.com/office/powerpoint/2010/main" val="1764426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970B4-90D8-9B11-17AB-48A91BF75277}"/>
              </a:ext>
            </a:extLst>
          </p:cNvPr>
          <p:cNvSpPr>
            <a:spLocks noGrp="1"/>
          </p:cNvSpPr>
          <p:nvPr>
            <p:ph type="title"/>
          </p:nvPr>
        </p:nvSpPr>
        <p:spPr>
          <a:xfrm>
            <a:off x="1008397" y="2093739"/>
            <a:ext cx="2632425" cy="464903"/>
          </a:xfrm>
        </p:spPr>
        <p:txBody>
          <a:bodyPr>
            <a:normAutofit fontScale="90000"/>
          </a:bodyPr>
          <a:lstStyle/>
          <a:p>
            <a:r>
              <a:rPr lang="es-PE" sz="2400" dirty="0"/>
              <a:t>Diagrama de secuencia</a:t>
            </a:r>
            <a:br>
              <a:rPr lang="es-PE" sz="2400" dirty="0"/>
            </a:br>
            <a:r>
              <a:rPr lang="es-PE" sz="2400" dirty="0"/>
              <a:t>-</a:t>
            </a:r>
            <a:br>
              <a:rPr lang="es-PE" sz="2400" dirty="0"/>
            </a:br>
            <a:r>
              <a:rPr lang="es-PE" sz="2400" dirty="0"/>
              <a:t>Registrar Bases De Concurso</a:t>
            </a:r>
          </a:p>
        </p:txBody>
      </p:sp>
      <p:grpSp>
        <p:nvGrpSpPr>
          <p:cNvPr id="3" name="Grupo 2">
            <a:extLst>
              <a:ext uri="{FF2B5EF4-FFF2-40B4-BE49-F238E27FC236}">
                <a16:creationId xmlns:a16="http://schemas.microsoft.com/office/drawing/2014/main" id="{313E0E8F-B49C-F9C0-9D42-0501BC81BEE3}"/>
              </a:ext>
            </a:extLst>
          </p:cNvPr>
          <p:cNvGrpSpPr/>
          <p:nvPr/>
        </p:nvGrpSpPr>
        <p:grpSpPr>
          <a:xfrm>
            <a:off x="4607193" y="149225"/>
            <a:ext cx="6668770" cy="6559550"/>
            <a:chOff x="0" y="0"/>
            <a:chExt cx="6668770" cy="6559550"/>
          </a:xfrm>
        </p:grpSpPr>
        <p:pic>
          <p:nvPicPr>
            <p:cNvPr id="4" name="Imagen 3" descr="Interfaz de usuario gráfica&#10;&#10;Descripción generada automáticamente">
              <a:extLst>
                <a:ext uri="{FF2B5EF4-FFF2-40B4-BE49-F238E27FC236}">
                  <a16:creationId xmlns:a16="http://schemas.microsoft.com/office/drawing/2014/main" id="{C7D64DF7-884A-2BFB-0D42-2EDCF5CD1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644005" cy="3535680"/>
            </a:xfrm>
            <a:prstGeom prst="rect">
              <a:avLst/>
            </a:prstGeom>
          </p:spPr>
        </p:pic>
        <p:pic>
          <p:nvPicPr>
            <p:cNvPr id="5" name="Imagen 4" descr="Interfaz de usuario gráfica, Aplicación&#10;&#10;Descripción generada automáticamente">
              <a:extLst>
                <a:ext uri="{FF2B5EF4-FFF2-40B4-BE49-F238E27FC236}">
                  <a16:creationId xmlns:a16="http://schemas.microsoft.com/office/drawing/2014/main" id="{6F8D3170-E56B-2FD8-8DCB-F54AD8977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40" y="3444240"/>
              <a:ext cx="6526530" cy="3115310"/>
            </a:xfrm>
            <a:prstGeom prst="rect">
              <a:avLst/>
            </a:prstGeom>
          </p:spPr>
        </p:pic>
      </p:grpSp>
    </p:spTree>
    <p:extLst>
      <p:ext uri="{BB962C8B-B14F-4D97-AF65-F5344CB8AC3E}">
        <p14:creationId xmlns:p14="http://schemas.microsoft.com/office/powerpoint/2010/main" val="2654303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6EA7D-2545-F3EA-A92C-6767C3FCA341}"/>
              </a:ext>
            </a:extLst>
          </p:cNvPr>
          <p:cNvSpPr>
            <a:spLocks noGrp="1"/>
          </p:cNvSpPr>
          <p:nvPr>
            <p:ph type="title"/>
          </p:nvPr>
        </p:nvSpPr>
        <p:spPr>
          <a:xfrm>
            <a:off x="1251678" y="382385"/>
            <a:ext cx="10178322" cy="867575"/>
          </a:xfrm>
        </p:spPr>
        <p:txBody>
          <a:bodyPr>
            <a:normAutofit/>
          </a:bodyPr>
          <a:lstStyle/>
          <a:p>
            <a:r>
              <a:rPr lang="es-PE" sz="2400" dirty="0"/>
              <a:t>Diagrama de clases de diseño (Registrar cronograma de entrevista)</a:t>
            </a:r>
          </a:p>
        </p:txBody>
      </p:sp>
      <p:pic>
        <p:nvPicPr>
          <p:cNvPr id="5" name="Imagen 4">
            <a:extLst>
              <a:ext uri="{FF2B5EF4-FFF2-40B4-BE49-F238E27FC236}">
                <a16:creationId xmlns:a16="http://schemas.microsoft.com/office/drawing/2014/main" id="{6F533084-7E78-5121-DE5C-AB53B11D3FA1}"/>
              </a:ext>
            </a:extLst>
          </p:cNvPr>
          <p:cNvPicPr>
            <a:picLocks noChangeAspect="1"/>
          </p:cNvPicPr>
          <p:nvPr/>
        </p:nvPicPr>
        <p:blipFill>
          <a:blip r:embed="rId2"/>
          <a:stretch>
            <a:fillRect/>
          </a:stretch>
        </p:blipFill>
        <p:spPr>
          <a:xfrm>
            <a:off x="1357119" y="1361190"/>
            <a:ext cx="10072881" cy="4499483"/>
          </a:xfrm>
          <a:prstGeom prst="rect">
            <a:avLst/>
          </a:prstGeom>
        </p:spPr>
      </p:pic>
    </p:spTree>
    <p:extLst>
      <p:ext uri="{BB962C8B-B14F-4D97-AF65-F5344CB8AC3E}">
        <p14:creationId xmlns:p14="http://schemas.microsoft.com/office/powerpoint/2010/main" val="1378001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279B6-4FDF-0C57-96B0-87585127AAD5}"/>
              </a:ext>
            </a:extLst>
          </p:cNvPr>
          <p:cNvSpPr>
            <a:spLocks noGrp="1"/>
          </p:cNvSpPr>
          <p:nvPr>
            <p:ph type="title"/>
          </p:nvPr>
        </p:nvSpPr>
        <p:spPr>
          <a:xfrm>
            <a:off x="1008397" y="2093739"/>
            <a:ext cx="3211265" cy="464903"/>
          </a:xfrm>
        </p:spPr>
        <p:txBody>
          <a:bodyPr>
            <a:normAutofit fontScale="90000"/>
          </a:bodyPr>
          <a:lstStyle/>
          <a:p>
            <a:r>
              <a:rPr lang="es-PE" sz="2400" dirty="0"/>
              <a:t>Diagrama de secuencia</a:t>
            </a:r>
            <a:br>
              <a:rPr lang="es-PE" sz="2400" dirty="0"/>
            </a:br>
            <a:r>
              <a:rPr lang="es-PE" sz="2400" dirty="0"/>
              <a:t>-</a:t>
            </a:r>
            <a:br>
              <a:rPr lang="es-PE" sz="2400" dirty="0"/>
            </a:br>
            <a:r>
              <a:rPr lang="es-PE" sz="2400" dirty="0"/>
              <a:t>Registrar cronograma de entrevista</a:t>
            </a:r>
          </a:p>
        </p:txBody>
      </p:sp>
      <p:pic>
        <p:nvPicPr>
          <p:cNvPr id="4" name="Imagen 3">
            <a:extLst>
              <a:ext uri="{FF2B5EF4-FFF2-40B4-BE49-F238E27FC236}">
                <a16:creationId xmlns:a16="http://schemas.microsoft.com/office/drawing/2014/main" id="{86953F00-2249-754E-C3CF-B29AA3D9CE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420"/>
          <a:stretch/>
        </p:blipFill>
        <p:spPr>
          <a:xfrm>
            <a:off x="3574128" y="190878"/>
            <a:ext cx="8262738" cy="6437031"/>
          </a:xfrm>
          <a:prstGeom prst="rect">
            <a:avLst/>
          </a:prstGeom>
        </p:spPr>
      </p:pic>
    </p:spTree>
    <p:extLst>
      <p:ext uri="{BB962C8B-B14F-4D97-AF65-F5344CB8AC3E}">
        <p14:creationId xmlns:p14="http://schemas.microsoft.com/office/powerpoint/2010/main" val="3306203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277E5-490F-1764-F1CC-5F31420487B9}"/>
              </a:ext>
            </a:extLst>
          </p:cNvPr>
          <p:cNvSpPr>
            <a:spLocks noGrp="1"/>
          </p:cNvSpPr>
          <p:nvPr>
            <p:ph type="title"/>
          </p:nvPr>
        </p:nvSpPr>
        <p:spPr>
          <a:xfrm>
            <a:off x="1251678" y="382385"/>
            <a:ext cx="10178322" cy="867575"/>
          </a:xfrm>
        </p:spPr>
        <p:txBody>
          <a:bodyPr>
            <a:normAutofit/>
          </a:bodyPr>
          <a:lstStyle/>
          <a:p>
            <a:r>
              <a:rPr lang="es-PE" sz="2400" dirty="0"/>
              <a:t>Diagrama de clases de diseño (Registrar resultados de entrevista)</a:t>
            </a:r>
          </a:p>
        </p:txBody>
      </p:sp>
      <p:pic>
        <p:nvPicPr>
          <p:cNvPr id="5" name="Imagen 4">
            <a:extLst>
              <a:ext uri="{FF2B5EF4-FFF2-40B4-BE49-F238E27FC236}">
                <a16:creationId xmlns:a16="http://schemas.microsoft.com/office/drawing/2014/main" id="{5880E777-0937-55FE-F1A5-D0DD9FEF542E}"/>
              </a:ext>
            </a:extLst>
          </p:cNvPr>
          <p:cNvPicPr>
            <a:picLocks noChangeAspect="1"/>
          </p:cNvPicPr>
          <p:nvPr/>
        </p:nvPicPr>
        <p:blipFill>
          <a:blip r:embed="rId2"/>
          <a:stretch>
            <a:fillRect/>
          </a:stretch>
        </p:blipFill>
        <p:spPr>
          <a:xfrm>
            <a:off x="870678" y="1350374"/>
            <a:ext cx="10940322" cy="4392896"/>
          </a:xfrm>
          <a:prstGeom prst="rect">
            <a:avLst/>
          </a:prstGeom>
        </p:spPr>
      </p:pic>
    </p:spTree>
    <p:extLst>
      <p:ext uri="{BB962C8B-B14F-4D97-AF65-F5344CB8AC3E}">
        <p14:creationId xmlns:p14="http://schemas.microsoft.com/office/powerpoint/2010/main" val="119317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23ECD-4C9B-C2F3-6D80-239953BF4321}"/>
              </a:ext>
            </a:extLst>
          </p:cNvPr>
          <p:cNvSpPr>
            <a:spLocks noGrp="1"/>
          </p:cNvSpPr>
          <p:nvPr>
            <p:ph type="title"/>
          </p:nvPr>
        </p:nvSpPr>
        <p:spPr>
          <a:xfrm>
            <a:off x="983230" y="2093739"/>
            <a:ext cx="1818693" cy="464903"/>
          </a:xfrm>
        </p:spPr>
        <p:txBody>
          <a:bodyPr>
            <a:normAutofit fontScale="90000"/>
          </a:bodyPr>
          <a:lstStyle/>
          <a:p>
            <a:r>
              <a:rPr lang="es-PE" sz="2400" dirty="0"/>
              <a:t>Diagrama de secuencia</a:t>
            </a:r>
            <a:br>
              <a:rPr lang="es-PE" sz="2400" dirty="0"/>
            </a:br>
            <a:r>
              <a:rPr lang="es-PE" sz="2400" dirty="0"/>
              <a:t>-</a:t>
            </a:r>
            <a:br>
              <a:rPr lang="es-PE" sz="2400" dirty="0"/>
            </a:br>
            <a:r>
              <a:rPr lang="es-PE" sz="2400" dirty="0"/>
              <a:t>Registrar resultados de entrevista</a:t>
            </a:r>
          </a:p>
        </p:txBody>
      </p:sp>
      <p:pic>
        <p:nvPicPr>
          <p:cNvPr id="3" name="Imagen 2" descr="Interfaz de usuario gráfica, Aplicación, Tabla, Excel&#10;&#10;Descripción generada automáticamente">
            <a:extLst>
              <a:ext uri="{FF2B5EF4-FFF2-40B4-BE49-F238E27FC236}">
                <a16:creationId xmlns:a16="http://schemas.microsoft.com/office/drawing/2014/main" id="{A118E1E9-E50A-11CD-9797-1851FAB4E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701" y="857876"/>
            <a:ext cx="8965213" cy="5142247"/>
          </a:xfrm>
          <a:prstGeom prst="rect">
            <a:avLst/>
          </a:prstGeom>
        </p:spPr>
      </p:pic>
    </p:spTree>
    <p:extLst>
      <p:ext uri="{BB962C8B-B14F-4D97-AF65-F5344CB8AC3E}">
        <p14:creationId xmlns:p14="http://schemas.microsoft.com/office/powerpoint/2010/main" val="157779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CC14B-A00E-4788-970C-A4A8A51AB340}"/>
              </a:ext>
            </a:extLst>
          </p:cNvPr>
          <p:cNvSpPr>
            <a:spLocks noGrp="1"/>
          </p:cNvSpPr>
          <p:nvPr>
            <p:ph type="title"/>
          </p:nvPr>
        </p:nvSpPr>
        <p:spPr>
          <a:xfrm>
            <a:off x="1251678" y="1485901"/>
            <a:ext cx="5199922" cy="877126"/>
          </a:xfrm>
        </p:spPr>
        <p:txBody>
          <a:bodyPr>
            <a:normAutofit/>
          </a:bodyPr>
          <a:lstStyle/>
          <a:p>
            <a:r>
              <a:rPr lang="es-PE" dirty="0"/>
              <a:t>Caso de estudio </a:t>
            </a:r>
          </a:p>
        </p:txBody>
      </p:sp>
      <p:sp>
        <p:nvSpPr>
          <p:cNvPr id="3" name="Marcador de contenido 2">
            <a:extLst>
              <a:ext uri="{FF2B5EF4-FFF2-40B4-BE49-F238E27FC236}">
                <a16:creationId xmlns:a16="http://schemas.microsoft.com/office/drawing/2014/main" id="{198FBF23-E63C-4FDD-9BEB-744F34B752C9}"/>
              </a:ext>
            </a:extLst>
          </p:cNvPr>
          <p:cNvSpPr>
            <a:spLocks noGrp="1"/>
          </p:cNvSpPr>
          <p:nvPr>
            <p:ph idx="1"/>
          </p:nvPr>
        </p:nvSpPr>
        <p:spPr>
          <a:xfrm>
            <a:off x="1251678" y="2363027"/>
            <a:ext cx="4691922" cy="2606675"/>
          </a:xfrm>
        </p:spPr>
        <p:txBody>
          <a:bodyPr>
            <a:normAutofit fontScale="92500" lnSpcReduction="10000"/>
          </a:bodyPr>
          <a:lstStyle/>
          <a:p>
            <a:pPr algn="just"/>
            <a:r>
              <a:rPr lang="es-PE" dirty="0"/>
              <a:t>El proceso que trabajaremos </a:t>
            </a:r>
            <a:r>
              <a:rPr lang="es-ES" dirty="0"/>
              <a:t>establecerá actividades  para  realizar  la  selección  de  practicantes  de  la Superintendencia del Mercado de Valores - SMV,  evaluando si se convoca al candidato según su orden de mérito para que así tenga la oportunidad de trabajar en una área específica de la empresa.</a:t>
            </a:r>
            <a:endParaRPr lang="es-PE" dirty="0"/>
          </a:p>
        </p:txBody>
      </p:sp>
      <p:sp>
        <p:nvSpPr>
          <p:cNvPr id="4" name="AutoShape 2" descr="9 Buenas Prácticas en Selección de Personal - People Progress">
            <a:extLst>
              <a:ext uri="{FF2B5EF4-FFF2-40B4-BE49-F238E27FC236}">
                <a16:creationId xmlns:a16="http://schemas.microsoft.com/office/drawing/2014/main" id="{1F85CE30-B26F-4CE8-B3DA-B00B6F25E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5" name="Imagen 4">
            <a:extLst>
              <a:ext uri="{FF2B5EF4-FFF2-40B4-BE49-F238E27FC236}">
                <a16:creationId xmlns:a16="http://schemas.microsoft.com/office/drawing/2014/main" id="{9A6E0372-E88B-4FCB-8494-DD3ED5F5DC75}"/>
              </a:ext>
            </a:extLst>
          </p:cNvPr>
          <p:cNvPicPr>
            <a:picLocks noChangeAspect="1"/>
          </p:cNvPicPr>
          <p:nvPr/>
        </p:nvPicPr>
        <p:blipFill>
          <a:blip r:embed="rId2"/>
          <a:stretch>
            <a:fillRect/>
          </a:stretch>
        </p:blipFill>
        <p:spPr>
          <a:xfrm>
            <a:off x="6451600" y="1858963"/>
            <a:ext cx="4775200" cy="2835274"/>
          </a:xfrm>
          <a:prstGeom prst="rect">
            <a:avLst/>
          </a:prstGeom>
        </p:spPr>
      </p:pic>
    </p:spTree>
    <p:extLst>
      <p:ext uri="{BB962C8B-B14F-4D97-AF65-F5344CB8AC3E}">
        <p14:creationId xmlns:p14="http://schemas.microsoft.com/office/powerpoint/2010/main" val="186963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46328-C0E5-5654-C94F-7EFE7898EAD9}"/>
              </a:ext>
            </a:extLst>
          </p:cNvPr>
          <p:cNvSpPr>
            <a:spLocks noGrp="1"/>
          </p:cNvSpPr>
          <p:nvPr>
            <p:ph type="title"/>
          </p:nvPr>
        </p:nvSpPr>
        <p:spPr>
          <a:xfrm>
            <a:off x="1251678" y="382385"/>
            <a:ext cx="10178322" cy="431347"/>
          </a:xfrm>
        </p:spPr>
        <p:txBody>
          <a:bodyPr>
            <a:normAutofit/>
          </a:bodyPr>
          <a:lstStyle/>
          <a:p>
            <a:r>
              <a:rPr lang="es-PE" sz="2400" dirty="0"/>
              <a:t>Diagrama de clases de diseño (Registrar CVS de postulantes)</a:t>
            </a:r>
          </a:p>
        </p:txBody>
      </p:sp>
      <p:pic>
        <p:nvPicPr>
          <p:cNvPr id="5" name="Imagen 4">
            <a:extLst>
              <a:ext uri="{FF2B5EF4-FFF2-40B4-BE49-F238E27FC236}">
                <a16:creationId xmlns:a16="http://schemas.microsoft.com/office/drawing/2014/main" id="{B2D91C60-01E0-1719-BA7C-E4E323054F4B}"/>
              </a:ext>
            </a:extLst>
          </p:cNvPr>
          <p:cNvPicPr>
            <a:picLocks noChangeAspect="1"/>
          </p:cNvPicPr>
          <p:nvPr/>
        </p:nvPicPr>
        <p:blipFill>
          <a:blip r:embed="rId2"/>
          <a:stretch>
            <a:fillRect/>
          </a:stretch>
        </p:blipFill>
        <p:spPr>
          <a:xfrm>
            <a:off x="1227027" y="1143000"/>
            <a:ext cx="10227624" cy="4571999"/>
          </a:xfrm>
          <a:prstGeom prst="rect">
            <a:avLst/>
          </a:prstGeom>
        </p:spPr>
      </p:pic>
    </p:spTree>
    <p:extLst>
      <p:ext uri="{BB962C8B-B14F-4D97-AF65-F5344CB8AC3E}">
        <p14:creationId xmlns:p14="http://schemas.microsoft.com/office/powerpoint/2010/main" val="857627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2A0057-B451-C511-145A-BDEC125A0900}"/>
              </a:ext>
            </a:extLst>
          </p:cNvPr>
          <p:cNvSpPr>
            <a:spLocks noGrp="1"/>
          </p:cNvSpPr>
          <p:nvPr>
            <p:ph type="title"/>
          </p:nvPr>
        </p:nvSpPr>
        <p:spPr>
          <a:xfrm>
            <a:off x="1008398" y="2093739"/>
            <a:ext cx="2095529" cy="464903"/>
          </a:xfrm>
        </p:spPr>
        <p:txBody>
          <a:bodyPr>
            <a:normAutofit fontScale="90000"/>
          </a:bodyPr>
          <a:lstStyle/>
          <a:p>
            <a:r>
              <a:rPr lang="es-PE" sz="2400" dirty="0"/>
              <a:t>Diagrama de secuencia</a:t>
            </a:r>
            <a:br>
              <a:rPr lang="es-PE" sz="2400" dirty="0"/>
            </a:br>
            <a:r>
              <a:rPr lang="es-PE" sz="2400" dirty="0"/>
              <a:t>-</a:t>
            </a:r>
            <a:br>
              <a:rPr lang="es-PE" sz="2400" dirty="0"/>
            </a:br>
            <a:r>
              <a:rPr lang="es-PE" sz="2400" dirty="0"/>
              <a:t>Registrar CVS de postulantes</a:t>
            </a:r>
          </a:p>
        </p:txBody>
      </p:sp>
      <p:grpSp>
        <p:nvGrpSpPr>
          <p:cNvPr id="3" name="Grupo 2">
            <a:extLst>
              <a:ext uri="{FF2B5EF4-FFF2-40B4-BE49-F238E27FC236}">
                <a16:creationId xmlns:a16="http://schemas.microsoft.com/office/drawing/2014/main" id="{41E52AE6-626C-60AA-C180-9E46B0361BFA}"/>
              </a:ext>
            </a:extLst>
          </p:cNvPr>
          <p:cNvGrpSpPr/>
          <p:nvPr/>
        </p:nvGrpSpPr>
        <p:grpSpPr>
          <a:xfrm>
            <a:off x="3333226" y="423644"/>
            <a:ext cx="8193248" cy="6010712"/>
            <a:chOff x="0" y="0"/>
            <a:chExt cx="6983730" cy="5226050"/>
          </a:xfrm>
        </p:grpSpPr>
        <p:pic>
          <p:nvPicPr>
            <p:cNvPr id="4" name="Imagen 3" descr="Interfaz de usuario gráfica, Aplicación, Tabla, Excel&#10;&#10;Descripción generada automáticamente">
              <a:extLst>
                <a:ext uri="{FF2B5EF4-FFF2-40B4-BE49-F238E27FC236}">
                  <a16:creationId xmlns:a16="http://schemas.microsoft.com/office/drawing/2014/main" id="{99EB8237-6FC5-7C9D-8A28-57B5DD344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83730" cy="4060190"/>
            </a:xfrm>
            <a:prstGeom prst="rect">
              <a:avLst/>
            </a:prstGeom>
          </p:spPr>
        </p:pic>
        <p:pic>
          <p:nvPicPr>
            <p:cNvPr id="5" name="Imagen 4" descr="Interfaz de usuario gráfica&#10;&#10;Descripción generada automáticamente con confianza baja">
              <a:extLst>
                <a:ext uri="{FF2B5EF4-FFF2-40B4-BE49-F238E27FC236}">
                  <a16:creationId xmlns:a16="http://schemas.microsoft.com/office/drawing/2014/main" id="{BA8CE303-D86B-2257-2A5A-EE15C9050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 y="4074160"/>
              <a:ext cx="6882130" cy="1151890"/>
            </a:xfrm>
            <a:prstGeom prst="rect">
              <a:avLst/>
            </a:prstGeom>
          </p:spPr>
        </p:pic>
      </p:grpSp>
    </p:spTree>
    <p:extLst>
      <p:ext uri="{BB962C8B-B14F-4D97-AF65-F5344CB8AC3E}">
        <p14:creationId xmlns:p14="http://schemas.microsoft.com/office/powerpoint/2010/main" val="103842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2C65AA-B4AD-50D8-6156-7459EDE9E5F3}"/>
              </a:ext>
            </a:extLst>
          </p:cNvPr>
          <p:cNvSpPr>
            <a:spLocks noGrp="1"/>
          </p:cNvSpPr>
          <p:nvPr>
            <p:ph type="title"/>
          </p:nvPr>
        </p:nvSpPr>
        <p:spPr>
          <a:xfrm>
            <a:off x="1251678" y="357218"/>
            <a:ext cx="10178322" cy="867575"/>
          </a:xfrm>
        </p:spPr>
        <p:txBody>
          <a:bodyPr>
            <a:normAutofit/>
          </a:bodyPr>
          <a:lstStyle/>
          <a:p>
            <a:r>
              <a:rPr lang="es-PE" sz="2400" dirty="0"/>
              <a:t>Diagrama de clases de diseño (Registrar resultados de Selección )</a:t>
            </a:r>
          </a:p>
        </p:txBody>
      </p:sp>
      <p:pic>
        <p:nvPicPr>
          <p:cNvPr id="5" name="Imagen 4">
            <a:extLst>
              <a:ext uri="{FF2B5EF4-FFF2-40B4-BE49-F238E27FC236}">
                <a16:creationId xmlns:a16="http://schemas.microsoft.com/office/drawing/2014/main" id="{07C85A7C-3EA2-0AB7-8B39-D8476F3DD1B8}"/>
              </a:ext>
            </a:extLst>
          </p:cNvPr>
          <p:cNvPicPr>
            <a:picLocks noChangeAspect="1"/>
          </p:cNvPicPr>
          <p:nvPr/>
        </p:nvPicPr>
        <p:blipFill>
          <a:blip r:embed="rId2"/>
          <a:stretch>
            <a:fillRect/>
          </a:stretch>
        </p:blipFill>
        <p:spPr>
          <a:xfrm>
            <a:off x="1381027" y="1224793"/>
            <a:ext cx="10048973" cy="5048038"/>
          </a:xfrm>
          <a:prstGeom prst="rect">
            <a:avLst/>
          </a:prstGeom>
        </p:spPr>
      </p:pic>
    </p:spTree>
    <p:extLst>
      <p:ext uri="{BB962C8B-B14F-4D97-AF65-F5344CB8AC3E}">
        <p14:creationId xmlns:p14="http://schemas.microsoft.com/office/powerpoint/2010/main" val="3388316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84B98-042A-9CAC-611A-F250BAAFD822}"/>
              </a:ext>
            </a:extLst>
          </p:cNvPr>
          <p:cNvSpPr>
            <a:spLocks noGrp="1"/>
          </p:cNvSpPr>
          <p:nvPr>
            <p:ph type="title"/>
          </p:nvPr>
        </p:nvSpPr>
        <p:spPr>
          <a:xfrm>
            <a:off x="1008398" y="2093739"/>
            <a:ext cx="2145863" cy="464903"/>
          </a:xfrm>
        </p:spPr>
        <p:txBody>
          <a:bodyPr>
            <a:normAutofit fontScale="90000"/>
          </a:bodyPr>
          <a:lstStyle/>
          <a:p>
            <a:r>
              <a:rPr lang="es-PE" sz="2400" dirty="0"/>
              <a:t>Diagrama de secuencia</a:t>
            </a:r>
            <a:br>
              <a:rPr lang="es-PE" sz="2400" dirty="0"/>
            </a:br>
            <a:r>
              <a:rPr lang="es-PE" sz="2400" dirty="0"/>
              <a:t>-</a:t>
            </a:r>
            <a:br>
              <a:rPr lang="es-PE" sz="2400" dirty="0"/>
            </a:br>
            <a:r>
              <a:rPr lang="es-PE" sz="2400" dirty="0"/>
              <a:t>Registrar resultados de Selección </a:t>
            </a:r>
          </a:p>
        </p:txBody>
      </p:sp>
      <p:pic>
        <p:nvPicPr>
          <p:cNvPr id="3" name="Imagen 2" descr="Interfaz de usuario gráfica, Aplicación&#10;&#10;Descripción generada automáticamente">
            <a:extLst>
              <a:ext uri="{FF2B5EF4-FFF2-40B4-BE49-F238E27FC236}">
                <a16:creationId xmlns:a16="http://schemas.microsoft.com/office/drawing/2014/main" id="{80EACA4E-353D-C1CF-8519-52CF6A9DA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885" y="647262"/>
            <a:ext cx="8451870" cy="5563476"/>
          </a:xfrm>
          <a:prstGeom prst="rect">
            <a:avLst/>
          </a:prstGeom>
        </p:spPr>
      </p:pic>
    </p:spTree>
    <p:extLst>
      <p:ext uri="{BB962C8B-B14F-4D97-AF65-F5344CB8AC3E}">
        <p14:creationId xmlns:p14="http://schemas.microsoft.com/office/powerpoint/2010/main" val="2049676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1A75C-FF5E-4172-A176-6FFDB1115803}"/>
              </a:ext>
            </a:extLst>
          </p:cNvPr>
          <p:cNvSpPr>
            <a:spLocks noGrp="1"/>
          </p:cNvSpPr>
          <p:nvPr>
            <p:ph type="title"/>
          </p:nvPr>
        </p:nvSpPr>
        <p:spPr>
          <a:xfrm>
            <a:off x="1251678" y="1136579"/>
            <a:ext cx="10178322" cy="876572"/>
          </a:xfrm>
        </p:spPr>
        <p:txBody>
          <a:bodyPr/>
          <a:lstStyle/>
          <a:p>
            <a:r>
              <a:rPr lang="es-PE" dirty="0"/>
              <a:t>conclusiones</a:t>
            </a:r>
          </a:p>
        </p:txBody>
      </p:sp>
      <p:sp>
        <p:nvSpPr>
          <p:cNvPr id="5" name="CuadroTexto 4">
            <a:extLst>
              <a:ext uri="{FF2B5EF4-FFF2-40B4-BE49-F238E27FC236}">
                <a16:creationId xmlns:a16="http://schemas.microsoft.com/office/drawing/2014/main" id="{960B18C5-1777-46AB-9CAA-542151BE45AB}"/>
              </a:ext>
            </a:extLst>
          </p:cNvPr>
          <p:cNvSpPr txBox="1"/>
          <p:nvPr/>
        </p:nvSpPr>
        <p:spPr>
          <a:xfrm>
            <a:off x="1251677" y="2013151"/>
            <a:ext cx="9964403" cy="3139321"/>
          </a:xfrm>
          <a:prstGeom prst="rect">
            <a:avLst/>
          </a:prstGeom>
          <a:noFill/>
        </p:spPr>
        <p:txBody>
          <a:bodyPr wrap="square" rtlCol="0">
            <a:spAutoFit/>
          </a:bodyPr>
          <a:lstStyle/>
          <a:p>
            <a:pPr marL="285750" indent="-285750">
              <a:buFont typeface="Arial" panose="020B0604020202020204" pitchFamily="34" charset="0"/>
              <a:buChar char="•"/>
            </a:pPr>
            <a:r>
              <a:rPr lang="es-PE" dirty="0"/>
              <a:t>Hemos comprobado que el proceso de creación de un sistema es más compleja, ya que no solo es codificar el sistema, sino que es necesario hacer una documentación de análisis y diseño donde explique los funcionamientos y procesos que realice cada actor de sistema.</a:t>
            </a:r>
          </a:p>
          <a:p>
            <a:pPr marL="285750" indent="-285750">
              <a:buFont typeface="Arial" panose="020B0604020202020204" pitchFamily="34" charset="0"/>
              <a:buChar char="•"/>
            </a:pPr>
            <a:r>
              <a:rPr lang="es-MX" dirty="0"/>
              <a:t>Gracias a la aprendizaje de la Metodología Ágil.  Hemos concluido que el uso en proyecto hará un ahorro considerable de costos como errores al elaborar un sistema.  Por la división de temas a su adecuado sitio. Basándose en documentos bases del cual describen los procesos necesarios de la empresa.</a:t>
            </a:r>
          </a:p>
          <a:p>
            <a:pPr marL="285750" indent="-285750">
              <a:buFont typeface="Arial" panose="020B0604020202020204" pitchFamily="34" charset="0"/>
              <a:buChar char="•"/>
            </a:pPr>
            <a:r>
              <a:rPr lang="es-MX" dirty="0"/>
              <a:t>Con este proyecto también hemos tomado conciencia de las etapas que se toma el Arquitecto - programador en el IBM Rhapsody para así diseñar un sistema, analizando y especificando el completo funcionamiento del programa para que el resultado final sea brindarle al cliente una buena base al momento de utilizar el programa. </a:t>
            </a:r>
          </a:p>
        </p:txBody>
      </p:sp>
    </p:spTree>
    <p:extLst>
      <p:ext uri="{BB962C8B-B14F-4D97-AF65-F5344CB8AC3E}">
        <p14:creationId xmlns:p14="http://schemas.microsoft.com/office/powerpoint/2010/main" val="409982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a:extLst>
              <a:ext uri="{FF2B5EF4-FFF2-40B4-BE49-F238E27FC236}">
                <a16:creationId xmlns:a16="http://schemas.microsoft.com/office/drawing/2014/main" id="{FC541801-776B-1343-36F2-E46CE2EB6ACB}"/>
              </a:ext>
            </a:extLst>
          </p:cNvPr>
          <p:cNvPicPr>
            <a:picLocks noChangeAspect="1"/>
          </p:cNvPicPr>
          <p:nvPr/>
        </p:nvPicPr>
        <p:blipFill>
          <a:blip r:embed="rId2"/>
          <a:stretch>
            <a:fillRect/>
          </a:stretch>
        </p:blipFill>
        <p:spPr>
          <a:xfrm>
            <a:off x="2063782" y="788566"/>
            <a:ext cx="8992335" cy="5804494"/>
          </a:xfrm>
          <a:prstGeom prst="rect">
            <a:avLst/>
          </a:prstGeom>
        </p:spPr>
      </p:pic>
      <p:sp>
        <p:nvSpPr>
          <p:cNvPr id="2" name="Título 1">
            <a:extLst>
              <a:ext uri="{FF2B5EF4-FFF2-40B4-BE49-F238E27FC236}">
                <a16:creationId xmlns:a16="http://schemas.microsoft.com/office/drawing/2014/main" id="{75E8FAA2-7919-30C8-2CE7-A1E480E291DA}"/>
              </a:ext>
            </a:extLst>
          </p:cNvPr>
          <p:cNvSpPr>
            <a:spLocks noGrp="1"/>
          </p:cNvSpPr>
          <p:nvPr>
            <p:ph type="title"/>
          </p:nvPr>
        </p:nvSpPr>
        <p:spPr>
          <a:xfrm>
            <a:off x="1266896" y="264940"/>
            <a:ext cx="10178322" cy="523626"/>
          </a:xfrm>
        </p:spPr>
        <p:txBody>
          <a:bodyPr>
            <a:normAutofit fontScale="90000"/>
          </a:bodyPr>
          <a:lstStyle/>
          <a:p>
            <a:r>
              <a:rPr lang="es-PE" sz="3200" dirty="0"/>
              <a:t>Diagrama General del CU</a:t>
            </a:r>
          </a:p>
        </p:txBody>
      </p:sp>
    </p:spTree>
    <p:extLst>
      <p:ext uri="{BB962C8B-B14F-4D97-AF65-F5344CB8AC3E}">
        <p14:creationId xmlns:p14="http://schemas.microsoft.com/office/powerpoint/2010/main" val="268746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679F6D-F582-4AB9-9C7A-CA40EB4BB252}"/>
              </a:ext>
            </a:extLst>
          </p:cNvPr>
          <p:cNvSpPr>
            <a:spLocks noGrp="1"/>
          </p:cNvSpPr>
          <p:nvPr>
            <p:ph type="ctrTitle"/>
          </p:nvPr>
        </p:nvSpPr>
        <p:spPr/>
        <p:txBody>
          <a:bodyPr/>
          <a:lstStyle/>
          <a:p>
            <a:r>
              <a:rPr lang="es-PE" sz="8000" dirty="0"/>
              <a:t>Modelo de análisis</a:t>
            </a:r>
          </a:p>
        </p:txBody>
      </p:sp>
    </p:spTree>
    <p:extLst>
      <p:ext uri="{BB962C8B-B14F-4D97-AF65-F5344CB8AC3E}">
        <p14:creationId xmlns:p14="http://schemas.microsoft.com/office/powerpoint/2010/main" val="321314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62AD28-C839-4CE6-A65D-5BC0F911CADD}"/>
              </a:ext>
            </a:extLst>
          </p:cNvPr>
          <p:cNvSpPr txBox="1">
            <a:spLocks/>
          </p:cNvSpPr>
          <p:nvPr/>
        </p:nvSpPr>
        <p:spPr>
          <a:xfrm>
            <a:off x="1315178" y="169386"/>
            <a:ext cx="7335731" cy="73079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Diagrama general de </a:t>
            </a:r>
            <a:r>
              <a:rPr lang="es-PE" sz="2400" dirty="0" err="1"/>
              <a:t>cu</a:t>
            </a:r>
            <a:r>
              <a:rPr lang="es-PE" sz="2400" dirty="0"/>
              <a:t> según análisis</a:t>
            </a:r>
          </a:p>
        </p:txBody>
      </p:sp>
      <p:pic>
        <p:nvPicPr>
          <p:cNvPr id="7" name="Imagen 6">
            <a:extLst>
              <a:ext uri="{FF2B5EF4-FFF2-40B4-BE49-F238E27FC236}">
                <a16:creationId xmlns:a16="http://schemas.microsoft.com/office/drawing/2014/main" id="{F4315429-F074-BD81-EABC-AD14D555A470}"/>
              </a:ext>
            </a:extLst>
          </p:cNvPr>
          <p:cNvPicPr>
            <a:picLocks noChangeAspect="1"/>
          </p:cNvPicPr>
          <p:nvPr/>
        </p:nvPicPr>
        <p:blipFill>
          <a:blip r:embed="rId2"/>
          <a:stretch>
            <a:fillRect/>
          </a:stretch>
        </p:blipFill>
        <p:spPr>
          <a:xfrm>
            <a:off x="1663147" y="632998"/>
            <a:ext cx="8865705" cy="5995836"/>
          </a:xfrm>
          <a:prstGeom prst="rect">
            <a:avLst/>
          </a:prstGeom>
        </p:spPr>
      </p:pic>
    </p:spTree>
    <p:extLst>
      <p:ext uri="{BB962C8B-B14F-4D97-AF65-F5344CB8AC3E}">
        <p14:creationId xmlns:p14="http://schemas.microsoft.com/office/powerpoint/2010/main" val="361546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271EB22-02F9-488D-BFAD-CFE47F4BEF60}"/>
              </a:ext>
            </a:extLst>
          </p:cNvPr>
          <p:cNvSpPr txBox="1">
            <a:spLocks noGrp="1"/>
          </p:cNvSpPr>
          <p:nvPr>
            <p:ph type="title"/>
          </p:nvPr>
        </p:nvSpPr>
        <p:spPr>
          <a:xfrm>
            <a:off x="1174750" y="700088"/>
            <a:ext cx="4362450" cy="41751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PE" sz="2400" dirty="0"/>
              <a:t>- Arquitectura de análisis</a:t>
            </a:r>
          </a:p>
        </p:txBody>
      </p:sp>
      <p:pic>
        <p:nvPicPr>
          <p:cNvPr id="3" name="Imagen 2">
            <a:extLst>
              <a:ext uri="{FF2B5EF4-FFF2-40B4-BE49-F238E27FC236}">
                <a16:creationId xmlns:a16="http://schemas.microsoft.com/office/drawing/2014/main" id="{19607FEE-AD24-B69B-D9B9-113A236D4F0C}"/>
              </a:ext>
            </a:extLst>
          </p:cNvPr>
          <p:cNvPicPr>
            <a:picLocks noChangeAspect="1"/>
          </p:cNvPicPr>
          <p:nvPr/>
        </p:nvPicPr>
        <p:blipFill>
          <a:blip r:embed="rId2"/>
          <a:stretch>
            <a:fillRect/>
          </a:stretch>
        </p:blipFill>
        <p:spPr>
          <a:xfrm>
            <a:off x="1174749" y="1307227"/>
            <a:ext cx="10487163" cy="4327510"/>
          </a:xfrm>
          <a:prstGeom prst="rect">
            <a:avLst/>
          </a:prstGeom>
        </p:spPr>
      </p:pic>
    </p:spTree>
    <p:extLst>
      <p:ext uri="{BB962C8B-B14F-4D97-AF65-F5344CB8AC3E}">
        <p14:creationId xmlns:p14="http://schemas.microsoft.com/office/powerpoint/2010/main" val="108797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5D70D95-F809-C085-2D19-60A174F9D756}"/>
              </a:ext>
            </a:extLst>
          </p:cNvPr>
          <p:cNvSpPr>
            <a:spLocks noGrp="1"/>
          </p:cNvSpPr>
          <p:nvPr>
            <p:ph type="title"/>
          </p:nvPr>
        </p:nvSpPr>
        <p:spPr>
          <a:xfrm>
            <a:off x="7365534" y="299454"/>
            <a:ext cx="4181911" cy="573001"/>
          </a:xfrm>
        </p:spPr>
        <p:txBody>
          <a:bodyPr>
            <a:normAutofit fontScale="90000"/>
          </a:bodyPr>
          <a:lstStyle/>
          <a:p>
            <a:pPr algn="r"/>
            <a:r>
              <a:rPr lang="es-PE" sz="3600" dirty="0"/>
              <a:t>ECU – Registrar base del concurso</a:t>
            </a:r>
          </a:p>
        </p:txBody>
      </p:sp>
      <p:graphicFrame>
        <p:nvGraphicFramePr>
          <p:cNvPr id="5" name="Tabla 4">
            <a:extLst>
              <a:ext uri="{FF2B5EF4-FFF2-40B4-BE49-F238E27FC236}">
                <a16:creationId xmlns:a16="http://schemas.microsoft.com/office/drawing/2014/main" id="{13E3CC9C-A177-05C2-D880-F6BE3713644C}"/>
              </a:ext>
            </a:extLst>
          </p:cNvPr>
          <p:cNvGraphicFramePr>
            <a:graphicFrameLocks noGrp="1"/>
          </p:cNvGraphicFramePr>
          <p:nvPr>
            <p:extLst>
              <p:ext uri="{D42A27DB-BD31-4B8C-83A1-F6EECF244321}">
                <p14:modId xmlns:p14="http://schemas.microsoft.com/office/powerpoint/2010/main" val="2324981248"/>
              </p:ext>
            </p:extLst>
          </p:nvPr>
        </p:nvGraphicFramePr>
        <p:xfrm>
          <a:off x="6638371" y="3742417"/>
          <a:ext cx="4839335" cy="2133600"/>
        </p:xfrm>
        <a:graphic>
          <a:graphicData uri="http://schemas.openxmlformats.org/drawingml/2006/table">
            <a:tbl>
              <a:tblPr firstRow="1" firstCol="1" bandRow="1">
                <a:tableStyleId>{5C22544A-7EE6-4342-B048-85BDC9FD1C3A}</a:tableStyleId>
              </a:tblPr>
              <a:tblGrid>
                <a:gridCol w="1008380">
                  <a:extLst>
                    <a:ext uri="{9D8B030D-6E8A-4147-A177-3AD203B41FA5}">
                      <a16:colId xmlns:a16="http://schemas.microsoft.com/office/drawing/2014/main" val="1835857630"/>
                    </a:ext>
                  </a:extLst>
                </a:gridCol>
                <a:gridCol w="3830955">
                  <a:extLst>
                    <a:ext uri="{9D8B030D-6E8A-4147-A177-3AD203B41FA5}">
                      <a16:colId xmlns:a16="http://schemas.microsoft.com/office/drawing/2014/main" val="803348936"/>
                    </a:ext>
                  </a:extLst>
                </a:gridCol>
              </a:tblGrid>
              <a:tr h="0">
                <a:tc>
                  <a:txBody>
                    <a:bodyPr/>
                    <a:lstStyle/>
                    <a:p>
                      <a:pPr algn="l"/>
                      <a:r>
                        <a:rPr lang="es-ES" sz="1000" dirty="0">
                          <a:effectLst/>
                        </a:rPr>
                        <a:t>Caso de Uso:</a:t>
                      </a:r>
                      <a:endParaRPr lang="es-P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s-ES" sz="1000" dirty="0">
                          <a:effectLst/>
                        </a:rPr>
                        <a:t>CU02 – Registrar bases del concurso</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1404967"/>
                  </a:ext>
                </a:extLst>
              </a:tr>
              <a:tr h="0">
                <a:tc>
                  <a:txBody>
                    <a:bodyPr/>
                    <a:lstStyle/>
                    <a:p>
                      <a:pPr algn="l"/>
                      <a:r>
                        <a:rPr lang="es-ES" sz="1000" dirty="0">
                          <a:effectLst/>
                        </a:rPr>
                        <a:t>Actor(es):</a:t>
                      </a:r>
                      <a:endParaRPr lang="es-PE"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s-ES" sz="1000" dirty="0">
                          <a:effectLst/>
                        </a:rPr>
                        <a:t>Encargado del proceso de selección de practicantes de la URRHH.</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974784575"/>
                  </a:ext>
                </a:extLst>
              </a:tr>
              <a:tr h="0">
                <a:tc>
                  <a:txBody>
                    <a:bodyPr/>
                    <a:lstStyle/>
                    <a:p>
                      <a:pPr algn="l"/>
                      <a:r>
                        <a:rPr lang="es-ES" sz="1000">
                          <a:effectLst/>
                        </a:rPr>
                        <a:t>Propósito:</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s-ES" sz="1000" dirty="0">
                          <a:effectLst/>
                        </a:rPr>
                        <a:t>Registrar las bases del concurso.</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65483968"/>
                  </a:ext>
                </a:extLst>
              </a:tr>
              <a:tr h="0">
                <a:tc>
                  <a:txBody>
                    <a:bodyPr/>
                    <a:lstStyle/>
                    <a:p>
                      <a:pPr algn="l"/>
                      <a:r>
                        <a:rPr lang="es-ES" sz="1000">
                          <a:effectLst/>
                        </a:rPr>
                        <a:t>Caso de uso asociado:</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s-ES" sz="1000" dirty="0">
                          <a:effectLst/>
                        </a:rPr>
                        <a:t>CU02 – Registrar bases del concurso</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9968727"/>
                  </a:ext>
                </a:extLst>
              </a:tr>
              <a:tr h="0">
                <a:tc>
                  <a:txBody>
                    <a:bodyPr/>
                    <a:lstStyle/>
                    <a:p>
                      <a:pPr algn="l"/>
                      <a:r>
                        <a:rPr lang="es-ES" sz="1000">
                          <a:effectLst/>
                        </a:rPr>
                        <a:t>Resumen:</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s-ES" sz="1000" dirty="0">
                          <a:effectLst/>
                        </a:rPr>
                        <a:t>El Caso de Uso inicia cuando el Encargado del proceso de selección de practicantes de la URRHH procede a registrar las bases del concurso. El Encargado del proceso de selección de practicantes de la URRHH deberá ingresar los campos requeridos del sistema con las bases del concurso en base al modelo establecido. Finalmente, el Encargado del proceso de selección de practicantes de la URRHH pulsará el botón “Registrar” para concluir con el registro de las bases del concurso.</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32308402"/>
                  </a:ext>
                </a:extLst>
              </a:tr>
              <a:tr h="0">
                <a:tc>
                  <a:txBody>
                    <a:bodyPr/>
                    <a:lstStyle/>
                    <a:p>
                      <a:pPr algn="l"/>
                      <a:r>
                        <a:rPr lang="es-ES" sz="1000">
                          <a:effectLst/>
                        </a:rPr>
                        <a:t>Clasificación:</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s-ES" sz="1000" dirty="0">
                          <a:effectLst/>
                        </a:rPr>
                        <a:t>Primario.</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75092012"/>
                  </a:ext>
                </a:extLst>
              </a:tr>
              <a:tr h="0">
                <a:tc>
                  <a:txBody>
                    <a:bodyPr/>
                    <a:lstStyle/>
                    <a:p>
                      <a:pPr algn="l"/>
                      <a:r>
                        <a:rPr lang="es-ES" sz="1000">
                          <a:effectLst/>
                        </a:rPr>
                        <a:t>Requisitos:</a:t>
                      </a:r>
                      <a:endParaRPr lang="es-P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s-ES" sz="1000" dirty="0">
                          <a:effectLst/>
                        </a:rPr>
                        <a:t>RF-003.</a:t>
                      </a:r>
                      <a:endParaRPr lang="es-PE"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37932000"/>
                  </a:ext>
                </a:extLst>
              </a:tr>
            </a:tbl>
          </a:graphicData>
        </a:graphic>
      </p:graphicFrame>
      <p:graphicFrame>
        <p:nvGraphicFramePr>
          <p:cNvPr id="6" name="Tabla 5">
            <a:extLst>
              <a:ext uri="{FF2B5EF4-FFF2-40B4-BE49-F238E27FC236}">
                <a16:creationId xmlns:a16="http://schemas.microsoft.com/office/drawing/2014/main" id="{4F5AC3E9-3375-28A8-9C47-5307DED43D91}"/>
              </a:ext>
            </a:extLst>
          </p:cNvPr>
          <p:cNvGraphicFramePr>
            <a:graphicFrameLocks noGrp="1"/>
          </p:cNvGraphicFramePr>
          <p:nvPr>
            <p:extLst>
              <p:ext uri="{D42A27DB-BD31-4B8C-83A1-F6EECF244321}">
                <p14:modId xmlns:p14="http://schemas.microsoft.com/office/powerpoint/2010/main" val="2085503430"/>
              </p:ext>
            </p:extLst>
          </p:nvPr>
        </p:nvGraphicFramePr>
        <p:xfrm>
          <a:off x="6361193" y="1588634"/>
          <a:ext cx="5393690" cy="1981200"/>
        </p:xfrm>
        <a:graphic>
          <a:graphicData uri="http://schemas.openxmlformats.org/drawingml/2006/table">
            <a:tbl>
              <a:tblPr firstRow="1" firstCol="1" bandRow="1">
                <a:tableStyleId>{5C22544A-7EE6-4342-B048-85BDC9FD1C3A}</a:tableStyleId>
              </a:tblPr>
              <a:tblGrid>
                <a:gridCol w="1797050">
                  <a:extLst>
                    <a:ext uri="{9D8B030D-6E8A-4147-A177-3AD203B41FA5}">
                      <a16:colId xmlns:a16="http://schemas.microsoft.com/office/drawing/2014/main" val="1233172800"/>
                    </a:ext>
                  </a:extLst>
                </a:gridCol>
                <a:gridCol w="3596640">
                  <a:extLst>
                    <a:ext uri="{9D8B030D-6E8A-4147-A177-3AD203B41FA5}">
                      <a16:colId xmlns:a16="http://schemas.microsoft.com/office/drawing/2014/main" val="109318079"/>
                    </a:ext>
                  </a:extLst>
                </a:gridCol>
              </a:tblGrid>
              <a:tr h="0">
                <a:tc gridSpan="2">
                  <a:txBody>
                    <a:bodyPr/>
                    <a:lstStyle/>
                    <a:p>
                      <a:pPr algn="ctr"/>
                      <a:r>
                        <a:rPr lang="es-ES" sz="1000" dirty="0">
                          <a:effectLst/>
                        </a:rPr>
                        <a:t>ESPECIFICACIÓN DE CASOS DE USO: CU02</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4027977508"/>
                  </a:ext>
                </a:extLst>
              </a:tr>
              <a:tr h="0">
                <a:tc>
                  <a:txBody>
                    <a:bodyPr/>
                    <a:lstStyle/>
                    <a:p>
                      <a:r>
                        <a:rPr lang="es-ES" sz="1000" dirty="0">
                          <a:effectLst/>
                        </a:rPr>
                        <a:t>Nombre</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Registrar bases del concurso.</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11271557"/>
                  </a:ext>
                </a:extLst>
              </a:tr>
              <a:tr h="0">
                <a:tc>
                  <a:txBody>
                    <a:bodyPr/>
                    <a:lstStyle/>
                    <a:p>
                      <a:r>
                        <a:rPr lang="es-ES" sz="1000" dirty="0">
                          <a:effectLst/>
                        </a:rPr>
                        <a:t>Actores</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a:effectLst/>
                        </a:rPr>
                        <a:t>Encargado del proceso de selección de practicantes de la URRHH.</a:t>
                      </a:r>
                      <a:endParaRPr lang="es-PE"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14922077"/>
                  </a:ext>
                </a:extLst>
              </a:tr>
              <a:tr h="0">
                <a:tc>
                  <a:txBody>
                    <a:bodyPr/>
                    <a:lstStyle/>
                    <a:p>
                      <a:r>
                        <a:rPr lang="es-ES" sz="1000" dirty="0">
                          <a:effectLst/>
                        </a:rPr>
                        <a:t>Propósito</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El objetivo del CU es permitir registrar las bases del concurso.</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10667685"/>
                  </a:ext>
                </a:extLst>
              </a:tr>
              <a:tr h="0">
                <a:tc>
                  <a:txBody>
                    <a:bodyPr/>
                    <a:lstStyle/>
                    <a:p>
                      <a:r>
                        <a:rPr lang="es-ES" sz="1000">
                          <a:effectLst/>
                        </a:rPr>
                        <a:t>Breve descripción</a:t>
                      </a:r>
                      <a:endParaRPr lang="es-PE"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El CU permite que el Encargado del proceso de selección de practicantes de la URRHH registre las bases del concurso.</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815374615"/>
                  </a:ext>
                </a:extLst>
              </a:tr>
              <a:tr h="0">
                <a:tc>
                  <a:txBody>
                    <a:bodyPr/>
                    <a:lstStyle/>
                    <a:p>
                      <a:r>
                        <a:rPr lang="es-ES" sz="1000">
                          <a:effectLst/>
                        </a:rPr>
                        <a:t>Precondición</a:t>
                      </a:r>
                      <a:endParaRPr lang="es-PE"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El Encargado del proceso de selección de practicantes de la URRHH recibe el modelo establecido para elaborar las bases del concurso.</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01065362"/>
                  </a:ext>
                </a:extLst>
              </a:tr>
              <a:tr h="0">
                <a:tc>
                  <a:txBody>
                    <a:bodyPr/>
                    <a:lstStyle/>
                    <a:p>
                      <a:r>
                        <a:rPr lang="es-ES" sz="1000">
                          <a:effectLst/>
                        </a:rPr>
                        <a:t>Postcondición</a:t>
                      </a:r>
                      <a:endParaRPr lang="es-PE"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El Encargado del proceso de selección de practicantes de la URRHH ha registrado las bases del concurso.</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81551952"/>
                  </a:ext>
                </a:extLst>
              </a:tr>
              <a:tr h="0">
                <a:tc>
                  <a:txBody>
                    <a:bodyPr/>
                    <a:lstStyle/>
                    <a:p>
                      <a:r>
                        <a:rPr lang="es-ES" sz="1000">
                          <a:effectLst/>
                        </a:rPr>
                        <a:t>Evento disparador</a:t>
                      </a:r>
                      <a:endParaRPr lang="es-PE"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El CU inicia cuando el Encargado del proceso de selección de practicantes de la URRHH pulsa el botón de “Nuevo Concurso”.</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185042269"/>
                  </a:ext>
                </a:extLst>
              </a:tr>
            </a:tbl>
          </a:graphicData>
        </a:graphic>
      </p:graphicFrame>
      <p:graphicFrame>
        <p:nvGraphicFramePr>
          <p:cNvPr id="7" name="Tabla 6">
            <a:extLst>
              <a:ext uri="{FF2B5EF4-FFF2-40B4-BE49-F238E27FC236}">
                <a16:creationId xmlns:a16="http://schemas.microsoft.com/office/drawing/2014/main" id="{DBB3CE91-FC08-F461-FB05-8A0B4BD6CAE8}"/>
              </a:ext>
            </a:extLst>
          </p:cNvPr>
          <p:cNvGraphicFramePr>
            <a:graphicFrameLocks noGrp="1"/>
          </p:cNvGraphicFramePr>
          <p:nvPr>
            <p:extLst>
              <p:ext uri="{D42A27DB-BD31-4B8C-83A1-F6EECF244321}">
                <p14:modId xmlns:p14="http://schemas.microsoft.com/office/powerpoint/2010/main" val="1817557444"/>
              </p:ext>
            </p:extLst>
          </p:nvPr>
        </p:nvGraphicFramePr>
        <p:xfrm>
          <a:off x="1160515" y="219868"/>
          <a:ext cx="5052277" cy="6283482"/>
        </p:xfrm>
        <a:graphic>
          <a:graphicData uri="http://schemas.openxmlformats.org/drawingml/2006/table">
            <a:tbl>
              <a:tblPr firstRow="1" firstCol="1" bandRow="1">
                <a:tableStyleId>{5C22544A-7EE6-4342-B048-85BDC9FD1C3A}</a:tableStyleId>
              </a:tblPr>
              <a:tblGrid>
                <a:gridCol w="1045642">
                  <a:extLst>
                    <a:ext uri="{9D8B030D-6E8A-4147-A177-3AD203B41FA5}">
                      <a16:colId xmlns:a16="http://schemas.microsoft.com/office/drawing/2014/main" val="3085046746"/>
                    </a:ext>
                  </a:extLst>
                </a:gridCol>
                <a:gridCol w="4006635">
                  <a:extLst>
                    <a:ext uri="{9D8B030D-6E8A-4147-A177-3AD203B41FA5}">
                      <a16:colId xmlns:a16="http://schemas.microsoft.com/office/drawing/2014/main" val="653139044"/>
                    </a:ext>
                  </a:extLst>
                </a:gridCol>
              </a:tblGrid>
              <a:tr h="4335011">
                <a:tc>
                  <a:txBody>
                    <a:bodyPr/>
                    <a:lstStyle/>
                    <a:p>
                      <a:r>
                        <a:rPr lang="es-ES" sz="1000" dirty="0">
                          <a:effectLst/>
                        </a:rPr>
                        <a:t>Flujo Básico</a:t>
                      </a:r>
                      <a:endParaRPr lang="es-PE" sz="1000" dirty="0">
                        <a:effectLst/>
                        <a:latin typeface="Times New Roman" panose="02020603050405020304" pitchFamily="18" charset="0"/>
                        <a:ea typeface="Times New Roman" panose="02020603050405020304" pitchFamily="18" charset="0"/>
                      </a:endParaRPr>
                    </a:p>
                  </a:txBody>
                  <a:tcPr marL="37419" marR="37419" marT="0" marB="0" anchor="ctr"/>
                </a:tc>
                <a:tc>
                  <a:txBody>
                    <a:bodyPr/>
                    <a:lstStyle/>
                    <a:p>
                      <a:pPr marL="342900" lvl="0" indent="-342900">
                        <a:lnSpc>
                          <a:spcPct val="107000"/>
                        </a:lnSpc>
                        <a:buFont typeface="+mj-lt"/>
                        <a:buAutoNum type="arabicPeriod"/>
                      </a:pPr>
                      <a:r>
                        <a:rPr lang="es-PE" sz="1000" b="0" dirty="0">
                          <a:solidFill>
                            <a:schemeClr val="tx1"/>
                          </a:solidFill>
                          <a:effectLst/>
                        </a:rPr>
                        <a:t>El sistema muestra la interfaz de registro de las bases del concurso.</a:t>
                      </a:r>
                    </a:p>
                    <a:p>
                      <a:pPr marL="342900" lvl="0" indent="-342900">
                        <a:lnSpc>
                          <a:spcPct val="107000"/>
                        </a:lnSpc>
                        <a:buFont typeface="+mj-lt"/>
                        <a:buAutoNum type="arabicPeriod"/>
                      </a:pPr>
                      <a:r>
                        <a:rPr lang="es-PE" sz="1000" b="0" dirty="0">
                          <a:solidFill>
                            <a:schemeClr val="tx1"/>
                          </a:solidFill>
                          <a:effectLst/>
                        </a:rPr>
                        <a:t>El Encargado de proceso de selección de practicantes selecciona el botón “Buscar”.</a:t>
                      </a:r>
                    </a:p>
                    <a:p>
                      <a:pPr marL="342900" lvl="0" indent="-342900">
                        <a:lnSpc>
                          <a:spcPct val="107000"/>
                        </a:lnSpc>
                        <a:buFont typeface="+mj-lt"/>
                        <a:buAutoNum type="arabicPeriod"/>
                      </a:pPr>
                      <a:r>
                        <a:rPr lang="es-PE" sz="1000" b="0" dirty="0">
                          <a:solidFill>
                            <a:schemeClr val="tx1"/>
                          </a:solidFill>
                          <a:effectLst/>
                        </a:rPr>
                        <a:t>El sistema llama a la Interfaz Buscar Encargado de proceso de selección.</a:t>
                      </a:r>
                    </a:p>
                    <a:p>
                      <a:pPr marL="342900" lvl="0" indent="-342900">
                        <a:lnSpc>
                          <a:spcPct val="107000"/>
                        </a:lnSpc>
                        <a:buFont typeface="+mj-lt"/>
                        <a:buAutoNum type="arabicPeriod"/>
                      </a:pPr>
                      <a:r>
                        <a:rPr lang="es-PE" sz="1000" b="0" dirty="0">
                          <a:solidFill>
                            <a:schemeClr val="tx1"/>
                          </a:solidFill>
                          <a:effectLst/>
                        </a:rPr>
                        <a:t>El sistema llena los datos de los campos nombre, apellido y Cargo seleccionados. </a:t>
                      </a:r>
                    </a:p>
                    <a:p>
                      <a:pPr marL="342900" lvl="0" indent="-342900">
                        <a:lnSpc>
                          <a:spcPct val="107000"/>
                        </a:lnSpc>
                        <a:buFont typeface="+mj-lt"/>
                        <a:buAutoNum type="arabicPeriod"/>
                      </a:pPr>
                      <a:r>
                        <a:rPr lang="es-PE" sz="1000" b="0" dirty="0">
                          <a:solidFill>
                            <a:schemeClr val="tx1"/>
                          </a:solidFill>
                          <a:effectLst/>
                        </a:rPr>
                        <a:t>El encargado de proceso de selección en Puesto de Trabajo: Ingresa el cargo a postular, Ingresa el nombre del área, Ingresa la cantidad de vacantes y le da al botón agregar.</a:t>
                      </a:r>
                    </a:p>
                    <a:p>
                      <a:pPr marL="342900" lvl="0" indent="-342900">
                        <a:lnSpc>
                          <a:spcPct val="107000"/>
                        </a:lnSpc>
                        <a:buFont typeface="+mj-lt"/>
                        <a:buAutoNum type="arabicPeriod"/>
                      </a:pPr>
                      <a:r>
                        <a:rPr lang="es-PE" sz="1000" b="0" dirty="0">
                          <a:solidFill>
                            <a:schemeClr val="tx1"/>
                          </a:solidFill>
                          <a:effectLst/>
                        </a:rPr>
                        <a:t>El sistema muestra en cuadricula los datos de Puesto de Trabajo dados.</a:t>
                      </a:r>
                    </a:p>
                    <a:p>
                      <a:pPr marL="342900" lvl="0" indent="-342900">
                        <a:lnSpc>
                          <a:spcPct val="107000"/>
                        </a:lnSpc>
                        <a:buFont typeface="+mj-lt"/>
                        <a:buAutoNum type="arabicPeriod"/>
                      </a:pPr>
                      <a:r>
                        <a:rPr lang="es-PE" sz="1000" b="0" dirty="0">
                          <a:solidFill>
                            <a:schemeClr val="tx1"/>
                          </a:solidFill>
                          <a:effectLst/>
                        </a:rPr>
                        <a:t>El encargado de proceso de selección en Requisitos: Ingresa el requisito y le da al botón “Agregar”</a:t>
                      </a:r>
                    </a:p>
                    <a:p>
                      <a:pPr marL="342900" lvl="0" indent="-342900">
                        <a:lnSpc>
                          <a:spcPct val="107000"/>
                        </a:lnSpc>
                        <a:buFont typeface="+mj-lt"/>
                        <a:buAutoNum type="arabicPeriod"/>
                      </a:pPr>
                      <a:r>
                        <a:rPr lang="es-PE" sz="1000" b="0" dirty="0">
                          <a:solidFill>
                            <a:schemeClr val="tx1"/>
                          </a:solidFill>
                          <a:effectLst/>
                        </a:rPr>
                        <a:t>El sistema muestra en cuadricula los datos de Requisitos dados.</a:t>
                      </a:r>
                    </a:p>
                    <a:p>
                      <a:pPr marL="342900" lvl="0" indent="-342900">
                        <a:lnSpc>
                          <a:spcPct val="107000"/>
                        </a:lnSpc>
                        <a:buFont typeface="+mj-lt"/>
                        <a:buAutoNum type="arabicPeriod"/>
                      </a:pPr>
                      <a:r>
                        <a:rPr lang="es-PE" sz="1000" b="0" dirty="0">
                          <a:solidFill>
                            <a:schemeClr val="tx1"/>
                          </a:solidFill>
                          <a:effectLst/>
                        </a:rPr>
                        <a:t>El encargado de proceso de selección en Etapa: Ingresa la etapa, ingresa la fecha de inicio y le da al botón agregar.</a:t>
                      </a:r>
                    </a:p>
                    <a:p>
                      <a:pPr marL="342900" lvl="0" indent="-342900">
                        <a:lnSpc>
                          <a:spcPct val="107000"/>
                        </a:lnSpc>
                        <a:buFont typeface="+mj-lt"/>
                        <a:buAutoNum type="arabicPeriod"/>
                      </a:pPr>
                      <a:r>
                        <a:rPr lang="es-PE" sz="1000" b="0" dirty="0">
                          <a:solidFill>
                            <a:schemeClr val="tx1"/>
                          </a:solidFill>
                          <a:effectLst/>
                        </a:rPr>
                        <a:t>El sistema muestra en cuadricula los datos de Etapa dados.</a:t>
                      </a:r>
                    </a:p>
                    <a:p>
                      <a:pPr marL="342900" lvl="0" indent="-342900">
                        <a:lnSpc>
                          <a:spcPct val="107000"/>
                        </a:lnSpc>
                        <a:buFont typeface="+mj-lt"/>
                        <a:buAutoNum type="arabicPeriod"/>
                      </a:pPr>
                      <a:r>
                        <a:rPr lang="es-PE" sz="1000" b="0" dirty="0">
                          <a:solidFill>
                            <a:schemeClr val="tx1"/>
                          </a:solidFill>
                          <a:effectLst/>
                        </a:rPr>
                        <a:t>El Encargado del proceso de selección de practicantes de la URRHH pulsa en el botón “Registrar”.</a:t>
                      </a:r>
                    </a:p>
                    <a:p>
                      <a:pPr marL="342900" lvl="0" indent="-342900">
                        <a:lnSpc>
                          <a:spcPct val="107000"/>
                        </a:lnSpc>
                        <a:buFont typeface="+mj-lt"/>
                        <a:buAutoNum type="arabicPeriod"/>
                      </a:pPr>
                      <a:r>
                        <a:rPr lang="es-PE" sz="1000" b="0" dirty="0">
                          <a:solidFill>
                            <a:schemeClr val="tx1"/>
                          </a:solidFill>
                          <a:effectLst/>
                        </a:rPr>
                        <a:t>El sistema muestra MSG: “Base de concurso registrado”</a:t>
                      </a:r>
                    </a:p>
                    <a:p>
                      <a:pPr marL="342900" lvl="0" indent="-342900">
                        <a:lnSpc>
                          <a:spcPct val="107000"/>
                        </a:lnSpc>
                        <a:buFont typeface="+mj-lt"/>
                        <a:buAutoNum type="arabicPeriod"/>
                      </a:pPr>
                      <a:r>
                        <a:rPr lang="es-PE" sz="1000" b="0" dirty="0">
                          <a:solidFill>
                            <a:schemeClr val="tx1"/>
                          </a:solidFill>
                          <a:effectLst/>
                        </a:rPr>
                        <a:t>El Encargado del proceso de selección de practicantes de la URRHH confirma el registro pulsando el botón “Aceptar”.</a:t>
                      </a:r>
                    </a:p>
                    <a:p>
                      <a:pPr marL="342900" lvl="0" indent="-342900">
                        <a:lnSpc>
                          <a:spcPct val="107000"/>
                        </a:lnSpc>
                        <a:spcAft>
                          <a:spcPts val="800"/>
                        </a:spcAft>
                        <a:buFont typeface="+mj-lt"/>
                        <a:buAutoNum type="arabicPeriod"/>
                      </a:pPr>
                      <a:r>
                        <a:rPr lang="es-PE" sz="1000" b="0" dirty="0">
                          <a:solidFill>
                            <a:schemeClr val="tx1"/>
                          </a:solidFill>
                          <a:effectLst/>
                        </a:rPr>
                        <a:t>El sistema registra las bases del concurso. El caso de Uso termina.</a:t>
                      </a:r>
                      <a:endParaRPr lang="es-PE" sz="1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419" marR="37419" marT="0" marB="0" anchor="ctr">
                    <a:solidFill>
                      <a:schemeClr val="accent1">
                        <a:lumMod val="20000"/>
                        <a:lumOff val="80000"/>
                      </a:schemeClr>
                    </a:solidFill>
                  </a:tcPr>
                </a:tc>
                <a:extLst>
                  <a:ext uri="{0D108BD9-81ED-4DB2-BD59-A6C34878D82A}">
                    <a16:rowId xmlns:a16="http://schemas.microsoft.com/office/drawing/2014/main" val="3156628303"/>
                  </a:ext>
                </a:extLst>
              </a:tr>
              <a:tr h="162373">
                <a:tc>
                  <a:txBody>
                    <a:bodyPr/>
                    <a:lstStyle/>
                    <a:p>
                      <a:r>
                        <a:rPr lang="es-ES" sz="1000">
                          <a:effectLst/>
                        </a:rPr>
                        <a:t>Subflujos</a:t>
                      </a:r>
                      <a:endParaRPr lang="es-PE" sz="1000">
                        <a:effectLst/>
                        <a:latin typeface="Times New Roman" panose="02020603050405020304" pitchFamily="18" charset="0"/>
                        <a:ea typeface="Times New Roman" panose="02020603050405020304" pitchFamily="18" charset="0"/>
                      </a:endParaRPr>
                    </a:p>
                  </a:txBody>
                  <a:tcPr marL="37419" marR="37419" marT="0" marB="0" anchor="ctr"/>
                </a:tc>
                <a:tc>
                  <a:txBody>
                    <a:bodyPr/>
                    <a:lstStyle/>
                    <a:p>
                      <a:r>
                        <a:rPr lang="es-ES" sz="1000">
                          <a:effectLst/>
                        </a:rPr>
                        <a:t>Ninguno.</a:t>
                      </a:r>
                      <a:endParaRPr lang="es-PE" sz="1000">
                        <a:effectLst/>
                        <a:latin typeface="Times New Roman" panose="02020603050405020304" pitchFamily="18" charset="0"/>
                        <a:ea typeface="Times New Roman" panose="02020603050405020304" pitchFamily="18" charset="0"/>
                      </a:endParaRPr>
                    </a:p>
                  </a:txBody>
                  <a:tcPr marL="37419" marR="37419" marT="0" marB="0" anchor="ctr"/>
                </a:tc>
                <a:extLst>
                  <a:ext uri="{0D108BD9-81ED-4DB2-BD59-A6C34878D82A}">
                    <a16:rowId xmlns:a16="http://schemas.microsoft.com/office/drawing/2014/main" val="2545321700"/>
                  </a:ext>
                </a:extLst>
              </a:tr>
              <a:tr h="649490">
                <a:tc>
                  <a:txBody>
                    <a:bodyPr/>
                    <a:lstStyle/>
                    <a:p>
                      <a:r>
                        <a:rPr lang="es-ES" sz="1000">
                          <a:effectLst/>
                        </a:rPr>
                        <a:t>Flujos Alternos</a:t>
                      </a:r>
                      <a:endParaRPr lang="es-PE" sz="1000">
                        <a:effectLst/>
                        <a:latin typeface="Times New Roman" panose="02020603050405020304" pitchFamily="18" charset="0"/>
                        <a:ea typeface="Times New Roman" panose="02020603050405020304" pitchFamily="18" charset="0"/>
                      </a:endParaRPr>
                    </a:p>
                  </a:txBody>
                  <a:tcPr marL="37419" marR="37419" marT="0" marB="0" anchor="ctr"/>
                </a:tc>
                <a:tc>
                  <a:txBody>
                    <a:bodyPr/>
                    <a:lstStyle/>
                    <a:p>
                      <a:r>
                        <a:rPr lang="es-ES" sz="1000" dirty="0">
                          <a:effectLst/>
                        </a:rPr>
                        <a:t>- VOLVER: Si el solicitante solicitar “Volver” antes de Registrar las bases del concurso, el sistema vuelve al menú principal.</a:t>
                      </a:r>
                      <a:endParaRPr lang="es-PE" sz="1000" dirty="0">
                        <a:effectLst/>
                      </a:endParaRPr>
                    </a:p>
                    <a:p>
                      <a:r>
                        <a:rPr lang="es-ES" sz="1000" dirty="0">
                          <a:effectLst/>
                        </a:rPr>
                        <a:t>- NUEVO: Si el solicitante solicita “Nuevo”, borra los datos de todos los campos y tablas, vuelve al paso 2.</a:t>
                      </a:r>
                      <a:endParaRPr lang="es-PE" sz="1000" dirty="0">
                        <a:effectLst/>
                        <a:latin typeface="Times New Roman" panose="02020603050405020304" pitchFamily="18" charset="0"/>
                        <a:ea typeface="Times New Roman" panose="02020603050405020304" pitchFamily="18" charset="0"/>
                      </a:endParaRPr>
                    </a:p>
                  </a:txBody>
                  <a:tcPr marL="37419" marR="37419" marT="0" marB="0" anchor="ctr"/>
                </a:tc>
                <a:extLst>
                  <a:ext uri="{0D108BD9-81ED-4DB2-BD59-A6C34878D82A}">
                    <a16:rowId xmlns:a16="http://schemas.microsoft.com/office/drawing/2014/main" val="598772848"/>
                  </a:ext>
                </a:extLst>
              </a:tr>
              <a:tr h="324745">
                <a:tc>
                  <a:txBody>
                    <a:bodyPr/>
                    <a:lstStyle/>
                    <a:p>
                      <a:r>
                        <a:rPr lang="es-ES" sz="1000">
                          <a:effectLst/>
                        </a:rPr>
                        <a:t>Puntos de extensión</a:t>
                      </a:r>
                      <a:endParaRPr lang="es-PE" sz="1000">
                        <a:effectLst/>
                        <a:latin typeface="Times New Roman" panose="02020603050405020304" pitchFamily="18" charset="0"/>
                        <a:ea typeface="Times New Roman" panose="02020603050405020304" pitchFamily="18" charset="0"/>
                      </a:endParaRPr>
                    </a:p>
                  </a:txBody>
                  <a:tcPr marL="37419" marR="37419" marT="0" marB="0" anchor="ctr"/>
                </a:tc>
                <a:tc>
                  <a:txBody>
                    <a:bodyPr/>
                    <a:lstStyle/>
                    <a:p>
                      <a:r>
                        <a:rPr lang="es-ES" sz="1000" dirty="0">
                          <a:effectLst/>
                        </a:rPr>
                        <a:t>Ninguno.</a:t>
                      </a:r>
                      <a:endParaRPr lang="es-PE" sz="1000" dirty="0">
                        <a:effectLst/>
                        <a:latin typeface="Times New Roman" panose="02020603050405020304" pitchFamily="18" charset="0"/>
                        <a:ea typeface="Times New Roman" panose="02020603050405020304" pitchFamily="18" charset="0"/>
                      </a:endParaRPr>
                    </a:p>
                  </a:txBody>
                  <a:tcPr marL="37419" marR="37419" marT="0" marB="0" anchor="ctr"/>
                </a:tc>
                <a:extLst>
                  <a:ext uri="{0D108BD9-81ED-4DB2-BD59-A6C34878D82A}">
                    <a16:rowId xmlns:a16="http://schemas.microsoft.com/office/drawing/2014/main" val="1470249186"/>
                  </a:ext>
                </a:extLst>
              </a:tr>
              <a:tr h="487118">
                <a:tc>
                  <a:txBody>
                    <a:bodyPr/>
                    <a:lstStyle/>
                    <a:p>
                      <a:r>
                        <a:rPr lang="es-ES" sz="1000">
                          <a:effectLst/>
                        </a:rPr>
                        <a:t>Requerimientos Funcionales asociados</a:t>
                      </a:r>
                      <a:endParaRPr lang="es-PE" sz="1000">
                        <a:effectLst/>
                        <a:latin typeface="Times New Roman" panose="02020603050405020304" pitchFamily="18" charset="0"/>
                        <a:ea typeface="Times New Roman" panose="02020603050405020304" pitchFamily="18" charset="0"/>
                      </a:endParaRPr>
                    </a:p>
                  </a:txBody>
                  <a:tcPr marL="37419" marR="37419" marT="0" marB="0" anchor="ctr"/>
                </a:tc>
                <a:tc>
                  <a:txBody>
                    <a:bodyPr/>
                    <a:lstStyle/>
                    <a:p>
                      <a:r>
                        <a:rPr lang="es-ES" sz="1000" dirty="0">
                          <a:effectLst/>
                        </a:rPr>
                        <a:t>RF-003: El sistema debe permitir al Encargado del proceso de selección de practicantes de la URRHH registrar las bases de concurso. </a:t>
                      </a:r>
                      <a:endParaRPr lang="es-PE" sz="1000" dirty="0">
                        <a:effectLst/>
                        <a:latin typeface="Times New Roman" panose="02020603050405020304" pitchFamily="18" charset="0"/>
                        <a:ea typeface="Times New Roman" panose="02020603050405020304" pitchFamily="18" charset="0"/>
                      </a:endParaRPr>
                    </a:p>
                  </a:txBody>
                  <a:tcPr marL="37419" marR="37419" marT="0" marB="0" anchor="ctr"/>
                </a:tc>
                <a:extLst>
                  <a:ext uri="{0D108BD9-81ED-4DB2-BD59-A6C34878D82A}">
                    <a16:rowId xmlns:a16="http://schemas.microsoft.com/office/drawing/2014/main" val="3944634325"/>
                  </a:ext>
                </a:extLst>
              </a:tr>
              <a:tr h="324745">
                <a:tc>
                  <a:txBody>
                    <a:bodyPr/>
                    <a:lstStyle/>
                    <a:p>
                      <a:r>
                        <a:rPr lang="es-ES" sz="1000">
                          <a:effectLst/>
                        </a:rPr>
                        <a:t>Requisitos especiales</a:t>
                      </a:r>
                      <a:endParaRPr lang="es-PE" sz="1000">
                        <a:effectLst/>
                        <a:latin typeface="Times New Roman" panose="02020603050405020304" pitchFamily="18" charset="0"/>
                        <a:ea typeface="Times New Roman" panose="02020603050405020304" pitchFamily="18" charset="0"/>
                      </a:endParaRPr>
                    </a:p>
                  </a:txBody>
                  <a:tcPr marL="37419" marR="37419" marT="0" marB="0" anchor="ctr"/>
                </a:tc>
                <a:tc>
                  <a:txBody>
                    <a:bodyPr/>
                    <a:lstStyle/>
                    <a:p>
                      <a:r>
                        <a:rPr lang="es-ES" sz="1000" dirty="0">
                          <a:effectLst/>
                        </a:rPr>
                        <a:t>Ninguno.</a:t>
                      </a:r>
                      <a:endParaRPr lang="es-PE" sz="1000" dirty="0">
                        <a:effectLst/>
                        <a:latin typeface="Times New Roman" panose="02020603050405020304" pitchFamily="18" charset="0"/>
                        <a:ea typeface="Times New Roman" panose="02020603050405020304" pitchFamily="18" charset="0"/>
                      </a:endParaRPr>
                    </a:p>
                  </a:txBody>
                  <a:tcPr marL="37419" marR="37419" marT="0" marB="0" anchor="ctr"/>
                </a:tc>
                <a:extLst>
                  <a:ext uri="{0D108BD9-81ED-4DB2-BD59-A6C34878D82A}">
                    <a16:rowId xmlns:a16="http://schemas.microsoft.com/office/drawing/2014/main" val="282115499"/>
                  </a:ext>
                </a:extLst>
              </a:tr>
            </a:tbl>
          </a:graphicData>
        </a:graphic>
      </p:graphicFrame>
    </p:spTree>
    <p:extLst>
      <p:ext uri="{BB962C8B-B14F-4D97-AF65-F5344CB8AC3E}">
        <p14:creationId xmlns:p14="http://schemas.microsoft.com/office/powerpoint/2010/main" val="229737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465B85-AB20-34B6-32E2-BB3E6E86640A}"/>
              </a:ext>
            </a:extLst>
          </p:cNvPr>
          <p:cNvSpPr>
            <a:spLocks noGrp="1"/>
          </p:cNvSpPr>
          <p:nvPr>
            <p:ph type="title"/>
          </p:nvPr>
        </p:nvSpPr>
        <p:spPr>
          <a:xfrm>
            <a:off x="7365534" y="299454"/>
            <a:ext cx="4181911" cy="573001"/>
          </a:xfrm>
        </p:spPr>
        <p:txBody>
          <a:bodyPr>
            <a:normAutofit fontScale="90000"/>
          </a:bodyPr>
          <a:lstStyle/>
          <a:p>
            <a:pPr algn="r"/>
            <a:r>
              <a:rPr lang="es-PE" sz="3600" dirty="0"/>
              <a:t>ECU – Registrar cronograma de entrevistas</a:t>
            </a:r>
          </a:p>
        </p:txBody>
      </p:sp>
      <p:graphicFrame>
        <p:nvGraphicFramePr>
          <p:cNvPr id="4" name="Tabla 3">
            <a:extLst>
              <a:ext uri="{FF2B5EF4-FFF2-40B4-BE49-F238E27FC236}">
                <a16:creationId xmlns:a16="http://schemas.microsoft.com/office/drawing/2014/main" id="{2B0D0AC0-C4B5-B2DB-212F-4BD3A87442A6}"/>
              </a:ext>
            </a:extLst>
          </p:cNvPr>
          <p:cNvGraphicFramePr>
            <a:graphicFrameLocks noGrp="1"/>
          </p:cNvGraphicFramePr>
          <p:nvPr>
            <p:extLst>
              <p:ext uri="{D42A27DB-BD31-4B8C-83A1-F6EECF244321}">
                <p14:modId xmlns:p14="http://schemas.microsoft.com/office/powerpoint/2010/main" val="1045359506"/>
              </p:ext>
            </p:extLst>
          </p:nvPr>
        </p:nvGraphicFramePr>
        <p:xfrm>
          <a:off x="6858952" y="2049462"/>
          <a:ext cx="4590415" cy="2977341"/>
        </p:xfrm>
        <a:graphic>
          <a:graphicData uri="http://schemas.openxmlformats.org/drawingml/2006/table">
            <a:tbl>
              <a:tblPr firstRow="1" firstCol="1" bandRow="1">
                <a:tableStyleId>{5C22544A-7EE6-4342-B048-85BDC9FD1C3A}</a:tableStyleId>
              </a:tblPr>
              <a:tblGrid>
                <a:gridCol w="942809">
                  <a:extLst>
                    <a:ext uri="{9D8B030D-6E8A-4147-A177-3AD203B41FA5}">
                      <a16:colId xmlns:a16="http://schemas.microsoft.com/office/drawing/2014/main" val="3436956322"/>
                    </a:ext>
                  </a:extLst>
                </a:gridCol>
                <a:gridCol w="3647606">
                  <a:extLst>
                    <a:ext uri="{9D8B030D-6E8A-4147-A177-3AD203B41FA5}">
                      <a16:colId xmlns:a16="http://schemas.microsoft.com/office/drawing/2014/main" val="664427292"/>
                    </a:ext>
                  </a:extLst>
                </a:gridCol>
              </a:tblGrid>
              <a:tr h="248374">
                <a:tc>
                  <a:txBody>
                    <a:bodyPr/>
                    <a:lstStyle/>
                    <a:p>
                      <a:r>
                        <a:rPr lang="es-ES" sz="1000" dirty="0">
                          <a:effectLst/>
                        </a:rPr>
                        <a:t>Caso de Uso:</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CU14 – Registrar cronogramas de entrevistas.</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05514727"/>
                  </a:ext>
                </a:extLst>
              </a:tr>
              <a:tr h="248374">
                <a:tc>
                  <a:txBody>
                    <a:bodyPr/>
                    <a:lstStyle/>
                    <a:p>
                      <a:r>
                        <a:rPr lang="es-ES" sz="1000" dirty="0">
                          <a:effectLst/>
                        </a:rPr>
                        <a:t>Actor(es):</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Encargado del proceso de selección de practicantes de la URRHH.</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53666686"/>
                  </a:ext>
                </a:extLst>
              </a:tr>
              <a:tr h="248374">
                <a:tc>
                  <a:txBody>
                    <a:bodyPr/>
                    <a:lstStyle/>
                    <a:p>
                      <a:r>
                        <a:rPr lang="es-ES" sz="1000" dirty="0">
                          <a:effectLst/>
                        </a:rPr>
                        <a:t>Propósito:</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a:effectLst/>
                        </a:rPr>
                        <a:t>Registrar el cronograma de entrevistas de los candidatos.</a:t>
                      </a:r>
                      <a:endParaRPr lang="es-PE"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22186616"/>
                  </a:ext>
                </a:extLst>
              </a:tr>
              <a:tr h="496748">
                <a:tc>
                  <a:txBody>
                    <a:bodyPr/>
                    <a:lstStyle/>
                    <a:p>
                      <a:r>
                        <a:rPr lang="es-ES" sz="1000">
                          <a:effectLst/>
                        </a:rPr>
                        <a:t>Caso de uso asociado:</a:t>
                      </a:r>
                      <a:endParaRPr lang="es-PE"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CU07 – Registrar cronogramas de entrevistas.</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386972673"/>
                  </a:ext>
                </a:extLst>
              </a:tr>
              <a:tr h="1238723">
                <a:tc>
                  <a:txBody>
                    <a:bodyPr/>
                    <a:lstStyle/>
                    <a:p>
                      <a:r>
                        <a:rPr lang="es-ES" sz="1000" dirty="0">
                          <a:effectLst/>
                        </a:rPr>
                        <a:t>Resumen:</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El Caso de Uso inicia cuando el Encargado del proceso de selección de practicantes de la URRHH procede a registrar cronograma de entrevistas. El Encargado del proceso de selección de practicantes de la URRHH deberá llenar los campos requeridos por el sistema. Finalmente, el Encargado del proceso de selección de practicantes de la URRHH pulsará el botón “Registrar” para culminar con el registro de cronograma de entrevista.</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12360271"/>
                  </a:ext>
                </a:extLst>
              </a:tr>
              <a:tr h="248374">
                <a:tc>
                  <a:txBody>
                    <a:bodyPr/>
                    <a:lstStyle/>
                    <a:p>
                      <a:r>
                        <a:rPr lang="es-ES" sz="1000">
                          <a:effectLst/>
                        </a:rPr>
                        <a:t>Clasificación:</a:t>
                      </a:r>
                      <a:endParaRPr lang="es-PE"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Primario.</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43847207"/>
                  </a:ext>
                </a:extLst>
              </a:tr>
              <a:tr h="248374">
                <a:tc>
                  <a:txBody>
                    <a:bodyPr/>
                    <a:lstStyle/>
                    <a:p>
                      <a:r>
                        <a:rPr lang="es-ES" sz="1000" dirty="0">
                          <a:effectLst/>
                        </a:rPr>
                        <a:t>Requisitos:</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s-ES" sz="1000" dirty="0">
                          <a:effectLst/>
                        </a:rPr>
                        <a:t>RF-010.</a:t>
                      </a:r>
                      <a:endParaRPr lang="es-PE"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284109268"/>
                  </a:ext>
                </a:extLst>
              </a:tr>
            </a:tbl>
          </a:graphicData>
        </a:graphic>
      </p:graphicFrame>
      <p:graphicFrame>
        <p:nvGraphicFramePr>
          <p:cNvPr id="5" name="Tabla 4">
            <a:extLst>
              <a:ext uri="{FF2B5EF4-FFF2-40B4-BE49-F238E27FC236}">
                <a16:creationId xmlns:a16="http://schemas.microsoft.com/office/drawing/2014/main" id="{8443CABC-3309-8690-9A71-5E98F8EDB73E}"/>
              </a:ext>
            </a:extLst>
          </p:cNvPr>
          <p:cNvGraphicFramePr>
            <a:graphicFrameLocks noGrp="1"/>
          </p:cNvGraphicFramePr>
          <p:nvPr>
            <p:extLst>
              <p:ext uri="{D42A27DB-BD31-4B8C-83A1-F6EECF244321}">
                <p14:modId xmlns:p14="http://schemas.microsoft.com/office/powerpoint/2010/main" val="1199434865"/>
              </p:ext>
            </p:extLst>
          </p:nvPr>
        </p:nvGraphicFramePr>
        <p:xfrm>
          <a:off x="1065401" y="161489"/>
          <a:ext cx="5486401" cy="6535022"/>
        </p:xfrm>
        <a:graphic>
          <a:graphicData uri="http://schemas.openxmlformats.org/drawingml/2006/table">
            <a:tbl>
              <a:tblPr firstRow="1" firstCol="1" bandRow="1">
                <a:tableStyleId>{5C22544A-7EE6-4342-B048-85BDC9FD1C3A}</a:tableStyleId>
              </a:tblPr>
              <a:tblGrid>
                <a:gridCol w="1400583">
                  <a:extLst>
                    <a:ext uri="{9D8B030D-6E8A-4147-A177-3AD203B41FA5}">
                      <a16:colId xmlns:a16="http://schemas.microsoft.com/office/drawing/2014/main" val="2146592412"/>
                    </a:ext>
                  </a:extLst>
                </a:gridCol>
                <a:gridCol w="4085818">
                  <a:extLst>
                    <a:ext uri="{9D8B030D-6E8A-4147-A177-3AD203B41FA5}">
                      <a16:colId xmlns:a16="http://schemas.microsoft.com/office/drawing/2014/main" val="2149710789"/>
                    </a:ext>
                  </a:extLst>
                </a:gridCol>
              </a:tblGrid>
              <a:tr h="127030">
                <a:tc gridSpan="2">
                  <a:txBody>
                    <a:bodyPr/>
                    <a:lstStyle/>
                    <a:p>
                      <a:pPr algn="ctr"/>
                      <a:r>
                        <a:rPr lang="es-ES" sz="800" dirty="0">
                          <a:effectLst/>
                        </a:rPr>
                        <a:t>ESPECIFICACIÓN DE CASOS DE USO: CU14</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tc hMerge="1">
                  <a:txBody>
                    <a:bodyPr/>
                    <a:lstStyle/>
                    <a:p>
                      <a:endParaRPr lang="es-PE"/>
                    </a:p>
                  </a:txBody>
                  <a:tcPr/>
                </a:tc>
                <a:extLst>
                  <a:ext uri="{0D108BD9-81ED-4DB2-BD59-A6C34878D82A}">
                    <a16:rowId xmlns:a16="http://schemas.microsoft.com/office/drawing/2014/main" val="18626819"/>
                  </a:ext>
                </a:extLst>
              </a:tr>
              <a:tr h="127030">
                <a:tc>
                  <a:txBody>
                    <a:bodyPr/>
                    <a:lstStyle/>
                    <a:p>
                      <a:r>
                        <a:rPr lang="es-ES" sz="800" dirty="0">
                          <a:effectLst/>
                        </a:rPr>
                        <a:t>Nombre</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dirty="0">
                          <a:effectLst/>
                        </a:rPr>
                        <a:t>Registrar cronogramas de entrevistas.</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843312034"/>
                  </a:ext>
                </a:extLst>
              </a:tr>
              <a:tr h="127030">
                <a:tc>
                  <a:txBody>
                    <a:bodyPr/>
                    <a:lstStyle/>
                    <a:p>
                      <a:r>
                        <a:rPr lang="es-ES" sz="800">
                          <a:effectLst/>
                        </a:rPr>
                        <a:t>Actores</a:t>
                      </a:r>
                      <a:endParaRPr lang="es-PE" sz="80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dirty="0">
                          <a:effectLst/>
                        </a:rPr>
                        <a:t>Encargado del proceso de selección de practicantes de la URRHH.</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3570662585"/>
                  </a:ext>
                </a:extLst>
              </a:tr>
              <a:tr h="127030">
                <a:tc>
                  <a:txBody>
                    <a:bodyPr/>
                    <a:lstStyle/>
                    <a:p>
                      <a:r>
                        <a:rPr lang="es-ES" sz="800">
                          <a:effectLst/>
                        </a:rPr>
                        <a:t>Propósito</a:t>
                      </a:r>
                      <a:endParaRPr lang="es-PE" sz="80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dirty="0">
                          <a:effectLst/>
                        </a:rPr>
                        <a:t>El objetivo del CU es permitir el registro de cronogramas de entrevistas.</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696653532"/>
                  </a:ext>
                </a:extLst>
              </a:tr>
              <a:tr h="254060">
                <a:tc>
                  <a:txBody>
                    <a:bodyPr/>
                    <a:lstStyle/>
                    <a:p>
                      <a:r>
                        <a:rPr lang="es-ES" sz="800">
                          <a:effectLst/>
                        </a:rPr>
                        <a:t>Breve descripción</a:t>
                      </a:r>
                      <a:endParaRPr lang="es-PE" sz="80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a:effectLst/>
                        </a:rPr>
                        <a:t>El CU permite al Encargado del proceso de selección de practicantes de la URRHH registrar el cronograma de entrevistas de los candidatos.</a:t>
                      </a:r>
                      <a:endParaRPr lang="es-PE" sz="80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802733142"/>
                  </a:ext>
                </a:extLst>
              </a:tr>
              <a:tr h="254060">
                <a:tc>
                  <a:txBody>
                    <a:bodyPr/>
                    <a:lstStyle/>
                    <a:p>
                      <a:r>
                        <a:rPr lang="es-ES" sz="800">
                          <a:effectLst/>
                        </a:rPr>
                        <a:t>Precondición</a:t>
                      </a:r>
                      <a:endParaRPr lang="es-PE" sz="80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dirty="0">
                          <a:effectLst/>
                        </a:rPr>
                        <a:t>El Encargado del proceso de selección de practicantes de la URRHH debe haber coordinado y programado el cronograma de las entrevistas.</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2276893812"/>
                  </a:ext>
                </a:extLst>
              </a:tr>
              <a:tr h="254060">
                <a:tc>
                  <a:txBody>
                    <a:bodyPr/>
                    <a:lstStyle/>
                    <a:p>
                      <a:r>
                        <a:rPr lang="es-ES" sz="800">
                          <a:effectLst/>
                        </a:rPr>
                        <a:t>Postcondición</a:t>
                      </a:r>
                      <a:endParaRPr lang="es-PE" sz="80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a:effectLst/>
                        </a:rPr>
                        <a:t>El Encargado del proceso de selección de practicantes de la URRHH ha registrado el cronograma de las entrevistas.</a:t>
                      </a:r>
                      <a:endParaRPr lang="es-PE" sz="80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4080065139"/>
                  </a:ext>
                </a:extLst>
              </a:tr>
              <a:tr h="254060">
                <a:tc>
                  <a:txBody>
                    <a:bodyPr/>
                    <a:lstStyle/>
                    <a:p>
                      <a:r>
                        <a:rPr lang="es-ES" sz="800" dirty="0">
                          <a:effectLst/>
                        </a:rPr>
                        <a:t>Evento disparador</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dirty="0">
                          <a:effectLst/>
                        </a:rPr>
                        <a:t>El CU inicia cuando el Encargado del proceso de selección de practicantes de la URRHH pulsa el botón “Registrar Cronograma de entrevistas”.</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970569254"/>
                  </a:ext>
                </a:extLst>
              </a:tr>
              <a:tr h="3923107">
                <a:tc>
                  <a:txBody>
                    <a:bodyPr/>
                    <a:lstStyle/>
                    <a:p>
                      <a:pPr algn="ctr"/>
                      <a:r>
                        <a:rPr lang="es-ES" sz="800" dirty="0">
                          <a:effectLst/>
                        </a:rPr>
                        <a:t>Flujo Básico</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pPr marL="342900" lvl="0" indent="-342900">
                        <a:lnSpc>
                          <a:spcPct val="107000"/>
                        </a:lnSpc>
                        <a:buFont typeface="+mj-lt"/>
                        <a:buAutoNum type="arabicPeriod"/>
                      </a:pPr>
                      <a:r>
                        <a:rPr lang="es-PE" sz="800" dirty="0">
                          <a:effectLst/>
                        </a:rPr>
                        <a:t>El caso de uso comienza cuando el Encargado de proceso de selección selecciona “Cronograma de entrevistas” en el menú principal.</a:t>
                      </a:r>
                    </a:p>
                    <a:p>
                      <a:pPr marL="342900" lvl="0" indent="-342900">
                        <a:lnSpc>
                          <a:spcPct val="107000"/>
                        </a:lnSpc>
                        <a:buFont typeface="+mj-lt"/>
                        <a:buAutoNum type="arabicPeriod"/>
                      </a:pPr>
                      <a:r>
                        <a:rPr lang="es-PE" sz="800" dirty="0">
                          <a:effectLst/>
                        </a:rPr>
                        <a:t>El sistema muestra la interfaz “Registrar Cronograma de Entrevistas” un formulario con los siguientes datos:</a:t>
                      </a:r>
                    </a:p>
                    <a:p>
                      <a:pPr marL="342900" lvl="0" indent="-342900">
                        <a:lnSpc>
                          <a:spcPct val="106000"/>
                        </a:lnSpc>
                        <a:buFont typeface="Symbol" panose="05050102010706020507" pitchFamily="18" charset="2"/>
                        <a:buChar char=""/>
                      </a:pPr>
                      <a:r>
                        <a:rPr lang="es-PE" sz="800" dirty="0">
                          <a:effectLst/>
                        </a:rPr>
                        <a:t>Área de postulación: Lista despegable de las áreas en donde aspira postular.</a:t>
                      </a:r>
                    </a:p>
                    <a:p>
                      <a:pPr marL="342900" lvl="0" indent="-342900">
                        <a:lnSpc>
                          <a:spcPct val="106000"/>
                        </a:lnSpc>
                        <a:buFont typeface="Symbol" panose="05050102010706020507" pitchFamily="18" charset="2"/>
                        <a:buChar char=""/>
                      </a:pPr>
                      <a:r>
                        <a:rPr lang="es-PE" sz="800" dirty="0">
                          <a:effectLst/>
                        </a:rPr>
                        <a:t>Datos del postulante: Lista despegable de los tipos de documentos (DNI, Pasaporte, Carné de extranjería, carné de FFAA, carné de FFPP, partida de Nacimiento. etc.) documento de identidad, Nombres, Apellidos y fecha de nacimiento.</a:t>
                      </a:r>
                    </a:p>
                    <a:p>
                      <a:pPr marL="342900" lvl="0" indent="-342900">
                        <a:lnSpc>
                          <a:spcPct val="106000"/>
                        </a:lnSpc>
                        <a:buFont typeface="Symbol" panose="05050102010706020507" pitchFamily="18" charset="2"/>
                        <a:buChar char=""/>
                      </a:pPr>
                      <a:r>
                        <a:rPr lang="es-PE" sz="800" dirty="0">
                          <a:effectLst/>
                        </a:rPr>
                        <a:t>Datos de Cronograma: Se obtiene la fecha, hora, lugar en donde se realizará las entrevistas y una caja de </a:t>
                      </a:r>
                      <a:r>
                        <a:rPr lang="es-PE" sz="800" dirty="0" err="1">
                          <a:effectLst/>
                        </a:rPr>
                        <a:t>checkbox</a:t>
                      </a:r>
                      <a:r>
                        <a:rPr lang="es-PE" sz="800" dirty="0">
                          <a:effectLst/>
                        </a:rPr>
                        <a:t> donde se señalará si la entrevista será Virtual o Presencial.</a:t>
                      </a:r>
                    </a:p>
                    <a:p>
                      <a:pPr marL="342900" lvl="0" indent="-342900">
                        <a:lnSpc>
                          <a:spcPct val="106000"/>
                        </a:lnSpc>
                        <a:buFont typeface="Symbol" panose="05050102010706020507" pitchFamily="18" charset="2"/>
                        <a:buChar char=""/>
                      </a:pPr>
                      <a:r>
                        <a:rPr lang="es-PE" sz="800" dirty="0">
                          <a:effectLst/>
                        </a:rPr>
                        <a:t>Datos Encargado: Se obtiene al encargado, con un botón Buscar, para adquirir los nombres de aquel. </a:t>
                      </a:r>
                    </a:p>
                    <a:p>
                      <a:pPr marL="457200">
                        <a:lnSpc>
                          <a:spcPct val="107000"/>
                        </a:lnSpc>
                      </a:pPr>
                      <a:r>
                        <a:rPr lang="es-PE" sz="800" dirty="0">
                          <a:effectLst/>
                        </a:rPr>
                        <a:t>Además de las opciones: Registrar y Limpiar</a:t>
                      </a:r>
                    </a:p>
                    <a:p>
                      <a:pPr marL="342900" lvl="0" indent="-342900">
                        <a:lnSpc>
                          <a:spcPct val="107000"/>
                        </a:lnSpc>
                        <a:buFont typeface="+mj-lt"/>
                        <a:buAutoNum type="arabicPeriod"/>
                      </a:pPr>
                      <a:r>
                        <a:rPr lang="es-PE" sz="800" dirty="0">
                          <a:effectLst/>
                        </a:rPr>
                        <a:t>El Encargado del proceso de selección ingresa el área de postulación, selecciona el tipo de documento del postulante, ingresa el número de documento, sus nombres, apellidos, fecha de nacimiento, la fecha y hora correspondiente de las entrevistas, marcará la modalidad de la entrevista, el lugar y pulsará el botón “Buscar” para obtener al Encargado que realizará las entrevistas.</a:t>
                      </a:r>
                    </a:p>
                    <a:p>
                      <a:pPr marL="342900" lvl="0" indent="-342900">
                        <a:lnSpc>
                          <a:spcPct val="107000"/>
                        </a:lnSpc>
                        <a:buFont typeface="+mj-lt"/>
                        <a:buAutoNum type="arabicPeriod"/>
                      </a:pPr>
                      <a:r>
                        <a:rPr lang="es-PE" sz="800" dirty="0">
                          <a:effectLst/>
                        </a:rPr>
                        <a:t>El Encargado del proceso de selección de practicantes de la URRHH pulsa el botón “Registrar”.</a:t>
                      </a:r>
                    </a:p>
                    <a:p>
                      <a:pPr marL="342900" lvl="0" indent="-342900">
                        <a:lnSpc>
                          <a:spcPct val="107000"/>
                        </a:lnSpc>
                        <a:buFont typeface="+mj-lt"/>
                        <a:buAutoNum type="arabicPeriod"/>
                      </a:pPr>
                      <a:r>
                        <a:rPr lang="es-PE" sz="800" dirty="0">
                          <a:effectLst/>
                        </a:rPr>
                        <a:t>El sistema muestra información de resumen (MSG) del cronograma de las entrevistas pidiendo confirmación del registro al Encargado del proceso de selección.</a:t>
                      </a:r>
                    </a:p>
                    <a:p>
                      <a:pPr marL="457200">
                        <a:lnSpc>
                          <a:spcPct val="107000"/>
                        </a:lnSpc>
                      </a:pPr>
                      <a:r>
                        <a:rPr lang="es-PE" sz="800" dirty="0">
                          <a:effectLst/>
                        </a:rPr>
                        <a:t>Además de las opciones: Aceptar y Regresar</a:t>
                      </a:r>
                    </a:p>
                    <a:p>
                      <a:pPr marL="342900" lvl="0" indent="-342900">
                        <a:lnSpc>
                          <a:spcPct val="107000"/>
                        </a:lnSpc>
                        <a:buFont typeface="+mj-lt"/>
                        <a:buAutoNum type="arabicPeriod"/>
                      </a:pPr>
                      <a:r>
                        <a:rPr lang="es-PE" sz="800" dirty="0">
                          <a:effectLst/>
                        </a:rPr>
                        <a:t>El Encargado del proceso de selección de practicantes de la URRHH confirma el registro pulsando en “Aceptar”.</a:t>
                      </a:r>
                    </a:p>
                    <a:p>
                      <a:pPr marL="342900" lvl="0" indent="-342900">
                        <a:lnSpc>
                          <a:spcPct val="107000"/>
                        </a:lnSpc>
                        <a:spcAft>
                          <a:spcPts val="800"/>
                        </a:spcAft>
                        <a:buFont typeface="+mj-lt"/>
                        <a:buAutoNum type="arabicPeriod"/>
                      </a:pPr>
                      <a:r>
                        <a:rPr lang="es-PE" sz="800" dirty="0">
                          <a:effectLst/>
                        </a:rPr>
                        <a:t>El sistema registra el cronograma de entrevistas, se cierra la interfaz y el caso de uso termina.</a:t>
                      </a:r>
                      <a:endParaRPr lang="es-P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806" marR="28806" marT="0" marB="0" anchor="ctr"/>
                </a:tc>
                <a:extLst>
                  <a:ext uri="{0D108BD9-81ED-4DB2-BD59-A6C34878D82A}">
                    <a16:rowId xmlns:a16="http://schemas.microsoft.com/office/drawing/2014/main" val="2378752098"/>
                  </a:ext>
                </a:extLst>
              </a:tr>
              <a:tr h="127030">
                <a:tc>
                  <a:txBody>
                    <a:bodyPr/>
                    <a:lstStyle/>
                    <a:p>
                      <a:r>
                        <a:rPr lang="es-ES" sz="800" dirty="0" err="1">
                          <a:effectLst/>
                        </a:rPr>
                        <a:t>Subflujos</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dirty="0">
                          <a:effectLst/>
                        </a:rPr>
                        <a:t>Ninguno.</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295219528"/>
                  </a:ext>
                </a:extLst>
              </a:tr>
              <a:tr h="381090">
                <a:tc>
                  <a:txBody>
                    <a:bodyPr/>
                    <a:lstStyle/>
                    <a:p>
                      <a:r>
                        <a:rPr lang="es-ES" sz="800" dirty="0">
                          <a:effectLst/>
                        </a:rPr>
                        <a:t>Flujos Alternos</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dirty="0">
                          <a:effectLst/>
                        </a:rPr>
                        <a:t>&lt;Regresar&gt;</a:t>
                      </a:r>
                      <a:endParaRPr lang="es-PE" sz="800" dirty="0">
                        <a:effectLst/>
                      </a:endParaRPr>
                    </a:p>
                    <a:p>
                      <a:r>
                        <a:rPr lang="es-ES" sz="800" dirty="0">
                          <a:effectLst/>
                        </a:rPr>
                        <a:t>Si el Encargado de Selección solicita “Regresar” antes de Registrar el cronograma, el sistema cierra la interfaz y retorna al inicio del caso.</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1711488125"/>
                  </a:ext>
                </a:extLst>
              </a:tr>
              <a:tr h="127030">
                <a:tc>
                  <a:txBody>
                    <a:bodyPr/>
                    <a:lstStyle/>
                    <a:p>
                      <a:r>
                        <a:rPr lang="es-ES" sz="800">
                          <a:effectLst/>
                        </a:rPr>
                        <a:t>Puntos de extensión</a:t>
                      </a:r>
                      <a:endParaRPr lang="es-PE" sz="80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dirty="0">
                          <a:effectLst/>
                        </a:rPr>
                        <a:t>Ninguno.</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865539627"/>
                  </a:ext>
                </a:extLst>
              </a:tr>
              <a:tr h="325375">
                <a:tc>
                  <a:txBody>
                    <a:bodyPr/>
                    <a:lstStyle/>
                    <a:p>
                      <a:r>
                        <a:rPr lang="es-ES" sz="800" dirty="0">
                          <a:effectLst/>
                        </a:rPr>
                        <a:t>Requerimientos Funcionales asociados</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dirty="0">
                          <a:effectLst/>
                        </a:rPr>
                        <a:t>RF-010: El sistema debe permitir al Encargado del proceso de selección de practicantes de la URRHH registrar el cronograma de entrevistas.</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13312221"/>
                  </a:ext>
                </a:extLst>
              </a:tr>
              <a:tr h="127030">
                <a:tc>
                  <a:txBody>
                    <a:bodyPr/>
                    <a:lstStyle/>
                    <a:p>
                      <a:r>
                        <a:rPr lang="es-ES" sz="800" dirty="0">
                          <a:effectLst/>
                        </a:rPr>
                        <a:t>Requisitos especiales</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tc>
                  <a:txBody>
                    <a:bodyPr/>
                    <a:lstStyle/>
                    <a:p>
                      <a:r>
                        <a:rPr lang="es-ES" sz="800" dirty="0">
                          <a:effectLst/>
                        </a:rPr>
                        <a:t>Ninguno.</a:t>
                      </a:r>
                      <a:endParaRPr lang="es-PE" sz="800" dirty="0">
                        <a:effectLst/>
                        <a:latin typeface="Times New Roman" panose="02020603050405020304" pitchFamily="18" charset="0"/>
                        <a:ea typeface="Times New Roman" panose="02020603050405020304" pitchFamily="18" charset="0"/>
                      </a:endParaRPr>
                    </a:p>
                  </a:txBody>
                  <a:tcPr marL="28806" marR="28806" marT="0" marB="0" anchor="ctr"/>
                </a:tc>
                <a:extLst>
                  <a:ext uri="{0D108BD9-81ED-4DB2-BD59-A6C34878D82A}">
                    <a16:rowId xmlns:a16="http://schemas.microsoft.com/office/drawing/2014/main" val="131387022"/>
                  </a:ext>
                </a:extLst>
              </a:tr>
            </a:tbl>
          </a:graphicData>
        </a:graphic>
      </p:graphicFrame>
    </p:spTree>
    <p:extLst>
      <p:ext uri="{BB962C8B-B14F-4D97-AF65-F5344CB8AC3E}">
        <p14:creationId xmlns:p14="http://schemas.microsoft.com/office/powerpoint/2010/main" val="146876607"/>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721</TotalTime>
  <Words>3498</Words>
  <Application>Microsoft Office PowerPoint</Application>
  <PresentationFormat>Panorámica</PresentationFormat>
  <Paragraphs>313</Paragraphs>
  <Slides>34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34</vt:i4>
      </vt:variant>
    </vt:vector>
  </HeadingPairs>
  <TitlesOfParts>
    <vt:vector size="41" baseType="lpstr">
      <vt:lpstr>Arial</vt:lpstr>
      <vt:lpstr>Calibri</vt:lpstr>
      <vt:lpstr>Gill Sans MT</vt:lpstr>
      <vt:lpstr>Impact</vt:lpstr>
      <vt:lpstr>Symbol</vt:lpstr>
      <vt:lpstr>Times New Roman</vt:lpstr>
      <vt:lpstr>Distintivo</vt:lpstr>
      <vt:lpstr>SUSTENTACIÓN FINAL DE PROYECTO – ADS II</vt:lpstr>
      <vt:lpstr>INTEGRANTES</vt:lpstr>
      <vt:lpstr>Caso de estudio </vt:lpstr>
      <vt:lpstr>Diagrama General del CU</vt:lpstr>
      <vt:lpstr>Modelo de análisis</vt:lpstr>
      <vt:lpstr>Presentación de PowerPoint</vt:lpstr>
      <vt:lpstr>- Arquitectura de análisis</vt:lpstr>
      <vt:lpstr>ECU – Registrar base del concurso</vt:lpstr>
      <vt:lpstr>ECU – Registrar cronograma de entrevistas</vt:lpstr>
      <vt:lpstr>ECU – Registrar resultados de entrevistas</vt:lpstr>
      <vt:lpstr>ECU – Registrar CV de postulante</vt:lpstr>
      <vt:lpstr>ECU – Registrar resultados de selección</vt:lpstr>
      <vt:lpstr>- Diagrama de clases de análisis (registrar base del concurso)</vt:lpstr>
      <vt:lpstr>- Diagrama de comunicación (registrar base del concurso)</vt:lpstr>
      <vt:lpstr>- Diagrama de clases de análisis (Registrar cronograma de entrevista)</vt:lpstr>
      <vt:lpstr>- Diagrama de comunicación (Registrar cronograma de entrevista)</vt:lpstr>
      <vt:lpstr>- Diagrama de clases de análisis (Registrar resultados de entrevistas)</vt:lpstr>
      <vt:lpstr>- Diagrama de comunicación (Registrar resultados de entrevistas)</vt:lpstr>
      <vt:lpstr>- Diagrama de clases de análisis (Registrar resultados de selección)</vt:lpstr>
      <vt:lpstr>- Diagrama de comunicación (Registrar resultados de selección)</vt:lpstr>
      <vt:lpstr>- Diagrama de clases de análisis (Registrar CV de postulante)</vt:lpstr>
      <vt:lpstr>- Diagrama de comunicación (Registrar CV de postulante)</vt:lpstr>
      <vt:lpstr>Modelo de diseño</vt:lpstr>
      <vt:lpstr>Diagrama de clases de diseño (Registrar Bases De Concurso)</vt:lpstr>
      <vt:lpstr>Diagrama de secuencia - Registrar Bases De Concurso</vt:lpstr>
      <vt:lpstr>Diagrama de clases de diseño (Registrar cronograma de entrevista)</vt:lpstr>
      <vt:lpstr>Diagrama de secuencia - Registrar cronograma de entrevista</vt:lpstr>
      <vt:lpstr>Diagrama de clases de diseño (Registrar resultados de entrevista)</vt:lpstr>
      <vt:lpstr>Diagrama de secuencia - Registrar resultados de entrevista</vt:lpstr>
      <vt:lpstr>Diagrama de clases de diseño (Registrar CVS de postulantes)</vt:lpstr>
      <vt:lpstr>Diagrama de secuencia - Registrar CVS de postulantes</vt:lpstr>
      <vt:lpstr>Diagrama de clases de diseño (Registrar resultados de Selección )</vt:lpstr>
      <vt:lpstr>Diagrama de secuencia - Registrar resultados de Selección </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AVANCE DE PROYECTO – ADS II</dc:title>
  <dc:creator>SUITE</dc:creator>
  <cp:lastModifiedBy>Nicolas Adanaque Leon</cp:lastModifiedBy>
  <cp:revision>100</cp:revision>
  <dcterms:created xsi:type="dcterms:W3CDTF">2022-11-03T19:50:24Z</dcterms:created>
  <dcterms:modified xsi:type="dcterms:W3CDTF">2022-12-01T20:30:31Z</dcterms:modified>
</cp:coreProperties>
</file>