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Lst>
  <p:sldSz cy="5143500" cx="9144000"/>
  <p:notesSz cx="6858000" cy="9144000"/>
  <p:embeddedFontLst>
    <p:embeddedFont>
      <p:font typeface="Raleway"/>
      <p:regular r:id="rId20"/>
      <p:bold r:id="rId21"/>
      <p:italic r:id="rId22"/>
      <p:boldItalic r:id="rId23"/>
    </p:embeddedFont>
    <p:embeddedFont>
      <p:font typeface="Lato"/>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63D15C4-7EC7-43CC-8F50-C1BC046CC594}">
  <a:tblStyle styleId="{863D15C4-7EC7-43CC-8F50-C1BC046CC594}"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aleway-regular.fntdata"/><Relationship Id="rId22" Type="http://schemas.openxmlformats.org/officeDocument/2006/relationships/font" Target="fonts/Raleway-italic.fntdata"/><Relationship Id="rId21" Type="http://schemas.openxmlformats.org/officeDocument/2006/relationships/font" Target="fonts/Raleway-bold.fntdata"/><Relationship Id="rId24" Type="http://schemas.openxmlformats.org/officeDocument/2006/relationships/font" Target="fonts/Lato-regular.fntdata"/><Relationship Id="rId23" Type="http://schemas.openxmlformats.org/officeDocument/2006/relationships/font" Target="fonts/Raleway-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Lato-italic.fntdata"/><Relationship Id="rId25" Type="http://schemas.openxmlformats.org/officeDocument/2006/relationships/font" Target="fonts/Lato-bold.fntdata"/><Relationship Id="rId27" Type="http://schemas.openxmlformats.org/officeDocument/2006/relationships/font" Target="fonts/Lato-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166bef5ed52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166bef5ed52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167e72ae82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167e72ae82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167e72ae82f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167e72ae82f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167e72ae82f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167e72ae82f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66a85755a1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66a85755a1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166bef5ed52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166bef5ed52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166a85755a1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166a85755a1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166a85755a1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166a85755a1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166bef5ed52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166bef5ed52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166bef5ed52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166bef5ed52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66bef5ed52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66bef5ed52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166bef5ed52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166bef5ed52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it"/>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8.jpg"/><Relationship Id="rId4" Type="http://schemas.openxmlformats.org/officeDocument/2006/relationships/image" Target="../media/image9.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6.jpg"/><Relationship Id="rId4" Type="http://schemas.openxmlformats.org/officeDocument/2006/relationships/image" Target="../media/image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github.com/Enzossssss/TicTacToe-and-Connect4-using-AI.git" TargetMode="External"/><Relationship Id="rId4" Type="http://schemas.openxmlformats.org/officeDocument/2006/relationships/image" Target="../media/image17.png"/><Relationship Id="rId5" Type="http://schemas.openxmlformats.org/officeDocument/2006/relationships/image" Target="../media/image6.gi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4.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jpg"/><Relationship Id="rId4" Type="http://schemas.openxmlformats.org/officeDocument/2006/relationships/image" Target="../media/image1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0.jpg"/><Relationship Id="rId4" Type="http://schemas.openxmlformats.org/officeDocument/2006/relationships/image" Target="../media/image7.jpg"/><Relationship Id="rId5" Type="http://schemas.openxmlformats.org/officeDocument/2006/relationships/image" Target="../media/image13.jpg"/><Relationship Id="rId6" Type="http://schemas.openxmlformats.org/officeDocument/2006/relationships/image" Target="../media/image12.jpg"/><Relationship Id="rId7" Type="http://schemas.openxmlformats.org/officeDocument/2006/relationships/image" Target="../media/image15.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a:t>PROJECT WORK IN FAIKR</a:t>
            </a:r>
            <a:endParaRPr/>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a:t>MIN-MAX </a:t>
            </a:r>
            <a:r>
              <a:rPr lang="it"/>
              <a:t>ALGORITHM INTO BOARD GAMES: CONNECT 4 AND TIC TAC TOE</a:t>
            </a:r>
            <a:r>
              <a:rPr lang="it"/>
              <a:t>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pic>
        <p:nvPicPr>
          <p:cNvPr id="151" name="Google Shape;151;p22"/>
          <p:cNvPicPr preferRelativeResize="0"/>
          <p:nvPr/>
        </p:nvPicPr>
        <p:blipFill>
          <a:blip r:embed="rId3">
            <a:alphaModFix/>
          </a:blip>
          <a:stretch>
            <a:fillRect/>
          </a:stretch>
        </p:blipFill>
        <p:spPr>
          <a:xfrm>
            <a:off x="419825" y="970350"/>
            <a:ext cx="3874325" cy="3484100"/>
          </a:xfrm>
          <a:prstGeom prst="rect">
            <a:avLst/>
          </a:prstGeom>
          <a:noFill/>
          <a:ln>
            <a:noFill/>
          </a:ln>
        </p:spPr>
      </p:pic>
      <p:pic>
        <p:nvPicPr>
          <p:cNvPr id="152" name="Google Shape;152;p22"/>
          <p:cNvPicPr preferRelativeResize="0"/>
          <p:nvPr/>
        </p:nvPicPr>
        <p:blipFill>
          <a:blip r:embed="rId4">
            <a:alphaModFix/>
          </a:blip>
          <a:stretch>
            <a:fillRect/>
          </a:stretch>
        </p:blipFill>
        <p:spPr>
          <a:xfrm>
            <a:off x="4824050" y="954538"/>
            <a:ext cx="3874326" cy="351572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pic>
        <p:nvPicPr>
          <p:cNvPr id="157" name="Google Shape;157;p23"/>
          <p:cNvPicPr preferRelativeResize="0"/>
          <p:nvPr/>
        </p:nvPicPr>
        <p:blipFill>
          <a:blip r:embed="rId3">
            <a:alphaModFix/>
          </a:blip>
          <a:stretch>
            <a:fillRect/>
          </a:stretch>
        </p:blipFill>
        <p:spPr>
          <a:xfrm>
            <a:off x="808775" y="544625"/>
            <a:ext cx="7221650" cy="45988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t>CONNECT 4 RESULTS</a:t>
            </a:r>
            <a:endParaRPr/>
          </a:p>
        </p:txBody>
      </p:sp>
      <p:sp>
        <p:nvSpPr>
          <p:cNvPr id="163" name="Google Shape;163;p24"/>
          <p:cNvSpPr txBox="1"/>
          <p:nvPr>
            <p:ph idx="1" type="body"/>
          </p:nvPr>
        </p:nvSpPr>
        <p:spPr>
          <a:xfrm>
            <a:off x="729450" y="1853850"/>
            <a:ext cx="7953300" cy="2959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Obviously the more difficult of the two.</a:t>
            </a:r>
            <a:endParaRPr/>
          </a:p>
          <a:p>
            <a:pPr indent="0" lvl="0" marL="0" rtl="0" algn="l">
              <a:spcBef>
                <a:spcPts val="1200"/>
              </a:spcBef>
              <a:spcAft>
                <a:spcPts val="0"/>
              </a:spcAft>
              <a:buNone/>
            </a:pPr>
            <a:r>
              <a:rPr lang="it"/>
              <a:t>Here it was necessary to include a more complex strategy than the one used in Tic Tac Toe, which simply evaluated victory, defeat and draw (1, -1 and 0) as seen in the previous slides.</a:t>
            </a:r>
            <a:endParaRPr/>
          </a:p>
          <a:p>
            <a:pPr indent="0" lvl="0" marL="0" rtl="0" algn="l">
              <a:spcBef>
                <a:spcPts val="1200"/>
              </a:spcBef>
              <a:spcAft>
                <a:spcPts val="0"/>
              </a:spcAft>
              <a:buNone/>
            </a:pPr>
            <a:r>
              <a:rPr lang="it"/>
              <a:t>Here the entire search space cannot be explored (at most 6^42 nodes) in fact in order not to wait superhuman times (or saturate the RAM of the pc) I decided to enter a maximum depth (6) so that the waiting time is only a few seconds (in the first few moves, the further you go the more negligible it becomes). The node that is at this maximum depth is worth zero if it is not the victory node for either player (added, of course, to the path node to get there).</a:t>
            </a:r>
            <a:endParaRPr/>
          </a:p>
          <a:p>
            <a:pPr indent="0" lvl="0" marL="0" rtl="0" algn="l">
              <a:spcBef>
                <a:spcPts val="1200"/>
              </a:spcBef>
              <a:spcAft>
                <a:spcPts val="1200"/>
              </a:spcAft>
              <a:buNone/>
            </a:pPr>
            <a:r>
              <a:rPr lang="it"/>
              <a:t>Alpha-Beta cuts is absolutely necessary, compared to Tic Tac Toe, as it allows us to get to a greater depth in less time, and thus greatly improve the performance of the algorithm (from depth 4 to 6 with the same properties).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5"/>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sz="6900"/>
              <a:t>THE END</a:t>
            </a:r>
            <a:endParaRPr sz="6900"/>
          </a:p>
        </p:txBody>
      </p:sp>
      <p:sp>
        <p:nvSpPr>
          <p:cNvPr id="169" name="Google Shape;169;p25"/>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a:t>THANKS FOR LISTENING</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t>IN THIS PRESENTATION:</a:t>
            </a:r>
            <a:endParaRPr/>
          </a:p>
        </p:txBody>
      </p:sp>
      <p:sp>
        <p:nvSpPr>
          <p:cNvPr id="93" name="Google Shape;93;p14"/>
          <p:cNvSpPr txBox="1"/>
          <p:nvPr>
            <p:ph idx="1" type="body"/>
          </p:nvPr>
        </p:nvSpPr>
        <p:spPr>
          <a:xfrm>
            <a:off x="729450" y="1853850"/>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sz="1500"/>
              <a:t>- Describe the traditional algorithm used in board game AI: Min-Max algorithm and Alpha-Beta cuts to reduce the search space.</a:t>
            </a:r>
            <a:endParaRPr sz="1500"/>
          </a:p>
          <a:p>
            <a:pPr indent="0" lvl="0" marL="0" rtl="0" algn="l">
              <a:spcBef>
                <a:spcPts val="1200"/>
              </a:spcBef>
              <a:spcAft>
                <a:spcPts val="0"/>
              </a:spcAft>
              <a:buNone/>
            </a:pPr>
            <a:r>
              <a:rPr lang="it" sz="1500"/>
              <a:t>-Apply this same algorithm to two games taken as examples: Tic Tac Toe and Connect 4. Then explain the two used strategies.</a:t>
            </a:r>
            <a:endParaRPr sz="1500"/>
          </a:p>
          <a:p>
            <a:pPr indent="0" lvl="0" marL="0" rtl="0" algn="l">
              <a:spcBef>
                <a:spcPts val="1200"/>
              </a:spcBef>
              <a:spcAft>
                <a:spcPts val="0"/>
              </a:spcAft>
              <a:buNone/>
            </a:pPr>
            <a:r>
              <a:t/>
            </a:r>
            <a:endParaRPr sz="1200"/>
          </a:p>
          <a:p>
            <a:pPr indent="0" lvl="0" marL="0" rtl="0" algn="l">
              <a:spcBef>
                <a:spcPts val="1200"/>
              </a:spcBef>
              <a:spcAft>
                <a:spcPts val="1200"/>
              </a:spcAft>
              <a:buNone/>
            </a:pPr>
            <a:r>
              <a:t/>
            </a:r>
            <a:endParaRPr/>
          </a:p>
        </p:txBody>
      </p:sp>
      <p:pic>
        <p:nvPicPr>
          <p:cNvPr id="94" name="Google Shape;94;p14"/>
          <p:cNvPicPr preferRelativeResize="0"/>
          <p:nvPr/>
        </p:nvPicPr>
        <p:blipFill>
          <a:blip r:embed="rId3">
            <a:alphaModFix/>
          </a:blip>
          <a:stretch>
            <a:fillRect/>
          </a:stretch>
        </p:blipFill>
        <p:spPr>
          <a:xfrm>
            <a:off x="2340100" y="3248575"/>
            <a:ext cx="1324850" cy="1693650"/>
          </a:xfrm>
          <a:prstGeom prst="rect">
            <a:avLst/>
          </a:prstGeom>
          <a:noFill/>
          <a:ln>
            <a:noFill/>
          </a:ln>
        </p:spPr>
      </p:pic>
      <p:pic>
        <p:nvPicPr>
          <p:cNvPr id="95" name="Google Shape;95;p14"/>
          <p:cNvPicPr preferRelativeResize="0"/>
          <p:nvPr/>
        </p:nvPicPr>
        <p:blipFill>
          <a:blip r:embed="rId4">
            <a:alphaModFix/>
          </a:blip>
          <a:stretch>
            <a:fillRect/>
          </a:stretch>
        </p:blipFill>
        <p:spPr>
          <a:xfrm>
            <a:off x="4430426" y="3248575"/>
            <a:ext cx="2259867" cy="16936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t>USED SETUP</a:t>
            </a:r>
            <a:endParaRPr/>
          </a:p>
        </p:txBody>
      </p:sp>
      <p:sp>
        <p:nvSpPr>
          <p:cNvPr id="101" name="Google Shape;101;p15"/>
          <p:cNvSpPr txBox="1"/>
          <p:nvPr/>
        </p:nvSpPr>
        <p:spPr>
          <a:xfrm>
            <a:off x="786475" y="1887525"/>
            <a:ext cx="7336200" cy="2016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sz="1700">
                <a:solidFill>
                  <a:schemeClr val="accent1"/>
                </a:solidFill>
                <a:latin typeface="Lato"/>
                <a:ea typeface="Lato"/>
                <a:cs typeface="Lato"/>
                <a:sym typeface="Lato"/>
              </a:rPr>
              <a:t>-The whole project was developed using python.</a:t>
            </a:r>
            <a:endParaRPr sz="1700">
              <a:solidFill>
                <a:schemeClr val="accent1"/>
              </a:solidFill>
              <a:latin typeface="Lato"/>
              <a:ea typeface="Lato"/>
              <a:cs typeface="Lato"/>
              <a:sym typeface="Lato"/>
            </a:endParaRPr>
          </a:p>
          <a:p>
            <a:pPr indent="0" lvl="0" marL="0" rtl="0" algn="l">
              <a:spcBef>
                <a:spcPts val="0"/>
              </a:spcBef>
              <a:spcAft>
                <a:spcPts val="0"/>
              </a:spcAft>
              <a:buNone/>
            </a:pPr>
            <a:r>
              <a:t/>
            </a:r>
            <a:endParaRPr sz="1700">
              <a:solidFill>
                <a:schemeClr val="accent1"/>
              </a:solidFill>
              <a:latin typeface="Lato"/>
              <a:ea typeface="Lato"/>
              <a:cs typeface="Lato"/>
              <a:sym typeface="Lato"/>
            </a:endParaRPr>
          </a:p>
          <a:p>
            <a:pPr indent="0" lvl="0" marL="0" rtl="0" algn="l">
              <a:spcBef>
                <a:spcPts val="0"/>
              </a:spcBef>
              <a:spcAft>
                <a:spcPts val="0"/>
              </a:spcAft>
              <a:buNone/>
            </a:pPr>
            <a:r>
              <a:rPr lang="it" sz="1700">
                <a:solidFill>
                  <a:schemeClr val="accent1"/>
                </a:solidFill>
                <a:latin typeface="Lato"/>
                <a:ea typeface="Lato"/>
                <a:cs typeface="Lato"/>
                <a:sym typeface="Lato"/>
              </a:rPr>
              <a:t>-The graphic interface of the games has been implemented with the use of pygame library.</a:t>
            </a:r>
            <a:endParaRPr sz="1700">
              <a:solidFill>
                <a:schemeClr val="accent1"/>
              </a:solidFill>
              <a:latin typeface="Lato"/>
              <a:ea typeface="Lato"/>
              <a:cs typeface="Lato"/>
              <a:sym typeface="Lato"/>
            </a:endParaRPr>
          </a:p>
          <a:p>
            <a:pPr indent="0" lvl="0" marL="0" rtl="0" algn="l">
              <a:spcBef>
                <a:spcPts val="0"/>
              </a:spcBef>
              <a:spcAft>
                <a:spcPts val="0"/>
              </a:spcAft>
              <a:buNone/>
            </a:pPr>
            <a:r>
              <a:t/>
            </a:r>
            <a:endParaRPr sz="1700">
              <a:solidFill>
                <a:schemeClr val="accent1"/>
              </a:solidFill>
              <a:latin typeface="Lato"/>
              <a:ea typeface="Lato"/>
              <a:cs typeface="Lato"/>
              <a:sym typeface="Lato"/>
            </a:endParaRPr>
          </a:p>
          <a:p>
            <a:pPr indent="0" lvl="0" marL="0" rtl="0" algn="l">
              <a:spcBef>
                <a:spcPts val="0"/>
              </a:spcBef>
              <a:spcAft>
                <a:spcPts val="0"/>
              </a:spcAft>
              <a:buNone/>
            </a:pPr>
            <a:r>
              <a:rPr lang="it" sz="1700">
                <a:solidFill>
                  <a:schemeClr val="accent1"/>
                </a:solidFill>
                <a:latin typeface="Lato"/>
                <a:ea typeface="Lato"/>
                <a:cs typeface="Lato"/>
                <a:sym typeface="Lato"/>
              </a:rPr>
              <a:t>Everything can be downloaded and performed using the instructions indicated at this </a:t>
            </a:r>
            <a:r>
              <a:rPr lang="it" sz="1700" u="sng">
                <a:solidFill>
                  <a:schemeClr val="hlink"/>
                </a:solidFill>
                <a:latin typeface="Lato"/>
                <a:ea typeface="Lato"/>
                <a:cs typeface="Lato"/>
                <a:sym typeface="Lato"/>
                <a:hlinkClick r:id="rId3"/>
              </a:rPr>
              <a:t>link</a:t>
            </a:r>
            <a:r>
              <a:rPr lang="it" sz="1700">
                <a:solidFill>
                  <a:schemeClr val="accent1"/>
                </a:solidFill>
                <a:latin typeface="Lato"/>
                <a:ea typeface="Lato"/>
                <a:cs typeface="Lato"/>
                <a:sym typeface="Lato"/>
              </a:rPr>
              <a:t>.</a:t>
            </a:r>
            <a:endParaRPr sz="1700">
              <a:solidFill>
                <a:schemeClr val="accent1"/>
              </a:solidFill>
              <a:latin typeface="Lato"/>
              <a:ea typeface="Lato"/>
              <a:cs typeface="Lato"/>
              <a:sym typeface="Lato"/>
            </a:endParaRPr>
          </a:p>
        </p:txBody>
      </p:sp>
      <p:pic>
        <p:nvPicPr>
          <p:cNvPr id="102" name="Google Shape;102;p15"/>
          <p:cNvPicPr preferRelativeResize="0"/>
          <p:nvPr/>
        </p:nvPicPr>
        <p:blipFill>
          <a:blip r:embed="rId4">
            <a:alphaModFix/>
          </a:blip>
          <a:stretch>
            <a:fillRect/>
          </a:stretch>
        </p:blipFill>
        <p:spPr>
          <a:xfrm>
            <a:off x="7741450" y="3712125"/>
            <a:ext cx="1318651" cy="1318651"/>
          </a:xfrm>
          <a:prstGeom prst="rect">
            <a:avLst/>
          </a:prstGeom>
          <a:noFill/>
          <a:ln>
            <a:noFill/>
          </a:ln>
        </p:spPr>
      </p:pic>
      <p:pic>
        <p:nvPicPr>
          <p:cNvPr id="103" name="Google Shape;103;p15"/>
          <p:cNvPicPr preferRelativeResize="0"/>
          <p:nvPr/>
        </p:nvPicPr>
        <p:blipFill>
          <a:blip r:embed="rId5">
            <a:alphaModFix/>
          </a:blip>
          <a:stretch>
            <a:fillRect/>
          </a:stretch>
        </p:blipFill>
        <p:spPr>
          <a:xfrm>
            <a:off x="5924550" y="560575"/>
            <a:ext cx="3219450" cy="9525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t>TIC TAC TOE</a:t>
            </a:r>
            <a:endParaRPr/>
          </a:p>
        </p:txBody>
      </p:sp>
      <p:pic>
        <p:nvPicPr>
          <p:cNvPr id="109" name="Google Shape;109;p16"/>
          <p:cNvPicPr preferRelativeResize="0"/>
          <p:nvPr/>
        </p:nvPicPr>
        <p:blipFill>
          <a:blip r:embed="rId3">
            <a:alphaModFix/>
          </a:blip>
          <a:stretch>
            <a:fillRect/>
          </a:stretch>
        </p:blipFill>
        <p:spPr>
          <a:xfrm>
            <a:off x="2102963" y="1853851"/>
            <a:ext cx="4938074" cy="31904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pic>
        <p:nvPicPr>
          <p:cNvPr id="114" name="Google Shape;114;p17"/>
          <p:cNvPicPr preferRelativeResize="0"/>
          <p:nvPr/>
        </p:nvPicPr>
        <p:blipFill>
          <a:blip r:embed="rId3">
            <a:alphaModFix/>
          </a:blip>
          <a:stretch>
            <a:fillRect/>
          </a:stretch>
        </p:blipFill>
        <p:spPr>
          <a:xfrm>
            <a:off x="3066750" y="519075"/>
            <a:ext cx="6077251" cy="4624425"/>
          </a:xfrm>
          <a:prstGeom prst="rect">
            <a:avLst/>
          </a:prstGeom>
          <a:noFill/>
          <a:ln>
            <a:noFill/>
          </a:ln>
        </p:spPr>
      </p:pic>
      <p:sp>
        <p:nvSpPr>
          <p:cNvPr id="115" name="Google Shape;115;p17"/>
          <p:cNvSpPr txBox="1"/>
          <p:nvPr/>
        </p:nvSpPr>
        <p:spPr>
          <a:xfrm>
            <a:off x="346050" y="1415625"/>
            <a:ext cx="24066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sz="2400">
                <a:solidFill>
                  <a:srgbClr val="3D85C6"/>
                </a:solidFill>
                <a:latin typeface="Lato"/>
                <a:ea typeface="Lato"/>
                <a:cs typeface="Lato"/>
                <a:sym typeface="Lato"/>
              </a:rPr>
              <a:t>O </a:t>
            </a:r>
            <a:r>
              <a:rPr lang="it">
                <a:latin typeface="Lato"/>
                <a:ea typeface="Lato"/>
                <a:cs typeface="Lato"/>
                <a:sym typeface="Lato"/>
              </a:rPr>
              <a:t>MINIMIZE</a:t>
            </a:r>
            <a:endParaRPr>
              <a:latin typeface="Lato"/>
              <a:ea typeface="Lato"/>
              <a:cs typeface="Lato"/>
              <a:sym typeface="Lato"/>
            </a:endParaRPr>
          </a:p>
          <a:p>
            <a:pPr indent="0" lvl="0" marL="0" rtl="0" algn="l">
              <a:spcBef>
                <a:spcPts val="0"/>
              </a:spcBef>
              <a:spcAft>
                <a:spcPts val="0"/>
              </a:spcAft>
              <a:buNone/>
            </a:pPr>
            <a:r>
              <a:rPr lang="it" sz="2400">
                <a:solidFill>
                  <a:srgbClr val="6AA84F"/>
                </a:solidFill>
                <a:latin typeface="Lato"/>
                <a:ea typeface="Lato"/>
                <a:cs typeface="Lato"/>
                <a:sym typeface="Lato"/>
              </a:rPr>
              <a:t>X </a:t>
            </a:r>
            <a:r>
              <a:rPr lang="it">
                <a:latin typeface="Lato"/>
                <a:ea typeface="Lato"/>
                <a:cs typeface="Lato"/>
                <a:sym typeface="Lato"/>
              </a:rPr>
              <a:t>MAXIMIZE</a:t>
            </a:r>
            <a:endParaRPr>
              <a:latin typeface="Lato"/>
              <a:ea typeface="Lato"/>
              <a:cs typeface="Lato"/>
              <a:sym typeface="Lato"/>
            </a:endParaRPr>
          </a:p>
        </p:txBody>
      </p:sp>
      <p:graphicFrame>
        <p:nvGraphicFramePr>
          <p:cNvPr id="116" name="Google Shape;116;p17"/>
          <p:cNvGraphicFramePr/>
          <p:nvPr/>
        </p:nvGraphicFramePr>
        <p:xfrm>
          <a:off x="346050" y="2571750"/>
          <a:ext cx="3000000" cy="3000000"/>
        </p:xfrm>
        <a:graphic>
          <a:graphicData uri="http://schemas.openxmlformats.org/drawingml/2006/table">
            <a:tbl>
              <a:tblPr>
                <a:noFill/>
                <a:tableStyleId>{863D15C4-7EC7-43CC-8F50-C1BC046CC594}</a:tableStyleId>
              </a:tblPr>
              <a:tblGrid>
                <a:gridCol w="1316675"/>
                <a:gridCol w="1316675"/>
              </a:tblGrid>
              <a:tr h="593825">
                <a:tc>
                  <a:txBody>
                    <a:bodyPr/>
                    <a:lstStyle/>
                    <a:p>
                      <a:pPr indent="0" lvl="0" marL="0" rtl="0" algn="l">
                        <a:spcBef>
                          <a:spcPts val="0"/>
                        </a:spcBef>
                        <a:spcAft>
                          <a:spcPts val="0"/>
                        </a:spcAft>
                        <a:buNone/>
                      </a:pPr>
                      <a:r>
                        <a:rPr lang="it"/>
                        <a:t>TERMINAL CASES</a:t>
                      </a:r>
                      <a:endParaRPr/>
                    </a:p>
                  </a:txBody>
                  <a:tcPr marT="91425" marB="91425" marR="91425" marL="91425"/>
                </a:tc>
                <a:tc>
                  <a:txBody>
                    <a:bodyPr/>
                    <a:lstStyle/>
                    <a:p>
                      <a:pPr indent="0" lvl="0" marL="0" rtl="0" algn="l">
                        <a:spcBef>
                          <a:spcPts val="0"/>
                        </a:spcBef>
                        <a:spcAft>
                          <a:spcPts val="0"/>
                        </a:spcAft>
                        <a:buNone/>
                      </a:pPr>
                      <a:r>
                        <a:rPr lang="it"/>
                        <a:t>EVALUATION</a:t>
                      </a:r>
                      <a:endParaRPr/>
                    </a:p>
                  </a:txBody>
                  <a:tcPr marT="91425" marB="91425" marR="91425" marL="91425"/>
                </a:tc>
              </a:tr>
              <a:tr h="494575">
                <a:tc>
                  <a:txBody>
                    <a:bodyPr/>
                    <a:lstStyle/>
                    <a:p>
                      <a:pPr indent="0" lvl="0" marL="0" rtl="0" algn="ctr">
                        <a:spcBef>
                          <a:spcPts val="0"/>
                        </a:spcBef>
                        <a:spcAft>
                          <a:spcPts val="0"/>
                        </a:spcAft>
                        <a:buNone/>
                      </a:pPr>
                      <a:r>
                        <a:rPr lang="it" sz="2400">
                          <a:solidFill>
                            <a:srgbClr val="3D85C6"/>
                          </a:solidFill>
                          <a:latin typeface="Lato"/>
                          <a:ea typeface="Lato"/>
                          <a:cs typeface="Lato"/>
                          <a:sym typeface="Lato"/>
                        </a:rPr>
                        <a:t>O </a:t>
                      </a:r>
                      <a:r>
                        <a:rPr lang="it">
                          <a:latin typeface="Lato"/>
                          <a:ea typeface="Lato"/>
                          <a:cs typeface="Lato"/>
                          <a:sym typeface="Lato"/>
                        </a:rPr>
                        <a:t>WINS</a:t>
                      </a:r>
                      <a:endParaRPr/>
                    </a:p>
                  </a:txBody>
                  <a:tcPr marT="91425" marB="91425" marR="91425" marL="91425"/>
                </a:tc>
                <a:tc>
                  <a:txBody>
                    <a:bodyPr/>
                    <a:lstStyle/>
                    <a:p>
                      <a:pPr indent="0" lvl="0" marL="0" rtl="0" algn="ctr">
                        <a:spcBef>
                          <a:spcPts val="0"/>
                        </a:spcBef>
                        <a:spcAft>
                          <a:spcPts val="0"/>
                        </a:spcAft>
                        <a:buNone/>
                      </a:pPr>
                      <a:r>
                        <a:rPr lang="it" sz="2200"/>
                        <a:t>-1</a:t>
                      </a:r>
                      <a:endParaRPr sz="2200"/>
                    </a:p>
                  </a:txBody>
                  <a:tcPr marT="91425" marB="91425" marR="91425" marL="91425"/>
                </a:tc>
              </a:tr>
              <a:tr h="624975">
                <a:tc>
                  <a:txBody>
                    <a:bodyPr/>
                    <a:lstStyle/>
                    <a:p>
                      <a:pPr indent="0" lvl="0" marL="0" rtl="0" algn="ctr">
                        <a:spcBef>
                          <a:spcPts val="0"/>
                        </a:spcBef>
                        <a:spcAft>
                          <a:spcPts val="0"/>
                        </a:spcAft>
                        <a:buNone/>
                      </a:pPr>
                      <a:r>
                        <a:rPr lang="it" sz="2400">
                          <a:solidFill>
                            <a:srgbClr val="6AA84F"/>
                          </a:solidFill>
                          <a:latin typeface="Lato"/>
                          <a:ea typeface="Lato"/>
                          <a:cs typeface="Lato"/>
                          <a:sym typeface="Lato"/>
                        </a:rPr>
                        <a:t>X </a:t>
                      </a:r>
                      <a:r>
                        <a:rPr lang="it">
                          <a:latin typeface="Lato"/>
                          <a:ea typeface="Lato"/>
                          <a:cs typeface="Lato"/>
                          <a:sym typeface="Lato"/>
                        </a:rPr>
                        <a:t>WINS</a:t>
                      </a:r>
                      <a:endParaRPr/>
                    </a:p>
                  </a:txBody>
                  <a:tcPr marT="91425" marB="91425" marR="91425" marL="91425"/>
                </a:tc>
                <a:tc>
                  <a:txBody>
                    <a:bodyPr/>
                    <a:lstStyle/>
                    <a:p>
                      <a:pPr indent="0" lvl="0" marL="0" rtl="0" algn="ctr">
                        <a:spcBef>
                          <a:spcPts val="0"/>
                        </a:spcBef>
                        <a:spcAft>
                          <a:spcPts val="0"/>
                        </a:spcAft>
                        <a:buNone/>
                      </a:pPr>
                      <a:r>
                        <a:rPr lang="it" sz="2200"/>
                        <a:t>+</a:t>
                      </a:r>
                      <a:r>
                        <a:rPr lang="it" sz="2200"/>
                        <a:t>1</a:t>
                      </a:r>
                      <a:endParaRPr/>
                    </a:p>
                  </a:txBody>
                  <a:tcPr marT="91425" marB="91425" marR="91425" marL="91425"/>
                </a:tc>
              </a:tr>
              <a:tr h="443675">
                <a:tc>
                  <a:txBody>
                    <a:bodyPr/>
                    <a:lstStyle/>
                    <a:p>
                      <a:pPr indent="0" lvl="0" marL="0" rtl="0" algn="ctr">
                        <a:spcBef>
                          <a:spcPts val="0"/>
                        </a:spcBef>
                        <a:spcAft>
                          <a:spcPts val="0"/>
                        </a:spcAft>
                        <a:buNone/>
                      </a:pPr>
                      <a:r>
                        <a:rPr lang="it">
                          <a:latin typeface="Lato"/>
                          <a:ea typeface="Lato"/>
                          <a:cs typeface="Lato"/>
                          <a:sym typeface="Lato"/>
                        </a:rPr>
                        <a:t>DRAW</a:t>
                      </a:r>
                      <a:endParaRPr/>
                    </a:p>
                  </a:txBody>
                  <a:tcPr marT="91425" marB="91425" marR="91425" marL="91425"/>
                </a:tc>
                <a:tc>
                  <a:txBody>
                    <a:bodyPr/>
                    <a:lstStyle/>
                    <a:p>
                      <a:pPr indent="0" lvl="0" marL="0" rtl="0" algn="ctr">
                        <a:spcBef>
                          <a:spcPts val="0"/>
                        </a:spcBef>
                        <a:spcAft>
                          <a:spcPts val="0"/>
                        </a:spcAft>
                        <a:buNone/>
                      </a:pPr>
                      <a:r>
                        <a:rPr lang="it" sz="2200"/>
                        <a:t>0</a:t>
                      </a:r>
                      <a:endParaRPr/>
                    </a:p>
                  </a:txBody>
                  <a:tcPr marT="91425" marB="91425" marR="91425" marL="91425"/>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pic>
        <p:nvPicPr>
          <p:cNvPr id="121" name="Google Shape;121;p18"/>
          <p:cNvPicPr preferRelativeResize="0"/>
          <p:nvPr/>
        </p:nvPicPr>
        <p:blipFill>
          <a:blip r:embed="rId3">
            <a:alphaModFix/>
          </a:blip>
          <a:stretch>
            <a:fillRect/>
          </a:stretch>
        </p:blipFill>
        <p:spPr>
          <a:xfrm>
            <a:off x="89500" y="1043150"/>
            <a:ext cx="4251798" cy="3452925"/>
          </a:xfrm>
          <a:prstGeom prst="rect">
            <a:avLst/>
          </a:prstGeom>
          <a:noFill/>
          <a:ln>
            <a:noFill/>
          </a:ln>
        </p:spPr>
      </p:pic>
      <p:pic>
        <p:nvPicPr>
          <p:cNvPr id="122" name="Google Shape;122;p18"/>
          <p:cNvPicPr preferRelativeResize="0"/>
          <p:nvPr/>
        </p:nvPicPr>
        <p:blipFill>
          <a:blip r:embed="rId4">
            <a:alphaModFix/>
          </a:blip>
          <a:stretch>
            <a:fillRect/>
          </a:stretch>
        </p:blipFill>
        <p:spPr>
          <a:xfrm>
            <a:off x="5127775" y="1043150"/>
            <a:ext cx="4016224" cy="3260926"/>
          </a:xfrm>
          <a:prstGeom prst="rect">
            <a:avLst/>
          </a:prstGeom>
          <a:noFill/>
          <a:ln>
            <a:noFill/>
          </a:ln>
        </p:spPr>
      </p:pic>
      <p:sp>
        <p:nvSpPr>
          <p:cNvPr id="123" name="Google Shape;123;p18"/>
          <p:cNvSpPr txBox="1"/>
          <p:nvPr/>
        </p:nvSpPr>
        <p:spPr>
          <a:xfrm>
            <a:off x="4427788" y="1043150"/>
            <a:ext cx="613500" cy="233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a:solidFill>
                  <a:srgbClr val="4A86E8"/>
                </a:solidFill>
                <a:latin typeface="Lato"/>
                <a:ea typeface="Lato"/>
                <a:cs typeface="Lato"/>
                <a:sym typeface="Lato"/>
              </a:rPr>
              <a:t>MIN</a:t>
            </a:r>
            <a:endParaRPr>
              <a:solidFill>
                <a:srgbClr val="4A86E8"/>
              </a:solidFill>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rPr lang="it">
                <a:solidFill>
                  <a:srgbClr val="93C47D"/>
                </a:solidFill>
                <a:latin typeface="Lato"/>
                <a:ea typeface="Lato"/>
                <a:cs typeface="Lato"/>
                <a:sym typeface="Lato"/>
              </a:rPr>
              <a:t>MAX</a:t>
            </a:r>
            <a:endParaRPr>
              <a:solidFill>
                <a:srgbClr val="93C47D"/>
              </a:solidFill>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rPr lang="it">
                <a:solidFill>
                  <a:srgbClr val="4A86E8"/>
                </a:solidFill>
                <a:latin typeface="Lato"/>
                <a:ea typeface="Lato"/>
                <a:cs typeface="Lato"/>
                <a:sym typeface="Lato"/>
              </a:rPr>
              <a:t>MIN</a:t>
            </a:r>
            <a:endParaRPr>
              <a:solidFill>
                <a:srgbClr val="4A86E8"/>
              </a:solidFill>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t>TIC TAC TOE RESULTS</a:t>
            </a:r>
            <a:endParaRPr/>
          </a:p>
        </p:txBody>
      </p:sp>
      <p:sp>
        <p:nvSpPr>
          <p:cNvPr id="129" name="Google Shape;129;p19"/>
          <p:cNvSpPr txBox="1"/>
          <p:nvPr>
            <p:ph idx="1" type="body"/>
          </p:nvPr>
        </p:nvSpPr>
        <p:spPr>
          <a:xfrm>
            <a:off x="727650" y="1853850"/>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1500"/>
              <a:t>Obviously the simpler of the two. </a:t>
            </a:r>
            <a:endParaRPr sz="1500"/>
          </a:p>
          <a:p>
            <a:pPr indent="0" lvl="0" marL="0" rtl="0" algn="l">
              <a:spcBef>
                <a:spcPts val="1200"/>
              </a:spcBef>
              <a:spcAft>
                <a:spcPts val="0"/>
              </a:spcAft>
              <a:buNone/>
            </a:pPr>
            <a:r>
              <a:rPr lang="it" sz="1500"/>
              <a:t>By applying the Min-Max algorithm to this game, it is possible to explore the entire search space (at most 9 * 8 * 7 * .. * 1 nodes), thus managing to obtain the unbeaten, at most you can draw. </a:t>
            </a:r>
            <a:endParaRPr sz="1500"/>
          </a:p>
          <a:p>
            <a:pPr indent="0" lvl="0" marL="0" rtl="0" algn="l">
              <a:spcBef>
                <a:spcPts val="1200"/>
              </a:spcBef>
              <a:spcAft>
                <a:spcPts val="0"/>
              </a:spcAft>
              <a:buNone/>
            </a:pPr>
            <a:r>
              <a:rPr lang="it" sz="1500"/>
              <a:t>The alpha-beta cuts, is not absolutely necessary, since, without it, the first move (if made by the AI) is made in about 4 seconds, while the following ones in even less time and from the third onwards negligible. </a:t>
            </a:r>
            <a:endParaRPr sz="1500"/>
          </a:p>
          <a:p>
            <a:pPr indent="0" lvl="0" marL="0" rtl="0" algn="l">
              <a:spcBef>
                <a:spcPts val="1200"/>
              </a:spcBef>
              <a:spcAft>
                <a:spcPts val="1200"/>
              </a:spcAft>
              <a:buNone/>
            </a:pPr>
            <a:r>
              <a:rPr lang="it" sz="1500"/>
              <a:t>The addition of alpha-beta cuts improves these already low times.</a:t>
            </a:r>
            <a:endParaRPr sz="15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t>CONNECT 4</a:t>
            </a:r>
            <a:endParaRPr/>
          </a:p>
        </p:txBody>
      </p:sp>
      <p:sp>
        <p:nvSpPr>
          <p:cNvPr id="135" name="Google Shape;135;p20"/>
          <p:cNvSpPr txBox="1"/>
          <p:nvPr>
            <p:ph idx="1" type="body"/>
          </p:nvPr>
        </p:nvSpPr>
        <p:spPr>
          <a:xfrm>
            <a:off x="729450" y="2078875"/>
            <a:ext cx="321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sz="1700"/>
              <a:t>B</a:t>
            </a:r>
            <a:r>
              <a:rPr lang="it" sz="1700"/>
              <a:t>efore seeing how the Min-Max algorithm has been applied to this game, we must first explain the move evaluation mechanism.</a:t>
            </a:r>
            <a:endParaRPr sz="1700"/>
          </a:p>
          <a:p>
            <a:pPr indent="0" lvl="0" marL="0" rtl="0" algn="l">
              <a:spcBef>
                <a:spcPts val="1200"/>
              </a:spcBef>
              <a:spcAft>
                <a:spcPts val="1200"/>
              </a:spcAft>
              <a:buNone/>
            </a:pPr>
            <a:r>
              <a:t/>
            </a:r>
            <a:endParaRPr sz="1700"/>
          </a:p>
        </p:txBody>
      </p:sp>
      <p:pic>
        <p:nvPicPr>
          <p:cNvPr id="136" name="Google Shape;136;p20"/>
          <p:cNvPicPr preferRelativeResize="0"/>
          <p:nvPr/>
        </p:nvPicPr>
        <p:blipFill>
          <a:blip r:embed="rId3">
            <a:alphaModFix/>
          </a:blip>
          <a:stretch>
            <a:fillRect/>
          </a:stretch>
        </p:blipFill>
        <p:spPr>
          <a:xfrm>
            <a:off x="5010700" y="917225"/>
            <a:ext cx="3218700" cy="387529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pic>
        <p:nvPicPr>
          <p:cNvPr id="141" name="Google Shape;141;p21"/>
          <p:cNvPicPr preferRelativeResize="0"/>
          <p:nvPr/>
        </p:nvPicPr>
        <p:blipFill>
          <a:blip r:embed="rId3">
            <a:alphaModFix/>
          </a:blip>
          <a:stretch>
            <a:fillRect/>
          </a:stretch>
        </p:blipFill>
        <p:spPr>
          <a:xfrm>
            <a:off x="420925" y="499325"/>
            <a:ext cx="2477776" cy="2244365"/>
          </a:xfrm>
          <a:prstGeom prst="rect">
            <a:avLst/>
          </a:prstGeom>
          <a:noFill/>
          <a:ln>
            <a:noFill/>
          </a:ln>
        </p:spPr>
      </p:pic>
      <p:pic>
        <p:nvPicPr>
          <p:cNvPr id="142" name="Google Shape;142;p21"/>
          <p:cNvPicPr preferRelativeResize="0"/>
          <p:nvPr/>
        </p:nvPicPr>
        <p:blipFill>
          <a:blip r:embed="rId4">
            <a:alphaModFix/>
          </a:blip>
          <a:stretch>
            <a:fillRect/>
          </a:stretch>
        </p:blipFill>
        <p:spPr>
          <a:xfrm>
            <a:off x="3297862" y="471575"/>
            <a:ext cx="2548275" cy="2299875"/>
          </a:xfrm>
          <a:prstGeom prst="rect">
            <a:avLst/>
          </a:prstGeom>
          <a:noFill/>
          <a:ln>
            <a:noFill/>
          </a:ln>
        </p:spPr>
      </p:pic>
      <p:pic>
        <p:nvPicPr>
          <p:cNvPr id="143" name="Google Shape;143;p21"/>
          <p:cNvPicPr preferRelativeResize="0"/>
          <p:nvPr/>
        </p:nvPicPr>
        <p:blipFill>
          <a:blip r:embed="rId5">
            <a:alphaModFix/>
          </a:blip>
          <a:stretch>
            <a:fillRect/>
          </a:stretch>
        </p:blipFill>
        <p:spPr>
          <a:xfrm>
            <a:off x="6197375" y="497510"/>
            <a:ext cx="2477775" cy="2246189"/>
          </a:xfrm>
          <a:prstGeom prst="rect">
            <a:avLst/>
          </a:prstGeom>
          <a:noFill/>
          <a:ln>
            <a:noFill/>
          </a:ln>
        </p:spPr>
      </p:pic>
      <p:pic>
        <p:nvPicPr>
          <p:cNvPr id="144" name="Google Shape;144;p21"/>
          <p:cNvPicPr preferRelativeResize="0"/>
          <p:nvPr/>
        </p:nvPicPr>
        <p:blipFill>
          <a:blip r:embed="rId6">
            <a:alphaModFix/>
          </a:blip>
          <a:stretch>
            <a:fillRect/>
          </a:stretch>
        </p:blipFill>
        <p:spPr>
          <a:xfrm>
            <a:off x="458175" y="2834365"/>
            <a:ext cx="2403285" cy="2095010"/>
          </a:xfrm>
          <a:prstGeom prst="rect">
            <a:avLst/>
          </a:prstGeom>
          <a:noFill/>
          <a:ln>
            <a:noFill/>
          </a:ln>
        </p:spPr>
      </p:pic>
      <p:pic>
        <p:nvPicPr>
          <p:cNvPr id="145" name="Google Shape;145;p21"/>
          <p:cNvPicPr preferRelativeResize="0"/>
          <p:nvPr/>
        </p:nvPicPr>
        <p:blipFill>
          <a:blip r:embed="rId7">
            <a:alphaModFix/>
          </a:blip>
          <a:stretch>
            <a:fillRect/>
          </a:stretch>
        </p:blipFill>
        <p:spPr>
          <a:xfrm>
            <a:off x="3333112" y="2788426"/>
            <a:ext cx="2477775" cy="2186903"/>
          </a:xfrm>
          <a:prstGeom prst="rect">
            <a:avLst/>
          </a:prstGeom>
          <a:noFill/>
          <a:ln>
            <a:noFill/>
          </a:ln>
        </p:spPr>
      </p:pic>
      <p:sp>
        <p:nvSpPr>
          <p:cNvPr id="146" name="Google Shape;146;p21"/>
          <p:cNvSpPr txBox="1"/>
          <p:nvPr/>
        </p:nvSpPr>
        <p:spPr>
          <a:xfrm>
            <a:off x="6787575" y="2743700"/>
            <a:ext cx="1746000" cy="1662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sz="9600">
                <a:solidFill>
                  <a:schemeClr val="accent1"/>
                </a:solidFill>
                <a:latin typeface="Lato"/>
                <a:ea typeface="Lato"/>
                <a:cs typeface="Lato"/>
                <a:sym typeface="Lato"/>
              </a:rPr>
              <a:t>…</a:t>
            </a:r>
            <a:endParaRPr sz="9600">
              <a:solidFill>
                <a:schemeClr val="accent1"/>
              </a:solidFill>
              <a:latin typeface="Lato"/>
              <a:ea typeface="Lato"/>
              <a:cs typeface="Lato"/>
              <a:sym typeface="Lato"/>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