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BC89D-FEAC-458C-AA6E-9BD6841C4E3F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64A81-B226-46FF-A67C-7E225EDCAC50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0"/>
            <a:ext cx="827809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7543" y="1774371"/>
            <a:ext cx="3592286" cy="1752600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 PF + PRODUIT EN COURS (Big Bag EXTERNES) + EMBALLAGE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95999" y="5170714"/>
            <a:ext cx="3592286" cy="1578428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SILOS SUCRE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416629" y="5693228"/>
            <a:ext cx="1643742" cy="1055913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Empaquetage</a:t>
            </a:r>
            <a:endParaRPr lang="fr-FR" sz="1200" dirty="0"/>
          </a:p>
          <a:p>
            <a:pPr algn="ctr"/>
            <a:r>
              <a:rPr lang="fr-FR" sz="1200" dirty="0"/>
              <a:t>Ligne BETTI  (ETBV 500 g et 1KG+ Ligne  FAWEMA (Sac 5KG)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427513" y="4577441"/>
            <a:ext cx="1643742" cy="1055913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 lignes </a:t>
            </a:r>
            <a:r>
              <a:rPr lang="fr-FR" sz="1200" dirty="0" err="1"/>
              <a:t>chambons</a:t>
            </a:r>
            <a:r>
              <a:rPr lang="fr-FR" sz="1200" dirty="0"/>
              <a:t> (Big Bag 750KG morceaux En cours + Sucre Edulcoré 250 g)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797629" y="2451329"/>
            <a:ext cx="1064325" cy="207440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Palettisation (3 machines)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885092" y="3672568"/>
            <a:ext cx="991708" cy="879019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Zone stockage En cours  Morceaux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4757056" y="2211161"/>
            <a:ext cx="696685" cy="1461407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Zone stockage Bobines buchettes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4911930" y="3709307"/>
            <a:ext cx="696685" cy="1592035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SAC 25KG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2223160" y="97971"/>
            <a:ext cx="696685" cy="1676400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morceaux </a:t>
            </a:r>
            <a:r>
              <a:rPr lang="fr-FR" sz="1200" dirty="0" err="1"/>
              <a:t>envoloppés</a:t>
            </a:r>
            <a:r>
              <a:rPr lang="fr-FR" sz="1200" dirty="0"/>
              <a:t> (750g et 5KG)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3733800" y="261257"/>
            <a:ext cx="1064325" cy="1513114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buchettes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2930730" y="1045030"/>
            <a:ext cx="696685" cy="729341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3026230" y="287111"/>
            <a:ext cx="696685" cy="727982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134838" y="2280559"/>
            <a:ext cx="696685" cy="1246412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Maturation morceaux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5091" y="2409825"/>
            <a:ext cx="891389" cy="1226004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dose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4922815" y="5344883"/>
            <a:ext cx="696685" cy="968831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Big BAG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2782043" y="2168298"/>
            <a:ext cx="1955714" cy="223157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Banderolage (2lignes, Petite palette, Grande palette) 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4071255" y="500743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079669" y="749414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773764" y="385761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407611" y="108177"/>
            <a:ext cx="137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Poste PC Fixe (Filaire)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097977" y="2666321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0706968" y="1145729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1340815" y="868145"/>
            <a:ext cx="137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Poste fixe sans PC (papiers)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501981" y="581841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167008" y="5811612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864176" y="622118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-288228" y="5905500"/>
            <a:ext cx="259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BETTI : 2postes</a:t>
            </a:r>
            <a:endParaRPr lang="fr-FR" dirty="0"/>
          </a:p>
          <a:p>
            <a:r>
              <a:rPr lang="fr-FR" dirty="0"/>
              <a:t>Ligne </a:t>
            </a:r>
            <a:r>
              <a:rPr lang="fr-FR" dirty="0" err="1"/>
              <a:t>Fawema</a:t>
            </a:r>
            <a:r>
              <a:rPr lang="fr-FR" dirty="0"/>
              <a:t> : 1 poste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2654381" y="4882240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319408" y="4875438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016576" y="5285010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588567" y="4718287"/>
            <a:ext cx="30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</a:t>
            </a:r>
            <a:r>
              <a:rPr lang="fr-FR" dirty="0" err="1"/>
              <a:t>chambons</a:t>
            </a:r>
            <a:r>
              <a:rPr lang="fr-FR" dirty="0"/>
              <a:t> : 2postes</a:t>
            </a:r>
            <a:endParaRPr lang="fr-FR" dirty="0"/>
          </a:p>
          <a:p>
            <a:r>
              <a:rPr lang="fr-FR" dirty="0"/>
              <a:t>Ligne Morceaux : 1 poste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062592" y="3394645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365175" y="29731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398561" y="668787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374816" y="1060338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-250373" y="461976"/>
            <a:ext cx="30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B : 2postes</a:t>
            </a:r>
            <a:endParaRPr lang="fr-FR" dirty="0"/>
          </a:p>
          <a:p>
            <a:r>
              <a:rPr lang="fr-FR" dirty="0"/>
              <a:t>Ligne A: 1 poste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5048736" y="5724526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5027464" y="4381497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073729" y="123281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0"/>
            <a:ext cx="827809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7543" y="1774371"/>
            <a:ext cx="3592286" cy="1752600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 PF + PRODUIT EN COURS (Big Bag EXTERNES) + EMBALLAGE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95999" y="5170714"/>
            <a:ext cx="3592286" cy="1578428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SILOS SUCRE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416629" y="5693228"/>
            <a:ext cx="1643742" cy="1055913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Empaquetage</a:t>
            </a:r>
            <a:endParaRPr lang="fr-FR" sz="1200" dirty="0"/>
          </a:p>
          <a:p>
            <a:pPr algn="ctr"/>
            <a:r>
              <a:rPr lang="fr-FR" sz="1200" dirty="0"/>
              <a:t>Ligne BETTI  (ETBV 500 g et 1KG+ Ligne  FAWEMA (Sac 5KG)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427513" y="4577441"/>
            <a:ext cx="1643742" cy="1055913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 lignes </a:t>
            </a:r>
            <a:r>
              <a:rPr lang="fr-FR" sz="1200" dirty="0" err="1"/>
              <a:t>chambons</a:t>
            </a:r>
            <a:r>
              <a:rPr lang="fr-FR" sz="1200" dirty="0"/>
              <a:t> (Big Bag 750KG morceaux En cours + Sucre Edulcoré 250 g)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797629" y="2451329"/>
            <a:ext cx="1064325" cy="207440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Palettisation (3 machines)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885092" y="3672568"/>
            <a:ext cx="991708" cy="879019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Zone stockage En cours  Morceaux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4757056" y="2211161"/>
            <a:ext cx="696685" cy="1461407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Zone stockage Bobines buchettes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4911930" y="3709307"/>
            <a:ext cx="696685" cy="1592035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SAC 25KG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2223160" y="97971"/>
            <a:ext cx="696685" cy="1676400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morceaux </a:t>
            </a:r>
            <a:r>
              <a:rPr lang="fr-FR" sz="1200" dirty="0" err="1"/>
              <a:t>envoloppés</a:t>
            </a:r>
            <a:r>
              <a:rPr lang="fr-FR" sz="1200" dirty="0"/>
              <a:t> (750g et 5KG)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3733800" y="261257"/>
            <a:ext cx="1064325" cy="1513114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buchettes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2930730" y="1045030"/>
            <a:ext cx="696685" cy="729341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3026230" y="287111"/>
            <a:ext cx="696685" cy="727982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134838" y="2280559"/>
            <a:ext cx="696685" cy="1246412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Maturation morceaux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5091" y="2409825"/>
            <a:ext cx="891389" cy="1226004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dose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4922815" y="5344883"/>
            <a:ext cx="696685" cy="968831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Ligne Big BAG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2782043" y="2168298"/>
            <a:ext cx="1955714" cy="223157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Banderolage (2lignes, Petite palette, Grande palette) 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10773764" y="385761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407611" y="108177"/>
            <a:ext cx="137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Poste PC Fixe (Filaire)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4097977" y="2666321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0706968" y="1145729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1340815" y="868145"/>
            <a:ext cx="137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Poste fixe sans PC (papiers)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501981" y="581841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167008" y="5811612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864176" y="6221184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-288228" y="5905500"/>
            <a:ext cx="259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BETTI : 2postes</a:t>
            </a:r>
            <a:endParaRPr lang="fr-FR" dirty="0"/>
          </a:p>
          <a:p>
            <a:r>
              <a:rPr lang="fr-FR" dirty="0"/>
              <a:t>Ligne </a:t>
            </a:r>
            <a:r>
              <a:rPr lang="fr-FR" dirty="0" err="1"/>
              <a:t>Fawema</a:t>
            </a:r>
            <a:r>
              <a:rPr lang="fr-FR" dirty="0"/>
              <a:t> : 1 poste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2654381" y="4882240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319408" y="4875438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016576" y="5285010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588567" y="4718287"/>
            <a:ext cx="30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</a:t>
            </a:r>
            <a:r>
              <a:rPr lang="fr-FR" dirty="0" err="1"/>
              <a:t>chambons</a:t>
            </a:r>
            <a:r>
              <a:rPr lang="fr-FR" dirty="0"/>
              <a:t> : 2postes</a:t>
            </a:r>
            <a:endParaRPr lang="fr-FR" dirty="0"/>
          </a:p>
          <a:p>
            <a:r>
              <a:rPr lang="fr-FR" dirty="0"/>
              <a:t>Ligne Morceaux : 1 poste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062592" y="3394645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-250373" y="461976"/>
            <a:ext cx="30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B : 1 poste</a:t>
            </a:r>
            <a:endParaRPr lang="fr-FR" dirty="0"/>
          </a:p>
          <a:p>
            <a:r>
              <a:rPr lang="fr-FR" dirty="0"/>
              <a:t>Ligne A: 1 poste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5048736" y="5724526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5027464" y="4381497"/>
            <a:ext cx="465615" cy="1741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062592" y="1377048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352549" y="964770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071255" y="500743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079669" y="749414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072491" y="1160714"/>
            <a:ext cx="465615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-36807"/>
            <a:ext cx="8278091" cy="6858000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287234" y="173780"/>
            <a:ext cx="31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corrigé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-36807"/>
            <a:ext cx="8278091" cy="685800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5312229" y="5312229"/>
            <a:ext cx="1730828" cy="12681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592535" y="5503121"/>
            <a:ext cx="1363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1.1.Sucre tamisé des silos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475515" y="3015343"/>
            <a:ext cx="1132114" cy="18931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75515" y="3792653"/>
            <a:ext cx="10069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2.Big Bag</a:t>
            </a:r>
            <a:endParaRPr lang="fr-FR" sz="16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3918857" y="1164771"/>
            <a:ext cx="2688772" cy="157291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124200" y="1164771"/>
            <a:ext cx="174171" cy="9361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992086" y="1164771"/>
            <a:ext cx="1006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4.Buchettes (Vers banderolage Produit fini)</a:t>
            </a:r>
            <a:endParaRPr lang="fr-FR" sz="11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211285" y="2238032"/>
            <a:ext cx="3156858" cy="6140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114801" y="2622752"/>
            <a:ext cx="1006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5. Palettes (140 Caisses de buchettes par palette)</a:t>
            </a:r>
            <a:endParaRPr lang="fr-FR" sz="1100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603422" y="2846539"/>
            <a:ext cx="466851" cy="127378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106886" y="3792653"/>
            <a:ext cx="10912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6. Chargement camions</a:t>
            </a:r>
            <a:endParaRPr lang="fr-FR" sz="11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H="1" flipV="1">
            <a:off x="6761265" y="2605685"/>
            <a:ext cx="1730828" cy="12681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041570" y="2796577"/>
            <a:ext cx="2037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1.2.Arrivée sucres spéciaux pour buchettes (Arrivée en big bag)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 flipV="1">
            <a:off x="4114801" y="1155442"/>
            <a:ext cx="2722046" cy="145024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972051" y="1742067"/>
            <a:ext cx="1006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3.Big Bag (Vers production buchettes)</a:t>
            </a:r>
            <a:endParaRPr lang="fr-FR" sz="11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87234" y="173780"/>
            <a:ext cx="31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Buchettes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0"/>
            <a:ext cx="8278091" cy="68580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3233057" y="6128657"/>
            <a:ext cx="3810000" cy="45168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101192" y="6257504"/>
            <a:ext cx="1363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1.1.Sucre tamisé des silos</a:t>
            </a:r>
            <a:endParaRPr lang="fr-FR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6761265" y="2605685"/>
            <a:ext cx="1730828" cy="12681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309257" y="2605685"/>
            <a:ext cx="3374572" cy="34467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03990" y="2793555"/>
            <a:ext cx="2037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1.2.Arrivée sucres spéciaux pour buchettes (Arrivée en big bag)</a:t>
            </a:r>
            <a:endParaRPr lang="fr-FR" sz="12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830286" y="3287486"/>
            <a:ext cx="478971" cy="257269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661553" y="5860176"/>
            <a:ext cx="16041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2. Conditionnement en UVC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429742" y="3642962"/>
            <a:ext cx="16041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3. Conditionnement en palettes</a:t>
            </a:r>
            <a:endParaRPr lang="fr-FR" sz="12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3265711" y="2328024"/>
            <a:ext cx="424546" cy="9117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771526" y="2622464"/>
            <a:ext cx="16041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4. Banderolage</a:t>
            </a:r>
            <a:endParaRPr lang="fr-FR" sz="12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3842901" y="2328024"/>
            <a:ext cx="2383728" cy="13883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246046" y="2160799"/>
            <a:ext cx="12701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5. Stockage magasin</a:t>
            </a:r>
            <a:endParaRPr lang="fr-FR" sz="1200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6226629" y="2328024"/>
            <a:ext cx="843644" cy="179229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524626" y="4151456"/>
            <a:ext cx="10912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6. Chargement camions</a:t>
            </a:r>
            <a:endParaRPr lang="fr-FR" sz="1100" dirty="0"/>
          </a:p>
        </p:txBody>
      </p:sp>
      <p:sp>
        <p:nvSpPr>
          <p:cNvPr id="50" name="ZoneTexte 49"/>
          <p:cNvSpPr txBox="1"/>
          <p:nvPr/>
        </p:nvSpPr>
        <p:spPr>
          <a:xfrm>
            <a:off x="287234" y="173780"/>
            <a:ext cx="31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BETTI + FAWEMA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0"/>
            <a:ext cx="8278091" cy="685800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3363686" y="5323114"/>
            <a:ext cx="3679371" cy="12572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203371" y="5951726"/>
            <a:ext cx="1363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1.1.Sucre tamisé des silos</a:t>
            </a:r>
            <a:endParaRPr lang="fr-FR" sz="12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6761265" y="2605685"/>
            <a:ext cx="1730828" cy="12681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703990" y="2793555"/>
            <a:ext cx="2037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1.2.Arrivée sucres spéciaux pour buchettes (Arrivée en big bag)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363686" y="3037114"/>
            <a:ext cx="2340304" cy="214448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287853" y="4858434"/>
            <a:ext cx="2037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2.Fabrication de morceaux en Big </a:t>
            </a:r>
            <a:r>
              <a:rPr lang="fr-FR" sz="1200" dirty="0" err="1"/>
              <a:t>Bags</a:t>
            </a:r>
            <a:r>
              <a:rPr lang="fr-FR" sz="1200" dirty="0"/>
              <a:t> (Ligne </a:t>
            </a:r>
            <a:r>
              <a:rPr lang="fr-FR" sz="1200" dirty="0" err="1"/>
              <a:t>Chambons</a:t>
            </a:r>
            <a:r>
              <a:rPr lang="fr-FR" sz="1200" dirty="0"/>
              <a:t>)</a:t>
            </a:r>
            <a:endParaRPr lang="fr-FR" sz="12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 flipV="1">
            <a:off x="2427514" y="2605685"/>
            <a:ext cx="729343" cy="25759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68595" y="2512353"/>
            <a:ext cx="1215862" cy="2812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3.Maturation</a:t>
            </a:r>
            <a:endParaRPr lang="fr-FR" sz="12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427514" y="925286"/>
            <a:ext cx="0" cy="16803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030558" y="644084"/>
            <a:ext cx="1215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4.Conditionnement + Palettisation</a:t>
            </a:r>
            <a:endParaRPr lang="fr-FR" sz="12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2623457" y="925286"/>
            <a:ext cx="1502229" cy="142602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545647" y="2371048"/>
            <a:ext cx="12158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5.Banderolage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0"/>
          </p:cNvCxnSpPr>
          <p:nvPr/>
        </p:nvCxnSpPr>
        <p:spPr>
          <a:xfrm flipV="1">
            <a:off x="4153578" y="2328024"/>
            <a:ext cx="2073051" cy="430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548249" y="2172504"/>
            <a:ext cx="12701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6. Stockage magasin</a:t>
            </a:r>
            <a:endParaRPr lang="fr-FR" sz="12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6226629" y="2328024"/>
            <a:ext cx="843644" cy="179229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524626" y="4151456"/>
            <a:ext cx="10912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7. Chargement camions</a:t>
            </a:r>
            <a:endParaRPr lang="fr-FR" sz="1100" dirty="0"/>
          </a:p>
        </p:txBody>
      </p:sp>
      <p:sp>
        <p:nvSpPr>
          <p:cNvPr id="44" name="ZoneTexte 43"/>
          <p:cNvSpPr txBox="1"/>
          <p:nvPr/>
        </p:nvSpPr>
        <p:spPr>
          <a:xfrm>
            <a:off x="287234" y="173780"/>
            <a:ext cx="31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Enveloppé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954" y="-36807"/>
            <a:ext cx="8278091" cy="685800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5312229" y="5312229"/>
            <a:ext cx="1730828" cy="12681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5592535" y="5503121"/>
            <a:ext cx="1363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1.1.Sucre tamisé des silos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475515" y="3015343"/>
            <a:ext cx="1132114" cy="18931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75515" y="3792653"/>
            <a:ext cx="10069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2.Big Bag</a:t>
            </a:r>
            <a:endParaRPr lang="fr-FR" sz="16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4191000" y="2737682"/>
            <a:ext cx="2416629" cy="51808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3160942" y="2260246"/>
            <a:ext cx="1030058" cy="99552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98915" y="2651550"/>
            <a:ext cx="1006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5.Palettes de doses(Vers banderolage Produit fini)</a:t>
            </a:r>
            <a:endParaRPr lang="fr-FR" sz="11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211285" y="2238032"/>
            <a:ext cx="3559629" cy="6803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839937" y="2053818"/>
            <a:ext cx="100692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6. Palettes de doses vers stockage</a:t>
            </a:r>
            <a:endParaRPr lang="fr-FR" sz="1100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603422" y="2846539"/>
            <a:ext cx="466851" cy="127378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7106886" y="3792653"/>
            <a:ext cx="10912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7. Chargement camions</a:t>
            </a:r>
            <a:endParaRPr lang="fr-FR" sz="11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917499" y="2839022"/>
            <a:ext cx="100692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3.Big Bag (Vers production doses)</a:t>
            </a:r>
            <a:endParaRPr lang="fr-FR" sz="11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87234" y="173780"/>
            <a:ext cx="31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92932" y="3350878"/>
            <a:ext cx="100692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4.Conditionnement doses sur palettes</a:t>
            </a:r>
            <a:endParaRPr lang="fr-F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e10698-923e-45b5-876b-bda612e7ca9b" xsi:nil="true"/>
    <lcf76f155ced4ddcb4097134ff3c332f xmlns="fee65286-48d4-4b16-8974-09a8abf6115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87FC613C97641A5C4BF29CA46915C" ma:contentTypeVersion="15" ma:contentTypeDescription="Crée un document." ma:contentTypeScope="" ma:versionID="44c07457886372a6f47c2245cd226f83">
  <xsd:schema xmlns:xsd="http://www.w3.org/2001/XMLSchema" xmlns:xs="http://www.w3.org/2001/XMLSchema" xmlns:p="http://schemas.microsoft.com/office/2006/metadata/properties" xmlns:ns2="fee65286-48d4-4b16-8974-09a8abf6115e" xmlns:ns3="56e10698-923e-45b5-876b-bda612e7ca9b" targetNamespace="http://schemas.microsoft.com/office/2006/metadata/properties" ma:root="true" ma:fieldsID="32334aa429254d6b7b478fc769d6a081" ns2:_="" ns3:_="">
    <xsd:import namespace="fee65286-48d4-4b16-8974-09a8abf6115e"/>
    <xsd:import namespace="56e10698-923e-45b5-876b-bda612e7c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5286-48d4-4b16-8974-09a8abf61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6ef257ba-9899-43ea-bb49-58aadff604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10698-923e-45b5-876b-bda612e7ca9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979e998-2c49-4a63-8766-6876ab369213}" ma:internalName="TaxCatchAll" ma:showField="CatchAllData" ma:web="56e10698-923e-45b5-876b-bda612e7c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CFC74-CC2F-4C18-9A98-71F085975B8B}">
  <ds:schemaRefs/>
</ds:datastoreItem>
</file>

<file path=customXml/itemProps2.xml><?xml version="1.0" encoding="utf-8"?>
<ds:datastoreItem xmlns:ds="http://schemas.openxmlformats.org/officeDocument/2006/customXml" ds:itemID="{FB9B36DC-904F-49FD-BDC2-76344ACF9948}">
  <ds:schemaRefs/>
</ds:datastoreItem>
</file>

<file path=customXml/itemProps3.xml><?xml version="1.0" encoding="utf-8"?>
<ds:datastoreItem xmlns:ds="http://schemas.openxmlformats.org/officeDocument/2006/customXml" ds:itemID="{7E5A0191-F6EA-42B9-AC8E-7FB4F8907AB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WPS Presentation</Application>
  <PresentationFormat>Grand écran</PresentationFormat>
  <Paragraphs>152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Calibri</vt:lpstr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Tereos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Rayen Abdelkader</dc:creator>
  <cp:lastModifiedBy>sharb</cp:lastModifiedBy>
  <cp:revision>3</cp:revision>
  <dcterms:created xsi:type="dcterms:W3CDTF">2025-01-08T09:02:00Z</dcterms:created>
  <dcterms:modified xsi:type="dcterms:W3CDTF">2025-04-26T15:32:31Z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0x01010026887FC613C97641A5C4BF29CA46915C</vt:lpwstr>
  </property>
  <property fmtid="{D5CDD505-2E9C-101B-9397-08002B2CF9AE}" pid="3" name="ICV">
    <vt:lpwstr>ABFBA4645D674ADEBE5BD93EF9F177A1_13</vt:lpwstr>
  </property>
  <property fmtid="{D5CDD505-2E9C-101B-9397-08002B2CF9AE}" pid="4" name="KSOProductBuildVer">
    <vt:lpwstr>1036-12.2.0.20795</vt:lpwstr>
  </property>
</Properties>
</file>