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09887"/>
            <a:ext cx="3733800" cy="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33"/>
            <a:ext cx="3733800" cy="1920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310"/>
            <a:ext cx="3733800" cy="9000"/>
          </a:xfrm>
          <a:prstGeom prst="rect">
            <a:avLst/>
          </a:prstGeom>
          <a:solidFill>
            <a:schemeClr val="accent2">
              <a:alpha val="6470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391"/>
            <a:ext cx="1965900" cy="1829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716"/>
            <a:ext cx="1965900" cy="9000"/>
          </a:xfrm>
          <a:prstGeom prst="rect">
            <a:avLst/>
          </a:prstGeom>
          <a:solidFill>
            <a:schemeClr val="accent2">
              <a:alpha val="6470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300" cy="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99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0" cy="1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121"/>
            <a:ext cx="2730000" cy="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6"/>
            <a:ext cx="8458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/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/>
            </a:lvl2pPr>
            <a:lvl3pPr indent="0" lvl="2" marL="9144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/>
            </a:lvl3pPr>
            <a:lvl4pPr indent="0" lvl="3" marL="13716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/>
            </a:lvl5pPr>
            <a:lvl6pPr indent="0" lvl="5" marL="22860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/>
            </a:lvl6pPr>
            <a:lvl7pPr indent="0" lvl="6" marL="27432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/>
            </a:lvl7pPr>
            <a:lvl8pPr indent="0" lvl="7" marL="32004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/>
            </a:lvl8pPr>
            <a:lvl9pPr indent="0" lvl="8" marL="36576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39"/>
            <a:ext cx="95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5"/>
            <a:ext cx="7476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9" y="297173"/>
            <a:ext cx="43250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lvl1pPr>
            <a:lvl2pPr indent="-86868" lvl="1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lvl2pPr>
            <a:lvl3pPr indent="-72644" lvl="2" marL="9235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61975" lvl="3" marL="1179576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56388" lvl="4" marL="138988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5pPr>
            <a:lvl6pPr indent="-72644" lvl="5" marL="1609344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6pPr>
            <a:lvl7pPr indent="-88900" lvl="6" marL="182880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7pPr>
            <a:lvl8pPr indent="-93217" lvl="7" marL="202996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8pPr>
            <a:lvl9pPr indent="-93979" lvl="8" marL="224028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lvl1pPr>
            <a:lvl2pPr indent="-86868" lvl="1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lvl2pPr>
            <a:lvl3pPr indent="-72644" lvl="2" marL="9235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61975" lvl="3" marL="1179576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56388" lvl="4" marL="138988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5pPr>
            <a:lvl6pPr indent="-72644" lvl="5" marL="1609344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6pPr>
            <a:lvl7pPr indent="-88900" lvl="6" marL="182880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7pPr>
            <a:lvl8pPr indent="-93217" lvl="7" marL="202996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8pPr>
            <a:lvl9pPr indent="-93979" lvl="8" marL="224028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lvl1pPr>
            <a:lvl2pPr indent="-86868" lvl="1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lvl2pPr>
            <a:lvl3pPr indent="-72644" lvl="2" marL="9235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61975" lvl="3" marL="1179576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56388" lvl="4" marL="138988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5pPr>
            <a:lvl6pPr indent="-72644" lvl="5" marL="1609344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6pPr>
            <a:lvl7pPr indent="-88900" lvl="6" marL="182880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7pPr>
            <a:lvl8pPr indent="-93217" lvl="7" marL="2029968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8pPr>
            <a:lvl9pPr indent="-93979" lvl="8" marL="224028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19812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3367087"/>
            <a:ext cx="7772400" cy="15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lvl="1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2pPr>
            <a:lvl3pPr lvl="2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3pPr>
            <a:lvl4pPr lvl="3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4pPr>
            <a:lvl5pPr lvl="4"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2249424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2249424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1143000"/>
            <a:ext cx="8381999" cy="10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2244969"/>
            <a:ext cx="40416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rtl="0">
              <a:spcBef>
                <a:spcPts val="0"/>
              </a:spcBef>
              <a:buClr>
                <a:srgbClr val="414141"/>
              </a:buClr>
              <a:buFont typeface="Georgia"/>
              <a:buNone/>
              <a:defRPr/>
            </a:lvl1pPr>
            <a:lvl2pPr lvl="1" rtl="0">
              <a:spcBef>
                <a:spcPts val="0"/>
              </a:spcBef>
              <a:buFont typeface="Georgia"/>
              <a:buNone/>
              <a:defRPr/>
            </a:lvl2pPr>
            <a:lvl3pPr lvl="2" rtl="0">
              <a:spcBef>
                <a:spcPts val="0"/>
              </a:spcBef>
              <a:buFont typeface="Georgia"/>
              <a:buNone/>
              <a:defRPr/>
            </a:lvl3pPr>
            <a:lvl4pPr lvl="3" rtl="0">
              <a:spcBef>
                <a:spcPts val="0"/>
              </a:spcBef>
              <a:buFont typeface="Georgia"/>
              <a:buNone/>
              <a:defRPr/>
            </a:lvl4pPr>
            <a:lvl5pPr lvl="4" rtl="0">
              <a:spcBef>
                <a:spcPts val="0"/>
              </a:spcBef>
              <a:buFont typeface="Georg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21225" y="2244969"/>
            <a:ext cx="4041900" cy="457200"/>
          </a:xfrm>
          <a:prstGeom prst="rect">
            <a:avLst/>
          </a:prstGeom>
          <a:solidFill>
            <a:srgbClr val="328D96">
              <a:alpha val="24710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rtl="0">
              <a:spcBef>
                <a:spcPts val="0"/>
              </a:spcBef>
              <a:buClr>
                <a:srgbClr val="414141"/>
              </a:buClr>
              <a:buFont typeface="Georgia"/>
              <a:buNone/>
              <a:defRPr/>
            </a:lvl1pPr>
            <a:lvl2pPr lvl="1" rtl="0">
              <a:spcBef>
                <a:spcPts val="0"/>
              </a:spcBef>
              <a:buFont typeface="Georgia"/>
              <a:buNone/>
              <a:defRPr/>
            </a:lvl2pPr>
            <a:lvl3pPr lvl="2" rtl="0">
              <a:spcBef>
                <a:spcPts val="0"/>
              </a:spcBef>
              <a:buFont typeface="Georgia"/>
              <a:buNone/>
              <a:defRPr/>
            </a:lvl3pPr>
            <a:lvl4pPr lvl="3" rtl="0">
              <a:spcBef>
                <a:spcPts val="0"/>
              </a:spcBef>
              <a:buFont typeface="Georgia"/>
              <a:buNone/>
              <a:defRPr/>
            </a:lvl4pPr>
            <a:lvl5pPr lvl="4" rtl="0">
              <a:spcBef>
                <a:spcPts val="0"/>
              </a:spcBef>
              <a:buFont typeface="Georg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81000" y="2708518"/>
            <a:ext cx="4041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718303" y="2708518"/>
            <a:ext cx="4041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143000"/>
            <a:ext cx="8229600" cy="10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3679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399" cy="8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6"/>
            <a:ext cx="3383399" cy="461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rtl="0">
              <a:spcBef>
                <a:spcPts val="0"/>
              </a:spcBef>
              <a:buFont typeface="Georgia"/>
              <a:buNone/>
              <a:defRPr/>
            </a:lvl1pPr>
            <a:lvl2pPr lvl="1" rtl="0">
              <a:spcBef>
                <a:spcPts val="0"/>
              </a:spcBef>
              <a:buFont typeface="Georgia"/>
              <a:buNone/>
              <a:defRPr/>
            </a:lvl2pPr>
            <a:lvl3pPr lvl="2" rtl="0">
              <a:spcBef>
                <a:spcPts val="0"/>
              </a:spcBef>
              <a:buFont typeface="Georgia"/>
              <a:buNone/>
              <a:defRPr/>
            </a:lvl3pPr>
            <a:lvl4pPr lvl="3" rtl="0">
              <a:spcBef>
                <a:spcPts val="0"/>
              </a:spcBef>
              <a:buFont typeface="Georgia"/>
              <a:buNone/>
              <a:defRPr/>
            </a:lvl4pPr>
            <a:lvl5pPr lvl="4" rtl="0">
              <a:spcBef>
                <a:spcPts val="0"/>
              </a:spcBef>
              <a:buFont typeface="Georg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99" cy="5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83" y="3156646"/>
            <a:ext cx="46815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2" y="3274308"/>
            <a:ext cx="25908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00000"/>
              </a:lnSpc>
              <a:spcBef>
                <a:spcPts val="0"/>
              </a:spcBef>
              <a:buFont typeface="Georgia"/>
              <a:buNone/>
              <a:defRPr/>
            </a:lvl1pPr>
            <a:lvl2pPr lvl="1" rtl="0">
              <a:spcBef>
                <a:spcPts val="0"/>
              </a:spcBef>
              <a:buFont typeface="Georgia"/>
              <a:buNone/>
              <a:defRPr/>
            </a:lvl2pPr>
            <a:lvl3pPr lvl="2" rtl="0">
              <a:spcBef>
                <a:spcPts val="0"/>
              </a:spcBef>
              <a:buFont typeface="Georgia"/>
              <a:buNone/>
              <a:defRPr/>
            </a:lvl3pPr>
            <a:lvl4pPr lvl="3" rtl="0">
              <a:spcBef>
                <a:spcPts val="0"/>
              </a:spcBef>
              <a:buFont typeface="Georgia"/>
              <a:buNone/>
              <a:defRPr/>
            </a:lvl4pPr>
            <a:lvl5pPr lvl="4" rtl="0">
              <a:spcBef>
                <a:spcPts val="0"/>
              </a:spcBef>
              <a:buFont typeface="Georg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3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133"/>
            <a:ext cx="3733800" cy="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47"/>
            <a:ext cx="3733800" cy="179999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300" cy="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00" cy="621900"/>
          </a:xfrm>
          <a:prstGeom prst="rect">
            <a:avLst/>
          </a:pr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300" cy="621900"/>
          </a:xfrm>
          <a:prstGeom prst="rect">
            <a:avLst/>
          </a:pr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000" cy="6219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300" cy="62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900" cy="58529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000" cy="585299"/>
          </a:xfrm>
          <a:prstGeom prst="rect">
            <a:avLst/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/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5" y="612647"/>
            <a:ext cx="95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7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5" y="2271"/>
            <a:ext cx="762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554286"/>
            <a:ext cx="8458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IE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HCI – CA357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IE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Eoghan McMullen 11442938</a:t>
            </a:r>
          </a:p>
          <a:p>
            <a:pPr indent="-507" lvl="0" marL="64008" marR="0" rtl="0" algn="l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IE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Connel McGovern 11379746</a:t>
            </a:r>
          </a:p>
          <a:p>
            <a:pPr indent="-507" lvl="0" marL="64008" marR="0" rtl="0" algn="l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IE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Cian Burke 11456822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8128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Whe</a:t>
            </a: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 &amp; Where w</a:t>
            </a: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ill </a:t>
            </a: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Users Access</a:t>
            </a: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he Calculator?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235987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9900FF"/>
              </a:buClr>
              <a:buSzPct val="100000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Users 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should be able to access this calculator anywhere.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9900FF"/>
              </a:buClr>
              <a:buSzPct val="100000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Internet access is required.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hones, computers and tablets.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 home when deciding on 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courses for CAO application.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In school upon receiving their leaving cert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8128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What Are Students Goals?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alculate the total number of points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determine what grades will be required for third level education.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demonstrate 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 between points obtained from higher and ordinary level exams.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show how many extra points are available by sitting higher level maths.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b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877375"/>
            <a:ext cx="82296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Limiting Factors &amp; Barriers 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509800" y="2133699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Forecasting exam Results.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Internet access.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Choosing six best subjects.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894100"/>
            <a:ext cx="8229600" cy="106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Topic 3: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Requirements and Functionality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737825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Functionality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949299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8759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hoose up to six subjects.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Ordinary/Higher/Foundation level option.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 grade obtained or required.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LCVP option.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hoose above from a drop down menu.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Clearly 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displays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result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upon inputting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827900"/>
            <a:ext cx="8229600" cy="106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Topic 4: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Usability Considerations &amp; Expected Problems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7828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IE" sz="4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Usability Considerations 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8759" lvl="0" marL="36576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Instructions may be required.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 to leaving cert points system explanation.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Enable correct formatting on multiple devices</a:t>
            </a:r>
            <a:b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(text size, table formatting, links).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0"/>
              </a:spcBef>
              <a:buClr>
                <a:srgbClr val="9900FF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Required to choose from drop down boxes for use of calculator.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16666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8128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Expected Problems 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7800" lvl="0" marL="27940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n-IE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Catering for students under special circumstances.</a:t>
            </a:r>
          </a:p>
          <a:p>
            <a:pPr indent="-177800" lvl="0" marL="27940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27940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n-IE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 HEAR &amp; DARE scheme users</a:t>
            </a:r>
          </a:p>
          <a:p>
            <a:pPr indent="-177800" lvl="0" marL="279400" marR="0" rtl="0" algn="l">
              <a:spcBef>
                <a:spcPts val="0"/>
              </a:spcBef>
              <a:buClr>
                <a:schemeClr val="accent3"/>
              </a:buClr>
              <a:buSzPct val="233333"/>
              <a:buFont typeface="Georgia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0" marR="0" rtl="0" algn="l">
              <a:spcBef>
                <a:spcPts val="0"/>
              </a:spcBef>
              <a:buClr>
                <a:schemeClr val="accent3"/>
              </a:buClr>
              <a:buSzPct val="200000"/>
              <a:buFont typeface="Georgia"/>
              <a:buNone/>
            </a:pPr>
            <a:r>
              <a:rPr lang="en-I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http://accesscollege.ie/hear/frequently-asked-questions.php </a:t>
            </a:r>
          </a:p>
          <a:p>
            <a:pPr indent="-177800" lvl="0" marL="0" marR="0" rtl="0" algn="l">
              <a:spcBef>
                <a:spcPts val="0"/>
              </a:spcBef>
              <a:buClr>
                <a:schemeClr val="accent3"/>
              </a:buClr>
              <a:buSzPct val="200000"/>
              <a:buFont typeface="Georgia"/>
              <a:buNone/>
            </a:pPr>
            <a:r>
              <a:rPr lang="en-I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  http://accesscollege.ie/dare/availability.php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9029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Our Project Choice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IE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chosen to develop a leaving cert points calculator.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</a:t>
            </a:r>
            <a:r>
              <a:rPr b="0" i="0" lang="en-IE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</a:t>
            </a:r>
            <a:r>
              <a:rPr lang="en-IE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</a:t>
            </a:r>
            <a:r>
              <a:rPr b="0" i="0" lang="en-IE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CAO point</a:t>
            </a:r>
            <a:r>
              <a:rPr lang="en-IE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 relating to</a:t>
            </a:r>
            <a:r>
              <a:rPr b="0" i="0" lang="en-IE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E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</a:t>
            </a:r>
            <a:r>
              <a:rPr b="0" i="0" lang="en-IE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input.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894100"/>
            <a:ext cx="8229600" cy="106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Topic 1: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Understanding of Chosen Demographic / User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947925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Main Target Users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00"/>
              </a:spcBef>
              <a:buNone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Leaving Cert Students</a:t>
            </a:r>
          </a:p>
          <a:p>
            <a:pPr indent="-381000" lvl="0" marL="457200" marR="0" rtl="0" algn="l">
              <a:spcBef>
                <a:spcPts val="30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Between the age of 16-20</a:t>
            </a:r>
          </a:p>
          <a:p>
            <a:pPr indent="-381000" lvl="0" marL="457200" marR="0" rtl="0" algn="l">
              <a:spcBef>
                <a:spcPts val="30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Male and Female</a:t>
            </a:r>
          </a:p>
          <a:p>
            <a:pPr indent="-381000" lvl="0" marL="457200" marR="0" rtl="0" algn="l">
              <a:spcBef>
                <a:spcPts val="30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Technologically proficient </a:t>
            </a:r>
          </a:p>
          <a:p>
            <a:pPr indent="-381000" lvl="0" marL="457200" marR="0" rtl="0" algn="l">
              <a:spcBef>
                <a:spcPts val="30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Busy lifestyles</a:t>
            </a:r>
          </a:p>
          <a:p>
            <a:pPr indent="-381000" lvl="0" marL="457200" marR="0" rtl="0" algn="l">
              <a:spcBef>
                <a:spcPts val="30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 time pressure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 must be fast, efficient and simple for the user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16475" y="822450"/>
            <a:ext cx="82296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Other Users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9900FF"/>
              </a:buClr>
              <a:buSzPct val="100000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Fifth year students preparing for the leaving cert.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buClr>
                <a:srgbClr val="9900FF"/>
              </a:buClr>
              <a:buSzPct val="100000"/>
              <a:buFont typeface="Georgia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 leaving cert students.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100000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Parents of leaving cert students.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SzPct val="100000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Teachers.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992925"/>
            <a:ext cx="82296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Expected Skill Level of Users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E" sz="3000">
                <a:latin typeface="Georgia"/>
                <a:ea typeface="Georgia"/>
                <a:cs typeface="Georgia"/>
                <a:sym typeface="Georgia"/>
              </a:rPr>
              <a:t>Students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IE" sz="2200">
                <a:latin typeface="Georgia"/>
                <a:ea typeface="Georgia"/>
                <a:cs typeface="Georgia"/>
                <a:sym typeface="Georgia"/>
              </a:rPr>
              <a:t>High level of technological expertise.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IE" sz="2200">
                <a:latin typeface="Georgia"/>
                <a:ea typeface="Georgia"/>
                <a:cs typeface="Georgia"/>
                <a:sym typeface="Georgia"/>
              </a:rPr>
              <a:t>Use of smartphones on a daily basis.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IE" sz="2200">
                <a:latin typeface="Georgia"/>
                <a:ea typeface="Georgia"/>
                <a:cs typeface="Georgia"/>
                <a:sym typeface="Georgia"/>
              </a:rPr>
              <a:t>Ability to navigate to a webpage with no issues.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IE" sz="3000">
                <a:latin typeface="Georgia"/>
                <a:ea typeface="Georgia"/>
                <a:cs typeface="Georgia"/>
                <a:sym typeface="Georgia"/>
              </a:rPr>
              <a:t>Parents &amp; Teachers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IE" sz="2200">
                <a:latin typeface="Georgia"/>
                <a:ea typeface="Georgia"/>
                <a:cs typeface="Georgia"/>
                <a:sym typeface="Georgia"/>
              </a:rPr>
              <a:t>Possibly a lower level of expertise.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IE" sz="2200">
                <a:latin typeface="Georgia"/>
                <a:ea typeface="Georgia"/>
                <a:cs typeface="Georgia"/>
                <a:sym typeface="Georgia"/>
              </a:rPr>
              <a:t>Ability to navigate to a webpage but generally not to the same level of a student.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IE" sz="2200">
                <a:latin typeface="Georgia"/>
                <a:ea typeface="Georgia"/>
                <a:cs typeface="Georgia"/>
                <a:sym typeface="Georgia"/>
              </a:rPr>
              <a:t>May need aid of basic instructions.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20050" y="917900"/>
            <a:ext cx="87038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Barriers &amp; Problems when using the calculator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2532899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Navigating to the website.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Filling out form.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IE" sz="2400">
                <a:latin typeface="Georgia"/>
                <a:ea typeface="Georgia"/>
                <a:cs typeface="Georgia"/>
                <a:sym typeface="Georgia"/>
              </a:rPr>
              <a:t>Poor understanding of leaving cert points system.</a:t>
            </a:r>
          </a:p>
          <a:p>
            <a:pPr indent="0" lvl="0" marL="27940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887875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IE" sz="4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Application Assistance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nstructions 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be attached on how to use the calculator.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spcBef>
                <a:spcPts val="300"/>
              </a:spcBef>
              <a:buClr>
                <a:srgbClr val="9900FF"/>
              </a:buClr>
              <a:buSzPct val="100000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Instructions given on a step-by-step basis.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escri</a:t>
            </a:r>
            <a:r>
              <a:rPr lang="en-IE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ption on</a:t>
            </a:r>
            <a:r>
              <a:rPr b="0" i="0" lang="en-IE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how the leaving cert point system works.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16666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894100"/>
            <a:ext cx="8229600" cy="106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Topic 2: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IE" sz="4000">
                <a:latin typeface="Georgia"/>
                <a:ea typeface="Georgia"/>
                <a:cs typeface="Georgia"/>
                <a:sym typeface="Georgia"/>
              </a:rPr>
              <a:t>Context of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