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  <p:sldMasterId id="2147483671" r:id="rId5"/>
  </p:sldMasterIdLst>
  <p:notesMasterIdLst>
    <p:notesMasterId r:id="rId15"/>
  </p:notesMasterIdLst>
  <p:sldIdLst>
    <p:sldId id="12311" r:id="rId6"/>
    <p:sldId id="12306" r:id="rId7"/>
    <p:sldId id="12308" r:id="rId8"/>
    <p:sldId id="12309" r:id="rId9"/>
    <p:sldId id="12312" r:id="rId10"/>
    <p:sldId id="12310" r:id="rId11"/>
    <p:sldId id="264" r:id="rId12"/>
    <p:sldId id="12314" r:id="rId13"/>
    <p:sldId id="267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9AB"/>
    <a:srgbClr val="4D4D4D"/>
    <a:srgbClr val="434343"/>
    <a:srgbClr val="FFFFFF"/>
    <a:srgbClr val="000000"/>
    <a:srgbClr val="6878D3"/>
    <a:srgbClr val="D6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3447" autoAdjust="0"/>
  </p:normalViewPr>
  <p:slideViewPr>
    <p:cSldViewPr snapToGrid="0">
      <p:cViewPr varScale="1">
        <p:scale>
          <a:sx n="78" d="100"/>
          <a:sy n="78" d="100"/>
        </p:scale>
        <p:origin x="776" y="52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626fab38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2626fab38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9d2751793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9d2751793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Roya will present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87" name="Google Shape;87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5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97" name="Google Shape;97;p15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07" name="Google Shape;107;p1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28" name="Google Shape;128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47" name="Google Shape;147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8.png"/><Relationship Id="rId17" Type="http://schemas.openxmlformats.org/officeDocument/2006/relationships/image" Target="../media/image12.sv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5" Type="http://schemas.microsoft.com/office/2007/relationships/hdphoto" Target="../media/hdphoto4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8.png"/><Relationship Id="rId17" Type="http://schemas.openxmlformats.org/officeDocument/2006/relationships/image" Target="../media/image12.sv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5" Type="http://schemas.microsoft.com/office/2007/relationships/hdphoto" Target="../media/hdphoto4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8.png"/><Relationship Id="rId17" Type="http://schemas.openxmlformats.org/officeDocument/2006/relationships/image" Target="../media/image12.sv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5" Type="http://schemas.microsoft.com/office/2007/relationships/hdphoto" Target="../media/hdphoto4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8.png"/><Relationship Id="rId17" Type="http://schemas.openxmlformats.org/officeDocument/2006/relationships/image" Target="../media/image12.sv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5" Type="http://schemas.microsoft.com/office/2007/relationships/hdphoto" Target="../media/hdphoto4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8.png"/><Relationship Id="rId17" Type="http://schemas.openxmlformats.org/officeDocument/2006/relationships/image" Target="../media/image12.sv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5" Type="http://schemas.microsoft.com/office/2007/relationships/hdphoto" Target="../media/hdphoto4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8.png"/><Relationship Id="rId17" Type="http://schemas.openxmlformats.org/officeDocument/2006/relationships/image" Target="../media/image12.sv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5" Type="http://schemas.microsoft.com/office/2007/relationships/hdphoto" Target="../media/hdphoto4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svg"/><Relationship Id="rId3" Type="http://schemas.openxmlformats.org/officeDocument/2006/relationships/image" Target="../media/image18.svg"/><Relationship Id="rId7" Type="http://schemas.openxmlformats.org/officeDocument/2006/relationships/image" Target="../media/image22.png"/><Relationship Id="rId12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jpeg"/><Relationship Id="rId9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igma.com/proto/UdYwPo3q6UUqMFbZ3fWCmm/TrueTagger-App?type=design&amp;node-id=2-2&amp;t=sAFQGPifF63Hn2u9-0&amp;scaling=scale-down&amp;page-id=0%3A1&amp;starting-point-node-id=2%3A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2DA9-722C-0C95-672F-3745D0AD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Price estimation can help novice sellers sell effectively</a:t>
            </a:r>
          </a:p>
        </p:txBody>
      </p:sp>
      <p:pic>
        <p:nvPicPr>
          <p:cNvPr id="5" name="Picture 27">
            <a:extLst>
              <a:ext uri="{FF2B5EF4-FFF2-40B4-BE49-F238E27FC236}">
                <a16:creationId xmlns:a16="http://schemas.microsoft.com/office/drawing/2014/main" id="{BDC8486C-1EA2-5072-4FF8-B5F41ABC4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583" y="1924928"/>
            <a:ext cx="3669802" cy="1861902"/>
          </a:xfrm>
          <a:prstGeom prst="rect">
            <a:avLst/>
          </a:prstGeom>
        </p:spPr>
      </p:pic>
      <p:pic>
        <p:nvPicPr>
          <p:cNvPr id="6" name="Picture 29" descr="A picture containing text, balloon, aircraft&#10;&#10;Description automatically generated">
            <a:extLst>
              <a:ext uri="{FF2B5EF4-FFF2-40B4-BE49-F238E27FC236}">
                <a16:creationId xmlns:a16="http://schemas.microsoft.com/office/drawing/2014/main" id="{BDB79233-D22B-8837-A200-7ABD5DF83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944" y="2048404"/>
            <a:ext cx="3490925" cy="1737562"/>
          </a:xfrm>
          <a:prstGeom prst="rect">
            <a:avLst/>
          </a:prstGeom>
        </p:spPr>
      </p:pic>
      <p:pic>
        <p:nvPicPr>
          <p:cNvPr id="7" name="Picture 30">
            <a:extLst>
              <a:ext uri="{FF2B5EF4-FFF2-40B4-BE49-F238E27FC236}">
                <a16:creationId xmlns:a16="http://schemas.microsoft.com/office/drawing/2014/main" id="{9BAC7C21-8754-D6EE-83E4-18B6DBDA4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733" y="2606502"/>
            <a:ext cx="2397349" cy="1146234"/>
          </a:xfrm>
          <a:prstGeom prst="rect">
            <a:avLst/>
          </a:prstGeom>
        </p:spPr>
      </p:pic>
      <p:pic>
        <p:nvPicPr>
          <p:cNvPr id="8" name="Picture 25">
            <a:extLst>
              <a:ext uri="{FF2B5EF4-FFF2-40B4-BE49-F238E27FC236}">
                <a16:creationId xmlns:a16="http://schemas.microsoft.com/office/drawing/2014/main" id="{AAE8CB78-F18E-E21C-896E-A9ABCE293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377" y="3771419"/>
            <a:ext cx="6847751" cy="457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4A27C1-77C9-6BA5-792F-245030BDD97E}"/>
              </a:ext>
            </a:extLst>
          </p:cNvPr>
          <p:cNvSpPr txBox="1"/>
          <p:nvPr/>
        </p:nvSpPr>
        <p:spPr>
          <a:xfrm>
            <a:off x="1151240" y="2564038"/>
            <a:ext cx="1631030" cy="96949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0070C0"/>
                </a:solidFill>
                <a:cs typeface="Arial" panose="020B0604020202020204"/>
              </a:rPr>
              <a:t>Target persona</a:t>
            </a:r>
          </a:p>
          <a:p>
            <a:pPr algn="ctr"/>
            <a:endParaRPr lang="en-US" sz="400" b="1">
              <a:solidFill>
                <a:srgbClr val="0070C0"/>
              </a:solidFill>
              <a:cs typeface="Arial" panose="020B0604020202020204"/>
            </a:endParaRPr>
          </a:p>
          <a:p>
            <a:pPr algn="ctr"/>
            <a:r>
              <a:rPr lang="en-US" sz="1100"/>
              <a:t>New eBay users selling products they are unfamiliar with</a:t>
            </a:r>
            <a:endParaRPr lang="en-US" sz="1100">
              <a:cs typeface="Arial" panose="020B0604020202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479048-8E0E-F797-7D3D-7E25AAEF560F}"/>
              </a:ext>
            </a:extLst>
          </p:cNvPr>
          <p:cNvSpPr txBox="1"/>
          <p:nvPr/>
        </p:nvSpPr>
        <p:spPr>
          <a:xfrm>
            <a:off x="1522239" y="1387376"/>
            <a:ext cx="1848610" cy="126188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0070C0"/>
                </a:solidFill>
                <a:cs typeface="Arial" panose="020B0604020202020204"/>
              </a:rPr>
              <a:t>Problem</a:t>
            </a:r>
          </a:p>
          <a:p>
            <a:pPr algn="ctr"/>
            <a:r>
              <a:rPr lang="en-US" sz="1100"/>
              <a:t>Inexperienced sellers either overcharge so can’t sell items, or undercharge and miss profits</a:t>
            </a:r>
            <a:endParaRPr lang="en-US" sz="1100">
              <a:cs typeface="Arial" panose="020B0604020202020204"/>
            </a:endParaRPr>
          </a:p>
          <a:p>
            <a:pPr algn="ctr"/>
            <a:endParaRPr lang="en-US" sz="1200">
              <a:cs typeface="Arial" panose="020B060402020202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C4406-9DDD-F834-65B5-FDD2349BE4B1}"/>
              </a:ext>
            </a:extLst>
          </p:cNvPr>
          <p:cNvSpPr txBox="1"/>
          <p:nvPr/>
        </p:nvSpPr>
        <p:spPr>
          <a:xfrm>
            <a:off x="5747040" y="1387376"/>
            <a:ext cx="1807973" cy="109260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0070C0"/>
                </a:solidFill>
                <a:cs typeface="Arial" panose="020B0604020202020204"/>
              </a:rPr>
              <a:t>Solution</a:t>
            </a:r>
          </a:p>
          <a:p>
            <a:pPr algn="ctr"/>
            <a:r>
              <a:rPr lang="en-US" sz="1100">
                <a:cs typeface="Arial" panose="020B0604020202020204"/>
              </a:rPr>
              <a:t>A platform which estimates how much an item can be sold for</a:t>
            </a:r>
          </a:p>
          <a:p>
            <a:pPr algn="ctr"/>
            <a:endParaRPr lang="en-US" sz="1200">
              <a:cs typeface="Arial" panose="020B060402020202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4EA75-938D-E07B-288A-9CC44B377597}"/>
              </a:ext>
            </a:extLst>
          </p:cNvPr>
          <p:cNvSpPr txBox="1"/>
          <p:nvPr/>
        </p:nvSpPr>
        <p:spPr>
          <a:xfrm>
            <a:off x="6355648" y="2564038"/>
            <a:ext cx="1644974" cy="107721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0070C0"/>
                </a:solidFill>
                <a:cs typeface="Arial" panose="020B0604020202020204"/>
              </a:rPr>
              <a:t>Feasibility</a:t>
            </a:r>
          </a:p>
          <a:p>
            <a:pPr algn="ctr"/>
            <a:r>
              <a:rPr lang="en-US" sz="1100">
                <a:cs typeface="Arial" panose="020B0604020202020204"/>
              </a:rPr>
              <a:t>Big data</a:t>
            </a:r>
            <a:r>
              <a:rPr lang="en-US" sz="1100"/>
              <a:t> from eBay listings and new AI models = accurate price estimations</a:t>
            </a:r>
            <a:endParaRPr lang="en-US" sz="1100">
              <a:cs typeface="Arial" panose="020B060402020202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3F2E05-33EF-9561-DD03-8C9D4E302C21}"/>
              </a:ext>
            </a:extLst>
          </p:cNvPr>
          <p:cNvSpPr txBox="1"/>
          <p:nvPr/>
        </p:nvSpPr>
        <p:spPr>
          <a:xfrm>
            <a:off x="3642947" y="1083114"/>
            <a:ext cx="1848609" cy="90794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0070C0"/>
                </a:solidFill>
                <a:cs typeface="Arial" panose="020B0604020202020204"/>
              </a:rPr>
              <a:t>Need</a:t>
            </a:r>
          </a:p>
          <a:p>
            <a:pPr algn="ctr"/>
            <a:r>
              <a:rPr lang="en-US" sz="1100">
                <a:cs typeface="Arial" panose="020B0604020202020204"/>
              </a:rPr>
              <a:t>Sellers would benefit from knowing how much their items will sel</a:t>
            </a:r>
            <a:r>
              <a:rPr lang="en-US" sz="1100"/>
              <a:t>l for</a:t>
            </a:r>
            <a:endParaRPr lang="en-US" sz="1100">
              <a:cs typeface="Arial" panose="020B0604020202020204"/>
            </a:endParaRPr>
          </a:p>
        </p:txBody>
      </p:sp>
      <p:pic>
        <p:nvPicPr>
          <p:cNvPr id="1026" name="Picture 2" descr="AI Good Ware Lineal icon">
            <a:extLst>
              <a:ext uri="{FF2B5EF4-FFF2-40B4-BE49-F238E27FC236}">
                <a16:creationId xmlns:a16="http://schemas.microsoft.com/office/drawing/2014/main" id="{4158DFF0-9755-81B7-70DF-EC107CE39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011" y="3172158"/>
            <a:ext cx="402844" cy="40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390255B-F2A8-D785-11D4-25CB9AE811FE}"/>
              </a:ext>
            </a:extLst>
          </p:cNvPr>
          <p:cNvGrpSpPr/>
          <p:nvPr/>
        </p:nvGrpSpPr>
        <p:grpSpPr>
          <a:xfrm>
            <a:off x="4342112" y="2099049"/>
            <a:ext cx="582813" cy="516377"/>
            <a:chOff x="5113335" y="2316492"/>
            <a:chExt cx="582813" cy="516377"/>
          </a:xfrm>
        </p:grpSpPr>
        <p:pic>
          <p:nvPicPr>
            <p:cNvPr id="1028" name="Picture 4" descr="Auction - Free business and finance icons">
              <a:extLst>
                <a:ext uri="{FF2B5EF4-FFF2-40B4-BE49-F238E27FC236}">
                  <a16:creationId xmlns:a16="http://schemas.microsoft.com/office/drawing/2014/main" id="{7D514DF0-6DD4-C60F-CC66-C6185F6771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5816" y="2352537"/>
              <a:ext cx="480332" cy="480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Price tag - Free commerce icons">
              <a:extLst>
                <a:ext uri="{FF2B5EF4-FFF2-40B4-BE49-F238E27FC236}">
                  <a16:creationId xmlns:a16="http://schemas.microsoft.com/office/drawing/2014/main" id="{B4094AA0-2B36-F5EB-79C6-65DD0D09C6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78644">
              <a:off x="5113335" y="2316492"/>
              <a:ext cx="240091" cy="24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Graphic 19">
            <a:extLst>
              <a:ext uri="{FF2B5EF4-FFF2-40B4-BE49-F238E27FC236}">
                <a16:creationId xmlns:a16="http://schemas.microsoft.com/office/drawing/2014/main" id="{AA4D5DC0-3CB7-6F89-89F9-C90954F84B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09020" y="2450165"/>
            <a:ext cx="399440" cy="399440"/>
          </a:xfrm>
          <a:prstGeom prst="rect">
            <a:avLst/>
          </a:prstGeom>
        </p:spPr>
      </p:pic>
      <p:pic>
        <p:nvPicPr>
          <p:cNvPr id="1032" name="Picture 8" descr="No-Money Icons - Free SVG &amp; PNG No-Money Images - Noun Project">
            <a:extLst>
              <a:ext uri="{FF2B5EF4-FFF2-40B4-BE49-F238E27FC236}">
                <a16:creationId xmlns:a16="http://schemas.microsoft.com/office/drawing/2014/main" id="{9E261AAC-4690-3154-864C-00EF052ED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675" y="2391059"/>
            <a:ext cx="480332" cy="48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5B6934DA-6C75-C140-7BF6-FBE335F6C2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36832" y="3176956"/>
            <a:ext cx="398046" cy="398046"/>
          </a:xfrm>
          <a:prstGeom prst="rect">
            <a:avLst/>
          </a:prstGeom>
          <a:effectLst>
            <a:glow>
              <a:schemeClr val="accent5">
                <a:lumMod val="75000"/>
                <a:alpha val="99000"/>
              </a:schemeClr>
            </a:glow>
          </a:effectLst>
        </p:spPr>
      </p:pic>
      <p:sp>
        <p:nvSpPr>
          <p:cNvPr id="1042" name="Arrow: Pentagon 1041">
            <a:extLst>
              <a:ext uri="{FF2B5EF4-FFF2-40B4-BE49-F238E27FC236}">
                <a16:creationId xmlns:a16="http://schemas.microsoft.com/office/drawing/2014/main" id="{C4EE9DFC-FEA6-9037-0A1E-52AE9AAE6F3F}"/>
              </a:ext>
            </a:extLst>
          </p:cNvPr>
          <p:cNvSpPr/>
          <p:nvPr/>
        </p:nvSpPr>
        <p:spPr>
          <a:xfrm>
            <a:off x="311700" y="4194978"/>
            <a:ext cx="2104929" cy="549176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bg2">
                    <a:lumMod val="50000"/>
                  </a:schemeClr>
                </a:solidFill>
              </a:rPr>
              <a:t>Describe your item</a:t>
            </a:r>
          </a:p>
        </p:txBody>
      </p:sp>
      <p:sp>
        <p:nvSpPr>
          <p:cNvPr id="1043" name="Arrow: Chevron 1042">
            <a:extLst>
              <a:ext uri="{FF2B5EF4-FFF2-40B4-BE49-F238E27FC236}">
                <a16:creationId xmlns:a16="http://schemas.microsoft.com/office/drawing/2014/main" id="{57C0E20B-2B67-18D8-E44C-342B72101A9E}"/>
              </a:ext>
            </a:extLst>
          </p:cNvPr>
          <p:cNvSpPr/>
          <p:nvPr/>
        </p:nvSpPr>
        <p:spPr>
          <a:xfrm>
            <a:off x="2298153" y="4194978"/>
            <a:ext cx="2106000" cy="549176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bg2">
                    <a:lumMod val="50000"/>
                  </a:schemeClr>
                </a:solidFill>
              </a:rPr>
              <a:t>Get a price estimate</a:t>
            </a:r>
          </a:p>
        </p:txBody>
      </p:sp>
      <p:sp>
        <p:nvSpPr>
          <p:cNvPr id="1045" name="Arrow: Chevron 1044">
            <a:extLst>
              <a:ext uri="{FF2B5EF4-FFF2-40B4-BE49-F238E27FC236}">
                <a16:creationId xmlns:a16="http://schemas.microsoft.com/office/drawing/2014/main" id="{DE7CE5A8-AEAC-A318-1DA5-D2362F2EAAED}"/>
              </a:ext>
            </a:extLst>
          </p:cNvPr>
          <p:cNvSpPr/>
          <p:nvPr/>
        </p:nvSpPr>
        <p:spPr>
          <a:xfrm>
            <a:off x="4287276" y="4194978"/>
            <a:ext cx="2106000" cy="549176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bg1"/>
                </a:solidFill>
              </a:rPr>
              <a:t>Maximize profit</a:t>
            </a:r>
          </a:p>
        </p:txBody>
      </p: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7ED28E63-E286-458A-53A2-5FB49F7B7B21}"/>
              </a:ext>
            </a:extLst>
          </p:cNvPr>
          <p:cNvGrpSpPr/>
          <p:nvPr/>
        </p:nvGrpSpPr>
        <p:grpSpPr>
          <a:xfrm rot="196044">
            <a:off x="3537061" y="3670698"/>
            <a:ext cx="2061406" cy="231400"/>
            <a:chOff x="3537061" y="3670698"/>
            <a:chExt cx="2061406" cy="231400"/>
          </a:xfrm>
        </p:grpSpPr>
        <p:sp>
          <p:nvSpPr>
            <p:cNvPr id="1046" name="Oval 1045">
              <a:extLst>
                <a:ext uri="{FF2B5EF4-FFF2-40B4-BE49-F238E27FC236}">
                  <a16:creationId xmlns:a16="http://schemas.microsoft.com/office/drawing/2014/main" id="{E03BAAC7-A1F8-FB36-4614-6220A5940847}"/>
                </a:ext>
              </a:extLst>
            </p:cNvPr>
            <p:cNvSpPr/>
            <p:nvPr/>
          </p:nvSpPr>
          <p:spPr>
            <a:xfrm>
              <a:off x="4456300" y="3670698"/>
              <a:ext cx="231400" cy="231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7" name="Isosceles Triangle 1046">
              <a:extLst>
                <a:ext uri="{FF2B5EF4-FFF2-40B4-BE49-F238E27FC236}">
                  <a16:creationId xmlns:a16="http://schemas.microsoft.com/office/drawing/2014/main" id="{04784F5A-F6AB-E231-E4BE-F8555250DDAE}"/>
                </a:ext>
              </a:extLst>
            </p:cNvPr>
            <p:cNvSpPr/>
            <p:nvPr/>
          </p:nvSpPr>
          <p:spPr>
            <a:xfrm rot="16200000">
              <a:off x="4015233" y="3270357"/>
              <a:ext cx="74871" cy="1031216"/>
            </a:xfrm>
            <a:prstGeom prst="triangl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9" name="Isosceles Triangle 1048">
              <a:extLst>
                <a:ext uri="{FF2B5EF4-FFF2-40B4-BE49-F238E27FC236}">
                  <a16:creationId xmlns:a16="http://schemas.microsoft.com/office/drawing/2014/main" id="{B868F031-9DD6-BEBE-FE7B-1013B375F1E0}"/>
                </a:ext>
              </a:extLst>
            </p:cNvPr>
            <p:cNvSpPr/>
            <p:nvPr/>
          </p:nvSpPr>
          <p:spPr>
            <a:xfrm rot="5400000">
              <a:off x="5045423" y="3267226"/>
              <a:ext cx="74871" cy="1031216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5377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740000">
                                      <p:cBhvr>
                                        <p:cTn id="6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2DA9-722C-0C95-672F-3745D0AD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Price estimation can help novice sellers sell effectively</a:t>
            </a:r>
          </a:p>
        </p:txBody>
      </p:sp>
      <p:pic>
        <p:nvPicPr>
          <p:cNvPr id="5" name="Picture 27">
            <a:extLst>
              <a:ext uri="{FF2B5EF4-FFF2-40B4-BE49-F238E27FC236}">
                <a16:creationId xmlns:a16="http://schemas.microsoft.com/office/drawing/2014/main" id="{BDC8486C-1EA2-5072-4FF8-B5F41ABC4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583" y="1924928"/>
            <a:ext cx="3669802" cy="1861902"/>
          </a:xfrm>
          <a:prstGeom prst="rect">
            <a:avLst/>
          </a:prstGeom>
        </p:spPr>
      </p:pic>
      <p:pic>
        <p:nvPicPr>
          <p:cNvPr id="6" name="Picture 29" descr="A picture containing text, balloon, aircraft&#10;&#10;Description automatically generated">
            <a:extLst>
              <a:ext uri="{FF2B5EF4-FFF2-40B4-BE49-F238E27FC236}">
                <a16:creationId xmlns:a16="http://schemas.microsoft.com/office/drawing/2014/main" id="{BDB79233-D22B-8837-A200-7ABD5DF83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944" y="2048404"/>
            <a:ext cx="3490925" cy="1737562"/>
          </a:xfrm>
          <a:prstGeom prst="rect">
            <a:avLst/>
          </a:prstGeom>
        </p:spPr>
      </p:pic>
      <p:pic>
        <p:nvPicPr>
          <p:cNvPr id="7" name="Picture 30">
            <a:extLst>
              <a:ext uri="{FF2B5EF4-FFF2-40B4-BE49-F238E27FC236}">
                <a16:creationId xmlns:a16="http://schemas.microsoft.com/office/drawing/2014/main" id="{9BAC7C21-8754-D6EE-83E4-18B6DBDA4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733" y="2606502"/>
            <a:ext cx="2397349" cy="1146234"/>
          </a:xfrm>
          <a:prstGeom prst="rect">
            <a:avLst/>
          </a:prstGeom>
        </p:spPr>
      </p:pic>
      <p:pic>
        <p:nvPicPr>
          <p:cNvPr id="8" name="Picture 25">
            <a:extLst>
              <a:ext uri="{FF2B5EF4-FFF2-40B4-BE49-F238E27FC236}">
                <a16:creationId xmlns:a16="http://schemas.microsoft.com/office/drawing/2014/main" id="{AAE8CB78-F18E-E21C-896E-A9ABCE293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377" y="3771419"/>
            <a:ext cx="6847751" cy="457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4A27C1-77C9-6BA5-792F-245030BDD97E}"/>
              </a:ext>
            </a:extLst>
          </p:cNvPr>
          <p:cNvSpPr txBox="1"/>
          <p:nvPr/>
        </p:nvSpPr>
        <p:spPr>
          <a:xfrm>
            <a:off x="1151240" y="2564038"/>
            <a:ext cx="1631030" cy="96949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accent5">
                    <a:lumMod val="75000"/>
                  </a:schemeClr>
                </a:solidFill>
                <a:cs typeface="Arial" panose="020B0604020202020204"/>
              </a:rPr>
              <a:t>Target persona</a:t>
            </a:r>
          </a:p>
          <a:p>
            <a:pPr algn="ctr"/>
            <a:endParaRPr lang="en-US" sz="400" b="1">
              <a:solidFill>
                <a:srgbClr val="0070C0"/>
              </a:solidFill>
              <a:cs typeface="Arial" panose="020B0604020202020204"/>
            </a:endParaRPr>
          </a:p>
          <a:p>
            <a:pPr algn="ctr"/>
            <a:r>
              <a:rPr lang="en-US" sz="1100"/>
              <a:t>New eBay users selling products they are unfamiliar with</a:t>
            </a:r>
            <a:endParaRPr lang="en-US" sz="1100">
              <a:cs typeface="Arial" panose="020B0604020202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479048-8E0E-F797-7D3D-7E25AAEF560F}"/>
              </a:ext>
            </a:extLst>
          </p:cNvPr>
          <p:cNvSpPr txBox="1"/>
          <p:nvPr/>
        </p:nvSpPr>
        <p:spPr>
          <a:xfrm>
            <a:off x="1522239" y="1387376"/>
            <a:ext cx="1848610" cy="126188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0070C0"/>
                </a:solidFill>
                <a:cs typeface="Arial" panose="020B0604020202020204"/>
              </a:rPr>
              <a:t>Problem</a:t>
            </a:r>
          </a:p>
          <a:p>
            <a:pPr algn="ctr"/>
            <a:r>
              <a:rPr lang="en-US" sz="1100"/>
              <a:t>Inexperienced sellers either overcharge so can’t sell items, or undercharge and miss profits</a:t>
            </a:r>
            <a:endParaRPr lang="en-US" sz="1100">
              <a:cs typeface="Arial" panose="020B0604020202020204"/>
            </a:endParaRPr>
          </a:p>
          <a:p>
            <a:pPr algn="ctr"/>
            <a:endParaRPr lang="en-US" sz="1200">
              <a:cs typeface="Arial" panose="020B060402020202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C4406-9DDD-F834-65B5-FDD2349BE4B1}"/>
              </a:ext>
            </a:extLst>
          </p:cNvPr>
          <p:cNvSpPr txBox="1"/>
          <p:nvPr/>
        </p:nvSpPr>
        <p:spPr>
          <a:xfrm>
            <a:off x="5747040" y="1387376"/>
            <a:ext cx="1807973" cy="109260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0070C0"/>
                </a:solidFill>
                <a:cs typeface="Arial" panose="020B0604020202020204"/>
              </a:rPr>
              <a:t>Solution</a:t>
            </a:r>
          </a:p>
          <a:p>
            <a:pPr algn="ctr"/>
            <a:r>
              <a:rPr lang="en-US" sz="1100">
                <a:cs typeface="Arial" panose="020B0604020202020204"/>
              </a:rPr>
              <a:t>A platform which estimates how much an item can be sold for</a:t>
            </a:r>
          </a:p>
          <a:p>
            <a:pPr algn="ctr"/>
            <a:endParaRPr lang="en-US" sz="1200">
              <a:cs typeface="Arial" panose="020B060402020202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4EA75-938D-E07B-288A-9CC44B377597}"/>
              </a:ext>
            </a:extLst>
          </p:cNvPr>
          <p:cNvSpPr txBox="1"/>
          <p:nvPr/>
        </p:nvSpPr>
        <p:spPr>
          <a:xfrm>
            <a:off x="6355648" y="2564038"/>
            <a:ext cx="1644974" cy="107721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0070C0"/>
                </a:solidFill>
                <a:cs typeface="Arial" panose="020B0604020202020204"/>
              </a:rPr>
              <a:t>Feasibility</a:t>
            </a:r>
          </a:p>
          <a:p>
            <a:pPr algn="ctr"/>
            <a:r>
              <a:rPr lang="en-US" sz="1100">
                <a:cs typeface="Arial" panose="020B0604020202020204"/>
              </a:rPr>
              <a:t>Big data</a:t>
            </a:r>
            <a:r>
              <a:rPr lang="en-US" sz="1100"/>
              <a:t> from eBay listings and new AI models = accurate price estimations</a:t>
            </a:r>
            <a:endParaRPr lang="en-US" sz="1100">
              <a:cs typeface="Arial" panose="020B060402020202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3F2E05-33EF-9561-DD03-8C9D4E302C21}"/>
              </a:ext>
            </a:extLst>
          </p:cNvPr>
          <p:cNvSpPr txBox="1"/>
          <p:nvPr/>
        </p:nvSpPr>
        <p:spPr>
          <a:xfrm>
            <a:off x="3642947" y="1083114"/>
            <a:ext cx="1848609" cy="90794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0070C0"/>
                </a:solidFill>
                <a:cs typeface="Arial" panose="020B0604020202020204"/>
              </a:rPr>
              <a:t>Need</a:t>
            </a:r>
          </a:p>
          <a:p>
            <a:pPr algn="ctr"/>
            <a:r>
              <a:rPr lang="en-US" sz="1100">
                <a:cs typeface="Arial" panose="020B0604020202020204"/>
              </a:rPr>
              <a:t>Sellers would benefit from knowing how much their items will sel</a:t>
            </a:r>
            <a:r>
              <a:rPr lang="en-US" sz="1100"/>
              <a:t>l for</a:t>
            </a:r>
            <a:endParaRPr lang="en-US" sz="1100">
              <a:cs typeface="Arial" panose="020B0604020202020204"/>
            </a:endParaRPr>
          </a:p>
        </p:txBody>
      </p:sp>
      <p:pic>
        <p:nvPicPr>
          <p:cNvPr id="1026" name="Picture 2" descr="AI Good Ware Lineal icon">
            <a:extLst>
              <a:ext uri="{FF2B5EF4-FFF2-40B4-BE49-F238E27FC236}">
                <a16:creationId xmlns:a16="http://schemas.microsoft.com/office/drawing/2014/main" id="{4158DFF0-9755-81B7-70DF-EC107CE39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011" y="3172158"/>
            <a:ext cx="402844" cy="40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390255B-F2A8-D785-11D4-25CB9AE811FE}"/>
              </a:ext>
            </a:extLst>
          </p:cNvPr>
          <p:cNvGrpSpPr/>
          <p:nvPr/>
        </p:nvGrpSpPr>
        <p:grpSpPr>
          <a:xfrm>
            <a:off x="4342112" y="2099049"/>
            <a:ext cx="582813" cy="516377"/>
            <a:chOff x="5113335" y="2316492"/>
            <a:chExt cx="582813" cy="516377"/>
          </a:xfrm>
        </p:grpSpPr>
        <p:pic>
          <p:nvPicPr>
            <p:cNvPr id="1028" name="Picture 4" descr="Auction - Free business and finance icons">
              <a:extLst>
                <a:ext uri="{FF2B5EF4-FFF2-40B4-BE49-F238E27FC236}">
                  <a16:creationId xmlns:a16="http://schemas.microsoft.com/office/drawing/2014/main" id="{7D514DF0-6DD4-C60F-CC66-C6185F6771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5816" y="2352537"/>
              <a:ext cx="480332" cy="480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Price tag - Free commerce icons">
              <a:extLst>
                <a:ext uri="{FF2B5EF4-FFF2-40B4-BE49-F238E27FC236}">
                  <a16:creationId xmlns:a16="http://schemas.microsoft.com/office/drawing/2014/main" id="{B4094AA0-2B36-F5EB-79C6-65DD0D09C6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78644">
              <a:off x="5113335" y="2316492"/>
              <a:ext cx="240091" cy="24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Graphic 19">
            <a:extLst>
              <a:ext uri="{FF2B5EF4-FFF2-40B4-BE49-F238E27FC236}">
                <a16:creationId xmlns:a16="http://schemas.microsoft.com/office/drawing/2014/main" id="{AA4D5DC0-3CB7-6F89-89F9-C90954F84B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09020" y="2450165"/>
            <a:ext cx="399440" cy="399440"/>
          </a:xfrm>
          <a:prstGeom prst="rect">
            <a:avLst/>
          </a:prstGeom>
        </p:spPr>
      </p:pic>
      <p:pic>
        <p:nvPicPr>
          <p:cNvPr id="1032" name="Picture 8" descr="No-Money Icons - Free SVG &amp; PNG No-Money Images - Noun Project">
            <a:extLst>
              <a:ext uri="{FF2B5EF4-FFF2-40B4-BE49-F238E27FC236}">
                <a16:creationId xmlns:a16="http://schemas.microsoft.com/office/drawing/2014/main" id="{9E261AAC-4690-3154-864C-00EF052ED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675" y="2391059"/>
            <a:ext cx="480332" cy="48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5B6934DA-6C75-C140-7BF6-FBE335F6C2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36832" y="3176956"/>
            <a:ext cx="398046" cy="398046"/>
          </a:xfrm>
          <a:prstGeom prst="rect">
            <a:avLst/>
          </a:prstGeom>
          <a:effectLst>
            <a:glow rad="88900">
              <a:schemeClr val="accent5">
                <a:lumMod val="75000"/>
                <a:alpha val="89000"/>
              </a:schemeClr>
            </a:glow>
          </a:effectLst>
        </p:spPr>
      </p:pic>
      <p:sp>
        <p:nvSpPr>
          <p:cNvPr id="1042" name="Arrow: Pentagon 1041">
            <a:extLst>
              <a:ext uri="{FF2B5EF4-FFF2-40B4-BE49-F238E27FC236}">
                <a16:creationId xmlns:a16="http://schemas.microsoft.com/office/drawing/2014/main" id="{C4EE9DFC-FEA6-9037-0A1E-52AE9AAE6F3F}"/>
              </a:ext>
            </a:extLst>
          </p:cNvPr>
          <p:cNvSpPr/>
          <p:nvPr/>
        </p:nvSpPr>
        <p:spPr>
          <a:xfrm>
            <a:off x="311700" y="4194978"/>
            <a:ext cx="2104929" cy="549176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bg2">
                    <a:lumMod val="50000"/>
                  </a:schemeClr>
                </a:solidFill>
              </a:rPr>
              <a:t>Describe your item</a:t>
            </a:r>
          </a:p>
        </p:txBody>
      </p:sp>
      <p:sp>
        <p:nvSpPr>
          <p:cNvPr id="1043" name="Arrow: Chevron 1042">
            <a:extLst>
              <a:ext uri="{FF2B5EF4-FFF2-40B4-BE49-F238E27FC236}">
                <a16:creationId xmlns:a16="http://schemas.microsoft.com/office/drawing/2014/main" id="{57C0E20B-2B67-18D8-E44C-342B72101A9E}"/>
              </a:ext>
            </a:extLst>
          </p:cNvPr>
          <p:cNvSpPr/>
          <p:nvPr/>
        </p:nvSpPr>
        <p:spPr>
          <a:xfrm>
            <a:off x="2298153" y="4194978"/>
            <a:ext cx="2106000" cy="549176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bg2">
                    <a:lumMod val="50000"/>
                  </a:schemeClr>
                </a:solidFill>
              </a:rPr>
              <a:t>Get a price estimate</a:t>
            </a:r>
          </a:p>
        </p:txBody>
      </p:sp>
      <p:sp>
        <p:nvSpPr>
          <p:cNvPr id="1045" name="Arrow: Chevron 1044">
            <a:extLst>
              <a:ext uri="{FF2B5EF4-FFF2-40B4-BE49-F238E27FC236}">
                <a16:creationId xmlns:a16="http://schemas.microsoft.com/office/drawing/2014/main" id="{DE7CE5A8-AEAC-A318-1DA5-D2362F2EAAED}"/>
              </a:ext>
            </a:extLst>
          </p:cNvPr>
          <p:cNvSpPr/>
          <p:nvPr/>
        </p:nvSpPr>
        <p:spPr>
          <a:xfrm>
            <a:off x="4287276" y="4194978"/>
            <a:ext cx="2106000" cy="549176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bg1"/>
                </a:solidFill>
              </a:rPr>
              <a:t>Maximize profit</a:t>
            </a:r>
          </a:p>
        </p:txBody>
      </p: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7ED28E63-E286-458A-53A2-5FB49F7B7B21}"/>
              </a:ext>
            </a:extLst>
          </p:cNvPr>
          <p:cNvGrpSpPr/>
          <p:nvPr/>
        </p:nvGrpSpPr>
        <p:grpSpPr>
          <a:xfrm rot="1935472">
            <a:off x="3537061" y="3670698"/>
            <a:ext cx="2061406" cy="231400"/>
            <a:chOff x="3537061" y="3670698"/>
            <a:chExt cx="2061406" cy="231400"/>
          </a:xfrm>
        </p:grpSpPr>
        <p:sp>
          <p:nvSpPr>
            <p:cNvPr id="1046" name="Oval 1045">
              <a:extLst>
                <a:ext uri="{FF2B5EF4-FFF2-40B4-BE49-F238E27FC236}">
                  <a16:creationId xmlns:a16="http://schemas.microsoft.com/office/drawing/2014/main" id="{E03BAAC7-A1F8-FB36-4614-6220A5940847}"/>
                </a:ext>
              </a:extLst>
            </p:cNvPr>
            <p:cNvSpPr/>
            <p:nvPr/>
          </p:nvSpPr>
          <p:spPr>
            <a:xfrm>
              <a:off x="4456300" y="3670698"/>
              <a:ext cx="231400" cy="231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7" name="Isosceles Triangle 1046">
              <a:extLst>
                <a:ext uri="{FF2B5EF4-FFF2-40B4-BE49-F238E27FC236}">
                  <a16:creationId xmlns:a16="http://schemas.microsoft.com/office/drawing/2014/main" id="{04784F5A-F6AB-E231-E4BE-F8555250DDAE}"/>
                </a:ext>
              </a:extLst>
            </p:cNvPr>
            <p:cNvSpPr/>
            <p:nvPr/>
          </p:nvSpPr>
          <p:spPr>
            <a:xfrm rot="16200000">
              <a:off x="4015233" y="3270357"/>
              <a:ext cx="74871" cy="1031216"/>
            </a:xfrm>
            <a:prstGeom prst="triangl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9" name="Isosceles Triangle 1048">
              <a:extLst>
                <a:ext uri="{FF2B5EF4-FFF2-40B4-BE49-F238E27FC236}">
                  <a16:creationId xmlns:a16="http://schemas.microsoft.com/office/drawing/2014/main" id="{B868F031-9DD6-BEBE-FE7B-1013B375F1E0}"/>
                </a:ext>
              </a:extLst>
            </p:cNvPr>
            <p:cNvSpPr/>
            <p:nvPr/>
          </p:nvSpPr>
          <p:spPr>
            <a:xfrm rot="5400000">
              <a:off x="5045423" y="3267226"/>
              <a:ext cx="74871" cy="1031216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5878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220000">
                                      <p:cBhvr>
                                        <p:cTn id="6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2DA9-722C-0C95-672F-3745D0AD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Price estimation can help novice sellers sell effectively</a:t>
            </a:r>
          </a:p>
        </p:txBody>
      </p:sp>
      <p:pic>
        <p:nvPicPr>
          <p:cNvPr id="5" name="Picture 27">
            <a:extLst>
              <a:ext uri="{FF2B5EF4-FFF2-40B4-BE49-F238E27FC236}">
                <a16:creationId xmlns:a16="http://schemas.microsoft.com/office/drawing/2014/main" id="{BDC8486C-1EA2-5072-4FF8-B5F41ABC4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583" y="1924928"/>
            <a:ext cx="3669802" cy="1861902"/>
          </a:xfrm>
          <a:prstGeom prst="rect">
            <a:avLst/>
          </a:prstGeom>
        </p:spPr>
      </p:pic>
      <p:pic>
        <p:nvPicPr>
          <p:cNvPr id="6" name="Picture 29" descr="A picture containing text, balloon, aircraft&#10;&#10;Description automatically generated">
            <a:extLst>
              <a:ext uri="{FF2B5EF4-FFF2-40B4-BE49-F238E27FC236}">
                <a16:creationId xmlns:a16="http://schemas.microsoft.com/office/drawing/2014/main" id="{BDB79233-D22B-8837-A200-7ABD5DF83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944" y="2048404"/>
            <a:ext cx="3490925" cy="1737562"/>
          </a:xfrm>
          <a:prstGeom prst="rect">
            <a:avLst/>
          </a:prstGeom>
        </p:spPr>
      </p:pic>
      <p:pic>
        <p:nvPicPr>
          <p:cNvPr id="7" name="Picture 30">
            <a:extLst>
              <a:ext uri="{FF2B5EF4-FFF2-40B4-BE49-F238E27FC236}">
                <a16:creationId xmlns:a16="http://schemas.microsoft.com/office/drawing/2014/main" id="{9BAC7C21-8754-D6EE-83E4-18B6DBDA4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733" y="2606502"/>
            <a:ext cx="2397349" cy="1146234"/>
          </a:xfrm>
          <a:prstGeom prst="rect">
            <a:avLst/>
          </a:prstGeom>
        </p:spPr>
      </p:pic>
      <p:pic>
        <p:nvPicPr>
          <p:cNvPr id="8" name="Picture 25">
            <a:extLst>
              <a:ext uri="{FF2B5EF4-FFF2-40B4-BE49-F238E27FC236}">
                <a16:creationId xmlns:a16="http://schemas.microsoft.com/office/drawing/2014/main" id="{AAE8CB78-F18E-E21C-896E-A9ABCE293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377" y="3771419"/>
            <a:ext cx="6847751" cy="457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4A27C1-77C9-6BA5-792F-245030BDD97E}"/>
              </a:ext>
            </a:extLst>
          </p:cNvPr>
          <p:cNvSpPr txBox="1"/>
          <p:nvPr/>
        </p:nvSpPr>
        <p:spPr>
          <a:xfrm>
            <a:off x="1151240" y="2564038"/>
            <a:ext cx="1631030" cy="96949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accent5">
                    <a:lumMod val="75000"/>
                  </a:schemeClr>
                </a:solidFill>
                <a:cs typeface="Arial" panose="020B0604020202020204"/>
              </a:rPr>
              <a:t>Target persona</a:t>
            </a:r>
          </a:p>
          <a:p>
            <a:pPr algn="ctr"/>
            <a:endParaRPr lang="en-US" sz="400" b="1">
              <a:solidFill>
                <a:srgbClr val="0070C0"/>
              </a:solidFill>
              <a:cs typeface="Arial" panose="020B0604020202020204"/>
            </a:endParaRPr>
          </a:p>
          <a:p>
            <a:pPr algn="ctr"/>
            <a:r>
              <a:rPr lang="en-US" sz="1100"/>
              <a:t>New eBay users selling products they are unfamiliar with</a:t>
            </a:r>
            <a:endParaRPr lang="en-US" sz="1100">
              <a:cs typeface="Arial" panose="020B0604020202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479048-8E0E-F797-7D3D-7E25AAEF560F}"/>
              </a:ext>
            </a:extLst>
          </p:cNvPr>
          <p:cNvSpPr txBox="1"/>
          <p:nvPr/>
        </p:nvSpPr>
        <p:spPr>
          <a:xfrm>
            <a:off x="1522239" y="1387376"/>
            <a:ext cx="1848610" cy="126188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chemeClr val="accent5">
                    <a:lumMod val="75000"/>
                  </a:schemeClr>
                </a:solidFill>
                <a:cs typeface="Arial" panose="020B0604020202020204"/>
              </a:rPr>
              <a:t>Problem</a:t>
            </a:r>
          </a:p>
          <a:p>
            <a:pPr algn="ctr"/>
            <a:r>
              <a:rPr lang="en-US" sz="1100"/>
              <a:t>Inexperienced sellers either overcharge so can’t sell items, or undercharge and miss profits</a:t>
            </a:r>
            <a:endParaRPr lang="en-US" sz="1100">
              <a:cs typeface="Arial" panose="020B0604020202020204"/>
            </a:endParaRPr>
          </a:p>
          <a:p>
            <a:pPr algn="ctr"/>
            <a:endParaRPr lang="en-US" sz="1200">
              <a:cs typeface="Arial" panose="020B060402020202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C4406-9DDD-F834-65B5-FDD2349BE4B1}"/>
              </a:ext>
            </a:extLst>
          </p:cNvPr>
          <p:cNvSpPr txBox="1"/>
          <p:nvPr/>
        </p:nvSpPr>
        <p:spPr>
          <a:xfrm>
            <a:off x="5747040" y="1387376"/>
            <a:ext cx="1807973" cy="109260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0070C0"/>
                </a:solidFill>
                <a:cs typeface="Arial" panose="020B0604020202020204"/>
              </a:rPr>
              <a:t>Solution</a:t>
            </a:r>
          </a:p>
          <a:p>
            <a:pPr algn="ctr"/>
            <a:r>
              <a:rPr lang="en-US" sz="1100">
                <a:cs typeface="Arial" panose="020B0604020202020204"/>
              </a:rPr>
              <a:t>A platform which estimates how much an item can be sold for</a:t>
            </a:r>
          </a:p>
          <a:p>
            <a:pPr algn="ctr"/>
            <a:endParaRPr lang="en-US" sz="1200">
              <a:cs typeface="Arial" panose="020B060402020202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4EA75-938D-E07B-288A-9CC44B377597}"/>
              </a:ext>
            </a:extLst>
          </p:cNvPr>
          <p:cNvSpPr txBox="1"/>
          <p:nvPr/>
        </p:nvSpPr>
        <p:spPr>
          <a:xfrm>
            <a:off x="6355648" y="2564038"/>
            <a:ext cx="1644974" cy="107721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0070C0"/>
                </a:solidFill>
                <a:cs typeface="Arial" panose="020B0604020202020204"/>
              </a:rPr>
              <a:t>Feasibility</a:t>
            </a:r>
          </a:p>
          <a:p>
            <a:pPr algn="ctr"/>
            <a:r>
              <a:rPr lang="en-US" sz="1100">
                <a:cs typeface="Arial" panose="020B0604020202020204"/>
              </a:rPr>
              <a:t>Big data</a:t>
            </a:r>
            <a:r>
              <a:rPr lang="en-US" sz="1100"/>
              <a:t> from eBay listings and new AI models = accurate price estimations</a:t>
            </a:r>
            <a:endParaRPr lang="en-US" sz="1100">
              <a:cs typeface="Arial" panose="020B060402020202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3F2E05-33EF-9561-DD03-8C9D4E302C21}"/>
              </a:ext>
            </a:extLst>
          </p:cNvPr>
          <p:cNvSpPr txBox="1"/>
          <p:nvPr/>
        </p:nvSpPr>
        <p:spPr>
          <a:xfrm>
            <a:off x="3642947" y="1083114"/>
            <a:ext cx="1848609" cy="90794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0070C0"/>
                </a:solidFill>
                <a:cs typeface="Arial" panose="020B0604020202020204"/>
              </a:rPr>
              <a:t>Need</a:t>
            </a:r>
          </a:p>
          <a:p>
            <a:pPr algn="ctr"/>
            <a:r>
              <a:rPr lang="en-US" sz="1100">
                <a:cs typeface="Arial" panose="020B0604020202020204"/>
              </a:rPr>
              <a:t>Sellers would benefit from knowing how much their items will sel</a:t>
            </a:r>
            <a:r>
              <a:rPr lang="en-US" sz="1100"/>
              <a:t>l for</a:t>
            </a:r>
            <a:endParaRPr lang="en-US" sz="1100">
              <a:cs typeface="Arial" panose="020B0604020202020204"/>
            </a:endParaRPr>
          </a:p>
        </p:txBody>
      </p:sp>
      <p:pic>
        <p:nvPicPr>
          <p:cNvPr id="1026" name="Picture 2" descr="AI Good Ware Lineal icon">
            <a:extLst>
              <a:ext uri="{FF2B5EF4-FFF2-40B4-BE49-F238E27FC236}">
                <a16:creationId xmlns:a16="http://schemas.microsoft.com/office/drawing/2014/main" id="{4158DFF0-9755-81B7-70DF-EC107CE39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011" y="3172158"/>
            <a:ext cx="402844" cy="40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390255B-F2A8-D785-11D4-25CB9AE811FE}"/>
              </a:ext>
            </a:extLst>
          </p:cNvPr>
          <p:cNvGrpSpPr/>
          <p:nvPr/>
        </p:nvGrpSpPr>
        <p:grpSpPr>
          <a:xfrm>
            <a:off x="4342112" y="2099049"/>
            <a:ext cx="582813" cy="516377"/>
            <a:chOff x="5113335" y="2316492"/>
            <a:chExt cx="582813" cy="516377"/>
          </a:xfrm>
        </p:grpSpPr>
        <p:pic>
          <p:nvPicPr>
            <p:cNvPr id="1028" name="Picture 4" descr="Auction - Free business and finance icons">
              <a:extLst>
                <a:ext uri="{FF2B5EF4-FFF2-40B4-BE49-F238E27FC236}">
                  <a16:creationId xmlns:a16="http://schemas.microsoft.com/office/drawing/2014/main" id="{7D514DF0-6DD4-C60F-CC66-C6185F6771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5816" y="2352537"/>
              <a:ext cx="480332" cy="480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Price tag - Free commerce icons">
              <a:extLst>
                <a:ext uri="{FF2B5EF4-FFF2-40B4-BE49-F238E27FC236}">
                  <a16:creationId xmlns:a16="http://schemas.microsoft.com/office/drawing/2014/main" id="{B4094AA0-2B36-F5EB-79C6-65DD0D09C6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78644">
              <a:off x="5113335" y="2316492"/>
              <a:ext cx="240091" cy="24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Graphic 19">
            <a:extLst>
              <a:ext uri="{FF2B5EF4-FFF2-40B4-BE49-F238E27FC236}">
                <a16:creationId xmlns:a16="http://schemas.microsoft.com/office/drawing/2014/main" id="{AA4D5DC0-3CB7-6F89-89F9-C90954F84B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09020" y="2450165"/>
            <a:ext cx="399440" cy="399440"/>
          </a:xfrm>
          <a:prstGeom prst="rect">
            <a:avLst/>
          </a:prstGeom>
        </p:spPr>
      </p:pic>
      <p:pic>
        <p:nvPicPr>
          <p:cNvPr id="1032" name="Picture 8" descr="No-Money Icons - Free SVG &amp; PNG No-Money Images - Noun Project">
            <a:extLst>
              <a:ext uri="{FF2B5EF4-FFF2-40B4-BE49-F238E27FC236}">
                <a16:creationId xmlns:a16="http://schemas.microsoft.com/office/drawing/2014/main" id="{9E261AAC-4690-3154-864C-00EF052ED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675" y="2391059"/>
            <a:ext cx="480332" cy="480332"/>
          </a:xfrm>
          <a:prstGeom prst="rect">
            <a:avLst/>
          </a:prstGeom>
          <a:noFill/>
          <a:effectLst>
            <a:glow rad="88900">
              <a:schemeClr val="accent5">
                <a:lumMod val="75000"/>
                <a:alpha val="89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5B6934DA-6C75-C140-7BF6-FBE335F6C2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36832" y="3176956"/>
            <a:ext cx="398046" cy="398046"/>
          </a:xfrm>
          <a:prstGeom prst="rect">
            <a:avLst/>
          </a:prstGeom>
          <a:effectLst>
            <a:glow rad="88900">
              <a:schemeClr val="accent5">
                <a:lumMod val="75000"/>
                <a:alpha val="89000"/>
              </a:schemeClr>
            </a:glow>
          </a:effectLst>
        </p:spPr>
      </p:pic>
      <p:sp>
        <p:nvSpPr>
          <p:cNvPr id="1042" name="Arrow: Pentagon 1041">
            <a:extLst>
              <a:ext uri="{FF2B5EF4-FFF2-40B4-BE49-F238E27FC236}">
                <a16:creationId xmlns:a16="http://schemas.microsoft.com/office/drawing/2014/main" id="{C4EE9DFC-FEA6-9037-0A1E-52AE9AAE6F3F}"/>
              </a:ext>
            </a:extLst>
          </p:cNvPr>
          <p:cNvSpPr/>
          <p:nvPr/>
        </p:nvSpPr>
        <p:spPr>
          <a:xfrm>
            <a:off x="311700" y="4194978"/>
            <a:ext cx="2104929" cy="549176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bg2">
                    <a:lumMod val="50000"/>
                  </a:schemeClr>
                </a:solidFill>
              </a:rPr>
              <a:t>Describe your item</a:t>
            </a:r>
          </a:p>
        </p:txBody>
      </p:sp>
      <p:sp>
        <p:nvSpPr>
          <p:cNvPr id="1043" name="Arrow: Chevron 1042">
            <a:extLst>
              <a:ext uri="{FF2B5EF4-FFF2-40B4-BE49-F238E27FC236}">
                <a16:creationId xmlns:a16="http://schemas.microsoft.com/office/drawing/2014/main" id="{57C0E20B-2B67-18D8-E44C-342B72101A9E}"/>
              </a:ext>
            </a:extLst>
          </p:cNvPr>
          <p:cNvSpPr/>
          <p:nvPr/>
        </p:nvSpPr>
        <p:spPr>
          <a:xfrm>
            <a:off x="2298153" y="4194978"/>
            <a:ext cx="2106000" cy="549176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bg2">
                    <a:lumMod val="50000"/>
                  </a:schemeClr>
                </a:solidFill>
              </a:rPr>
              <a:t>Get a price estimate</a:t>
            </a:r>
          </a:p>
        </p:txBody>
      </p:sp>
      <p:sp>
        <p:nvSpPr>
          <p:cNvPr id="1045" name="Arrow: Chevron 1044">
            <a:extLst>
              <a:ext uri="{FF2B5EF4-FFF2-40B4-BE49-F238E27FC236}">
                <a16:creationId xmlns:a16="http://schemas.microsoft.com/office/drawing/2014/main" id="{DE7CE5A8-AEAC-A318-1DA5-D2362F2EAAED}"/>
              </a:ext>
            </a:extLst>
          </p:cNvPr>
          <p:cNvSpPr/>
          <p:nvPr/>
        </p:nvSpPr>
        <p:spPr>
          <a:xfrm>
            <a:off x="4287276" y="4194978"/>
            <a:ext cx="2106000" cy="549176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bg1"/>
                </a:solidFill>
              </a:rPr>
              <a:t>Maximize profit</a:t>
            </a:r>
          </a:p>
        </p:txBody>
      </p: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7ED28E63-E286-458A-53A2-5FB49F7B7B21}"/>
              </a:ext>
            </a:extLst>
          </p:cNvPr>
          <p:cNvGrpSpPr/>
          <p:nvPr/>
        </p:nvGrpSpPr>
        <p:grpSpPr>
          <a:xfrm rot="4139138">
            <a:off x="3537061" y="3670698"/>
            <a:ext cx="2061406" cy="231400"/>
            <a:chOff x="3537061" y="3670698"/>
            <a:chExt cx="2061406" cy="231400"/>
          </a:xfrm>
        </p:grpSpPr>
        <p:sp>
          <p:nvSpPr>
            <p:cNvPr id="1046" name="Oval 1045">
              <a:extLst>
                <a:ext uri="{FF2B5EF4-FFF2-40B4-BE49-F238E27FC236}">
                  <a16:creationId xmlns:a16="http://schemas.microsoft.com/office/drawing/2014/main" id="{E03BAAC7-A1F8-FB36-4614-6220A5940847}"/>
                </a:ext>
              </a:extLst>
            </p:cNvPr>
            <p:cNvSpPr/>
            <p:nvPr/>
          </p:nvSpPr>
          <p:spPr>
            <a:xfrm>
              <a:off x="4456300" y="3670698"/>
              <a:ext cx="231400" cy="231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7" name="Isosceles Triangle 1046">
              <a:extLst>
                <a:ext uri="{FF2B5EF4-FFF2-40B4-BE49-F238E27FC236}">
                  <a16:creationId xmlns:a16="http://schemas.microsoft.com/office/drawing/2014/main" id="{04784F5A-F6AB-E231-E4BE-F8555250DDAE}"/>
                </a:ext>
              </a:extLst>
            </p:cNvPr>
            <p:cNvSpPr/>
            <p:nvPr/>
          </p:nvSpPr>
          <p:spPr>
            <a:xfrm rot="16200000">
              <a:off x="4015233" y="3270357"/>
              <a:ext cx="74871" cy="1031216"/>
            </a:xfrm>
            <a:prstGeom prst="triangl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9" name="Isosceles Triangle 1048">
              <a:extLst>
                <a:ext uri="{FF2B5EF4-FFF2-40B4-BE49-F238E27FC236}">
                  <a16:creationId xmlns:a16="http://schemas.microsoft.com/office/drawing/2014/main" id="{B868F031-9DD6-BEBE-FE7B-1013B375F1E0}"/>
                </a:ext>
              </a:extLst>
            </p:cNvPr>
            <p:cNvSpPr/>
            <p:nvPr/>
          </p:nvSpPr>
          <p:spPr>
            <a:xfrm rot="5400000">
              <a:off x="5045423" y="3267226"/>
              <a:ext cx="74871" cy="1031216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1281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">
                                      <p:cBhvr>
                                        <p:cTn id="6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2DA9-722C-0C95-672F-3745D0AD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Price estimation can help novice sellers sell effectively</a:t>
            </a:r>
          </a:p>
        </p:txBody>
      </p:sp>
      <p:pic>
        <p:nvPicPr>
          <p:cNvPr id="5" name="Picture 27">
            <a:extLst>
              <a:ext uri="{FF2B5EF4-FFF2-40B4-BE49-F238E27FC236}">
                <a16:creationId xmlns:a16="http://schemas.microsoft.com/office/drawing/2014/main" id="{BDC8486C-1EA2-5072-4FF8-B5F41ABC4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583" y="1924928"/>
            <a:ext cx="3669802" cy="1861902"/>
          </a:xfrm>
          <a:prstGeom prst="rect">
            <a:avLst/>
          </a:prstGeom>
        </p:spPr>
      </p:pic>
      <p:pic>
        <p:nvPicPr>
          <p:cNvPr id="6" name="Picture 29" descr="A picture containing text, balloon, aircraft&#10;&#10;Description automatically generated">
            <a:extLst>
              <a:ext uri="{FF2B5EF4-FFF2-40B4-BE49-F238E27FC236}">
                <a16:creationId xmlns:a16="http://schemas.microsoft.com/office/drawing/2014/main" id="{BDB79233-D22B-8837-A200-7ABD5DF83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944" y="2048404"/>
            <a:ext cx="3490925" cy="1737562"/>
          </a:xfrm>
          <a:prstGeom prst="rect">
            <a:avLst/>
          </a:prstGeom>
        </p:spPr>
      </p:pic>
      <p:pic>
        <p:nvPicPr>
          <p:cNvPr id="7" name="Picture 30">
            <a:extLst>
              <a:ext uri="{FF2B5EF4-FFF2-40B4-BE49-F238E27FC236}">
                <a16:creationId xmlns:a16="http://schemas.microsoft.com/office/drawing/2014/main" id="{9BAC7C21-8754-D6EE-83E4-18B6DBDA4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733" y="2606502"/>
            <a:ext cx="2397349" cy="1146234"/>
          </a:xfrm>
          <a:prstGeom prst="rect">
            <a:avLst/>
          </a:prstGeom>
        </p:spPr>
      </p:pic>
      <p:pic>
        <p:nvPicPr>
          <p:cNvPr id="8" name="Picture 25">
            <a:extLst>
              <a:ext uri="{FF2B5EF4-FFF2-40B4-BE49-F238E27FC236}">
                <a16:creationId xmlns:a16="http://schemas.microsoft.com/office/drawing/2014/main" id="{AAE8CB78-F18E-E21C-896E-A9ABCE293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377" y="3771419"/>
            <a:ext cx="6847751" cy="457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4A27C1-77C9-6BA5-792F-245030BDD97E}"/>
              </a:ext>
            </a:extLst>
          </p:cNvPr>
          <p:cNvSpPr txBox="1"/>
          <p:nvPr/>
        </p:nvSpPr>
        <p:spPr>
          <a:xfrm>
            <a:off x="1151240" y="2564038"/>
            <a:ext cx="1631030" cy="96949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accent5">
                    <a:lumMod val="75000"/>
                  </a:schemeClr>
                </a:solidFill>
                <a:cs typeface="Arial" panose="020B0604020202020204"/>
              </a:rPr>
              <a:t>Target persona</a:t>
            </a:r>
          </a:p>
          <a:p>
            <a:pPr algn="ctr"/>
            <a:endParaRPr lang="en-US" sz="400" b="1">
              <a:solidFill>
                <a:srgbClr val="0070C0"/>
              </a:solidFill>
              <a:cs typeface="Arial" panose="020B0604020202020204"/>
            </a:endParaRPr>
          </a:p>
          <a:p>
            <a:pPr algn="ctr"/>
            <a:r>
              <a:rPr lang="en-US" sz="1100"/>
              <a:t>New eBay users selling products they are unfamiliar with</a:t>
            </a:r>
            <a:endParaRPr lang="en-US" sz="1100">
              <a:cs typeface="Arial" panose="020B0604020202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479048-8E0E-F797-7D3D-7E25AAEF560F}"/>
              </a:ext>
            </a:extLst>
          </p:cNvPr>
          <p:cNvSpPr txBox="1"/>
          <p:nvPr/>
        </p:nvSpPr>
        <p:spPr>
          <a:xfrm>
            <a:off x="1522239" y="1387376"/>
            <a:ext cx="1848610" cy="126188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chemeClr val="accent5">
                    <a:lumMod val="75000"/>
                  </a:schemeClr>
                </a:solidFill>
                <a:cs typeface="Arial" panose="020B0604020202020204"/>
              </a:rPr>
              <a:t>Problem</a:t>
            </a:r>
          </a:p>
          <a:p>
            <a:pPr algn="ctr"/>
            <a:r>
              <a:rPr lang="en-US" sz="1100"/>
              <a:t>Inexperienced sellers either overcharge so can’t sell items, or undercharge and miss profits</a:t>
            </a:r>
            <a:endParaRPr lang="en-US" sz="1100">
              <a:cs typeface="Arial" panose="020B0604020202020204"/>
            </a:endParaRPr>
          </a:p>
          <a:p>
            <a:pPr algn="ctr"/>
            <a:endParaRPr lang="en-US" sz="1200">
              <a:cs typeface="Arial" panose="020B060402020202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C4406-9DDD-F834-65B5-FDD2349BE4B1}"/>
              </a:ext>
            </a:extLst>
          </p:cNvPr>
          <p:cNvSpPr txBox="1"/>
          <p:nvPr/>
        </p:nvSpPr>
        <p:spPr>
          <a:xfrm>
            <a:off x="5747040" y="1387376"/>
            <a:ext cx="1807973" cy="109260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0070C0"/>
                </a:solidFill>
                <a:cs typeface="Arial" panose="020B0604020202020204"/>
              </a:rPr>
              <a:t>Solution</a:t>
            </a:r>
          </a:p>
          <a:p>
            <a:pPr algn="ctr"/>
            <a:r>
              <a:rPr lang="en-US" sz="1100">
                <a:cs typeface="Arial" panose="020B0604020202020204"/>
              </a:rPr>
              <a:t>A platform which estimates how much an item can be sold for</a:t>
            </a:r>
          </a:p>
          <a:p>
            <a:pPr algn="ctr"/>
            <a:endParaRPr lang="en-US" sz="1200">
              <a:cs typeface="Arial" panose="020B060402020202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4EA75-938D-E07B-288A-9CC44B377597}"/>
              </a:ext>
            </a:extLst>
          </p:cNvPr>
          <p:cNvSpPr txBox="1"/>
          <p:nvPr/>
        </p:nvSpPr>
        <p:spPr>
          <a:xfrm>
            <a:off x="6355648" y="2564038"/>
            <a:ext cx="1644974" cy="107721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0070C0"/>
                </a:solidFill>
                <a:cs typeface="Arial" panose="020B0604020202020204"/>
              </a:rPr>
              <a:t>Feasibility</a:t>
            </a:r>
          </a:p>
          <a:p>
            <a:pPr algn="ctr"/>
            <a:r>
              <a:rPr lang="en-US" sz="1100">
                <a:cs typeface="Arial" panose="020B0604020202020204"/>
              </a:rPr>
              <a:t>Big data</a:t>
            </a:r>
            <a:r>
              <a:rPr lang="en-US" sz="1100"/>
              <a:t> from eBay listings and new AI models = accurate price estimations</a:t>
            </a:r>
            <a:endParaRPr lang="en-US" sz="1100">
              <a:cs typeface="Arial" panose="020B060402020202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3F2E05-33EF-9561-DD03-8C9D4E302C21}"/>
              </a:ext>
            </a:extLst>
          </p:cNvPr>
          <p:cNvSpPr txBox="1"/>
          <p:nvPr/>
        </p:nvSpPr>
        <p:spPr>
          <a:xfrm>
            <a:off x="3642947" y="1083114"/>
            <a:ext cx="1848609" cy="90794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chemeClr val="accent5">
                    <a:lumMod val="75000"/>
                  </a:schemeClr>
                </a:solidFill>
                <a:cs typeface="Arial" panose="020B0604020202020204"/>
              </a:rPr>
              <a:t>Need</a:t>
            </a:r>
          </a:p>
          <a:p>
            <a:pPr algn="ctr"/>
            <a:r>
              <a:rPr lang="en-US" sz="1100">
                <a:cs typeface="Arial" panose="020B0604020202020204"/>
              </a:rPr>
              <a:t>Sellers would benefit from knowing how much their items will sel</a:t>
            </a:r>
            <a:r>
              <a:rPr lang="en-US" sz="1100"/>
              <a:t>l for</a:t>
            </a:r>
            <a:endParaRPr lang="en-US" sz="1100">
              <a:cs typeface="Arial" panose="020B0604020202020204"/>
            </a:endParaRPr>
          </a:p>
        </p:txBody>
      </p:sp>
      <p:pic>
        <p:nvPicPr>
          <p:cNvPr id="1026" name="Picture 2" descr="AI Good Ware Lineal icon">
            <a:extLst>
              <a:ext uri="{FF2B5EF4-FFF2-40B4-BE49-F238E27FC236}">
                <a16:creationId xmlns:a16="http://schemas.microsoft.com/office/drawing/2014/main" id="{4158DFF0-9755-81B7-70DF-EC107CE39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011" y="3172158"/>
            <a:ext cx="402844" cy="40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390255B-F2A8-D785-11D4-25CB9AE811FE}"/>
              </a:ext>
            </a:extLst>
          </p:cNvPr>
          <p:cNvGrpSpPr/>
          <p:nvPr/>
        </p:nvGrpSpPr>
        <p:grpSpPr>
          <a:xfrm>
            <a:off x="4342112" y="2099049"/>
            <a:ext cx="582813" cy="516377"/>
            <a:chOff x="5113335" y="2316492"/>
            <a:chExt cx="582813" cy="516377"/>
          </a:xfrm>
          <a:effectLst>
            <a:glow rad="88900">
              <a:schemeClr val="accent5">
                <a:lumMod val="75000"/>
              </a:schemeClr>
            </a:glow>
          </a:effectLst>
        </p:grpSpPr>
        <p:pic>
          <p:nvPicPr>
            <p:cNvPr id="1028" name="Picture 4" descr="Auction - Free business and finance icons">
              <a:extLst>
                <a:ext uri="{FF2B5EF4-FFF2-40B4-BE49-F238E27FC236}">
                  <a16:creationId xmlns:a16="http://schemas.microsoft.com/office/drawing/2014/main" id="{7D514DF0-6DD4-C60F-CC66-C6185F6771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5816" y="2352537"/>
              <a:ext cx="480332" cy="480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Price tag - Free commerce icons">
              <a:extLst>
                <a:ext uri="{FF2B5EF4-FFF2-40B4-BE49-F238E27FC236}">
                  <a16:creationId xmlns:a16="http://schemas.microsoft.com/office/drawing/2014/main" id="{B4094AA0-2B36-F5EB-79C6-65DD0D09C6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78644">
              <a:off x="5113335" y="2316492"/>
              <a:ext cx="240091" cy="24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Graphic 19">
            <a:extLst>
              <a:ext uri="{FF2B5EF4-FFF2-40B4-BE49-F238E27FC236}">
                <a16:creationId xmlns:a16="http://schemas.microsoft.com/office/drawing/2014/main" id="{AA4D5DC0-3CB7-6F89-89F9-C90954F84B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09020" y="2450165"/>
            <a:ext cx="399440" cy="399440"/>
          </a:xfrm>
          <a:prstGeom prst="rect">
            <a:avLst/>
          </a:prstGeom>
          <a:effectLst>
            <a:glow>
              <a:schemeClr val="accent5">
                <a:lumMod val="75000"/>
                <a:alpha val="99000"/>
              </a:schemeClr>
            </a:glow>
          </a:effectLst>
        </p:spPr>
      </p:pic>
      <p:pic>
        <p:nvPicPr>
          <p:cNvPr id="1032" name="Picture 8" descr="No-Money Icons - Free SVG &amp; PNG No-Money Images - Noun Project">
            <a:extLst>
              <a:ext uri="{FF2B5EF4-FFF2-40B4-BE49-F238E27FC236}">
                <a16:creationId xmlns:a16="http://schemas.microsoft.com/office/drawing/2014/main" id="{9E261AAC-4690-3154-864C-00EF052ED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675" y="2391059"/>
            <a:ext cx="480332" cy="480332"/>
          </a:xfrm>
          <a:prstGeom prst="rect">
            <a:avLst/>
          </a:prstGeom>
          <a:noFill/>
          <a:effectLst>
            <a:glow rad="88900">
              <a:schemeClr val="accent5">
                <a:lumMod val="75000"/>
                <a:alpha val="89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5B6934DA-6C75-C140-7BF6-FBE335F6C2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36832" y="3176956"/>
            <a:ext cx="398046" cy="398046"/>
          </a:xfrm>
          <a:prstGeom prst="rect">
            <a:avLst/>
          </a:prstGeom>
          <a:effectLst>
            <a:glow rad="88900">
              <a:schemeClr val="accent5">
                <a:lumMod val="75000"/>
                <a:alpha val="89000"/>
              </a:schemeClr>
            </a:glow>
          </a:effectLst>
        </p:spPr>
      </p:pic>
      <p:sp>
        <p:nvSpPr>
          <p:cNvPr id="1042" name="Arrow: Pentagon 1041">
            <a:extLst>
              <a:ext uri="{FF2B5EF4-FFF2-40B4-BE49-F238E27FC236}">
                <a16:creationId xmlns:a16="http://schemas.microsoft.com/office/drawing/2014/main" id="{C4EE9DFC-FEA6-9037-0A1E-52AE9AAE6F3F}"/>
              </a:ext>
            </a:extLst>
          </p:cNvPr>
          <p:cNvSpPr/>
          <p:nvPr/>
        </p:nvSpPr>
        <p:spPr>
          <a:xfrm>
            <a:off x="311700" y="4194978"/>
            <a:ext cx="2104929" cy="549176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bg2">
                    <a:lumMod val="50000"/>
                  </a:schemeClr>
                </a:solidFill>
              </a:rPr>
              <a:t>Describe your item</a:t>
            </a:r>
          </a:p>
        </p:txBody>
      </p:sp>
      <p:sp>
        <p:nvSpPr>
          <p:cNvPr id="1043" name="Arrow: Chevron 1042">
            <a:extLst>
              <a:ext uri="{FF2B5EF4-FFF2-40B4-BE49-F238E27FC236}">
                <a16:creationId xmlns:a16="http://schemas.microsoft.com/office/drawing/2014/main" id="{57C0E20B-2B67-18D8-E44C-342B72101A9E}"/>
              </a:ext>
            </a:extLst>
          </p:cNvPr>
          <p:cNvSpPr/>
          <p:nvPr/>
        </p:nvSpPr>
        <p:spPr>
          <a:xfrm>
            <a:off x="2298153" y="4194978"/>
            <a:ext cx="2106000" cy="549176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bg2">
                    <a:lumMod val="50000"/>
                  </a:schemeClr>
                </a:solidFill>
              </a:rPr>
              <a:t>Get a price estimate</a:t>
            </a:r>
          </a:p>
        </p:txBody>
      </p:sp>
      <p:sp>
        <p:nvSpPr>
          <p:cNvPr id="1045" name="Arrow: Chevron 1044">
            <a:extLst>
              <a:ext uri="{FF2B5EF4-FFF2-40B4-BE49-F238E27FC236}">
                <a16:creationId xmlns:a16="http://schemas.microsoft.com/office/drawing/2014/main" id="{DE7CE5A8-AEAC-A318-1DA5-D2362F2EAAED}"/>
              </a:ext>
            </a:extLst>
          </p:cNvPr>
          <p:cNvSpPr/>
          <p:nvPr/>
        </p:nvSpPr>
        <p:spPr>
          <a:xfrm>
            <a:off x="4287276" y="4194978"/>
            <a:ext cx="2106000" cy="549176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bg1"/>
                </a:solidFill>
              </a:rPr>
              <a:t>Maximize profit</a:t>
            </a:r>
          </a:p>
        </p:txBody>
      </p: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7ED28E63-E286-458A-53A2-5FB49F7B7B21}"/>
              </a:ext>
            </a:extLst>
          </p:cNvPr>
          <p:cNvGrpSpPr/>
          <p:nvPr/>
        </p:nvGrpSpPr>
        <p:grpSpPr>
          <a:xfrm rot="6272346">
            <a:off x="3537061" y="3670698"/>
            <a:ext cx="2061406" cy="231400"/>
            <a:chOff x="3537061" y="3670698"/>
            <a:chExt cx="2061406" cy="231400"/>
          </a:xfrm>
        </p:grpSpPr>
        <p:sp>
          <p:nvSpPr>
            <p:cNvPr id="1046" name="Oval 1045">
              <a:extLst>
                <a:ext uri="{FF2B5EF4-FFF2-40B4-BE49-F238E27FC236}">
                  <a16:creationId xmlns:a16="http://schemas.microsoft.com/office/drawing/2014/main" id="{E03BAAC7-A1F8-FB36-4614-6220A5940847}"/>
                </a:ext>
              </a:extLst>
            </p:cNvPr>
            <p:cNvSpPr/>
            <p:nvPr/>
          </p:nvSpPr>
          <p:spPr>
            <a:xfrm>
              <a:off x="4456300" y="3670698"/>
              <a:ext cx="231400" cy="231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7" name="Isosceles Triangle 1046">
              <a:extLst>
                <a:ext uri="{FF2B5EF4-FFF2-40B4-BE49-F238E27FC236}">
                  <a16:creationId xmlns:a16="http://schemas.microsoft.com/office/drawing/2014/main" id="{04784F5A-F6AB-E231-E4BE-F8555250DDAE}"/>
                </a:ext>
              </a:extLst>
            </p:cNvPr>
            <p:cNvSpPr/>
            <p:nvPr/>
          </p:nvSpPr>
          <p:spPr>
            <a:xfrm rot="16200000">
              <a:off x="4015233" y="3270357"/>
              <a:ext cx="74871" cy="1031216"/>
            </a:xfrm>
            <a:prstGeom prst="triangl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9" name="Isosceles Triangle 1048">
              <a:extLst>
                <a:ext uri="{FF2B5EF4-FFF2-40B4-BE49-F238E27FC236}">
                  <a16:creationId xmlns:a16="http://schemas.microsoft.com/office/drawing/2014/main" id="{B868F031-9DD6-BEBE-FE7B-1013B375F1E0}"/>
                </a:ext>
              </a:extLst>
            </p:cNvPr>
            <p:cNvSpPr/>
            <p:nvPr/>
          </p:nvSpPr>
          <p:spPr>
            <a:xfrm rot="5400000">
              <a:off x="5045423" y="3267226"/>
              <a:ext cx="74871" cy="1031216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91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220000">
                                      <p:cBhvr>
                                        <p:cTn id="6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2DA9-722C-0C95-672F-3745D0AD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Price estimation can help novice sellers sell effectively</a:t>
            </a:r>
          </a:p>
        </p:txBody>
      </p:sp>
      <p:pic>
        <p:nvPicPr>
          <p:cNvPr id="5" name="Picture 27">
            <a:extLst>
              <a:ext uri="{FF2B5EF4-FFF2-40B4-BE49-F238E27FC236}">
                <a16:creationId xmlns:a16="http://schemas.microsoft.com/office/drawing/2014/main" id="{BDC8486C-1EA2-5072-4FF8-B5F41ABC4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583" y="1924928"/>
            <a:ext cx="3669802" cy="1861902"/>
          </a:xfrm>
          <a:prstGeom prst="rect">
            <a:avLst/>
          </a:prstGeom>
        </p:spPr>
      </p:pic>
      <p:pic>
        <p:nvPicPr>
          <p:cNvPr id="6" name="Picture 29" descr="A picture containing text, balloon, aircraft&#10;&#10;Description automatically generated">
            <a:extLst>
              <a:ext uri="{FF2B5EF4-FFF2-40B4-BE49-F238E27FC236}">
                <a16:creationId xmlns:a16="http://schemas.microsoft.com/office/drawing/2014/main" id="{BDB79233-D22B-8837-A200-7ABD5DF83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944" y="2048404"/>
            <a:ext cx="3490925" cy="1737562"/>
          </a:xfrm>
          <a:prstGeom prst="rect">
            <a:avLst/>
          </a:prstGeom>
        </p:spPr>
      </p:pic>
      <p:pic>
        <p:nvPicPr>
          <p:cNvPr id="7" name="Picture 30">
            <a:extLst>
              <a:ext uri="{FF2B5EF4-FFF2-40B4-BE49-F238E27FC236}">
                <a16:creationId xmlns:a16="http://schemas.microsoft.com/office/drawing/2014/main" id="{9BAC7C21-8754-D6EE-83E4-18B6DBDA4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733" y="2606502"/>
            <a:ext cx="2397349" cy="1146234"/>
          </a:xfrm>
          <a:prstGeom prst="rect">
            <a:avLst/>
          </a:prstGeom>
        </p:spPr>
      </p:pic>
      <p:pic>
        <p:nvPicPr>
          <p:cNvPr id="8" name="Picture 25">
            <a:extLst>
              <a:ext uri="{FF2B5EF4-FFF2-40B4-BE49-F238E27FC236}">
                <a16:creationId xmlns:a16="http://schemas.microsoft.com/office/drawing/2014/main" id="{AAE8CB78-F18E-E21C-896E-A9ABCE293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377" y="3771419"/>
            <a:ext cx="6847751" cy="457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4A27C1-77C9-6BA5-792F-245030BDD97E}"/>
              </a:ext>
            </a:extLst>
          </p:cNvPr>
          <p:cNvSpPr txBox="1"/>
          <p:nvPr/>
        </p:nvSpPr>
        <p:spPr>
          <a:xfrm>
            <a:off x="1151240" y="2564038"/>
            <a:ext cx="1631030" cy="96949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accent5">
                    <a:lumMod val="75000"/>
                  </a:schemeClr>
                </a:solidFill>
                <a:cs typeface="Arial" panose="020B0604020202020204"/>
              </a:rPr>
              <a:t>Target persona</a:t>
            </a:r>
          </a:p>
          <a:p>
            <a:pPr algn="ctr"/>
            <a:endParaRPr lang="en-US" sz="400" b="1">
              <a:solidFill>
                <a:srgbClr val="0070C0"/>
              </a:solidFill>
              <a:cs typeface="Arial" panose="020B0604020202020204"/>
            </a:endParaRPr>
          </a:p>
          <a:p>
            <a:pPr algn="ctr"/>
            <a:r>
              <a:rPr lang="en-US" sz="1100"/>
              <a:t>New eBay users selling products they are unfamiliar with</a:t>
            </a:r>
            <a:endParaRPr lang="en-US" sz="1100">
              <a:cs typeface="Arial" panose="020B0604020202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479048-8E0E-F797-7D3D-7E25AAEF560F}"/>
              </a:ext>
            </a:extLst>
          </p:cNvPr>
          <p:cNvSpPr txBox="1"/>
          <p:nvPr/>
        </p:nvSpPr>
        <p:spPr>
          <a:xfrm>
            <a:off x="1522239" y="1387376"/>
            <a:ext cx="1848610" cy="126188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chemeClr val="accent5">
                    <a:lumMod val="75000"/>
                  </a:schemeClr>
                </a:solidFill>
                <a:cs typeface="Arial" panose="020B0604020202020204"/>
              </a:rPr>
              <a:t>Problem</a:t>
            </a:r>
          </a:p>
          <a:p>
            <a:pPr algn="ctr"/>
            <a:r>
              <a:rPr lang="en-US" sz="1100"/>
              <a:t>Inexperienced sellers either overcharge so can’t sell items, or undercharge and miss profits</a:t>
            </a:r>
            <a:endParaRPr lang="en-US" sz="1100">
              <a:cs typeface="Arial" panose="020B0604020202020204"/>
            </a:endParaRPr>
          </a:p>
          <a:p>
            <a:pPr algn="ctr"/>
            <a:endParaRPr lang="en-US" sz="1200">
              <a:cs typeface="Arial" panose="020B060402020202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C4406-9DDD-F834-65B5-FDD2349BE4B1}"/>
              </a:ext>
            </a:extLst>
          </p:cNvPr>
          <p:cNvSpPr txBox="1"/>
          <p:nvPr/>
        </p:nvSpPr>
        <p:spPr>
          <a:xfrm>
            <a:off x="5747040" y="1387376"/>
            <a:ext cx="1807973" cy="109260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chemeClr val="accent5">
                    <a:lumMod val="75000"/>
                  </a:schemeClr>
                </a:solidFill>
                <a:cs typeface="Arial" panose="020B0604020202020204"/>
              </a:rPr>
              <a:t>Solution</a:t>
            </a:r>
          </a:p>
          <a:p>
            <a:pPr algn="ctr"/>
            <a:r>
              <a:rPr lang="en-US" sz="1100">
                <a:cs typeface="Arial" panose="020B0604020202020204"/>
              </a:rPr>
              <a:t>A platform which estimates how much an item can be sold for</a:t>
            </a:r>
          </a:p>
          <a:p>
            <a:pPr algn="ctr"/>
            <a:endParaRPr lang="en-US" sz="1200">
              <a:cs typeface="Arial" panose="020B060402020202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4EA75-938D-E07B-288A-9CC44B377597}"/>
              </a:ext>
            </a:extLst>
          </p:cNvPr>
          <p:cNvSpPr txBox="1"/>
          <p:nvPr/>
        </p:nvSpPr>
        <p:spPr>
          <a:xfrm>
            <a:off x="6355648" y="2564038"/>
            <a:ext cx="1644974" cy="107721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0070C0"/>
                </a:solidFill>
                <a:cs typeface="Arial" panose="020B0604020202020204"/>
              </a:rPr>
              <a:t>Feasibility</a:t>
            </a:r>
          </a:p>
          <a:p>
            <a:pPr algn="ctr"/>
            <a:r>
              <a:rPr lang="en-US" sz="1100">
                <a:cs typeface="Arial" panose="020B0604020202020204"/>
              </a:rPr>
              <a:t>Big data</a:t>
            </a:r>
            <a:r>
              <a:rPr lang="en-US" sz="1100"/>
              <a:t> from eBay listings and new AI models = accurate price estimations</a:t>
            </a:r>
            <a:endParaRPr lang="en-US" sz="1100">
              <a:cs typeface="Arial" panose="020B060402020202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3F2E05-33EF-9561-DD03-8C9D4E302C21}"/>
              </a:ext>
            </a:extLst>
          </p:cNvPr>
          <p:cNvSpPr txBox="1"/>
          <p:nvPr/>
        </p:nvSpPr>
        <p:spPr>
          <a:xfrm>
            <a:off x="3642947" y="1083114"/>
            <a:ext cx="1848609" cy="90794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chemeClr val="accent5">
                    <a:lumMod val="75000"/>
                  </a:schemeClr>
                </a:solidFill>
                <a:cs typeface="Arial" panose="020B0604020202020204"/>
              </a:rPr>
              <a:t>Need</a:t>
            </a:r>
          </a:p>
          <a:p>
            <a:pPr algn="ctr"/>
            <a:r>
              <a:rPr lang="en-US" sz="1100">
                <a:cs typeface="Arial" panose="020B0604020202020204"/>
              </a:rPr>
              <a:t>Sellers would benefit from knowing how much their items will sel</a:t>
            </a:r>
            <a:r>
              <a:rPr lang="en-US" sz="1100"/>
              <a:t>l for</a:t>
            </a:r>
            <a:endParaRPr lang="en-US" sz="1100">
              <a:cs typeface="Arial" panose="020B0604020202020204"/>
            </a:endParaRPr>
          </a:p>
        </p:txBody>
      </p:sp>
      <p:pic>
        <p:nvPicPr>
          <p:cNvPr id="1026" name="Picture 2" descr="AI Good Ware Lineal icon">
            <a:extLst>
              <a:ext uri="{FF2B5EF4-FFF2-40B4-BE49-F238E27FC236}">
                <a16:creationId xmlns:a16="http://schemas.microsoft.com/office/drawing/2014/main" id="{4158DFF0-9755-81B7-70DF-EC107CE39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011" y="3172158"/>
            <a:ext cx="402844" cy="40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390255B-F2A8-D785-11D4-25CB9AE811FE}"/>
              </a:ext>
            </a:extLst>
          </p:cNvPr>
          <p:cNvGrpSpPr/>
          <p:nvPr/>
        </p:nvGrpSpPr>
        <p:grpSpPr>
          <a:xfrm>
            <a:off x="4342112" y="2099049"/>
            <a:ext cx="582813" cy="516377"/>
            <a:chOff x="5113335" y="2316492"/>
            <a:chExt cx="582813" cy="516377"/>
          </a:xfrm>
          <a:effectLst>
            <a:glow rad="88900">
              <a:schemeClr val="accent5">
                <a:lumMod val="75000"/>
              </a:schemeClr>
            </a:glow>
          </a:effectLst>
        </p:grpSpPr>
        <p:pic>
          <p:nvPicPr>
            <p:cNvPr id="1028" name="Picture 4" descr="Auction - Free business and finance icons">
              <a:extLst>
                <a:ext uri="{FF2B5EF4-FFF2-40B4-BE49-F238E27FC236}">
                  <a16:creationId xmlns:a16="http://schemas.microsoft.com/office/drawing/2014/main" id="{7D514DF0-6DD4-C60F-CC66-C6185F6771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5816" y="2352537"/>
              <a:ext cx="480332" cy="480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Price tag - Free commerce icons">
              <a:extLst>
                <a:ext uri="{FF2B5EF4-FFF2-40B4-BE49-F238E27FC236}">
                  <a16:creationId xmlns:a16="http://schemas.microsoft.com/office/drawing/2014/main" id="{B4094AA0-2B36-F5EB-79C6-65DD0D09C6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78644">
              <a:off x="5113335" y="2316492"/>
              <a:ext cx="240091" cy="24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Graphic 19">
            <a:extLst>
              <a:ext uri="{FF2B5EF4-FFF2-40B4-BE49-F238E27FC236}">
                <a16:creationId xmlns:a16="http://schemas.microsoft.com/office/drawing/2014/main" id="{AA4D5DC0-3CB7-6F89-89F9-C90954F84B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09020" y="2450165"/>
            <a:ext cx="399440" cy="399440"/>
          </a:xfrm>
          <a:prstGeom prst="rect">
            <a:avLst/>
          </a:prstGeom>
          <a:effectLst>
            <a:glow rad="88900">
              <a:schemeClr val="accent5">
                <a:lumMod val="75000"/>
                <a:alpha val="89000"/>
              </a:schemeClr>
            </a:glow>
          </a:effectLst>
        </p:spPr>
      </p:pic>
      <p:pic>
        <p:nvPicPr>
          <p:cNvPr id="1032" name="Picture 8" descr="No-Money Icons - Free SVG &amp; PNG No-Money Images - Noun Project">
            <a:extLst>
              <a:ext uri="{FF2B5EF4-FFF2-40B4-BE49-F238E27FC236}">
                <a16:creationId xmlns:a16="http://schemas.microsoft.com/office/drawing/2014/main" id="{9E261AAC-4690-3154-864C-00EF052ED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675" y="2391059"/>
            <a:ext cx="480332" cy="480332"/>
          </a:xfrm>
          <a:prstGeom prst="rect">
            <a:avLst/>
          </a:prstGeom>
          <a:noFill/>
          <a:effectLst>
            <a:glow rad="88900">
              <a:schemeClr val="accent5">
                <a:lumMod val="75000"/>
                <a:alpha val="89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5B6934DA-6C75-C140-7BF6-FBE335F6C2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36832" y="3176956"/>
            <a:ext cx="398046" cy="398046"/>
          </a:xfrm>
          <a:prstGeom prst="rect">
            <a:avLst/>
          </a:prstGeom>
          <a:effectLst>
            <a:glow rad="88900">
              <a:schemeClr val="accent5">
                <a:lumMod val="75000"/>
                <a:alpha val="89000"/>
              </a:schemeClr>
            </a:glow>
          </a:effectLst>
        </p:spPr>
      </p:pic>
      <p:sp>
        <p:nvSpPr>
          <p:cNvPr id="1042" name="Arrow: Pentagon 1041">
            <a:extLst>
              <a:ext uri="{FF2B5EF4-FFF2-40B4-BE49-F238E27FC236}">
                <a16:creationId xmlns:a16="http://schemas.microsoft.com/office/drawing/2014/main" id="{C4EE9DFC-FEA6-9037-0A1E-52AE9AAE6F3F}"/>
              </a:ext>
            </a:extLst>
          </p:cNvPr>
          <p:cNvSpPr/>
          <p:nvPr/>
        </p:nvSpPr>
        <p:spPr>
          <a:xfrm>
            <a:off x="311700" y="4194978"/>
            <a:ext cx="2104929" cy="549176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bg2">
                    <a:lumMod val="50000"/>
                  </a:schemeClr>
                </a:solidFill>
              </a:rPr>
              <a:t>Describe your item</a:t>
            </a:r>
          </a:p>
        </p:txBody>
      </p:sp>
      <p:sp>
        <p:nvSpPr>
          <p:cNvPr id="1043" name="Arrow: Chevron 1042">
            <a:extLst>
              <a:ext uri="{FF2B5EF4-FFF2-40B4-BE49-F238E27FC236}">
                <a16:creationId xmlns:a16="http://schemas.microsoft.com/office/drawing/2014/main" id="{57C0E20B-2B67-18D8-E44C-342B72101A9E}"/>
              </a:ext>
            </a:extLst>
          </p:cNvPr>
          <p:cNvSpPr/>
          <p:nvPr/>
        </p:nvSpPr>
        <p:spPr>
          <a:xfrm>
            <a:off x="2298153" y="4194978"/>
            <a:ext cx="2106000" cy="549176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bg2">
                    <a:lumMod val="50000"/>
                  </a:schemeClr>
                </a:solidFill>
              </a:rPr>
              <a:t>Get a price estimate</a:t>
            </a:r>
          </a:p>
        </p:txBody>
      </p:sp>
      <p:sp>
        <p:nvSpPr>
          <p:cNvPr id="1045" name="Arrow: Chevron 1044">
            <a:extLst>
              <a:ext uri="{FF2B5EF4-FFF2-40B4-BE49-F238E27FC236}">
                <a16:creationId xmlns:a16="http://schemas.microsoft.com/office/drawing/2014/main" id="{DE7CE5A8-AEAC-A318-1DA5-D2362F2EAAED}"/>
              </a:ext>
            </a:extLst>
          </p:cNvPr>
          <p:cNvSpPr/>
          <p:nvPr/>
        </p:nvSpPr>
        <p:spPr>
          <a:xfrm>
            <a:off x="4287276" y="4194978"/>
            <a:ext cx="2106000" cy="549176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bg1"/>
                </a:solidFill>
              </a:rPr>
              <a:t>Maximize profit</a:t>
            </a:r>
          </a:p>
        </p:txBody>
      </p: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7ED28E63-E286-458A-53A2-5FB49F7B7B21}"/>
              </a:ext>
            </a:extLst>
          </p:cNvPr>
          <p:cNvGrpSpPr/>
          <p:nvPr/>
        </p:nvGrpSpPr>
        <p:grpSpPr>
          <a:xfrm rot="8483826">
            <a:off x="3537061" y="3665618"/>
            <a:ext cx="2061406" cy="231400"/>
            <a:chOff x="3537061" y="3670698"/>
            <a:chExt cx="2061406" cy="231400"/>
          </a:xfrm>
        </p:grpSpPr>
        <p:sp>
          <p:nvSpPr>
            <p:cNvPr id="1046" name="Oval 1045">
              <a:extLst>
                <a:ext uri="{FF2B5EF4-FFF2-40B4-BE49-F238E27FC236}">
                  <a16:creationId xmlns:a16="http://schemas.microsoft.com/office/drawing/2014/main" id="{E03BAAC7-A1F8-FB36-4614-6220A5940847}"/>
                </a:ext>
              </a:extLst>
            </p:cNvPr>
            <p:cNvSpPr/>
            <p:nvPr/>
          </p:nvSpPr>
          <p:spPr>
            <a:xfrm>
              <a:off x="4456300" y="3670698"/>
              <a:ext cx="231400" cy="231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7" name="Isosceles Triangle 1046">
              <a:extLst>
                <a:ext uri="{FF2B5EF4-FFF2-40B4-BE49-F238E27FC236}">
                  <a16:creationId xmlns:a16="http://schemas.microsoft.com/office/drawing/2014/main" id="{04784F5A-F6AB-E231-E4BE-F8555250DDAE}"/>
                </a:ext>
              </a:extLst>
            </p:cNvPr>
            <p:cNvSpPr/>
            <p:nvPr/>
          </p:nvSpPr>
          <p:spPr>
            <a:xfrm rot="16200000">
              <a:off x="4015233" y="3270357"/>
              <a:ext cx="74871" cy="1031216"/>
            </a:xfrm>
            <a:prstGeom prst="triangl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9" name="Isosceles Triangle 1048">
              <a:extLst>
                <a:ext uri="{FF2B5EF4-FFF2-40B4-BE49-F238E27FC236}">
                  <a16:creationId xmlns:a16="http://schemas.microsoft.com/office/drawing/2014/main" id="{B868F031-9DD6-BEBE-FE7B-1013B375F1E0}"/>
                </a:ext>
              </a:extLst>
            </p:cNvPr>
            <p:cNvSpPr/>
            <p:nvPr/>
          </p:nvSpPr>
          <p:spPr>
            <a:xfrm rot="5400000">
              <a:off x="5045423" y="3267226"/>
              <a:ext cx="74871" cy="1031216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7399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00000">
                                      <p:cBhvr>
                                        <p:cTn id="6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2DA9-722C-0C95-672F-3745D0AD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Price estimation can help novice sellers sell effectively</a:t>
            </a:r>
          </a:p>
        </p:txBody>
      </p:sp>
      <p:pic>
        <p:nvPicPr>
          <p:cNvPr id="5" name="Picture 27">
            <a:extLst>
              <a:ext uri="{FF2B5EF4-FFF2-40B4-BE49-F238E27FC236}">
                <a16:creationId xmlns:a16="http://schemas.microsoft.com/office/drawing/2014/main" id="{BDC8486C-1EA2-5072-4FF8-B5F41ABC4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583" y="1924928"/>
            <a:ext cx="3669802" cy="1861902"/>
          </a:xfrm>
          <a:prstGeom prst="rect">
            <a:avLst/>
          </a:prstGeom>
        </p:spPr>
      </p:pic>
      <p:pic>
        <p:nvPicPr>
          <p:cNvPr id="6" name="Picture 29" descr="A picture containing text, balloon, aircraft&#10;&#10;Description automatically generated">
            <a:extLst>
              <a:ext uri="{FF2B5EF4-FFF2-40B4-BE49-F238E27FC236}">
                <a16:creationId xmlns:a16="http://schemas.microsoft.com/office/drawing/2014/main" id="{BDB79233-D22B-8837-A200-7ABD5DF83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944" y="2048404"/>
            <a:ext cx="3490925" cy="1737562"/>
          </a:xfrm>
          <a:prstGeom prst="rect">
            <a:avLst/>
          </a:prstGeom>
        </p:spPr>
      </p:pic>
      <p:pic>
        <p:nvPicPr>
          <p:cNvPr id="7" name="Picture 30">
            <a:extLst>
              <a:ext uri="{FF2B5EF4-FFF2-40B4-BE49-F238E27FC236}">
                <a16:creationId xmlns:a16="http://schemas.microsoft.com/office/drawing/2014/main" id="{9BAC7C21-8754-D6EE-83E4-18B6DBDA4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733" y="2606502"/>
            <a:ext cx="2397349" cy="1146234"/>
          </a:xfrm>
          <a:prstGeom prst="rect">
            <a:avLst/>
          </a:prstGeom>
        </p:spPr>
      </p:pic>
      <p:pic>
        <p:nvPicPr>
          <p:cNvPr id="8" name="Picture 25">
            <a:extLst>
              <a:ext uri="{FF2B5EF4-FFF2-40B4-BE49-F238E27FC236}">
                <a16:creationId xmlns:a16="http://schemas.microsoft.com/office/drawing/2014/main" id="{AAE8CB78-F18E-E21C-896E-A9ABCE293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377" y="3771419"/>
            <a:ext cx="6847751" cy="457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4A27C1-77C9-6BA5-792F-245030BDD97E}"/>
              </a:ext>
            </a:extLst>
          </p:cNvPr>
          <p:cNvSpPr txBox="1"/>
          <p:nvPr/>
        </p:nvSpPr>
        <p:spPr>
          <a:xfrm>
            <a:off x="1151240" y="2564038"/>
            <a:ext cx="1631030" cy="96949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accent5">
                    <a:lumMod val="75000"/>
                  </a:schemeClr>
                </a:solidFill>
                <a:cs typeface="Arial" panose="020B0604020202020204"/>
              </a:rPr>
              <a:t>Target persona</a:t>
            </a:r>
          </a:p>
          <a:p>
            <a:pPr algn="ctr"/>
            <a:endParaRPr lang="en-US" sz="400" b="1">
              <a:solidFill>
                <a:srgbClr val="0070C0"/>
              </a:solidFill>
              <a:cs typeface="Arial" panose="020B0604020202020204"/>
            </a:endParaRPr>
          </a:p>
          <a:p>
            <a:pPr algn="ctr"/>
            <a:r>
              <a:rPr lang="en-US" sz="1100"/>
              <a:t>New eBay users selling products they are unfamiliar with</a:t>
            </a:r>
            <a:endParaRPr lang="en-US" sz="1100">
              <a:cs typeface="Arial" panose="020B0604020202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479048-8E0E-F797-7D3D-7E25AAEF560F}"/>
              </a:ext>
            </a:extLst>
          </p:cNvPr>
          <p:cNvSpPr txBox="1"/>
          <p:nvPr/>
        </p:nvSpPr>
        <p:spPr>
          <a:xfrm>
            <a:off x="1522239" y="1387376"/>
            <a:ext cx="1848610" cy="126188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chemeClr val="accent5">
                    <a:lumMod val="75000"/>
                  </a:schemeClr>
                </a:solidFill>
                <a:cs typeface="Arial" panose="020B0604020202020204"/>
              </a:rPr>
              <a:t>Problem</a:t>
            </a:r>
          </a:p>
          <a:p>
            <a:pPr algn="ctr"/>
            <a:r>
              <a:rPr lang="en-US" sz="1100"/>
              <a:t>Inexperienced sellers either overcharge so can’t sell items, or undercharge and miss profits</a:t>
            </a:r>
            <a:endParaRPr lang="en-US" sz="1100">
              <a:cs typeface="Arial" panose="020B0604020202020204"/>
            </a:endParaRPr>
          </a:p>
          <a:p>
            <a:pPr algn="ctr"/>
            <a:endParaRPr lang="en-US" sz="1200">
              <a:cs typeface="Arial" panose="020B060402020202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C4406-9DDD-F834-65B5-FDD2349BE4B1}"/>
              </a:ext>
            </a:extLst>
          </p:cNvPr>
          <p:cNvSpPr txBox="1"/>
          <p:nvPr/>
        </p:nvSpPr>
        <p:spPr>
          <a:xfrm>
            <a:off x="5747040" y="1387376"/>
            <a:ext cx="1807973" cy="109260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chemeClr val="accent5">
                    <a:lumMod val="75000"/>
                  </a:schemeClr>
                </a:solidFill>
                <a:cs typeface="Arial" panose="020B0604020202020204"/>
              </a:rPr>
              <a:t>Solution</a:t>
            </a:r>
          </a:p>
          <a:p>
            <a:pPr algn="ctr"/>
            <a:r>
              <a:rPr lang="en-US" sz="1100">
                <a:cs typeface="Arial" panose="020B0604020202020204"/>
              </a:rPr>
              <a:t>A platform which estimates how much an item can be sold for</a:t>
            </a:r>
          </a:p>
          <a:p>
            <a:pPr algn="ctr"/>
            <a:endParaRPr lang="en-US" sz="1200">
              <a:cs typeface="Arial" panose="020B060402020202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4EA75-938D-E07B-288A-9CC44B377597}"/>
              </a:ext>
            </a:extLst>
          </p:cNvPr>
          <p:cNvSpPr txBox="1"/>
          <p:nvPr/>
        </p:nvSpPr>
        <p:spPr>
          <a:xfrm>
            <a:off x="6355648" y="2564038"/>
            <a:ext cx="1644974" cy="107721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chemeClr val="accent5">
                    <a:lumMod val="75000"/>
                  </a:schemeClr>
                </a:solidFill>
                <a:cs typeface="Arial" panose="020B0604020202020204"/>
              </a:rPr>
              <a:t>Feasibility</a:t>
            </a:r>
          </a:p>
          <a:p>
            <a:pPr algn="ctr"/>
            <a:r>
              <a:rPr lang="en-US" sz="1100">
                <a:cs typeface="Arial" panose="020B0604020202020204"/>
              </a:rPr>
              <a:t>Big data</a:t>
            </a:r>
            <a:r>
              <a:rPr lang="en-US" sz="1100"/>
              <a:t> from eBay listings and new AI models = accurate price estimations</a:t>
            </a:r>
            <a:endParaRPr lang="en-US" sz="1100">
              <a:cs typeface="Arial" panose="020B060402020202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3F2E05-33EF-9561-DD03-8C9D4E302C21}"/>
              </a:ext>
            </a:extLst>
          </p:cNvPr>
          <p:cNvSpPr txBox="1"/>
          <p:nvPr/>
        </p:nvSpPr>
        <p:spPr>
          <a:xfrm>
            <a:off x="3642947" y="1083114"/>
            <a:ext cx="1848609" cy="90794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chemeClr val="accent5">
                    <a:lumMod val="75000"/>
                  </a:schemeClr>
                </a:solidFill>
                <a:cs typeface="Arial" panose="020B0604020202020204"/>
              </a:rPr>
              <a:t>Need</a:t>
            </a:r>
          </a:p>
          <a:p>
            <a:pPr algn="ctr"/>
            <a:r>
              <a:rPr lang="en-US" sz="1100">
                <a:cs typeface="Arial" panose="020B0604020202020204"/>
              </a:rPr>
              <a:t>Sellers would benefit from knowing how much their items will sel</a:t>
            </a:r>
            <a:r>
              <a:rPr lang="en-US" sz="1100"/>
              <a:t>l for</a:t>
            </a:r>
            <a:endParaRPr lang="en-US" sz="1100">
              <a:cs typeface="Arial" panose="020B0604020202020204"/>
            </a:endParaRPr>
          </a:p>
        </p:txBody>
      </p:sp>
      <p:pic>
        <p:nvPicPr>
          <p:cNvPr id="1026" name="Picture 2" descr="AI Good Ware Lineal icon">
            <a:extLst>
              <a:ext uri="{FF2B5EF4-FFF2-40B4-BE49-F238E27FC236}">
                <a16:creationId xmlns:a16="http://schemas.microsoft.com/office/drawing/2014/main" id="{4158DFF0-9755-81B7-70DF-EC107CE39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011" y="3172158"/>
            <a:ext cx="402844" cy="402844"/>
          </a:xfrm>
          <a:prstGeom prst="rect">
            <a:avLst/>
          </a:prstGeom>
          <a:noFill/>
          <a:effectLst>
            <a:glow rad="88900">
              <a:schemeClr val="accent5">
                <a:lumMod val="75000"/>
                <a:alpha val="89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390255B-F2A8-D785-11D4-25CB9AE811FE}"/>
              </a:ext>
            </a:extLst>
          </p:cNvPr>
          <p:cNvGrpSpPr/>
          <p:nvPr/>
        </p:nvGrpSpPr>
        <p:grpSpPr>
          <a:xfrm>
            <a:off x="4342112" y="2099049"/>
            <a:ext cx="582813" cy="516377"/>
            <a:chOff x="5113335" y="2316492"/>
            <a:chExt cx="582813" cy="516377"/>
          </a:xfrm>
          <a:effectLst>
            <a:glow rad="88900">
              <a:schemeClr val="accent5">
                <a:lumMod val="75000"/>
              </a:schemeClr>
            </a:glow>
          </a:effectLst>
        </p:grpSpPr>
        <p:pic>
          <p:nvPicPr>
            <p:cNvPr id="1028" name="Picture 4" descr="Auction - Free business and finance icons">
              <a:extLst>
                <a:ext uri="{FF2B5EF4-FFF2-40B4-BE49-F238E27FC236}">
                  <a16:creationId xmlns:a16="http://schemas.microsoft.com/office/drawing/2014/main" id="{7D514DF0-6DD4-C60F-CC66-C6185F6771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5816" y="2352537"/>
              <a:ext cx="480332" cy="480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Price tag - Free commerce icons">
              <a:extLst>
                <a:ext uri="{FF2B5EF4-FFF2-40B4-BE49-F238E27FC236}">
                  <a16:creationId xmlns:a16="http://schemas.microsoft.com/office/drawing/2014/main" id="{B4094AA0-2B36-F5EB-79C6-65DD0D09C6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78644">
              <a:off x="5113335" y="2316492"/>
              <a:ext cx="240091" cy="24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Graphic 19">
            <a:extLst>
              <a:ext uri="{FF2B5EF4-FFF2-40B4-BE49-F238E27FC236}">
                <a16:creationId xmlns:a16="http://schemas.microsoft.com/office/drawing/2014/main" id="{AA4D5DC0-3CB7-6F89-89F9-C90954F84B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09020" y="2450165"/>
            <a:ext cx="399440" cy="399440"/>
          </a:xfrm>
          <a:prstGeom prst="rect">
            <a:avLst/>
          </a:prstGeom>
          <a:effectLst>
            <a:glow rad="88900">
              <a:schemeClr val="accent5">
                <a:lumMod val="75000"/>
                <a:alpha val="89000"/>
              </a:schemeClr>
            </a:glow>
          </a:effectLst>
        </p:spPr>
      </p:pic>
      <p:pic>
        <p:nvPicPr>
          <p:cNvPr id="1032" name="Picture 8" descr="No-Money Icons - Free SVG &amp; PNG No-Money Images - Noun Project">
            <a:extLst>
              <a:ext uri="{FF2B5EF4-FFF2-40B4-BE49-F238E27FC236}">
                <a16:creationId xmlns:a16="http://schemas.microsoft.com/office/drawing/2014/main" id="{9E261AAC-4690-3154-864C-00EF052ED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675" y="2391059"/>
            <a:ext cx="480332" cy="480332"/>
          </a:xfrm>
          <a:prstGeom prst="rect">
            <a:avLst/>
          </a:prstGeom>
          <a:noFill/>
          <a:effectLst>
            <a:glow rad="88900">
              <a:schemeClr val="accent5">
                <a:lumMod val="75000"/>
                <a:alpha val="89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5B6934DA-6C75-C140-7BF6-FBE335F6C2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36832" y="3176956"/>
            <a:ext cx="398046" cy="398046"/>
          </a:xfrm>
          <a:prstGeom prst="rect">
            <a:avLst/>
          </a:prstGeom>
          <a:effectLst>
            <a:glow rad="88900">
              <a:schemeClr val="accent5">
                <a:lumMod val="75000"/>
                <a:alpha val="89000"/>
              </a:schemeClr>
            </a:glow>
          </a:effectLst>
        </p:spPr>
      </p:pic>
      <p:sp>
        <p:nvSpPr>
          <p:cNvPr id="1042" name="Arrow: Pentagon 1041">
            <a:extLst>
              <a:ext uri="{FF2B5EF4-FFF2-40B4-BE49-F238E27FC236}">
                <a16:creationId xmlns:a16="http://schemas.microsoft.com/office/drawing/2014/main" id="{C4EE9DFC-FEA6-9037-0A1E-52AE9AAE6F3F}"/>
              </a:ext>
            </a:extLst>
          </p:cNvPr>
          <p:cNvSpPr/>
          <p:nvPr/>
        </p:nvSpPr>
        <p:spPr>
          <a:xfrm>
            <a:off x="311700" y="4194978"/>
            <a:ext cx="2104929" cy="549176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bg2">
                    <a:lumMod val="50000"/>
                  </a:schemeClr>
                </a:solidFill>
              </a:rPr>
              <a:t>Describe your item</a:t>
            </a:r>
          </a:p>
        </p:txBody>
      </p:sp>
      <p:sp>
        <p:nvSpPr>
          <p:cNvPr id="1043" name="Arrow: Chevron 1042">
            <a:extLst>
              <a:ext uri="{FF2B5EF4-FFF2-40B4-BE49-F238E27FC236}">
                <a16:creationId xmlns:a16="http://schemas.microsoft.com/office/drawing/2014/main" id="{57C0E20B-2B67-18D8-E44C-342B72101A9E}"/>
              </a:ext>
            </a:extLst>
          </p:cNvPr>
          <p:cNvSpPr/>
          <p:nvPr/>
        </p:nvSpPr>
        <p:spPr>
          <a:xfrm>
            <a:off x="2298153" y="4194978"/>
            <a:ext cx="2106000" cy="549176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bg2">
                    <a:lumMod val="50000"/>
                  </a:schemeClr>
                </a:solidFill>
              </a:rPr>
              <a:t>Get a price estimate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23CFFAC-96E6-CACC-D4D1-96CEE6F80A62}"/>
              </a:ext>
            </a:extLst>
          </p:cNvPr>
          <p:cNvSpPr/>
          <p:nvPr/>
        </p:nvSpPr>
        <p:spPr>
          <a:xfrm>
            <a:off x="4287276" y="4194978"/>
            <a:ext cx="2106000" cy="549176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bg1"/>
                </a:solidFill>
              </a:rPr>
              <a:t>Maximize profit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A1234DB-3AEA-359A-E2FD-11B846CBFE63}"/>
              </a:ext>
            </a:extLst>
          </p:cNvPr>
          <p:cNvGrpSpPr/>
          <p:nvPr/>
        </p:nvGrpSpPr>
        <p:grpSpPr>
          <a:xfrm rot="10584329">
            <a:off x="3537061" y="3659042"/>
            <a:ext cx="2061406" cy="231400"/>
            <a:chOff x="3537061" y="3670698"/>
            <a:chExt cx="2061406" cy="2314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0408779-8D75-1F42-3A93-7E445D1AAB73}"/>
                </a:ext>
              </a:extLst>
            </p:cNvPr>
            <p:cNvSpPr/>
            <p:nvPr/>
          </p:nvSpPr>
          <p:spPr>
            <a:xfrm>
              <a:off x="4456300" y="3670698"/>
              <a:ext cx="231400" cy="231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90CD5EF-79EB-04FE-E8C0-2CD164AE372C}"/>
                </a:ext>
              </a:extLst>
            </p:cNvPr>
            <p:cNvSpPr/>
            <p:nvPr/>
          </p:nvSpPr>
          <p:spPr>
            <a:xfrm rot="16200000">
              <a:off x="4015233" y="3270357"/>
              <a:ext cx="74871" cy="1031216"/>
            </a:xfrm>
            <a:prstGeom prst="triangl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523E9918-4C86-CEF0-23CD-E7C48C9EF5A8}"/>
                </a:ext>
              </a:extLst>
            </p:cNvPr>
            <p:cNvSpPr/>
            <p:nvPr/>
          </p:nvSpPr>
          <p:spPr>
            <a:xfrm rot="5400000">
              <a:off x="5045423" y="3267226"/>
              <a:ext cx="74871" cy="1031216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0792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500"/>
    </mc:Choice>
    <mc:Fallback xmlns="">
      <p:transition spd="slow" advClick="0" advTm="5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Rot by="2190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3"/>
          <p:cNvSpPr/>
          <p:nvPr/>
        </p:nvSpPr>
        <p:spPr>
          <a:xfrm>
            <a:off x="3007728" y="3268215"/>
            <a:ext cx="18611" cy="455970"/>
          </a:xfrm>
          <a:custGeom>
            <a:avLst/>
            <a:gdLst/>
            <a:ahLst/>
            <a:cxnLst/>
            <a:rect l="l" t="t" r="r" b="b"/>
            <a:pathLst>
              <a:path w="31266" h="766032" extrusionOk="0">
                <a:moveTo>
                  <a:pt x="0" y="0"/>
                </a:moveTo>
                <a:lnTo>
                  <a:pt x="45650" y="0"/>
                </a:lnTo>
                <a:lnTo>
                  <a:pt x="45650" y="778383"/>
                </a:lnTo>
                <a:lnTo>
                  <a:pt x="0" y="778383"/>
                </a:lnTo>
                <a:close/>
              </a:path>
            </a:pathLst>
          </a:custGeom>
          <a:solidFill>
            <a:srgbClr val="B8BF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3"/>
          <p:cNvSpPr/>
          <p:nvPr/>
        </p:nvSpPr>
        <p:spPr>
          <a:xfrm>
            <a:off x="2827574" y="3517510"/>
            <a:ext cx="195415" cy="9305"/>
          </a:xfrm>
          <a:custGeom>
            <a:avLst/>
            <a:gdLst/>
            <a:ahLst/>
            <a:cxnLst/>
            <a:rect l="l" t="t" r="r" b="b"/>
            <a:pathLst>
              <a:path w="328299" h="120000" extrusionOk="0">
                <a:moveTo>
                  <a:pt x="0" y="0"/>
                </a:moveTo>
                <a:lnTo>
                  <a:pt x="332990" y="0"/>
                </a:lnTo>
              </a:path>
            </a:pathLst>
          </a:custGeom>
          <a:noFill/>
          <a:ln w="15600" cap="flat" cmpd="sng">
            <a:solidFill>
              <a:srgbClr val="B8BFE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3"/>
          <p:cNvSpPr/>
          <p:nvPr/>
        </p:nvSpPr>
        <p:spPr>
          <a:xfrm>
            <a:off x="3473468" y="2517591"/>
            <a:ext cx="18611" cy="455970"/>
          </a:xfrm>
          <a:custGeom>
            <a:avLst/>
            <a:gdLst/>
            <a:ahLst/>
            <a:cxnLst/>
            <a:rect l="l" t="t" r="r" b="b"/>
            <a:pathLst>
              <a:path w="31266" h="766032" extrusionOk="0">
                <a:moveTo>
                  <a:pt x="0" y="0"/>
                </a:moveTo>
                <a:lnTo>
                  <a:pt x="45650" y="0"/>
                </a:lnTo>
                <a:lnTo>
                  <a:pt x="45650" y="778383"/>
                </a:lnTo>
                <a:lnTo>
                  <a:pt x="0" y="778383"/>
                </a:lnTo>
                <a:close/>
              </a:path>
            </a:pathLst>
          </a:custGeom>
          <a:solidFill>
            <a:srgbClr val="717F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3"/>
          <p:cNvSpPr/>
          <p:nvPr/>
        </p:nvSpPr>
        <p:spPr>
          <a:xfrm>
            <a:off x="3288940" y="2741661"/>
            <a:ext cx="195415" cy="9305"/>
          </a:xfrm>
          <a:custGeom>
            <a:avLst/>
            <a:gdLst/>
            <a:ahLst/>
            <a:cxnLst/>
            <a:rect l="l" t="t" r="r" b="b"/>
            <a:pathLst>
              <a:path w="328299" h="120000" extrusionOk="0">
                <a:moveTo>
                  <a:pt x="0" y="0"/>
                </a:moveTo>
                <a:lnTo>
                  <a:pt x="332990" y="0"/>
                </a:lnTo>
              </a:path>
            </a:pathLst>
          </a:custGeom>
          <a:noFill/>
          <a:ln w="15600" cap="flat" cmpd="sng">
            <a:solidFill>
              <a:srgbClr val="717FD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3"/>
          <p:cNvSpPr/>
          <p:nvPr/>
        </p:nvSpPr>
        <p:spPr>
          <a:xfrm>
            <a:off x="3473468" y="1758932"/>
            <a:ext cx="18611" cy="455970"/>
          </a:xfrm>
          <a:custGeom>
            <a:avLst/>
            <a:gdLst/>
            <a:ahLst/>
            <a:cxnLst/>
            <a:rect l="l" t="t" r="r" b="b"/>
            <a:pathLst>
              <a:path w="31266" h="766032" extrusionOk="0">
                <a:moveTo>
                  <a:pt x="0" y="0"/>
                </a:moveTo>
                <a:lnTo>
                  <a:pt x="45650" y="0"/>
                </a:lnTo>
                <a:lnTo>
                  <a:pt x="45650" y="778383"/>
                </a:lnTo>
                <a:lnTo>
                  <a:pt x="0" y="778383"/>
                </a:lnTo>
                <a:close/>
              </a:path>
            </a:pathLst>
          </a:custGeom>
          <a:solidFill>
            <a:srgbClr val="3548B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3"/>
          <p:cNvSpPr/>
          <p:nvPr/>
        </p:nvSpPr>
        <p:spPr>
          <a:xfrm>
            <a:off x="3288940" y="2012393"/>
            <a:ext cx="195415" cy="9305"/>
          </a:xfrm>
          <a:custGeom>
            <a:avLst/>
            <a:gdLst/>
            <a:ahLst/>
            <a:cxnLst/>
            <a:rect l="l" t="t" r="r" b="b"/>
            <a:pathLst>
              <a:path w="328299" h="120000" extrusionOk="0">
                <a:moveTo>
                  <a:pt x="0" y="0"/>
                </a:moveTo>
                <a:lnTo>
                  <a:pt x="332990" y="0"/>
                </a:lnTo>
              </a:path>
            </a:pathLst>
          </a:custGeom>
          <a:noFill/>
          <a:ln w="15600" cap="flat" cmpd="sng">
            <a:solidFill>
              <a:srgbClr val="3548B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3"/>
          <p:cNvSpPr/>
          <p:nvPr/>
        </p:nvSpPr>
        <p:spPr>
          <a:xfrm>
            <a:off x="3007728" y="1003349"/>
            <a:ext cx="18611" cy="455970"/>
          </a:xfrm>
          <a:custGeom>
            <a:avLst/>
            <a:gdLst/>
            <a:ahLst/>
            <a:cxnLst/>
            <a:rect l="l" t="t" r="r" b="b"/>
            <a:pathLst>
              <a:path w="31266" h="766032" extrusionOk="0">
                <a:moveTo>
                  <a:pt x="0" y="0"/>
                </a:moveTo>
                <a:lnTo>
                  <a:pt x="45650" y="0"/>
                </a:lnTo>
                <a:lnTo>
                  <a:pt x="45650" y="778383"/>
                </a:lnTo>
                <a:lnTo>
                  <a:pt x="0" y="778383"/>
                </a:lnTo>
                <a:close/>
              </a:path>
            </a:pathLst>
          </a:custGeom>
          <a:solidFill>
            <a:srgbClr val="212D7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3"/>
          <p:cNvSpPr/>
          <p:nvPr/>
        </p:nvSpPr>
        <p:spPr>
          <a:xfrm>
            <a:off x="2827574" y="1234963"/>
            <a:ext cx="195415" cy="9305"/>
          </a:xfrm>
          <a:custGeom>
            <a:avLst/>
            <a:gdLst/>
            <a:ahLst/>
            <a:cxnLst/>
            <a:rect l="l" t="t" r="r" b="b"/>
            <a:pathLst>
              <a:path w="328299" h="120000" extrusionOk="0">
                <a:moveTo>
                  <a:pt x="0" y="0"/>
                </a:moveTo>
                <a:lnTo>
                  <a:pt x="332990" y="0"/>
                </a:lnTo>
              </a:path>
            </a:pathLst>
          </a:custGeom>
          <a:noFill/>
          <a:ln w="156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Competitors are either indirect or underdeveloped</a:t>
            </a:r>
            <a:endParaRPr/>
          </a:p>
        </p:txBody>
      </p:sp>
      <p:sp>
        <p:nvSpPr>
          <p:cNvPr id="349" name="Google Shape;349;p33"/>
          <p:cNvSpPr/>
          <p:nvPr/>
        </p:nvSpPr>
        <p:spPr>
          <a:xfrm>
            <a:off x="382646" y="1529483"/>
            <a:ext cx="949161" cy="809579"/>
          </a:xfrm>
          <a:custGeom>
            <a:avLst/>
            <a:gdLst/>
            <a:ahLst/>
            <a:cxnLst/>
            <a:rect l="l" t="t" r="r" b="b"/>
            <a:pathLst>
              <a:path w="1594598" h="1360098" extrusionOk="0">
                <a:moveTo>
                  <a:pt x="1600227" y="680988"/>
                </a:moveTo>
                <a:cubicBezTo>
                  <a:pt x="1600227" y="779477"/>
                  <a:pt x="1520340" y="859364"/>
                  <a:pt x="1421850" y="859364"/>
                </a:cubicBezTo>
                <a:lnTo>
                  <a:pt x="1421850" y="1361975"/>
                </a:lnTo>
                <a:lnTo>
                  <a:pt x="0" y="1361975"/>
                </a:lnTo>
                <a:cubicBezTo>
                  <a:pt x="32205" y="604384"/>
                  <a:pt x="656287" y="0"/>
                  <a:pt x="1421850" y="0"/>
                </a:cubicBezTo>
                <a:lnTo>
                  <a:pt x="1421850" y="502611"/>
                </a:lnTo>
                <a:cubicBezTo>
                  <a:pt x="1520340" y="502611"/>
                  <a:pt x="1600227" y="582498"/>
                  <a:pt x="1600227" y="680988"/>
                </a:cubicBezTo>
                <a:close/>
              </a:path>
            </a:pathLst>
          </a:custGeom>
          <a:solidFill>
            <a:srgbClr val="212D7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3"/>
          <p:cNvSpPr/>
          <p:nvPr/>
        </p:nvSpPr>
        <p:spPr>
          <a:xfrm>
            <a:off x="382274" y="2229698"/>
            <a:ext cx="846799" cy="986384"/>
          </a:xfrm>
          <a:custGeom>
            <a:avLst/>
            <a:gdLst/>
            <a:ahLst/>
            <a:cxnLst/>
            <a:rect l="l" t="t" r="r" b="b"/>
            <a:pathLst>
              <a:path w="1422632" h="1657132" extrusionOk="0">
                <a:moveTo>
                  <a:pt x="1244881" y="917363"/>
                </a:moveTo>
                <a:cubicBezTo>
                  <a:pt x="1244881" y="1015853"/>
                  <a:pt x="1324768" y="1095739"/>
                  <a:pt x="1423257" y="1095739"/>
                </a:cubicBezTo>
                <a:lnTo>
                  <a:pt x="1423257" y="1659633"/>
                </a:lnTo>
                <a:cubicBezTo>
                  <a:pt x="637214" y="1659633"/>
                  <a:pt x="0" y="1022419"/>
                  <a:pt x="0" y="236219"/>
                </a:cubicBezTo>
                <a:cubicBezTo>
                  <a:pt x="0" y="215740"/>
                  <a:pt x="625" y="195260"/>
                  <a:pt x="1407" y="174937"/>
                </a:cubicBezTo>
                <a:lnTo>
                  <a:pt x="533096" y="174937"/>
                </a:lnTo>
                <a:cubicBezTo>
                  <a:pt x="534972" y="78010"/>
                  <a:pt x="614077" y="0"/>
                  <a:pt x="711629" y="0"/>
                </a:cubicBezTo>
                <a:cubicBezTo>
                  <a:pt x="809024" y="0"/>
                  <a:pt x="888129" y="78010"/>
                  <a:pt x="890005" y="174937"/>
                </a:cubicBezTo>
                <a:lnTo>
                  <a:pt x="1423257" y="174937"/>
                </a:lnTo>
                <a:lnTo>
                  <a:pt x="1423257" y="738831"/>
                </a:lnTo>
                <a:cubicBezTo>
                  <a:pt x="1324768" y="738831"/>
                  <a:pt x="1244881" y="818717"/>
                  <a:pt x="1244881" y="917363"/>
                </a:cubicBezTo>
                <a:close/>
              </a:path>
            </a:pathLst>
          </a:custGeom>
          <a:solidFill>
            <a:srgbClr val="B8BF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3"/>
          <p:cNvSpPr/>
          <p:nvPr/>
        </p:nvSpPr>
        <p:spPr>
          <a:xfrm>
            <a:off x="4851736" y="2517592"/>
            <a:ext cx="3918042" cy="451720"/>
          </a:xfrm>
          <a:prstGeom prst="rect">
            <a:avLst/>
          </a:prstGeom>
          <a:noFill/>
          <a:ln w="9525" cap="flat" cmpd="sng">
            <a:solidFill>
              <a:srgbClr val="717F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8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GitHub projects using linear models and RNNs have priced items with 10-18% error, but are </a:t>
            </a:r>
            <a:r>
              <a:rPr lang="en-US" sz="1088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non-commercialized</a:t>
            </a:r>
            <a:endParaRPr lang="en-US" sz="135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3"/>
          <p:cNvSpPr/>
          <p:nvPr/>
        </p:nvSpPr>
        <p:spPr>
          <a:xfrm>
            <a:off x="4851736" y="1763183"/>
            <a:ext cx="3918042" cy="451720"/>
          </a:xfrm>
          <a:prstGeom prst="rect">
            <a:avLst/>
          </a:prstGeom>
          <a:noFill/>
          <a:ln w="9525" cap="flat" cmpd="sng">
            <a:solidFill>
              <a:srgbClr val="334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8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SVM, RF, and KNN models have been used to improve pricing up to 500%, but are </a:t>
            </a:r>
            <a:r>
              <a:rPr lang="en" sz="1088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built for seasoned eBay traders</a:t>
            </a:r>
            <a:endParaRPr/>
          </a:p>
        </p:txBody>
      </p:sp>
      <p:sp>
        <p:nvSpPr>
          <p:cNvPr id="353" name="Google Shape;353;p33"/>
          <p:cNvSpPr/>
          <p:nvPr/>
        </p:nvSpPr>
        <p:spPr>
          <a:xfrm>
            <a:off x="4372990" y="3272000"/>
            <a:ext cx="3918042" cy="451720"/>
          </a:xfrm>
          <a:prstGeom prst="rect">
            <a:avLst/>
          </a:prstGeom>
          <a:noFill/>
          <a:ln w="9525" cap="flat" cmpd="sng">
            <a:solidFill>
              <a:srgbClr val="B8BF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eBay offers pricing and selling guides, but </a:t>
            </a:r>
            <a:r>
              <a:rPr lang="en" sz="11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 price prediction tool exists, especially for individual sellers</a:t>
            </a:r>
            <a:endParaRPr/>
          </a:p>
        </p:txBody>
      </p:sp>
      <p:sp>
        <p:nvSpPr>
          <p:cNvPr id="354" name="Google Shape;354;p33"/>
          <p:cNvSpPr/>
          <p:nvPr/>
        </p:nvSpPr>
        <p:spPr>
          <a:xfrm>
            <a:off x="4372990" y="1008774"/>
            <a:ext cx="3918042" cy="4517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3Dsellers, ZIK, MUO etc. offer expensive price analytics and pricing suggestions, but </a:t>
            </a:r>
            <a:r>
              <a:rPr lang="en" sz="11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target professional sellers only</a:t>
            </a:r>
            <a:endParaRPr/>
          </a:p>
        </p:txBody>
      </p:sp>
      <p:sp>
        <p:nvSpPr>
          <p:cNvPr id="355" name="Google Shape;355;p33"/>
          <p:cNvSpPr/>
          <p:nvPr/>
        </p:nvSpPr>
        <p:spPr>
          <a:xfrm>
            <a:off x="1545928" y="2340178"/>
            <a:ext cx="204721" cy="102361"/>
          </a:xfrm>
          <a:custGeom>
            <a:avLst/>
            <a:gdLst/>
            <a:ahLst/>
            <a:cxnLst/>
            <a:rect l="l" t="t" r="r" b="b"/>
            <a:pathLst>
              <a:path w="343933" h="171966" extrusionOk="0">
                <a:moveTo>
                  <a:pt x="356752" y="0"/>
                </a:moveTo>
                <a:lnTo>
                  <a:pt x="356752" y="3439"/>
                </a:lnTo>
                <a:cubicBezTo>
                  <a:pt x="356752" y="102086"/>
                  <a:pt x="277022" y="181815"/>
                  <a:pt x="178376" y="181815"/>
                </a:cubicBezTo>
                <a:cubicBezTo>
                  <a:pt x="79886" y="181815"/>
                  <a:pt x="0" y="102086"/>
                  <a:pt x="0" y="3439"/>
                </a:cubicBezTo>
                <a:lnTo>
                  <a:pt x="0" y="0"/>
                </a:lnTo>
                <a:lnTo>
                  <a:pt x="356752" y="0"/>
                </a:lnTo>
                <a:close/>
              </a:path>
            </a:pathLst>
          </a:custGeom>
          <a:solidFill>
            <a:srgbClr val="4D23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6" name="Google Shape;356;p33"/>
          <p:cNvCxnSpPr/>
          <p:nvPr/>
        </p:nvCxnSpPr>
        <p:spPr>
          <a:xfrm>
            <a:off x="2282771" y="2743176"/>
            <a:ext cx="650116" cy="0"/>
          </a:xfrm>
          <a:prstGeom prst="straightConnector1">
            <a:avLst/>
          </a:prstGeom>
          <a:noFill/>
          <a:ln w="12700" cap="flat" cmpd="sng">
            <a:solidFill>
              <a:srgbClr val="717FD7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57" name="Google Shape;357;p33"/>
          <p:cNvCxnSpPr/>
          <p:nvPr/>
        </p:nvCxnSpPr>
        <p:spPr>
          <a:xfrm>
            <a:off x="2297657" y="2012394"/>
            <a:ext cx="650116" cy="0"/>
          </a:xfrm>
          <a:prstGeom prst="straightConnector1">
            <a:avLst/>
          </a:prstGeom>
          <a:noFill/>
          <a:ln w="12700" cap="flat" cmpd="sng">
            <a:solidFill>
              <a:srgbClr val="3548BA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58" name="Google Shape;358;p33"/>
          <p:cNvCxnSpPr/>
          <p:nvPr/>
        </p:nvCxnSpPr>
        <p:spPr>
          <a:xfrm>
            <a:off x="2131351" y="3054536"/>
            <a:ext cx="542400" cy="241500"/>
          </a:xfrm>
          <a:prstGeom prst="bentConnector3">
            <a:avLst>
              <a:gd name="adj1" fmla="val 100164"/>
            </a:avLst>
          </a:prstGeom>
          <a:noFill/>
          <a:ln w="12700" cap="flat" cmpd="sng">
            <a:solidFill>
              <a:srgbClr val="B8BFEB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59" name="Google Shape;359;p33"/>
          <p:cNvCxnSpPr>
            <a:endCxn id="360" idx="1"/>
          </p:cNvCxnSpPr>
          <p:nvPr/>
        </p:nvCxnSpPr>
        <p:spPr>
          <a:xfrm rot="10800000" flipH="1">
            <a:off x="2131350" y="1467048"/>
            <a:ext cx="542400" cy="241500"/>
          </a:xfrm>
          <a:prstGeom prst="bentConnector3">
            <a:avLst>
              <a:gd name="adj1" fmla="val 100164"/>
            </a:avLst>
          </a:prstGeom>
          <a:noFill/>
          <a:ln w="127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61" name="Google Shape;361;p33"/>
          <p:cNvSpPr/>
          <p:nvPr/>
        </p:nvSpPr>
        <p:spPr>
          <a:xfrm>
            <a:off x="1122807" y="2333828"/>
            <a:ext cx="949161" cy="874718"/>
          </a:xfrm>
          <a:custGeom>
            <a:avLst/>
            <a:gdLst/>
            <a:ahLst/>
            <a:cxnLst/>
            <a:rect l="l" t="t" r="r" b="b"/>
            <a:pathLst>
              <a:path w="1594598" h="1469532" extrusionOk="0">
                <a:moveTo>
                  <a:pt x="1601790" y="61283"/>
                </a:moveTo>
                <a:cubicBezTo>
                  <a:pt x="1601790" y="847482"/>
                  <a:pt x="964420" y="1484696"/>
                  <a:pt x="178376" y="1484696"/>
                </a:cubicBezTo>
                <a:lnTo>
                  <a:pt x="178376" y="920803"/>
                </a:lnTo>
                <a:cubicBezTo>
                  <a:pt x="79886" y="920803"/>
                  <a:pt x="0" y="840916"/>
                  <a:pt x="0" y="742426"/>
                </a:cubicBezTo>
                <a:cubicBezTo>
                  <a:pt x="0" y="643780"/>
                  <a:pt x="79886" y="563894"/>
                  <a:pt x="178376" y="563894"/>
                </a:cubicBezTo>
                <a:lnTo>
                  <a:pt x="178376" y="0"/>
                </a:lnTo>
                <a:lnTo>
                  <a:pt x="710847" y="0"/>
                </a:lnTo>
                <a:lnTo>
                  <a:pt x="710847" y="3439"/>
                </a:lnTo>
                <a:cubicBezTo>
                  <a:pt x="710847" y="102086"/>
                  <a:pt x="790733" y="181815"/>
                  <a:pt x="889223" y="181815"/>
                </a:cubicBezTo>
                <a:cubicBezTo>
                  <a:pt x="987870" y="181815"/>
                  <a:pt x="1067599" y="102086"/>
                  <a:pt x="1067599" y="3439"/>
                </a:cubicBezTo>
                <a:lnTo>
                  <a:pt x="1067599" y="0"/>
                </a:lnTo>
                <a:lnTo>
                  <a:pt x="1600227" y="0"/>
                </a:lnTo>
                <a:cubicBezTo>
                  <a:pt x="1601008" y="20323"/>
                  <a:pt x="1601790" y="40803"/>
                  <a:pt x="1601790" y="61283"/>
                </a:cubicBezTo>
                <a:close/>
              </a:path>
            </a:pathLst>
          </a:custGeom>
          <a:solidFill>
            <a:srgbClr val="717F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3"/>
          <p:cNvSpPr/>
          <p:nvPr/>
        </p:nvSpPr>
        <p:spPr>
          <a:xfrm>
            <a:off x="1228982" y="1529799"/>
            <a:ext cx="837495" cy="911939"/>
          </a:xfrm>
          <a:custGeom>
            <a:avLst/>
            <a:gdLst/>
            <a:ahLst/>
            <a:cxnLst/>
            <a:rect l="l" t="t" r="r" b="b"/>
            <a:pathLst>
              <a:path w="1406998" h="1532065" extrusionOk="0">
                <a:moveTo>
                  <a:pt x="1421851" y="1361975"/>
                </a:moveTo>
                <a:lnTo>
                  <a:pt x="889223" y="1361975"/>
                </a:lnTo>
                <a:lnTo>
                  <a:pt x="889223" y="1365414"/>
                </a:lnTo>
                <a:cubicBezTo>
                  <a:pt x="889223" y="1464061"/>
                  <a:pt x="809493" y="1543790"/>
                  <a:pt x="710847" y="1543790"/>
                </a:cubicBezTo>
                <a:cubicBezTo>
                  <a:pt x="612357" y="1543790"/>
                  <a:pt x="532471" y="1464061"/>
                  <a:pt x="532471" y="1365414"/>
                </a:cubicBezTo>
                <a:lnTo>
                  <a:pt x="532471" y="1361975"/>
                </a:lnTo>
                <a:lnTo>
                  <a:pt x="0" y="1361975"/>
                </a:lnTo>
                <a:lnTo>
                  <a:pt x="0" y="0"/>
                </a:lnTo>
                <a:cubicBezTo>
                  <a:pt x="765564" y="0"/>
                  <a:pt x="1389646" y="604384"/>
                  <a:pt x="1421851" y="1361975"/>
                </a:cubicBezTo>
                <a:close/>
              </a:path>
            </a:pathLst>
          </a:custGeom>
          <a:solidFill>
            <a:srgbClr val="3548B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3"/>
          <p:cNvSpPr/>
          <p:nvPr/>
        </p:nvSpPr>
        <p:spPr>
          <a:xfrm>
            <a:off x="1228983" y="1234963"/>
            <a:ext cx="1135270" cy="2279849"/>
          </a:xfrm>
          <a:custGeom>
            <a:avLst/>
            <a:gdLst/>
            <a:ahLst/>
            <a:cxnLst/>
            <a:rect l="l" t="t" r="r" b="b"/>
            <a:pathLst>
              <a:path w="1907264" h="3830163" extrusionOk="0">
                <a:moveTo>
                  <a:pt x="469" y="0"/>
                </a:moveTo>
                <a:lnTo>
                  <a:pt x="0" y="0"/>
                </a:lnTo>
                <a:lnTo>
                  <a:pt x="0" y="62533"/>
                </a:lnTo>
                <a:lnTo>
                  <a:pt x="469" y="62533"/>
                </a:lnTo>
                <a:cubicBezTo>
                  <a:pt x="1023670" y="62533"/>
                  <a:pt x="1855988" y="895008"/>
                  <a:pt x="1855988" y="1918052"/>
                </a:cubicBezTo>
                <a:cubicBezTo>
                  <a:pt x="1855988" y="2941253"/>
                  <a:pt x="1023670" y="3773727"/>
                  <a:pt x="469" y="3773727"/>
                </a:cubicBezTo>
                <a:lnTo>
                  <a:pt x="0" y="3773727"/>
                </a:lnTo>
                <a:lnTo>
                  <a:pt x="0" y="3836261"/>
                </a:lnTo>
                <a:lnTo>
                  <a:pt x="469" y="3836261"/>
                </a:lnTo>
                <a:cubicBezTo>
                  <a:pt x="1058063" y="3836261"/>
                  <a:pt x="1918521" y="2975803"/>
                  <a:pt x="1918521" y="1918052"/>
                </a:cubicBezTo>
                <a:cubicBezTo>
                  <a:pt x="1918521" y="860458"/>
                  <a:pt x="1058063" y="0"/>
                  <a:pt x="4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3"/>
          <p:cNvSpPr/>
          <p:nvPr/>
        </p:nvSpPr>
        <p:spPr>
          <a:xfrm>
            <a:off x="1228983" y="1234963"/>
            <a:ext cx="9305" cy="37222"/>
          </a:xfrm>
          <a:custGeom>
            <a:avLst/>
            <a:gdLst/>
            <a:ahLst/>
            <a:cxnLst/>
            <a:rect l="l" t="t" r="r" b="b"/>
            <a:pathLst>
              <a:path w="120000" h="62533" extrusionOk="0">
                <a:moveTo>
                  <a:pt x="0" y="62533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3"/>
          <p:cNvSpPr/>
          <p:nvPr/>
        </p:nvSpPr>
        <p:spPr>
          <a:xfrm>
            <a:off x="1228983" y="3481218"/>
            <a:ext cx="9305" cy="37222"/>
          </a:xfrm>
          <a:custGeom>
            <a:avLst/>
            <a:gdLst/>
            <a:ahLst/>
            <a:cxnLst/>
            <a:rect l="l" t="t" r="r" b="b"/>
            <a:pathLst>
              <a:path w="120000" h="62533" extrusionOk="0">
                <a:moveTo>
                  <a:pt x="0" y="62533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3"/>
          <p:cNvSpPr/>
          <p:nvPr/>
        </p:nvSpPr>
        <p:spPr>
          <a:xfrm>
            <a:off x="2441674" y="1002883"/>
            <a:ext cx="455969" cy="455970"/>
          </a:xfrm>
          <a:custGeom>
            <a:avLst/>
            <a:gdLst/>
            <a:ahLst/>
            <a:cxnLst/>
            <a:rect l="l" t="t" r="r" b="b"/>
            <a:pathLst>
              <a:path w="766032" h="766032" extrusionOk="0">
                <a:moveTo>
                  <a:pt x="779790" y="389895"/>
                </a:moveTo>
                <a:cubicBezTo>
                  <a:pt x="779790" y="605228"/>
                  <a:pt x="605228" y="779790"/>
                  <a:pt x="389895" y="779790"/>
                </a:cubicBezTo>
                <a:cubicBezTo>
                  <a:pt x="174562" y="779790"/>
                  <a:pt x="0" y="605228"/>
                  <a:pt x="0" y="389895"/>
                </a:cubicBezTo>
                <a:cubicBezTo>
                  <a:pt x="0" y="174562"/>
                  <a:pt x="174562" y="0"/>
                  <a:pt x="389895" y="0"/>
                </a:cubicBezTo>
                <a:cubicBezTo>
                  <a:pt x="605228" y="0"/>
                  <a:pt x="779790" y="174562"/>
                  <a:pt x="779790" y="389895"/>
                </a:cubicBezTo>
                <a:close/>
              </a:path>
            </a:pathLst>
          </a:custGeom>
          <a:solidFill>
            <a:srgbClr val="212D7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3"/>
          <p:cNvSpPr/>
          <p:nvPr/>
        </p:nvSpPr>
        <p:spPr>
          <a:xfrm>
            <a:off x="2441674" y="3267751"/>
            <a:ext cx="455969" cy="455970"/>
          </a:xfrm>
          <a:custGeom>
            <a:avLst/>
            <a:gdLst/>
            <a:ahLst/>
            <a:cxnLst/>
            <a:rect l="l" t="t" r="r" b="b"/>
            <a:pathLst>
              <a:path w="766032" h="766032" extrusionOk="0">
                <a:moveTo>
                  <a:pt x="779790" y="389895"/>
                </a:moveTo>
                <a:cubicBezTo>
                  <a:pt x="779790" y="605228"/>
                  <a:pt x="605228" y="779790"/>
                  <a:pt x="389895" y="779790"/>
                </a:cubicBezTo>
                <a:cubicBezTo>
                  <a:pt x="174562" y="779790"/>
                  <a:pt x="0" y="605228"/>
                  <a:pt x="0" y="389895"/>
                </a:cubicBezTo>
                <a:cubicBezTo>
                  <a:pt x="0" y="174562"/>
                  <a:pt x="174562" y="0"/>
                  <a:pt x="389895" y="0"/>
                </a:cubicBezTo>
                <a:cubicBezTo>
                  <a:pt x="605228" y="0"/>
                  <a:pt x="779790" y="174562"/>
                  <a:pt x="779790" y="389895"/>
                </a:cubicBezTo>
                <a:close/>
              </a:path>
            </a:pathLst>
          </a:custGeom>
          <a:solidFill>
            <a:srgbClr val="B8BF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3"/>
          <p:cNvSpPr/>
          <p:nvPr/>
        </p:nvSpPr>
        <p:spPr>
          <a:xfrm>
            <a:off x="2905833" y="1758932"/>
            <a:ext cx="455969" cy="455970"/>
          </a:xfrm>
          <a:custGeom>
            <a:avLst/>
            <a:gdLst/>
            <a:ahLst/>
            <a:cxnLst/>
            <a:rect l="l" t="t" r="r" b="b"/>
            <a:pathLst>
              <a:path w="766032" h="766032" extrusionOk="0">
                <a:moveTo>
                  <a:pt x="779790" y="389895"/>
                </a:moveTo>
                <a:cubicBezTo>
                  <a:pt x="779790" y="605228"/>
                  <a:pt x="605228" y="779790"/>
                  <a:pt x="389895" y="779790"/>
                </a:cubicBezTo>
                <a:cubicBezTo>
                  <a:pt x="174562" y="779790"/>
                  <a:pt x="0" y="605228"/>
                  <a:pt x="0" y="389895"/>
                </a:cubicBezTo>
                <a:cubicBezTo>
                  <a:pt x="0" y="174562"/>
                  <a:pt x="174562" y="0"/>
                  <a:pt x="389895" y="0"/>
                </a:cubicBezTo>
                <a:cubicBezTo>
                  <a:pt x="605228" y="0"/>
                  <a:pt x="779790" y="174562"/>
                  <a:pt x="779790" y="389895"/>
                </a:cubicBezTo>
                <a:close/>
              </a:path>
            </a:pathLst>
          </a:custGeom>
          <a:solidFill>
            <a:srgbClr val="3548B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3"/>
          <p:cNvSpPr/>
          <p:nvPr/>
        </p:nvSpPr>
        <p:spPr>
          <a:xfrm>
            <a:off x="2905833" y="2517591"/>
            <a:ext cx="455969" cy="455970"/>
          </a:xfrm>
          <a:custGeom>
            <a:avLst/>
            <a:gdLst/>
            <a:ahLst/>
            <a:cxnLst/>
            <a:rect l="l" t="t" r="r" b="b"/>
            <a:pathLst>
              <a:path w="766032" h="766032" extrusionOk="0">
                <a:moveTo>
                  <a:pt x="779790" y="389895"/>
                </a:moveTo>
                <a:cubicBezTo>
                  <a:pt x="779790" y="605228"/>
                  <a:pt x="605228" y="779790"/>
                  <a:pt x="389895" y="779790"/>
                </a:cubicBezTo>
                <a:cubicBezTo>
                  <a:pt x="174562" y="779790"/>
                  <a:pt x="0" y="605228"/>
                  <a:pt x="0" y="389895"/>
                </a:cubicBezTo>
                <a:cubicBezTo>
                  <a:pt x="0" y="174562"/>
                  <a:pt x="174562" y="0"/>
                  <a:pt x="389895" y="0"/>
                </a:cubicBezTo>
                <a:cubicBezTo>
                  <a:pt x="605228" y="0"/>
                  <a:pt x="779790" y="174562"/>
                  <a:pt x="779790" y="389895"/>
                </a:cubicBezTo>
                <a:close/>
              </a:path>
            </a:pathLst>
          </a:custGeom>
          <a:solidFill>
            <a:srgbClr val="7281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3"/>
          <p:cNvSpPr/>
          <p:nvPr/>
        </p:nvSpPr>
        <p:spPr>
          <a:xfrm>
            <a:off x="3140401" y="3272001"/>
            <a:ext cx="1236894" cy="451720"/>
          </a:xfrm>
          <a:prstGeom prst="rect">
            <a:avLst/>
          </a:prstGeom>
          <a:solidFill>
            <a:srgbClr val="B8BFEB"/>
          </a:solidFill>
          <a:ln w="9525" cap="flat" cmpd="sng">
            <a:solidFill>
              <a:srgbClr val="B8BF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eBay</a:t>
            </a:r>
            <a:endParaRPr/>
          </a:p>
        </p:txBody>
      </p:sp>
      <p:sp>
        <p:nvSpPr>
          <p:cNvPr id="370" name="Google Shape;370;p33"/>
          <p:cNvSpPr/>
          <p:nvPr/>
        </p:nvSpPr>
        <p:spPr>
          <a:xfrm>
            <a:off x="3623452" y="2517592"/>
            <a:ext cx="1236894" cy="451720"/>
          </a:xfrm>
          <a:prstGeom prst="rect">
            <a:avLst/>
          </a:prstGeom>
          <a:solidFill>
            <a:srgbClr val="717FD7"/>
          </a:solidFill>
          <a:ln w="9525" cap="flat" cmpd="sng">
            <a:solidFill>
              <a:srgbClr val="717F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Developers</a:t>
            </a:r>
            <a:endParaRPr/>
          </a:p>
        </p:txBody>
      </p:sp>
      <p:sp>
        <p:nvSpPr>
          <p:cNvPr id="371" name="Google Shape;371;p33"/>
          <p:cNvSpPr/>
          <p:nvPr/>
        </p:nvSpPr>
        <p:spPr>
          <a:xfrm>
            <a:off x="3623452" y="1763183"/>
            <a:ext cx="1236894" cy="451720"/>
          </a:xfrm>
          <a:prstGeom prst="rect">
            <a:avLst/>
          </a:prstGeom>
          <a:solidFill>
            <a:srgbClr val="3346BA"/>
          </a:solidFill>
          <a:ln w="9525" cap="flat" cmpd="sng">
            <a:solidFill>
              <a:srgbClr val="334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Academics</a:t>
            </a:r>
            <a:endParaRPr/>
          </a:p>
        </p:txBody>
      </p:sp>
      <p:sp>
        <p:nvSpPr>
          <p:cNvPr id="372" name="Google Shape;372;p33"/>
          <p:cNvSpPr/>
          <p:nvPr/>
        </p:nvSpPr>
        <p:spPr>
          <a:xfrm>
            <a:off x="3140402" y="1008772"/>
            <a:ext cx="1236894" cy="45172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Ecommerce services</a:t>
            </a:r>
            <a:endParaRPr/>
          </a:p>
        </p:txBody>
      </p:sp>
      <p:pic>
        <p:nvPicPr>
          <p:cNvPr id="373" name="Google Shape;37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8955" y="1086708"/>
            <a:ext cx="285269" cy="285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98714" y="1843123"/>
            <a:ext cx="274462" cy="274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07728" y="2623646"/>
            <a:ext cx="263502" cy="26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402" y="1830784"/>
            <a:ext cx="360266" cy="360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0883" y="1857978"/>
            <a:ext cx="305878" cy="305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825" y="2581473"/>
            <a:ext cx="338985" cy="338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3" descr="ebay&quot; Icon - Download for free – Iconduck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60446" y="2658901"/>
            <a:ext cx="532986" cy="214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3" descr="ebay&quot; Icon - Download for free – Iconduck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19002" y="3445476"/>
            <a:ext cx="317043" cy="127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1" name="Google Shape;381;p33"/>
          <p:cNvGrpSpPr/>
          <p:nvPr/>
        </p:nvGrpSpPr>
        <p:grpSpPr>
          <a:xfrm>
            <a:off x="566795" y="3875649"/>
            <a:ext cx="5590013" cy="915953"/>
            <a:chOff x="313038" y="1158101"/>
            <a:chExt cx="3806699" cy="3461633"/>
          </a:xfrm>
        </p:grpSpPr>
        <p:sp>
          <p:nvSpPr>
            <p:cNvPr id="382" name="Google Shape;382;p33"/>
            <p:cNvSpPr/>
            <p:nvPr/>
          </p:nvSpPr>
          <p:spPr>
            <a:xfrm>
              <a:off x="578329" y="1392093"/>
              <a:ext cx="3237130" cy="480665"/>
            </a:xfrm>
            <a:prstGeom prst="rtTriangle">
              <a:avLst/>
            </a:prstGeom>
            <a:solidFill>
              <a:srgbClr val="B3B3B3"/>
            </a:solidFill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578998" y="1158101"/>
              <a:ext cx="3237131" cy="3461633"/>
            </a:xfrm>
            <a:prstGeom prst="flowChartManualInpu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3"/>
            <p:cNvSpPr/>
            <p:nvPr/>
          </p:nvSpPr>
          <p:spPr>
            <a:xfrm rot="10800000" flipH="1">
              <a:off x="313038" y="1840433"/>
              <a:ext cx="3774062" cy="703862"/>
            </a:xfrm>
            <a:prstGeom prst="chevron">
              <a:avLst>
                <a:gd name="adj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3743007" y="1835030"/>
              <a:ext cx="376730" cy="699825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3"/>
            <p:cNvSpPr/>
            <p:nvPr/>
          </p:nvSpPr>
          <p:spPr>
            <a:xfrm rot="5400000">
              <a:off x="3520712" y="2829118"/>
              <a:ext cx="893770" cy="304277"/>
            </a:xfrm>
            <a:prstGeom prst="rtTriangl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3"/>
            <p:cNvSpPr txBox="1"/>
            <p:nvPr/>
          </p:nvSpPr>
          <p:spPr>
            <a:xfrm>
              <a:off x="688937" y="1483965"/>
              <a:ext cx="2987482" cy="13085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50" b="1" i="0" u="none" strike="noStrike" cap="none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Opportunity</a:t>
              </a:r>
              <a:endParaRPr sz="135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3"/>
            <p:cNvSpPr txBox="1"/>
            <p:nvPr/>
          </p:nvSpPr>
          <p:spPr>
            <a:xfrm>
              <a:off x="578329" y="2827090"/>
              <a:ext cx="447088" cy="7144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Market</a:t>
              </a:r>
              <a:endParaRPr/>
            </a:p>
          </p:txBody>
        </p:sp>
        <p:sp>
          <p:nvSpPr>
            <p:cNvPr id="389" name="Google Shape;389;p33"/>
            <p:cNvSpPr txBox="1"/>
            <p:nvPr/>
          </p:nvSpPr>
          <p:spPr>
            <a:xfrm>
              <a:off x="1007407" y="2724558"/>
              <a:ext cx="2808050" cy="8937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75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Non-professional, individual sellers who are unsure how to maximize returns on a sale</a:t>
              </a:r>
              <a:endParaRPr sz="97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3"/>
            <p:cNvSpPr txBox="1"/>
            <p:nvPr/>
          </p:nvSpPr>
          <p:spPr>
            <a:xfrm>
              <a:off x="578329" y="3846639"/>
              <a:ext cx="519158" cy="7339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3"/>
            <p:cNvSpPr txBox="1"/>
            <p:nvPr/>
          </p:nvSpPr>
          <p:spPr>
            <a:xfrm>
              <a:off x="1005757" y="3830800"/>
              <a:ext cx="2808050" cy="7572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75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More accurate prediction by leveraging new AI and better training data</a:t>
              </a:r>
              <a:endParaRPr sz="97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55C0-17AF-7ED6-D0B0-1AA4EEF6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Prototyping produced a high-quality prototype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7A095-06DE-98A8-77B4-24A50326BB92}"/>
              </a:ext>
            </a:extLst>
          </p:cNvPr>
          <p:cNvGrpSpPr/>
          <p:nvPr/>
        </p:nvGrpSpPr>
        <p:grpSpPr>
          <a:xfrm>
            <a:off x="311700" y="1695662"/>
            <a:ext cx="2604298" cy="848326"/>
            <a:chOff x="5481963" y="810933"/>
            <a:chExt cx="3584391" cy="29405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31DC85-ABDA-D6B0-FFF2-A77D72A82DB4}"/>
                </a:ext>
              </a:extLst>
            </p:cNvPr>
            <p:cNvSpPr/>
            <p:nvPr/>
          </p:nvSpPr>
          <p:spPr>
            <a:xfrm>
              <a:off x="5616764" y="1371330"/>
              <a:ext cx="3449590" cy="2380159"/>
            </a:xfrm>
            <a:prstGeom prst="rect">
              <a:avLst/>
            </a:prstGeom>
            <a:noFill/>
            <a:ln w="19050">
              <a:solidFill>
                <a:srgbClr val="43434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68580" rIns="68580" bIns="2057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" sz="1100">
                  <a:solidFill>
                    <a:srgbClr val="434343"/>
                  </a:solidFill>
                </a:rPr>
                <a:t>Noticed novice sellers' difficulties in pricing for online second-hand markets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BA7BB0-3DE8-3FB6-4FC5-459F706393A8}"/>
                </a:ext>
              </a:extLst>
            </p:cNvPr>
            <p:cNvSpPr/>
            <p:nvPr/>
          </p:nvSpPr>
          <p:spPr>
            <a:xfrm>
              <a:off x="5481963" y="810933"/>
              <a:ext cx="2437630" cy="56039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68580" rIns="6858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Problem identification</a:t>
              </a:r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97F0DB51-C4BC-BDC8-2C17-8780A5A9C9EA}"/>
                </a:ext>
              </a:extLst>
            </p:cNvPr>
            <p:cNvSpPr/>
            <p:nvPr/>
          </p:nvSpPr>
          <p:spPr>
            <a:xfrm rot="10800000">
              <a:off x="5481963" y="1361313"/>
              <a:ext cx="134801" cy="316491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68580" rIns="68580" bIns="685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3284B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D73E05-41F2-07A8-46EF-BA7CC52EF531}"/>
              </a:ext>
            </a:extLst>
          </p:cNvPr>
          <p:cNvGrpSpPr/>
          <p:nvPr/>
        </p:nvGrpSpPr>
        <p:grpSpPr>
          <a:xfrm>
            <a:off x="311700" y="2764077"/>
            <a:ext cx="2604298" cy="848326"/>
            <a:chOff x="5481963" y="810933"/>
            <a:chExt cx="3584391" cy="294055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36EE1B-DAC5-0F27-418C-51DCBDF5C8EF}"/>
                </a:ext>
              </a:extLst>
            </p:cNvPr>
            <p:cNvSpPr/>
            <p:nvPr/>
          </p:nvSpPr>
          <p:spPr>
            <a:xfrm>
              <a:off x="5616764" y="1371330"/>
              <a:ext cx="3449590" cy="2380158"/>
            </a:xfrm>
            <a:prstGeom prst="rect">
              <a:avLst/>
            </a:prstGeom>
            <a:noFill/>
            <a:ln w="19050">
              <a:solidFill>
                <a:srgbClr val="43434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68580" rIns="68580" bIns="2057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" sz="1100">
                  <a:solidFill>
                    <a:srgbClr val="434343"/>
                  </a:solidFill>
                </a:rPr>
                <a:t>Lack of intuitive tools for non-expert sellers to price items accurately and competitively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19D9C1-6F10-3026-EF7E-654847AE3C3E}"/>
                </a:ext>
              </a:extLst>
            </p:cNvPr>
            <p:cNvSpPr/>
            <p:nvPr/>
          </p:nvSpPr>
          <p:spPr>
            <a:xfrm>
              <a:off x="5481963" y="810933"/>
              <a:ext cx="2437630" cy="56039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68580" rIns="6858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Market gap</a:t>
              </a:r>
            </a:p>
          </p:txBody>
        </p:sp>
        <p:sp>
          <p:nvSpPr>
            <p:cNvPr id="20" name="Right Triangle 19">
              <a:extLst>
                <a:ext uri="{FF2B5EF4-FFF2-40B4-BE49-F238E27FC236}">
                  <a16:creationId xmlns:a16="http://schemas.microsoft.com/office/drawing/2014/main" id="{E98FA461-16B5-60B3-0134-84CA94CC6A63}"/>
                </a:ext>
              </a:extLst>
            </p:cNvPr>
            <p:cNvSpPr/>
            <p:nvPr/>
          </p:nvSpPr>
          <p:spPr>
            <a:xfrm rot="10800000">
              <a:off x="5481963" y="1361313"/>
              <a:ext cx="134801" cy="316491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68580" rIns="68580" bIns="685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3284B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4BDCCFB-90B9-F107-77A6-1EAD370639FB}"/>
              </a:ext>
            </a:extLst>
          </p:cNvPr>
          <p:cNvGrpSpPr/>
          <p:nvPr/>
        </p:nvGrpSpPr>
        <p:grpSpPr>
          <a:xfrm>
            <a:off x="311699" y="3832492"/>
            <a:ext cx="2604298" cy="848326"/>
            <a:chOff x="5481963" y="810933"/>
            <a:chExt cx="3584391" cy="294055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5FE6340-F330-D127-4935-7C6689F3D8F7}"/>
                </a:ext>
              </a:extLst>
            </p:cNvPr>
            <p:cNvSpPr/>
            <p:nvPr/>
          </p:nvSpPr>
          <p:spPr>
            <a:xfrm>
              <a:off x="5616764" y="1371330"/>
              <a:ext cx="3449590" cy="2380158"/>
            </a:xfrm>
            <a:prstGeom prst="rect">
              <a:avLst/>
            </a:prstGeom>
            <a:noFill/>
            <a:ln w="19050">
              <a:solidFill>
                <a:srgbClr val="43434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68580" rIns="68580" bIns="2057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" sz="1100">
                  <a:solidFill>
                    <a:srgbClr val="434343"/>
                  </a:solidFill>
                </a:rPr>
                <a:t>Envisioned an app to simplify and automate the pricing process using technology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0068E18-3C99-9A71-FAB7-F4D4E3595156}"/>
                </a:ext>
              </a:extLst>
            </p:cNvPr>
            <p:cNvSpPr/>
            <p:nvPr/>
          </p:nvSpPr>
          <p:spPr>
            <a:xfrm>
              <a:off x="5481963" y="810933"/>
              <a:ext cx="2437630" cy="56039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68580" rIns="6858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Initial concept</a:t>
              </a:r>
            </a:p>
          </p:txBody>
        </p:sp>
        <p:sp>
          <p:nvSpPr>
            <p:cNvPr id="24" name="Right Triangle 23">
              <a:extLst>
                <a:ext uri="{FF2B5EF4-FFF2-40B4-BE49-F238E27FC236}">
                  <a16:creationId xmlns:a16="http://schemas.microsoft.com/office/drawing/2014/main" id="{7AF5FB0A-405D-7BA6-82D9-5772D979661E}"/>
                </a:ext>
              </a:extLst>
            </p:cNvPr>
            <p:cNvSpPr/>
            <p:nvPr/>
          </p:nvSpPr>
          <p:spPr>
            <a:xfrm rot="10800000">
              <a:off x="5481963" y="1361313"/>
              <a:ext cx="134801" cy="316491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68580" rIns="68580" bIns="685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3284B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659E2779-FD29-8D06-9DDC-341A1CE068C2}"/>
              </a:ext>
            </a:extLst>
          </p:cNvPr>
          <p:cNvSpPr/>
          <p:nvPr/>
        </p:nvSpPr>
        <p:spPr>
          <a:xfrm rot="16200000">
            <a:off x="261205" y="1045551"/>
            <a:ext cx="440854" cy="44085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68580" rIns="68580" bIns="6858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473B32-0011-6450-4EB4-3E5CCE78AFD5}"/>
              </a:ext>
            </a:extLst>
          </p:cNvPr>
          <p:cNvSpPr/>
          <p:nvPr/>
        </p:nvSpPr>
        <p:spPr>
          <a:xfrm>
            <a:off x="719938" y="1128037"/>
            <a:ext cx="2586250" cy="2805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68580" rIns="68580" bIns="6858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59C9C-19C6-5A65-38CE-04987A5D764E}"/>
              </a:ext>
            </a:extLst>
          </p:cNvPr>
          <p:cNvSpPr/>
          <p:nvPr/>
        </p:nvSpPr>
        <p:spPr>
          <a:xfrm rot="16200000">
            <a:off x="314424" y="1096908"/>
            <a:ext cx="356985" cy="35698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rgbClr val="4D4D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68580" rIns="68580" bIns="6858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>
              <a:solidFill>
                <a:schemeClr val="tx1"/>
              </a:solidFill>
            </a:endParaRPr>
          </a:p>
        </p:txBody>
      </p:sp>
      <p:pic>
        <p:nvPicPr>
          <p:cNvPr id="44" name="Graphic 18" descr="Arrow: Rotate left with solid fill">
            <a:extLst>
              <a:ext uri="{FF2B5EF4-FFF2-40B4-BE49-F238E27FC236}">
                <a16:creationId xmlns:a16="http://schemas.microsoft.com/office/drawing/2014/main" id="{8883A832-2837-0FE5-C7A5-87DEA0063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0107" r="54974" b="44438"/>
          <a:stretch/>
        </p:blipFill>
        <p:spPr>
          <a:xfrm>
            <a:off x="538812" y="1128037"/>
            <a:ext cx="272886" cy="156074"/>
          </a:xfrm>
          <a:prstGeom prst="rect">
            <a:avLst/>
          </a:prstGeom>
        </p:spPr>
      </p:pic>
      <p:sp>
        <p:nvSpPr>
          <p:cNvPr id="46" name="TextBox 20">
            <a:extLst>
              <a:ext uri="{FF2B5EF4-FFF2-40B4-BE49-F238E27FC236}">
                <a16:creationId xmlns:a16="http://schemas.microsoft.com/office/drawing/2014/main" id="{A693E14B-356E-0E06-5692-ED38F2470C81}"/>
              </a:ext>
            </a:extLst>
          </p:cNvPr>
          <p:cNvSpPr txBox="1"/>
          <p:nvPr/>
        </p:nvSpPr>
        <p:spPr>
          <a:xfrm>
            <a:off x="2317412" y="1040462"/>
            <a:ext cx="0" cy="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68580" bIns="6858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47" name="TextBox 21">
            <a:extLst>
              <a:ext uri="{FF2B5EF4-FFF2-40B4-BE49-F238E27FC236}">
                <a16:creationId xmlns:a16="http://schemas.microsoft.com/office/drawing/2014/main" id="{0B3DCA5D-9522-DEAB-C6B7-38F532687EAF}"/>
              </a:ext>
            </a:extLst>
          </p:cNvPr>
          <p:cNvSpPr txBox="1"/>
          <p:nvPr/>
        </p:nvSpPr>
        <p:spPr>
          <a:xfrm>
            <a:off x="849955" y="1128037"/>
            <a:ext cx="1771100" cy="280525"/>
          </a:xfrm>
          <a:prstGeom prst="rect">
            <a:avLst/>
          </a:prstGeom>
          <a:noFill/>
          <a:ln>
            <a:noFill/>
          </a:ln>
        </p:spPr>
        <p:txBody>
          <a:bodyPr wrap="square" tIns="68580" bIns="6858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>
                <a:solidFill>
                  <a:srgbClr val="434343"/>
                </a:solidFill>
              </a:rPr>
              <a:t>Idea creation</a:t>
            </a:r>
          </a:p>
        </p:txBody>
      </p:sp>
      <p:pic>
        <p:nvPicPr>
          <p:cNvPr id="34" name="Graphic 8" descr="Arrow: Rotate left with solid fill">
            <a:extLst>
              <a:ext uri="{FF2B5EF4-FFF2-40B4-BE49-F238E27FC236}">
                <a16:creationId xmlns:a16="http://schemas.microsoft.com/office/drawing/2014/main" id="{D46B3A9C-582D-3252-B5EA-A964BD10BD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4438"/>
          <a:stretch/>
        </p:blipFill>
        <p:spPr>
          <a:xfrm rot="10594970">
            <a:off x="296017" y="1246768"/>
            <a:ext cx="606064" cy="340673"/>
          </a:xfrm>
          <a:prstGeom prst="rect">
            <a:avLst/>
          </a:prstGeom>
        </p:spPr>
      </p:pic>
      <p:sp>
        <p:nvSpPr>
          <p:cNvPr id="31" name="Triangle 202">
            <a:extLst>
              <a:ext uri="{FF2B5EF4-FFF2-40B4-BE49-F238E27FC236}">
                <a16:creationId xmlns:a16="http://schemas.microsoft.com/office/drawing/2014/main" id="{CD0BC959-7EC2-F009-5D52-DED708067328}"/>
              </a:ext>
            </a:extLst>
          </p:cNvPr>
          <p:cNvSpPr/>
          <p:nvPr/>
        </p:nvSpPr>
        <p:spPr>
          <a:xfrm rot="1642004">
            <a:off x="631957" y="1072410"/>
            <a:ext cx="265879" cy="9545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68580" rIns="68580" bIns="6858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>
              <a:solidFill>
                <a:schemeClr val="tx1"/>
              </a:solidFill>
            </a:endParaRPr>
          </a:p>
        </p:txBody>
      </p:sp>
      <p:pic>
        <p:nvPicPr>
          <p:cNvPr id="54" name="Google Shape;399;p34">
            <a:extLst>
              <a:ext uri="{FF2B5EF4-FFF2-40B4-BE49-F238E27FC236}">
                <a16:creationId xmlns:a16="http://schemas.microsoft.com/office/drawing/2014/main" id="{F4C62848-5762-2563-A08D-A8C53E0B538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5501" y="1120135"/>
            <a:ext cx="745386" cy="107520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5" name="Google Shape;400;p34">
            <a:extLst>
              <a:ext uri="{FF2B5EF4-FFF2-40B4-BE49-F238E27FC236}">
                <a16:creationId xmlns:a16="http://schemas.microsoft.com/office/drawing/2014/main" id="{8A74F86B-5894-2789-B504-3F9C7C5624F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9861" y="1119133"/>
            <a:ext cx="734736" cy="107520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6" name="Google Shape;401;p34">
            <a:extLst>
              <a:ext uri="{FF2B5EF4-FFF2-40B4-BE49-F238E27FC236}">
                <a16:creationId xmlns:a16="http://schemas.microsoft.com/office/drawing/2014/main" id="{738B50E4-F808-C1B4-914E-22582B66889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5501" y="2418727"/>
            <a:ext cx="1429597" cy="137963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7" name="Google Shape;402;p34">
            <a:extLst>
              <a:ext uri="{FF2B5EF4-FFF2-40B4-BE49-F238E27FC236}">
                <a16:creationId xmlns:a16="http://schemas.microsoft.com/office/drawing/2014/main" id="{8C54D0C7-B44D-2F30-ECAC-BDE3B7D45C6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97672" y="1116721"/>
            <a:ext cx="1034724" cy="107420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27FE20CD-6603-D43B-98BE-B197A7C7CBDB}"/>
              </a:ext>
            </a:extLst>
          </p:cNvPr>
          <p:cNvSpPr/>
          <p:nvPr/>
        </p:nvSpPr>
        <p:spPr>
          <a:xfrm>
            <a:off x="3271743" y="1857332"/>
            <a:ext cx="2506356" cy="405979"/>
          </a:xfrm>
          <a:prstGeom prst="rect">
            <a:avLst/>
          </a:prstGeom>
          <a:noFill/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68580" rIns="68580" bIns="20574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" sz="1100">
                <a:solidFill>
                  <a:srgbClr val="434343"/>
                </a:solidFill>
              </a:rPr>
              <a:t>Incorporate ML algorithms for dynamic pricing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rial" panose="020B0604020202020204"/>
              <a:ea typeface="+mn-lt"/>
              <a:cs typeface="Arial" panose="020B0604020202020204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870DA1-06F2-921E-9E5C-CED11081C4ED}"/>
              </a:ext>
            </a:extLst>
          </p:cNvPr>
          <p:cNvSpPr/>
          <p:nvPr/>
        </p:nvSpPr>
        <p:spPr>
          <a:xfrm>
            <a:off x="3173801" y="1695662"/>
            <a:ext cx="1771100" cy="16167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68580" rIns="6858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Machine learning integration</a:t>
            </a:r>
          </a:p>
        </p:txBody>
      </p:sp>
      <p:sp>
        <p:nvSpPr>
          <p:cNvPr id="64" name="Right Triangle 63">
            <a:extLst>
              <a:ext uri="{FF2B5EF4-FFF2-40B4-BE49-F238E27FC236}">
                <a16:creationId xmlns:a16="http://schemas.microsoft.com/office/drawing/2014/main" id="{A31577DE-FDE6-FA25-75DB-7C954562D55F}"/>
              </a:ext>
            </a:extLst>
          </p:cNvPr>
          <p:cNvSpPr/>
          <p:nvPr/>
        </p:nvSpPr>
        <p:spPr>
          <a:xfrm rot="10800000">
            <a:off x="3173801" y="1854442"/>
            <a:ext cx="97942" cy="91305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68580" rIns="68580" bIns="6858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3284B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45700D9-FEB9-D374-823A-CAC77A2B2D74}"/>
              </a:ext>
            </a:extLst>
          </p:cNvPr>
          <p:cNvGrpSpPr/>
          <p:nvPr/>
        </p:nvGrpSpPr>
        <p:grpSpPr>
          <a:xfrm>
            <a:off x="3173801" y="2394517"/>
            <a:ext cx="2604298" cy="563345"/>
            <a:chOff x="5481963" y="810933"/>
            <a:chExt cx="3584391" cy="1952725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BB1452E-37C8-7A38-7AFF-30FF30FF6B2E}"/>
                </a:ext>
              </a:extLst>
            </p:cNvPr>
            <p:cNvSpPr/>
            <p:nvPr/>
          </p:nvSpPr>
          <p:spPr>
            <a:xfrm>
              <a:off x="5616764" y="1371330"/>
              <a:ext cx="3449590" cy="139232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68580" rIns="68580" bIns="2057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" sz="1100">
                  <a:solidFill>
                    <a:srgbClr val="434343"/>
                  </a:solidFill>
                </a:rPr>
                <a:t>Created an initial prototype to test the concept and gather early feedback</a:t>
              </a:r>
              <a:endParaRPr lang="en-US" sz="1100" i="0" u="none" strike="noStrike" kern="120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D3284F1-A42B-F501-58B1-9DA1A13E944A}"/>
                </a:ext>
              </a:extLst>
            </p:cNvPr>
            <p:cNvSpPr/>
            <p:nvPr/>
          </p:nvSpPr>
          <p:spPr>
            <a:xfrm>
              <a:off x="5481963" y="810933"/>
              <a:ext cx="2437630" cy="5603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68580" rIns="6858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Prototype development</a:t>
              </a:r>
            </a:p>
          </p:txBody>
        </p:sp>
        <p:sp>
          <p:nvSpPr>
            <p:cNvPr id="68" name="Right Triangle 67">
              <a:extLst>
                <a:ext uri="{FF2B5EF4-FFF2-40B4-BE49-F238E27FC236}">
                  <a16:creationId xmlns:a16="http://schemas.microsoft.com/office/drawing/2014/main" id="{81DFBF5C-1A4A-A330-2C5A-D1B54EA775C4}"/>
                </a:ext>
              </a:extLst>
            </p:cNvPr>
            <p:cNvSpPr/>
            <p:nvPr/>
          </p:nvSpPr>
          <p:spPr>
            <a:xfrm rot="10800000">
              <a:off x="5481963" y="1361313"/>
              <a:ext cx="134801" cy="316491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68580" rIns="68580" bIns="685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3284B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9346E5E-251B-3C09-C905-682E96478CD4}"/>
              </a:ext>
            </a:extLst>
          </p:cNvPr>
          <p:cNvGrpSpPr/>
          <p:nvPr/>
        </p:nvGrpSpPr>
        <p:grpSpPr>
          <a:xfrm>
            <a:off x="3173800" y="3094004"/>
            <a:ext cx="2604298" cy="757865"/>
            <a:chOff x="5481963" y="810933"/>
            <a:chExt cx="3584391" cy="2626991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0FD1A2A-A62E-9292-6101-7FC3D8FF340C}"/>
                </a:ext>
              </a:extLst>
            </p:cNvPr>
            <p:cNvSpPr/>
            <p:nvPr/>
          </p:nvSpPr>
          <p:spPr>
            <a:xfrm>
              <a:off x="5616764" y="1371331"/>
              <a:ext cx="3449590" cy="2066593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68580" rIns="68580" bIns="2057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Tx/>
                <a:defRPr/>
              </a:pPr>
              <a:r>
                <a:rPr lang="en-US" sz="1100">
                  <a:solidFill>
                    <a:srgbClr val="434343"/>
                  </a:solidFill>
                </a:rPr>
                <a:t>Capability to analyze images and detailed descriptions for better accuracy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377EAD1-75D2-F2E4-ED83-4DB5B96BDFC5}"/>
                </a:ext>
              </a:extLst>
            </p:cNvPr>
            <p:cNvSpPr/>
            <p:nvPr/>
          </p:nvSpPr>
          <p:spPr>
            <a:xfrm>
              <a:off x="5481963" y="810933"/>
              <a:ext cx="2437630" cy="5603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68580" rIns="6858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Feature expansion</a:t>
              </a:r>
            </a:p>
          </p:txBody>
        </p:sp>
        <p:sp>
          <p:nvSpPr>
            <p:cNvPr id="72" name="Right Triangle 71">
              <a:extLst>
                <a:ext uri="{FF2B5EF4-FFF2-40B4-BE49-F238E27FC236}">
                  <a16:creationId xmlns:a16="http://schemas.microsoft.com/office/drawing/2014/main" id="{3875145C-CE2F-0EA6-822C-007A14ADAA82}"/>
                </a:ext>
              </a:extLst>
            </p:cNvPr>
            <p:cNvSpPr/>
            <p:nvPr/>
          </p:nvSpPr>
          <p:spPr>
            <a:xfrm rot="10800000">
              <a:off x="5481963" y="1361313"/>
              <a:ext cx="134801" cy="316491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68580" rIns="68580" bIns="685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3284B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73" name="Oval 72">
            <a:extLst>
              <a:ext uri="{FF2B5EF4-FFF2-40B4-BE49-F238E27FC236}">
                <a16:creationId xmlns:a16="http://schemas.microsoft.com/office/drawing/2014/main" id="{C45C3EF4-406A-2979-6A71-632C111C0234}"/>
              </a:ext>
            </a:extLst>
          </p:cNvPr>
          <p:cNvSpPr/>
          <p:nvPr/>
        </p:nvSpPr>
        <p:spPr>
          <a:xfrm rot="16200000">
            <a:off x="3123306" y="1045551"/>
            <a:ext cx="440854" cy="44085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68580" rIns="68580" bIns="6858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5FD16F4-93E2-ED5A-7722-B7214B5F9C77}"/>
              </a:ext>
            </a:extLst>
          </p:cNvPr>
          <p:cNvSpPr/>
          <p:nvPr/>
        </p:nvSpPr>
        <p:spPr>
          <a:xfrm>
            <a:off x="3582039" y="1128037"/>
            <a:ext cx="2196059" cy="280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68580" rIns="68580" bIns="6858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>
              <a:solidFill>
                <a:schemeClr val="tx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3E6CF57-7994-44CD-1887-81ABCCE893D1}"/>
              </a:ext>
            </a:extLst>
          </p:cNvPr>
          <p:cNvSpPr/>
          <p:nvPr/>
        </p:nvSpPr>
        <p:spPr>
          <a:xfrm rot="16200000">
            <a:off x="3176525" y="1096908"/>
            <a:ext cx="356985" cy="356986"/>
          </a:xfrm>
          <a:prstGeom prst="ellipse">
            <a:avLst/>
          </a:prstGeom>
          <a:solidFill>
            <a:srgbClr val="3949A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68580" rIns="68580" bIns="6858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>
              <a:solidFill>
                <a:schemeClr val="tx1"/>
              </a:solidFill>
            </a:endParaRPr>
          </a:p>
        </p:txBody>
      </p:sp>
      <p:pic>
        <p:nvPicPr>
          <p:cNvPr id="76" name="Graphic 18" descr="Arrow: Rotate left with solid fill">
            <a:extLst>
              <a:ext uri="{FF2B5EF4-FFF2-40B4-BE49-F238E27FC236}">
                <a16:creationId xmlns:a16="http://schemas.microsoft.com/office/drawing/2014/main" id="{C50E32A3-47BE-DB53-1F04-BCE1A700D6F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30107" r="54974" b="44438"/>
          <a:stretch/>
        </p:blipFill>
        <p:spPr>
          <a:xfrm>
            <a:off x="3400913" y="1128037"/>
            <a:ext cx="272886" cy="156074"/>
          </a:xfrm>
          <a:prstGeom prst="rect">
            <a:avLst/>
          </a:prstGeom>
        </p:spPr>
      </p:pic>
      <p:sp>
        <p:nvSpPr>
          <p:cNvPr id="77" name="TextBox 20">
            <a:extLst>
              <a:ext uri="{FF2B5EF4-FFF2-40B4-BE49-F238E27FC236}">
                <a16:creationId xmlns:a16="http://schemas.microsoft.com/office/drawing/2014/main" id="{4305B03E-AFC2-89A7-CBD6-F5D7D7222D30}"/>
              </a:ext>
            </a:extLst>
          </p:cNvPr>
          <p:cNvSpPr txBox="1"/>
          <p:nvPr/>
        </p:nvSpPr>
        <p:spPr>
          <a:xfrm>
            <a:off x="5179513" y="1040462"/>
            <a:ext cx="0" cy="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68580" bIns="6858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78" name="TextBox 21">
            <a:extLst>
              <a:ext uri="{FF2B5EF4-FFF2-40B4-BE49-F238E27FC236}">
                <a16:creationId xmlns:a16="http://schemas.microsoft.com/office/drawing/2014/main" id="{F0C93830-360A-E1E7-07C1-1076BE45398C}"/>
              </a:ext>
            </a:extLst>
          </p:cNvPr>
          <p:cNvSpPr txBox="1"/>
          <p:nvPr/>
        </p:nvSpPr>
        <p:spPr>
          <a:xfrm>
            <a:off x="3712056" y="1128037"/>
            <a:ext cx="1961540" cy="280525"/>
          </a:xfrm>
          <a:prstGeom prst="rect">
            <a:avLst/>
          </a:prstGeom>
          <a:noFill/>
          <a:ln>
            <a:noFill/>
          </a:ln>
        </p:spPr>
        <p:txBody>
          <a:bodyPr wrap="square" tIns="68580" bIns="6858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>
                <a:solidFill>
                  <a:srgbClr val="434343"/>
                </a:solidFill>
              </a:rPr>
              <a:t>Idea evolution</a:t>
            </a:r>
          </a:p>
        </p:txBody>
      </p:sp>
      <p:pic>
        <p:nvPicPr>
          <p:cNvPr id="80" name="Graphic 8" descr="Arrow: Rotate left with solid fill">
            <a:extLst>
              <a:ext uri="{FF2B5EF4-FFF2-40B4-BE49-F238E27FC236}">
                <a16:creationId xmlns:a16="http://schemas.microsoft.com/office/drawing/2014/main" id="{343AC1AB-336B-D9C8-A4CF-795F5CF0148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b="44438"/>
          <a:stretch/>
        </p:blipFill>
        <p:spPr>
          <a:xfrm rot="10594970">
            <a:off x="3158118" y="1246768"/>
            <a:ext cx="606064" cy="340673"/>
          </a:xfrm>
          <a:prstGeom prst="rect">
            <a:avLst/>
          </a:prstGeom>
        </p:spPr>
      </p:pic>
      <p:sp>
        <p:nvSpPr>
          <p:cNvPr id="81" name="Triangle 202">
            <a:extLst>
              <a:ext uri="{FF2B5EF4-FFF2-40B4-BE49-F238E27FC236}">
                <a16:creationId xmlns:a16="http://schemas.microsoft.com/office/drawing/2014/main" id="{EE8B8C44-E6BE-3C5D-E9B0-54820FC6EA32}"/>
              </a:ext>
            </a:extLst>
          </p:cNvPr>
          <p:cNvSpPr/>
          <p:nvPr/>
        </p:nvSpPr>
        <p:spPr>
          <a:xfrm rot="1642004">
            <a:off x="3494058" y="1072410"/>
            <a:ext cx="265879" cy="9545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68580" rIns="68580" bIns="6858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>
              <a:solidFill>
                <a:schemeClr val="tx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ABC0338-E772-5F95-3DA9-86012F6F5341}"/>
              </a:ext>
            </a:extLst>
          </p:cNvPr>
          <p:cNvGrpSpPr/>
          <p:nvPr/>
        </p:nvGrpSpPr>
        <p:grpSpPr>
          <a:xfrm>
            <a:off x="3222770" y="3951639"/>
            <a:ext cx="2604298" cy="729179"/>
            <a:chOff x="5481963" y="810933"/>
            <a:chExt cx="3584391" cy="2527557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91DE93F-2E4E-9178-B4B5-F0D443999863}"/>
                </a:ext>
              </a:extLst>
            </p:cNvPr>
            <p:cNvSpPr/>
            <p:nvPr/>
          </p:nvSpPr>
          <p:spPr>
            <a:xfrm>
              <a:off x="5616764" y="1371334"/>
              <a:ext cx="3449590" cy="196715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68580" rIns="68580" bIns="2057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Tx/>
                <a:defRPr/>
              </a:pPr>
              <a:r>
                <a:rPr lang="en" sz="1100">
                  <a:solidFill>
                    <a:srgbClr val="434343"/>
                  </a:solidFill>
                </a:rPr>
                <a:t>Iterated design to focus on usability based on potential user scenarios and personas</a:t>
              </a:r>
              <a:endParaRPr lang="en-US" sz="1100">
                <a:solidFill>
                  <a:srgbClr val="434343"/>
                </a:solidFill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24D08A1-8ABC-3898-2646-FBC7779CD33D}"/>
                </a:ext>
              </a:extLst>
            </p:cNvPr>
            <p:cNvSpPr/>
            <p:nvPr/>
          </p:nvSpPr>
          <p:spPr>
            <a:xfrm>
              <a:off x="5481963" y="810933"/>
              <a:ext cx="2437630" cy="5603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68580" rIns="6858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User-centric design</a:t>
              </a:r>
            </a:p>
          </p:txBody>
        </p:sp>
        <p:sp>
          <p:nvSpPr>
            <p:cNvPr id="85" name="Right Triangle 84">
              <a:extLst>
                <a:ext uri="{FF2B5EF4-FFF2-40B4-BE49-F238E27FC236}">
                  <a16:creationId xmlns:a16="http://schemas.microsoft.com/office/drawing/2014/main" id="{F988E210-F7C8-3A98-9611-957C4EFF7343}"/>
                </a:ext>
              </a:extLst>
            </p:cNvPr>
            <p:cNvSpPr/>
            <p:nvPr/>
          </p:nvSpPr>
          <p:spPr>
            <a:xfrm rot="10800000">
              <a:off x="5481963" y="1361313"/>
              <a:ext cx="134801" cy="316491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68580" rIns="68580" bIns="685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3284B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pic>
        <p:nvPicPr>
          <p:cNvPr id="96" name="Graphic 95">
            <a:extLst>
              <a:ext uri="{FF2B5EF4-FFF2-40B4-BE49-F238E27FC236}">
                <a16:creationId xmlns:a16="http://schemas.microsoft.com/office/drawing/2014/main" id="{A50248FA-62D6-D002-6888-957BB96DDD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4053" y="1146010"/>
            <a:ext cx="262253" cy="262253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1CA0A025-80AA-D7EB-304E-B6B7EAC6F2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46504" y="1163814"/>
            <a:ext cx="206988" cy="206988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AEC897C-212D-CBDB-69FE-E3CC3CD46A88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6810887" y="1656736"/>
            <a:ext cx="138974" cy="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05AA289-9B36-0A3E-2BE4-65A8855CA879}"/>
              </a:ext>
            </a:extLst>
          </p:cNvPr>
          <p:cNvCxnSpPr>
            <a:stCxn id="55" idx="3"/>
            <a:endCxn id="57" idx="1"/>
          </p:cNvCxnSpPr>
          <p:nvPr/>
        </p:nvCxnSpPr>
        <p:spPr>
          <a:xfrm flipV="1">
            <a:off x="7684597" y="1653823"/>
            <a:ext cx="113075" cy="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rrow: Bent 60">
            <a:extLst>
              <a:ext uri="{FF2B5EF4-FFF2-40B4-BE49-F238E27FC236}">
                <a16:creationId xmlns:a16="http://schemas.microsoft.com/office/drawing/2014/main" id="{B4FC25ED-65B2-55E4-F89B-C7CA585A0DFF}"/>
              </a:ext>
            </a:extLst>
          </p:cNvPr>
          <p:cNvSpPr/>
          <p:nvPr/>
        </p:nvSpPr>
        <p:spPr>
          <a:xfrm rot="10800000">
            <a:off x="7495098" y="2190923"/>
            <a:ext cx="923207" cy="1058947"/>
          </a:xfrm>
          <a:prstGeom prst="bentArrow">
            <a:avLst>
              <a:gd name="adj1" fmla="val 1026"/>
              <a:gd name="adj2" fmla="val 4792"/>
              <a:gd name="adj3" fmla="val 10327"/>
              <a:gd name="adj4" fmla="val 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8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of High-Fidelity Prototype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BDBD04-4A38-52F6-B061-CC71BD40A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654" y="1245283"/>
            <a:ext cx="5126692" cy="2644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B3D68E-FFDE-BE1B-88A2-73C138D8597F}"/>
              </a:ext>
            </a:extLst>
          </p:cNvPr>
          <p:cNvSpPr txBox="1"/>
          <p:nvPr/>
        </p:nvSpPr>
        <p:spPr>
          <a:xfrm>
            <a:off x="4288352" y="3893345"/>
            <a:ext cx="56099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hlinkClick r:id="rId4"/>
              </a:rPr>
              <a:t>Link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E99410C49BD94792C833748327CC84" ma:contentTypeVersion="3" ma:contentTypeDescription="Create a new document." ma:contentTypeScope="" ma:versionID="cd2a222df9e45e40a5fb85130a7a40d2">
  <xsd:schema xmlns:xsd="http://www.w3.org/2001/XMLSchema" xmlns:xs="http://www.w3.org/2001/XMLSchema" xmlns:p="http://schemas.microsoft.com/office/2006/metadata/properties" xmlns:ns2="71238d93-e2e8-4001-8e6c-89b8d56a6817" targetNamespace="http://schemas.microsoft.com/office/2006/metadata/properties" ma:root="true" ma:fieldsID="d8e28799212381282c35d0cf3e59c788" ns2:_="">
    <xsd:import namespace="71238d93-e2e8-4001-8e6c-89b8d56a68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238d93-e2e8-4001-8e6c-89b8d56a68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7D4016-4268-46C5-95F0-B7EBA530DA63}">
  <ds:schemaRefs>
    <ds:schemaRef ds:uri="71238d93-e2e8-4001-8e6c-89b8d56a681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C738DC-6299-48AB-82C7-E8BB94073F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30FC76-2AF9-49BB-9698-599A965F0879}">
  <ds:schemaRefs>
    <ds:schemaRef ds:uri="71238d93-e2e8-4001-8e6c-89b8d56a681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726</Words>
  <Application>Microsoft Office PowerPoint</Application>
  <PresentationFormat>On-screen Show (16:9)</PresentationFormat>
  <Paragraphs>126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Roboto</vt:lpstr>
      <vt:lpstr>Arial</vt:lpstr>
      <vt:lpstr>Geometric</vt:lpstr>
      <vt:lpstr>Geometric</vt:lpstr>
      <vt:lpstr>Price estimation can help novice sellers sell effectively</vt:lpstr>
      <vt:lpstr>Price estimation can help novice sellers sell effectively</vt:lpstr>
      <vt:lpstr>Price estimation can help novice sellers sell effectively</vt:lpstr>
      <vt:lpstr>Price estimation can help novice sellers sell effectively</vt:lpstr>
      <vt:lpstr>Price estimation can help novice sellers sell effectively</vt:lpstr>
      <vt:lpstr>Price estimation can help novice sellers sell effectively</vt:lpstr>
      <vt:lpstr>Competitors are either indirect or underdeveloped</vt:lpstr>
      <vt:lpstr>Prototyping produced a high-quality prototype</vt:lpstr>
      <vt:lpstr>Demonstration of High-Fidelity Prototype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TrueTagger  Revolutionizing Pricing in Second-Hand Markets</dc:title>
  <dc:creator>Eoin</dc:creator>
  <cp:lastModifiedBy>Fahey, Eoin Pearce</cp:lastModifiedBy>
  <cp:revision>4</cp:revision>
  <dcterms:modified xsi:type="dcterms:W3CDTF">2023-12-01T00:59:25Z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0x010100ABE99410C49BD94792C833748327CC84</vt:lpwstr>
  </property>
</Properties>
</file>