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oin Farrell" initials="EF" lastIdx="7" clrIdx="0">
    <p:extLst>
      <p:ext uri="{19B8F6BF-5375-455C-9EA6-DF929625EA0E}">
        <p15:presenceInfo xmlns:p15="http://schemas.microsoft.com/office/powerpoint/2012/main" userId="f0872a776068d8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11T12:21:41.688" idx="7">
    <p:pos x="4068" y="2043"/>
    <p:text>go to application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81189-CCF6-475E-873E-7E7142E5BD04}" type="datetimeFigureOut">
              <a:rPr lang="en-IE" smtClean="0"/>
              <a:t>11/04/2014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DB982-6B33-44C5-B3E1-E636979658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2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Chosen</a:t>
            </a:r>
            <a:r>
              <a:rPr lang="en-IE" baseline="0" dirty="0" smtClean="0"/>
              <a:t> due to interest in the sport and an interest in data mining prediction (from previous work experience at BOI)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Data mining in sports - growing field of investigation, many sports use it such as baseball to chose players to buy and rugby &amp; soccer to predict player injuries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In formula 1 data plays a large role with cars fitted with 160+ sensors to read that, this data has to be interpreted somehow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This data feeds teams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An area that hasn’t been investigated from my research is f1 prediction, </a:t>
            </a:r>
            <a:r>
              <a:rPr lang="en-IE" baseline="0" dirty="0" err="1" smtClean="0"/>
              <a:t>nascar</a:t>
            </a:r>
            <a:r>
              <a:rPr lang="en-IE" baseline="0" dirty="0" smtClean="0"/>
              <a:t> prediction has been researched so was used as a reference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431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111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744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First explain the 2013 data and how you collected it – all the different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How this was </a:t>
            </a:r>
            <a:r>
              <a:rPr lang="en-IE" dirty="0" err="1" smtClean="0"/>
              <a:t>witteled</a:t>
            </a:r>
            <a:r>
              <a:rPr lang="en-IE" baseline="0" dirty="0" smtClean="0"/>
              <a:t> down to the chosen features</a:t>
            </a:r>
            <a:endParaRPr lang="en-I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Then explain the collection of 2010-2012 data,</a:t>
            </a:r>
            <a:r>
              <a:rPr lang="en-IE" baseline="0" dirty="0" smtClean="0"/>
              <a:t> where and how this was achieved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Then explain that the</a:t>
            </a:r>
            <a:r>
              <a:rPr lang="en-IE" baseline="0" dirty="0" smtClean="0"/>
              <a:t> above is a sub set of the complete dataset showing one race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04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 smtClean="0"/>
              <a:t>First</a:t>
            </a:r>
            <a:r>
              <a:rPr lang="en-IE" baseline="0" dirty="0" smtClean="0"/>
              <a:t> go over what linear regression is, how it </a:t>
            </a:r>
            <a:r>
              <a:rPr lang="en-IE" baseline="0" dirty="0" err="1" smtClean="0"/>
              <a:t>trys</a:t>
            </a:r>
            <a:r>
              <a:rPr lang="en-IE" baseline="0" dirty="0" smtClean="0"/>
              <a:t> to fit a line to data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This line </a:t>
            </a:r>
            <a:r>
              <a:rPr lang="en-IE" baseline="0" dirty="0" err="1" smtClean="0"/>
              <a:t>trys</a:t>
            </a:r>
            <a:r>
              <a:rPr lang="en-IE" baseline="0" dirty="0" smtClean="0"/>
              <a:t> to </a:t>
            </a:r>
            <a:r>
              <a:rPr lang="en-IE" baseline="0" dirty="0" err="1" smtClean="0"/>
              <a:t>minise</a:t>
            </a:r>
            <a:r>
              <a:rPr lang="en-IE" baseline="0" dirty="0" smtClean="0"/>
              <a:t> the distance from it to all points (least squares method)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Then go over simple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How this does not translate to multiple so why a different method is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Then go over multiple linear regression and matrix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State what a matrix transpose (flip the data) is and what a matrix inverse (1/n * n = I = 1)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State how and why this didn’t work, couldn’t get matrix inverse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State how adopted simple linear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State how I am looking into gradient descent for linear regression maybe explain what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aseline="0" dirty="0" smtClean="0"/>
              <a:t>Move onto application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136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476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Mention</a:t>
            </a:r>
            <a:r>
              <a:rPr lang="en-IE" baseline="0" dirty="0" smtClean="0"/>
              <a:t> java was chosen as I know it and it is used for</a:t>
            </a:r>
            <a:r>
              <a:rPr lang="en-IE" dirty="0" smtClean="0"/>
              <a:t> both RapidMiner and Weka developed in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AngularJS used instead</a:t>
            </a:r>
            <a:r>
              <a:rPr lang="en-IE" baseline="0" dirty="0" smtClean="0"/>
              <a:t> of JavaScript as it allowed the separation of the application view and data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891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300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DB982-6B33-44C5-B3E1-E636979658E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42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70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5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Formula 1 Prediction &amp; Data Analysis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Final Year Project </a:t>
            </a:r>
            <a:r>
              <a:rPr lang="en-IE" dirty="0" smtClean="0"/>
              <a:t>– Demo</a:t>
            </a:r>
          </a:p>
          <a:p>
            <a:r>
              <a:rPr lang="en-IE" dirty="0" smtClean="0"/>
              <a:t>Eoin Farrell</a:t>
            </a:r>
          </a:p>
          <a:p>
            <a:r>
              <a:rPr lang="en-IE" dirty="0" smtClean="0"/>
              <a:t>Deirdre Lawless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1826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P</a:t>
            </a:r>
            <a:r>
              <a:rPr lang="en-IE" dirty="0" smtClean="0"/>
              <a:t>roject focused on the development of a web application, allowing users to predict Formula 1 (F1) race results using data minin</a:t>
            </a:r>
            <a:r>
              <a:rPr lang="en-IE" dirty="0" smtClean="0"/>
              <a:t>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Linear Regression utilised for prediction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Large data collection required and correlation testing used to support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Additional goals include expanding the web application to build a user community.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User community achieved by allowing users to login and compete against one another with their predictions.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E" dirty="0" smtClean="0"/>
          </a:p>
          <a:p>
            <a:pPr>
              <a:buFont typeface="Arial" panose="020B0604020202020204" pitchFamily="34" charset="0"/>
              <a:buChar char="•"/>
            </a:pP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34224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 </a:t>
            </a:r>
            <a:r>
              <a:rPr lang="en-IE" dirty="0" smtClean="0"/>
              <a:t>Aims &amp; 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Research &amp; locate F1 data for previous season race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Design &amp; develop dataset to support prediction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Initial dataset testing through </a:t>
            </a:r>
            <a:r>
              <a:rPr lang="en-IE" dirty="0" smtClean="0"/>
              <a:t>RapidMiner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Implement linear regression algorithm for race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Design &amp; develop web application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Expand application to provide user community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Plan and execute usability testing of web application and testing of the prediction algorithm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17027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Formula 1 Data Overview</a:t>
            </a:r>
            <a:endParaRPr lang="en-IE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95935357"/>
              </p:ext>
            </p:extLst>
          </p:nvPr>
        </p:nvGraphicFramePr>
        <p:xfrm>
          <a:off x="0" y="0"/>
          <a:ext cx="12194270" cy="5074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227"/>
                <a:gridCol w="1064227"/>
                <a:gridCol w="1064227"/>
                <a:gridCol w="1064227"/>
                <a:gridCol w="1064227"/>
                <a:gridCol w="1197256"/>
                <a:gridCol w="1064227"/>
                <a:gridCol w="1064227"/>
                <a:gridCol w="1064227"/>
                <a:gridCol w="1219427"/>
                <a:gridCol w="1263771"/>
              </a:tblGrid>
              <a:tr h="258375">
                <a:tc>
                  <a:txBody>
                    <a:bodyPr/>
                    <a:lstStyle/>
                    <a:p>
                      <a:pPr algn="ctr" fontAlgn="t"/>
                      <a:r>
                        <a:rPr lang="en-IE" sz="1400" b="1" u="none" strike="noStrike" dirty="0">
                          <a:effectLst/>
                        </a:rPr>
                        <a:t>Year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400" b="1" u="none" strike="noStrike" dirty="0">
                          <a:effectLst/>
                        </a:rPr>
                        <a:t>Car Number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400" b="1" u="none" strike="noStrike" dirty="0">
                          <a:effectLst/>
                        </a:rPr>
                        <a:t>Driver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400" b="1" u="none" strike="noStrike" dirty="0">
                          <a:effectLst/>
                        </a:rPr>
                        <a:t>Circuit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200" b="1" u="none" strike="noStrike" dirty="0">
                          <a:effectLst/>
                        </a:rPr>
                        <a:t>Previous Race -3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200" b="1" u="none" strike="noStrike" dirty="0">
                          <a:effectLst/>
                        </a:rPr>
                        <a:t>Previous Race -2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200" b="1" u="none" strike="noStrike" dirty="0">
                          <a:effectLst/>
                        </a:rPr>
                        <a:t>Previous Race -1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200" b="1" u="none" strike="noStrike" dirty="0">
                          <a:effectLst/>
                        </a:rPr>
                        <a:t>FP3 TIME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200" b="1" u="none" strike="noStrike" dirty="0">
                          <a:effectLst/>
                        </a:rPr>
                        <a:t>FP3 RANK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200" b="1" u="none" strike="noStrike" dirty="0">
                          <a:effectLst/>
                        </a:rPr>
                        <a:t>START POS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200" b="1" u="none" strike="noStrike" dirty="0">
                          <a:effectLst/>
                        </a:rPr>
                        <a:t>FINSIH POS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J.Button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1'35.747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L.Hamilton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1'35.564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M.Schumacher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1'36.262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N.Rosberg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1'35.913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S.Vettel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1'35.691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M.Webber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1'35.323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F.Massa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1'36.416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F.Alonso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1'35.857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R.Barrichello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1'37.585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N.Hulkenberg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1'37.784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R.Kubica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1'36.343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V.Petrov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1'37.339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A.Sutil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1'37.240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V.Liuzzi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1'37.031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S.Buemi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1'37.192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J.Alguersuari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1'36.879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18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J.Trulli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1'39.776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19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H.Kovalainen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1'39.616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K.Chandhok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1'41.141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B.Senna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1'40.316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16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P.diResta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1'37.664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17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336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23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K.Kobayashi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1'36.634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T.Glock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1'39.579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61901"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2010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25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L.Grassi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050" u="none" strike="noStrike" dirty="0">
                          <a:effectLst/>
                        </a:rPr>
                        <a:t>China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14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1'39.749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21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22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E" sz="1050" u="none" strike="noStrike" dirty="0">
                          <a:effectLst/>
                        </a:rPr>
                        <a:t>0</a:t>
                      </a:r>
                      <a:endParaRPr lang="en-I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E" sz="2800" dirty="0" smtClean="0"/>
              <a:t>Data for 2013 F1 season collected from Formula1.com (PDF format)</a:t>
            </a:r>
          </a:p>
          <a:p>
            <a:r>
              <a:rPr lang="en-IE" sz="2800" dirty="0" smtClean="0"/>
              <a:t>Data for 2010 – 2012 F1 season collected from Forix</a:t>
            </a:r>
            <a:r>
              <a:rPr lang="en-IE" sz="2800" dirty="0" smtClean="0"/>
              <a:t>.com (web data)</a:t>
            </a:r>
          </a:p>
          <a:p>
            <a:r>
              <a:rPr lang="en-IE" sz="2800" dirty="0" smtClean="0"/>
              <a:t>5 features chosen for the prediction model using correlation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932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Multiple Regression Overview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Simple Linear Regression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450526"/>
                <a:ext cx="4937760" cy="33782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IE" dirty="0" smtClean="0"/>
                  <a:t>Equation of the line: Y = mx + b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E" dirty="0" smtClean="0"/>
                  <a:t>Prediction formula: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E" dirty="0" smtClean="0"/>
                  <a:t>Y</a:t>
                </a:r>
                <a:r>
                  <a:rPr lang="en-IE" dirty="0"/>
                  <a:t>’ = B</a:t>
                </a:r>
                <a:r>
                  <a:rPr lang="en-IE" baseline="-25000" dirty="0"/>
                  <a:t>0</a:t>
                </a:r>
                <a:r>
                  <a:rPr lang="en-IE" dirty="0"/>
                  <a:t> + B</a:t>
                </a:r>
                <a:r>
                  <a:rPr lang="en-IE" baseline="-25000" dirty="0"/>
                  <a:t>1</a:t>
                </a:r>
                <a:r>
                  <a:rPr lang="en-IE" dirty="0"/>
                  <a:t>x + </a:t>
                </a:r>
                <a:r>
                  <a:rPr lang="en-IE" dirty="0" smtClean="0"/>
                  <a:t>e</a:t>
                </a:r>
                <a:endParaRPr lang="en-IE" i="1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/>
                          <m:t>𝐵</m:t>
                        </m:r>
                      </m:e>
                      <m:sub>
                        <m:r>
                          <a:rPr lang="en-IE" i="1"/>
                          <m:t>1</m:t>
                        </m:r>
                      </m:sub>
                      <m:sup>
                        <m:r>
                          <a:rPr lang="en-IE" i="1"/>
                          <m:t>′</m:t>
                        </m:r>
                      </m:sup>
                    </m:sSubSup>
                    <m:r>
                      <a:rPr lang="en-IE" i="1"/>
                      <m:t>=</m:t>
                    </m:r>
                    <m:f>
                      <m:fPr>
                        <m:ctrlPr>
                          <a:rPr lang="en-IE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IE" i="1"/>
                            </m:ctrlPr>
                          </m:naryPr>
                          <m:sub>
                            <m:r>
                              <a:rPr lang="en-IE" i="1"/>
                              <m:t>𝑖</m:t>
                            </m:r>
                            <m:r>
                              <a:rPr lang="en-IE" i="1"/>
                              <m:t>=1</m:t>
                            </m:r>
                          </m:sub>
                          <m:sup>
                            <m:r>
                              <a:rPr lang="en-IE" i="1"/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i="1"/>
                                    </m:ctrlPr>
                                  </m:sSubPr>
                                  <m:e>
                                    <m:r>
                                      <a:rPr lang="en-IE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IE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E" i="1"/>
                                    </m:ctrlPr>
                                  </m:accPr>
                                  <m:e>
                                    <m:r>
                                      <a:rPr lang="en-IE" i="1"/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i="1"/>
                                    </m:ctrlPr>
                                  </m:sSubPr>
                                  <m:e>
                                    <m:r>
                                      <a:rPr lang="en-IE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E" i="1"/>
                                    </m:ctrlPr>
                                  </m:accPr>
                                  <m:e>
                                    <m:r>
                                      <a:rPr lang="en-IE" i="1"/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IE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i="1"/>
                                    </m:ctrlPr>
                                  </m:sSubPr>
                                  <m:e>
                                    <m:r>
                                      <a:rPr lang="en-IE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en-IE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E" i="1"/>
                                    </m:ctrlPr>
                                  </m:accPr>
                                  <m:e>
                                    <m:r>
                                      <a:rPr lang="en-IE" i="1"/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E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E" i="1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/>
                          <m:t>𝐵</m:t>
                        </m:r>
                      </m:e>
                      <m:sub>
                        <m:r>
                          <a:rPr lang="en-IE" i="1"/>
                          <m:t>0</m:t>
                        </m:r>
                      </m:sub>
                      <m:sup>
                        <m:r>
                          <a:rPr lang="en-IE" i="1"/>
                          <m:t>′</m:t>
                        </m:r>
                      </m:sup>
                    </m:sSubSup>
                    <m:r>
                      <a:rPr lang="en-IE" i="1"/>
                      <m:t>=</m:t>
                    </m:r>
                    <m:acc>
                      <m:accPr>
                        <m:chr m:val="̅"/>
                        <m:ctrlPr>
                          <a:rPr lang="en-IE" i="1"/>
                        </m:ctrlPr>
                      </m:accPr>
                      <m:e>
                        <m:r>
                          <a:rPr lang="en-IE" i="1"/>
                          <m:t>𝑦</m:t>
                        </m:r>
                      </m:e>
                    </m:acc>
                    <m:r>
                      <a:rPr lang="en-IE" i="1"/>
                      <m:t>−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IE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450526"/>
                <a:ext cx="4937760" cy="3378200"/>
              </a:xfrm>
              <a:blipFill rotWithShape="0">
                <a:blip r:embed="rId3"/>
                <a:stretch>
                  <a:fillRect l="-2963" t="-198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/>
              <a:t>Multivariate linear 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450526"/>
            <a:ext cx="493776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Prediction formula: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Y</a:t>
            </a:r>
            <a:r>
              <a:rPr lang="en-IE" dirty="0"/>
              <a:t>’ = B</a:t>
            </a:r>
            <a:r>
              <a:rPr lang="en-IE" baseline="-25000" dirty="0"/>
              <a:t>0</a:t>
            </a:r>
            <a:r>
              <a:rPr lang="en-IE" dirty="0"/>
              <a:t> + B</a:t>
            </a:r>
            <a:r>
              <a:rPr lang="en-IE" baseline="-25000" dirty="0"/>
              <a:t>1</a:t>
            </a:r>
            <a:r>
              <a:rPr lang="en-IE" dirty="0"/>
              <a:t>X + B</a:t>
            </a:r>
            <a:r>
              <a:rPr lang="en-IE" baseline="-25000" dirty="0"/>
              <a:t>1</a:t>
            </a:r>
            <a:r>
              <a:rPr lang="en-IE" dirty="0"/>
              <a:t>X + …. + </a:t>
            </a:r>
            <a:r>
              <a:rPr lang="en-IE" dirty="0" err="1"/>
              <a:t>B</a:t>
            </a:r>
            <a:r>
              <a:rPr lang="en-IE" baseline="-25000" dirty="0" err="1"/>
              <a:t>k</a:t>
            </a:r>
            <a:r>
              <a:rPr lang="en-IE" dirty="0" err="1"/>
              <a:t>X</a:t>
            </a:r>
            <a:r>
              <a:rPr lang="en-IE" dirty="0"/>
              <a:t> + e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E" dirty="0"/>
              <a:t>Matrix form: Y’ = </a:t>
            </a:r>
            <a:r>
              <a:rPr lang="en-IE" dirty="0" smtClean="0"/>
              <a:t>XB’ </a:t>
            </a:r>
            <a:r>
              <a:rPr lang="en-IE" dirty="0"/>
              <a:t>+ </a:t>
            </a:r>
            <a:r>
              <a:rPr lang="en-IE" dirty="0" smtClean="0"/>
              <a:t>e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E" dirty="0"/>
              <a:t>B’ = (X</a:t>
            </a:r>
            <a:r>
              <a:rPr lang="en-IE" baseline="30000" dirty="0"/>
              <a:t>T</a:t>
            </a:r>
            <a:r>
              <a:rPr lang="en-IE" dirty="0"/>
              <a:t>X)</a:t>
            </a:r>
            <a:r>
              <a:rPr lang="en-IE" baseline="30000" dirty="0"/>
              <a:t>-1</a:t>
            </a:r>
            <a:r>
              <a:rPr lang="en-IE" dirty="0"/>
              <a:t> X</a:t>
            </a:r>
            <a:r>
              <a:rPr lang="en-IE" baseline="30000" dirty="0"/>
              <a:t>T</a:t>
            </a:r>
            <a:r>
              <a:rPr lang="en-IE" dirty="0"/>
              <a:t>Y</a:t>
            </a:r>
            <a:endParaRPr lang="en-IE" dirty="0"/>
          </a:p>
          <a:p>
            <a:endParaRPr lang="en-IE" dirty="0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5" y="4434120"/>
            <a:ext cx="4593418" cy="17735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4412144"/>
            <a:ext cx="4751585" cy="18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9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Development &amp; Testing Approach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CRISP-DM utilised for data collection and dataset testing methodology.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Scrum chosen as design methodology for algorithm and web application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Development divided into three sprints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Usability testing utilised to gather an understanding of user perception towards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Unit testing used to pinpoint problems within the server classes, including linear regression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Developer testing used throughout project to evaluate new application features.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2191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Web application hosted on Google App Engine with Google Cloud SQL as a relation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Advantages of Google cloud hosting: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Low cost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Free, public web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Stability and 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 smtClean="0"/>
              <a:t>Focus on security with automatic data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Java utilised for server side logic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JSON data format used to pass data from client to server and back with GSON API to parse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HTML, CSS, Greensock API and AngularJS used for front end web development.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0732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Successfully developed web application for predicting F1 race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Positive user feedback from testing and project fair.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Testers continuing to make predictions for races after the testing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Improved understanding of project planning and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Enhanced knowledge of data mining and prediction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smtClean="0"/>
              <a:t>Greater awareness on the design of websites for user communities.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7001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</a:t>
            </a:r>
            <a:endParaRPr lang="en-IE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1866" y="1846263"/>
            <a:ext cx="79085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8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1095</Words>
  <Application>Microsoft Office PowerPoint</Application>
  <PresentationFormat>Widescreen</PresentationFormat>
  <Paragraphs>367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Retrospect</vt:lpstr>
      <vt:lpstr>Formula 1 Prediction &amp; Data Analysis</vt:lpstr>
      <vt:lpstr>Project Overview</vt:lpstr>
      <vt:lpstr>Project Aims &amp; Objectives</vt:lpstr>
      <vt:lpstr>Formula 1 Data Overview</vt:lpstr>
      <vt:lpstr>Multiple Regression Overview</vt:lpstr>
      <vt:lpstr>Development &amp; Testing Approach</vt:lpstr>
      <vt:lpstr>Technology</vt:lpstr>
      <vt:lpstr>Conclusion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Prediction &amp; Data Analysis</dc:title>
  <dc:creator>Eoin Farrell</dc:creator>
  <cp:lastModifiedBy>Eoin Farrell</cp:lastModifiedBy>
  <cp:revision>19</cp:revision>
  <dcterms:created xsi:type="dcterms:W3CDTF">2014-04-10T19:51:37Z</dcterms:created>
  <dcterms:modified xsi:type="dcterms:W3CDTF">2014-04-11T12:46:00Z</dcterms:modified>
</cp:coreProperties>
</file>